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4"/>
  </p:notesMasterIdLst>
  <p:handoutMasterIdLst>
    <p:handoutMasterId r:id="rId185"/>
  </p:handoutMasterIdLst>
  <p:sldIdLst>
    <p:sldId id="256" r:id="rId2"/>
    <p:sldId id="477" r:id="rId3"/>
    <p:sldId id="257" r:id="rId4"/>
    <p:sldId id="326" r:id="rId5"/>
    <p:sldId id="259" r:id="rId6"/>
    <p:sldId id="260" r:id="rId7"/>
    <p:sldId id="343" r:id="rId8"/>
    <p:sldId id="427" r:id="rId9"/>
    <p:sldId id="512" r:id="rId10"/>
    <p:sldId id="538" r:id="rId11"/>
    <p:sldId id="513" r:id="rId12"/>
    <p:sldId id="327" r:id="rId13"/>
    <p:sldId id="261" r:id="rId14"/>
    <p:sldId id="345" r:id="rId15"/>
    <p:sldId id="350" r:id="rId16"/>
    <p:sldId id="523" r:id="rId17"/>
    <p:sldId id="449" r:id="rId18"/>
    <p:sldId id="453" r:id="rId19"/>
    <p:sldId id="266" r:id="rId20"/>
    <p:sldId id="265" r:id="rId21"/>
    <p:sldId id="267" r:id="rId22"/>
    <p:sldId id="476" r:id="rId23"/>
    <p:sldId id="514" r:id="rId24"/>
    <p:sldId id="488" r:id="rId25"/>
    <p:sldId id="489" r:id="rId26"/>
    <p:sldId id="490" r:id="rId27"/>
    <p:sldId id="491" r:id="rId28"/>
    <p:sldId id="529" r:id="rId29"/>
    <p:sldId id="494" r:id="rId30"/>
    <p:sldId id="496" r:id="rId31"/>
    <p:sldId id="527" r:id="rId32"/>
    <p:sldId id="536" r:id="rId33"/>
    <p:sldId id="515" r:id="rId34"/>
    <p:sldId id="499" r:id="rId35"/>
    <p:sldId id="500" r:id="rId36"/>
    <p:sldId id="501" r:id="rId37"/>
    <p:sldId id="503" r:id="rId38"/>
    <p:sldId id="541" r:id="rId39"/>
    <p:sldId id="559" r:id="rId40"/>
    <p:sldId id="504" r:id="rId41"/>
    <p:sldId id="505" r:id="rId42"/>
    <p:sldId id="545" r:id="rId43"/>
    <p:sldId id="507" r:id="rId44"/>
    <p:sldId id="508" r:id="rId45"/>
    <p:sldId id="509" r:id="rId46"/>
    <p:sldId id="516" r:id="rId47"/>
    <p:sldId id="268" r:id="rId48"/>
    <p:sldId id="269" r:id="rId49"/>
    <p:sldId id="356" r:id="rId50"/>
    <p:sldId id="357" r:id="rId51"/>
    <p:sldId id="271" r:id="rId52"/>
    <p:sldId id="272" r:id="rId53"/>
    <p:sldId id="363" r:id="rId54"/>
    <p:sldId id="532" r:id="rId55"/>
    <p:sldId id="558" r:id="rId56"/>
    <p:sldId id="359" r:id="rId57"/>
    <p:sldId id="362" r:id="rId58"/>
    <p:sldId id="361" r:id="rId59"/>
    <p:sldId id="294" r:id="rId60"/>
    <p:sldId id="360" r:id="rId61"/>
    <p:sldId id="295" r:id="rId62"/>
    <p:sldId id="522" r:id="rId63"/>
    <p:sldId id="296" r:id="rId64"/>
    <p:sldId id="517" r:id="rId65"/>
    <p:sldId id="434" r:id="rId66"/>
    <p:sldId id="297" r:id="rId67"/>
    <p:sldId id="299" r:id="rId68"/>
    <p:sldId id="300" r:id="rId69"/>
    <p:sldId id="301" r:id="rId70"/>
    <p:sldId id="382" r:id="rId71"/>
    <p:sldId id="424" r:id="rId72"/>
    <p:sldId id="419" r:id="rId73"/>
    <p:sldId id="420" r:id="rId74"/>
    <p:sldId id="422" r:id="rId75"/>
    <p:sldId id="423" r:id="rId76"/>
    <p:sldId id="540" r:id="rId77"/>
    <p:sldId id="562" r:id="rId78"/>
    <p:sldId id="551" r:id="rId79"/>
    <p:sldId id="393" r:id="rId80"/>
    <p:sldId id="394" r:id="rId81"/>
    <p:sldId id="395" r:id="rId82"/>
    <p:sldId id="553" r:id="rId83"/>
    <p:sldId id="397" r:id="rId84"/>
    <p:sldId id="437" r:id="rId85"/>
    <p:sldId id="398" r:id="rId86"/>
    <p:sldId id="399" r:id="rId87"/>
    <p:sldId id="402" r:id="rId88"/>
    <p:sldId id="458" r:id="rId89"/>
    <p:sldId id="554" r:id="rId90"/>
    <p:sldId id="486" r:id="rId91"/>
    <p:sldId id="418" r:id="rId92"/>
    <p:sldId id="435" r:id="rId93"/>
    <p:sldId id="547" r:id="rId94"/>
    <p:sldId id="520" r:id="rId95"/>
    <p:sldId id="304" r:id="rId96"/>
    <p:sldId id="392" r:id="rId97"/>
    <p:sldId id="391" r:id="rId98"/>
    <p:sldId id="439" r:id="rId99"/>
    <p:sldId id="432" r:id="rId100"/>
    <p:sldId id="519" r:id="rId101"/>
    <p:sldId id="525" r:id="rId102"/>
    <p:sldId id="390" r:id="rId103"/>
    <p:sldId id="537" r:id="rId104"/>
    <p:sldId id="560" r:id="rId105"/>
    <p:sldId id="561" r:id="rId106"/>
    <p:sldId id="310" r:id="rId107"/>
    <p:sldId id="444" r:id="rId108"/>
    <p:sldId id="836" r:id="rId109"/>
    <p:sldId id="827" r:id="rId110"/>
    <p:sldId id="311" r:id="rId111"/>
    <p:sldId id="543" r:id="rId112"/>
    <p:sldId id="467" r:id="rId113"/>
    <p:sldId id="563" r:id="rId114"/>
    <p:sldId id="313" r:id="rId115"/>
    <p:sldId id="436" r:id="rId116"/>
    <p:sldId id="315" r:id="rId117"/>
    <p:sldId id="524" r:id="rId118"/>
    <p:sldId id="798" r:id="rId119"/>
    <p:sldId id="318" r:id="rId120"/>
    <p:sldId id="319" r:id="rId121"/>
    <p:sldId id="406" r:id="rId122"/>
    <p:sldId id="457" r:id="rId123"/>
    <p:sldId id="483" r:id="rId124"/>
    <p:sldId id="416" r:id="rId125"/>
    <p:sldId id="415" r:id="rId126"/>
    <p:sldId id="480" r:id="rId127"/>
    <p:sldId id="417" r:id="rId128"/>
    <p:sldId id="526" r:id="rId129"/>
    <p:sldId id="380" r:id="rId130"/>
    <p:sldId id="461" r:id="rId131"/>
    <p:sldId id="410" r:id="rId132"/>
    <p:sldId id="447" r:id="rId133"/>
    <p:sldId id="409" r:id="rId134"/>
    <p:sldId id="469" r:id="rId135"/>
    <p:sldId id="548" r:id="rId136"/>
    <p:sldId id="544" r:id="rId137"/>
    <p:sldId id="468" r:id="rId138"/>
    <p:sldId id="518" r:id="rId139"/>
    <p:sldId id="321" r:id="rId140"/>
    <p:sldId id="549" r:id="rId141"/>
    <p:sldId id="322" r:id="rId142"/>
    <p:sldId id="531" r:id="rId143"/>
    <p:sldId id="521" r:id="rId144"/>
    <p:sldId id="552" r:id="rId145"/>
    <p:sldId id="465" r:id="rId146"/>
    <p:sldId id="564" r:id="rId147"/>
    <p:sldId id="550" r:id="rId148"/>
    <p:sldId id="542" r:id="rId149"/>
    <p:sldId id="445" r:id="rId150"/>
    <p:sldId id="484" r:id="rId151"/>
    <p:sldId id="323" r:id="rId152"/>
    <p:sldId id="456" r:id="rId153"/>
    <p:sldId id="425" r:id="rId154"/>
    <p:sldId id="430" r:id="rId155"/>
    <p:sldId id="530" r:id="rId156"/>
    <p:sldId id="565" r:id="rId157"/>
    <p:sldId id="328" r:id="rId158"/>
    <p:sldId id="329" r:id="rId159"/>
    <p:sldId id="440" r:id="rId160"/>
    <p:sldId id="330" r:id="rId161"/>
    <p:sldId id="331" r:id="rId162"/>
    <p:sldId id="533" r:id="rId163"/>
    <p:sldId id="441" r:id="rId164"/>
    <p:sldId id="333" r:id="rId165"/>
    <p:sldId id="334" r:id="rId166"/>
    <p:sldId id="546" r:id="rId167"/>
    <p:sldId id="332" r:id="rId168"/>
    <p:sldId id="443" r:id="rId169"/>
    <p:sldId id="335" r:id="rId170"/>
    <p:sldId id="336" r:id="rId171"/>
    <p:sldId id="555" r:id="rId172"/>
    <p:sldId id="337" r:id="rId173"/>
    <p:sldId id="438" r:id="rId174"/>
    <p:sldId id="429" r:id="rId175"/>
    <p:sldId id="442" r:id="rId176"/>
    <p:sldId id="446" r:id="rId177"/>
    <p:sldId id="535" r:id="rId178"/>
    <p:sldId id="556" r:id="rId179"/>
    <p:sldId id="475" r:id="rId180"/>
    <p:sldId id="474" r:id="rId181"/>
    <p:sldId id="566" r:id="rId182"/>
    <p:sldId id="325" r:id="rId183"/>
  </p:sldIdLst>
  <p:sldSz cx="9144000" cy="6858000" type="screen4x3"/>
  <p:notesSz cx="6735763" cy="98663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2880">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D5D5"/>
    <a:srgbClr val="252628"/>
    <a:srgbClr val="13C1C2"/>
    <a:srgbClr val="D20000"/>
    <a:srgbClr val="FFFFFF"/>
    <a:srgbClr val="D5D5D5"/>
    <a:srgbClr val="D1FBFB"/>
    <a:srgbClr val="EAEAEA"/>
    <a:srgbClr val="0E9494"/>
    <a:srgbClr val="62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03" autoAdjust="0"/>
    <p:restoredTop sz="85522" autoAdjust="0"/>
  </p:normalViewPr>
  <p:slideViewPr>
    <p:cSldViewPr>
      <p:cViewPr>
        <p:scale>
          <a:sx n="75" d="100"/>
          <a:sy n="75" d="100"/>
        </p:scale>
        <p:origin x="822" y="378"/>
      </p:cViewPr>
      <p:guideLst>
        <p:guide orient="horz" pos="2205"/>
        <p:guide pos="2880"/>
      </p:guideLst>
    </p:cSldViewPr>
  </p:slideViewPr>
  <p:outlineViewPr>
    <p:cViewPr>
      <p:scale>
        <a:sx n="33" d="100"/>
        <a:sy n="33" d="100"/>
      </p:scale>
      <p:origin x="0" y="-6132"/>
    </p:cViewPr>
  </p:outlineViewPr>
  <p:notesTextViewPr>
    <p:cViewPr>
      <p:scale>
        <a:sx n="75" d="100"/>
        <a:sy n="75" d="100"/>
      </p:scale>
      <p:origin x="0" y="0"/>
    </p:cViewPr>
  </p:notesTextViewPr>
  <p:notesViewPr>
    <p:cSldViewPr showGuides="1">
      <p:cViewPr>
        <p:scale>
          <a:sx n="75" d="100"/>
          <a:sy n="75" d="100"/>
        </p:scale>
        <p:origin x="-2118" y="996"/>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notesMaster" Target="notesMasters/notesMaster1.xml"/><Relationship Id="rId189"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viewProps" Target="viewProp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EC3508-2559-47CC-8A64-2742E69E9BC7}" type="doc">
      <dgm:prSet loTypeId="urn:microsoft.com/office/officeart/2005/8/layout/orgChart1" loCatId="hierarchy" qsTypeId="urn:microsoft.com/office/officeart/2005/8/quickstyle/simple1" qsCatId="simple" csTypeId="urn:microsoft.com/office/officeart/2005/8/colors/accent1_2" csCatId="accent1" phldr="1"/>
      <dgm:spPr/>
    </dgm:pt>
    <dgm:pt modelId="{DB88725D-CDA2-4162-A68B-BBB8295C2CC1}">
      <dgm:prSet custT="1"/>
      <dgm:spPr>
        <a:solidFill>
          <a:srgbClr val="13C1C2">
            <a:alpha val="80000"/>
          </a:srgbClr>
        </a:solidFill>
        <a:ln>
          <a:noFill/>
        </a:ln>
      </dgm:spPr>
      <dgm:t>
        <a:bodyPr/>
        <a:lstStyle/>
        <a:p>
          <a:pPr marR="0" algn="ctr" rtl="0">
            <a:lnSpc>
              <a:spcPct val="100000"/>
            </a:lnSpc>
            <a:spcBef>
              <a:spcPts val="300"/>
            </a:spcBef>
            <a:spcAft>
              <a:spcPts val="300"/>
            </a:spcAft>
          </a:pPr>
          <a:endParaRPr lang="fr-FR" sz="1050" dirty="0">
            <a:solidFill>
              <a:schemeClr val="bg1"/>
            </a:solidFill>
            <a:latin typeface="+mn-lt"/>
          </a:endParaRPr>
        </a:p>
      </dgm:t>
    </dgm:pt>
    <dgm:pt modelId="{49B1FD68-5EAA-4BB5-902E-14B99D6DF902}" type="parTrans" cxnId="{21456729-7891-4A9F-9315-56041FAAA9B9}">
      <dgm:prSet/>
      <dgm:spPr>
        <a:ln>
          <a:solidFill>
            <a:srgbClr val="A2A2A2"/>
          </a:solidFill>
        </a:ln>
      </dgm:spPr>
      <dgm:t>
        <a:bodyPr/>
        <a:lstStyle/>
        <a:p>
          <a:endParaRPr lang="fr-FR">
            <a:solidFill>
              <a:schemeClr val="bg1"/>
            </a:solidFill>
            <a:latin typeface="+mj-lt"/>
          </a:endParaRPr>
        </a:p>
      </dgm:t>
    </dgm:pt>
    <dgm:pt modelId="{B6349808-35F1-459A-8170-8D591C2F8933}" type="sibTrans" cxnId="{21456729-7891-4A9F-9315-56041FAAA9B9}">
      <dgm:prSet/>
      <dgm:spPr/>
      <dgm:t>
        <a:bodyPr/>
        <a:lstStyle/>
        <a:p>
          <a:endParaRPr lang="fr-FR">
            <a:solidFill>
              <a:schemeClr val="bg1"/>
            </a:solidFill>
            <a:latin typeface="+mj-lt"/>
          </a:endParaRPr>
        </a:p>
      </dgm:t>
    </dgm:pt>
    <dgm:pt modelId="{3E8A48EC-2B7B-4BF2-896A-5906819E9517}">
      <dgm:prSet custT="1"/>
      <dgm:spPr>
        <a:solidFill>
          <a:srgbClr val="13C1C2">
            <a:alpha val="40000"/>
          </a:srgbClr>
        </a:solidFill>
        <a:ln>
          <a:noFill/>
        </a:ln>
      </dgm:spPr>
      <dgm:t>
        <a:bodyPr/>
        <a:lstStyle/>
        <a:p>
          <a:pPr marR="0" algn="ctr" rtl="0">
            <a:lnSpc>
              <a:spcPct val="100000"/>
            </a:lnSpc>
            <a:spcBef>
              <a:spcPts val="300"/>
            </a:spcBef>
            <a:spcAft>
              <a:spcPts val="300"/>
            </a:spcAft>
          </a:pPr>
          <a:r>
            <a:rPr lang="fr-FR" sz="1400" b="1" i="0" u="none" strike="noStrike" baseline="0" dirty="0">
              <a:solidFill>
                <a:schemeClr val="bg1"/>
              </a:solidFill>
              <a:latin typeface="+mn-lt"/>
            </a:rPr>
            <a:t>curation</a:t>
          </a:r>
          <a:br>
            <a:rPr lang="fr-FR" sz="1400" b="1" i="0" u="none" strike="noStrike" baseline="0" dirty="0">
              <a:solidFill>
                <a:schemeClr val="bg1"/>
              </a:solidFill>
              <a:latin typeface="+mn-lt"/>
            </a:rPr>
          </a:br>
          <a:endParaRPr lang="fr-FR" sz="1400" b="1" i="0" u="none" strike="noStrike" baseline="0" dirty="0">
            <a:solidFill>
              <a:schemeClr val="bg1"/>
            </a:solidFill>
            <a:latin typeface="+mn-lt"/>
          </a:endParaRPr>
        </a:p>
        <a:p>
          <a:pPr marR="0" algn="ctr" rtl="0">
            <a:lnSpc>
              <a:spcPct val="100000"/>
            </a:lnSpc>
            <a:spcBef>
              <a:spcPts val="300"/>
            </a:spcBef>
            <a:spcAft>
              <a:spcPts val="300"/>
            </a:spcAft>
          </a:pPr>
          <a:r>
            <a:rPr lang="fr-FR" sz="1100" b="0" i="0" u="none" strike="noStrike" baseline="0" dirty="0">
              <a:solidFill>
                <a:schemeClr val="bg1"/>
              </a:solidFill>
              <a:latin typeface="+mn-lt"/>
            </a:rPr>
            <a:t>rediffusion</a:t>
          </a:r>
          <a:br>
            <a:rPr lang="fr-FR" sz="1100" b="0" i="0" u="none" strike="noStrike" baseline="0" dirty="0">
              <a:solidFill>
                <a:schemeClr val="bg1"/>
              </a:solidFill>
              <a:latin typeface="+mn-lt"/>
            </a:rPr>
          </a:br>
          <a:r>
            <a:rPr lang="fr-FR" sz="1100" b="0" i="0" u="none" strike="noStrike" baseline="0" dirty="0">
              <a:solidFill>
                <a:schemeClr val="bg1"/>
              </a:solidFill>
              <a:latin typeface="+mn-lt"/>
            </a:rPr>
            <a:t>d’informations préexistantes dont on n’est pas l’auteur</a:t>
          </a:r>
          <a:br>
            <a:rPr lang="fr-FR" sz="1100" b="0" i="0" u="none" strike="noStrike" baseline="0" dirty="0">
              <a:solidFill>
                <a:schemeClr val="bg1"/>
              </a:solidFill>
              <a:latin typeface="+mn-lt"/>
            </a:rPr>
          </a:br>
          <a:br>
            <a:rPr lang="fr-FR" sz="1100" b="0" i="0" u="none" strike="noStrike" baseline="0" dirty="0">
              <a:solidFill>
                <a:schemeClr val="bg1"/>
              </a:solidFill>
              <a:latin typeface="+mn-lt"/>
            </a:rPr>
          </a:br>
          <a:r>
            <a:rPr lang="fr-FR" sz="1050" b="0" i="0" u="none" strike="noStrike" baseline="0" dirty="0">
              <a:solidFill>
                <a:schemeClr val="bg1"/>
              </a:solidFill>
              <a:latin typeface="+mn-lt"/>
            </a:rPr>
            <a:t>ex. : Twitter, Facebook, blogs, etc.</a:t>
          </a:r>
        </a:p>
        <a:p>
          <a:pPr marR="0" algn="ctr" rtl="0">
            <a:lnSpc>
              <a:spcPct val="100000"/>
            </a:lnSpc>
            <a:spcBef>
              <a:spcPts val="300"/>
            </a:spcBef>
            <a:spcAft>
              <a:spcPts val="300"/>
            </a:spcAft>
          </a:pPr>
          <a:endParaRPr lang="fr-FR" sz="1050" dirty="0">
            <a:solidFill>
              <a:schemeClr val="bg1"/>
            </a:solidFill>
            <a:latin typeface="+mn-lt"/>
          </a:endParaRPr>
        </a:p>
      </dgm:t>
    </dgm:pt>
    <dgm:pt modelId="{34AFDDB3-41C0-48A3-A61F-6D77109C820F}" type="parTrans" cxnId="{0DA13098-B106-4246-BDE8-A95C4B160C71}">
      <dgm:prSet/>
      <dgm:spPr>
        <a:ln>
          <a:solidFill>
            <a:srgbClr val="A2A2A2"/>
          </a:solidFill>
        </a:ln>
      </dgm:spPr>
      <dgm:t>
        <a:bodyPr/>
        <a:lstStyle/>
        <a:p>
          <a:endParaRPr lang="fr-FR">
            <a:solidFill>
              <a:schemeClr val="bg1"/>
            </a:solidFill>
            <a:latin typeface="+mj-lt"/>
          </a:endParaRPr>
        </a:p>
      </dgm:t>
    </dgm:pt>
    <dgm:pt modelId="{571D71F8-B8E7-4562-92F3-877A89F68571}" type="sibTrans" cxnId="{0DA13098-B106-4246-BDE8-A95C4B160C71}">
      <dgm:prSet/>
      <dgm:spPr/>
      <dgm:t>
        <a:bodyPr/>
        <a:lstStyle/>
        <a:p>
          <a:endParaRPr lang="fr-FR">
            <a:solidFill>
              <a:schemeClr val="bg1"/>
            </a:solidFill>
            <a:latin typeface="+mj-lt"/>
          </a:endParaRPr>
        </a:p>
      </dgm:t>
    </dgm:pt>
    <dgm:pt modelId="{A6E9887B-ADBC-4AB6-9672-307C4B0F006A}">
      <dgm:prSet custT="1"/>
      <dgm:spPr>
        <a:solidFill>
          <a:srgbClr val="13C1C2">
            <a:alpha val="20000"/>
          </a:srgbClr>
        </a:solidFill>
        <a:ln>
          <a:noFill/>
        </a:ln>
      </dgm:spPr>
      <dgm:t>
        <a:bodyPr/>
        <a:lstStyle/>
        <a:p>
          <a:pPr marR="0" algn="ctr" rtl="0"/>
          <a:r>
            <a:rPr lang="fr-FR" sz="1400" b="1" i="0" u="none" strike="noStrike" baseline="0" dirty="0">
              <a:solidFill>
                <a:schemeClr val="bg1"/>
              </a:solidFill>
              <a:latin typeface="+mn-lt"/>
            </a:rPr>
            <a:t>communication</a:t>
          </a:r>
          <a:br>
            <a:rPr lang="fr-FR" sz="1400" b="1" i="0" u="none" strike="noStrike" baseline="0" dirty="0">
              <a:solidFill>
                <a:schemeClr val="bg1"/>
              </a:solidFill>
              <a:latin typeface="+mn-lt"/>
            </a:rPr>
          </a:br>
          <a:endParaRPr lang="fr-FR" sz="1400" b="1" i="0" u="none" strike="noStrike" baseline="0" dirty="0">
            <a:solidFill>
              <a:schemeClr val="bg1"/>
            </a:solidFill>
            <a:latin typeface="+mn-lt"/>
          </a:endParaRPr>
        </a:p>
        <a:p>
          <a:pPr marR="0" algn="ctr" rtl="0"/>
          <a:r>
            <a:rPr lang="fr-FR" sz="1100" b="0" i="0" u="none" strike="noStrike" baseline="0" dirty="0">
              <a:solidFill>
                <a:schemeClr val="bg1"/>
              </a:solidFill>
              <a:latin typeface="+mn-lt"/>
            </a:rPr>
            <a:t>création</a:t>
          </a:r>
          <a:br>
            <a:rPr lang="fr-FR" sz="1100" b="0" i="0" u="none" strike="noStrike" baseline="0" dirty="0">
              <a:solidFill>
                <a:schemeClr val="bg1"/>
              </a:solidFill>
              <a:latin typeface="+mn-lt"/>
            </a:rPr>
          </a:br>
          <a:r>
            <a:rPr lang="fr-FR" sz="1100" b="0" i="0" u="none" strike="noStrike" baseline="0" dirty="0">
              <a:solidFill>
                <a:schemeClr val="bg1"/>
              </a:solidFill>
              <a:latin typeface="+mn-lt"/>
            </a:rPr>
            <a:t>de contenus spécifiques</a:t>
          </a:r>
          <a:br>
            <a:rPr lang="fr-FR" sz="1100" b="0" i="0" u="none" strike="noStrike" baseline="0" dirty="0">
              <a:solidFill>
                <a:schemeClr val="bg1"/>
              </a:solidFill>
              <a:latin typeface="+mn-lt"/>
            </a:rPr>
          </a:br>
          <a:br>
            <a:rPr lang="fr-FR" sz="1100" b="0" i="0" u="none" strike="noStrike" baseline="0" dirty="0">
              <a:solidFill>
                <a:schemeClr val="bg1"/>
              </a:solidFill>
              <a:latin typeface="+mn-lt"/>
            </a:rPr>
          </a:br>
          <a:r>
            <a:rPr lang="fr-FR" sz="1050" b="0" i="0" u="none" strike="noStrike" baseline="0" dirty="0">
              <a:solidFill>
                <a:schemeClr val="bg1"/>
              </a:solidFill>
              <a:latin typeface="+mn-lt"/>
            </a:rPr>
            <a:t>ex. : YouTube, Instagram, blogs, etc.</a:t>
          </a:r>
        </a:p>
        <a:p>
          <a:pPr marR="0" algn="ctr" rtl="0"/>
          <a:endParaRPr lang="fr-FR" sz="1050" b="0" i="0" u="none" strike="noStrike" baseline="0" dirty="0">
            <a:solidFill>
              <a:schemeClr val="bg1"/>
            </a:solidFill>
            <a:latin typeface="+mn-lt"/>
          </a:endParaRPr>
        </a:p>
        <a:p>
          <a:pPr marR="0" algn="ctr" rtl="0"/>
          <a:endParaRPr lang="fr-FR" sz="1050" dirty="0">
            <a:solidFill>
              <a:schemeClr val="bg1"/>
            </a:solidFill>
            <a:latin typeface="+mn-lt"/>
          </a:endParaRPr>
        </a:p>
      </dgm:t>
    </dgm:pt>
    <dgm:pt modelId="{36B69532-8596-46C6-AEDC-74074600C6D1}" type="parTrans" cxnId="{6DEFB58D-D276-467D-BE97-3FB52222D605}">
      <dgm:prSet/>
      <dgm:spPr>
        <a:ln>
          <a:solidFill>
            <a:srgbClr val="A2A2A2"/>
          </a:solidFill>
        </a:ln>
      </dgm:spPr>
      <dgm:t>
        <a:bodyPr/>
        <a:lstStyle/>
        <a:p>
          <a:endParaRPr lang="fr-FR">
            <a:solidFill>
              <a:schemeClr val="bg1"/>
            </a:solidFill>
            <a:latin typeface="+mj-lt"/>
          </a:endParaRPr>
        </a:p>
      </dgm:t>
    </dgm:pt>
    <dgm:pt modelId="{5F149EAC-3533-4E62-A954-520132F5A51A}" type="sibTrans" cxnId="{6DEFB58D-D276-467D-BE97-3FB52222D605}">
      <dgm:prSet/>
      <dgm:spPr/>
      <dgm:t>
        <a:bodyPr/>
        <a:lstStyle/>
        <a:p>
          <a:endParaRPr lang="fr-FR">
            <a:solidFill>
              <a:schemeClr val="bg1"/>
            </a:solidFill>
            <a:latin typeface="+mj-lt"/>
          </a:endParaRPr>
        </a:p>
      </dgm:t>
    </dgm:pt>
    <dgm:pt modelId="{DD322384-52DF-42A8-8EBB-FDA1D1C9825A}">
      <dgm:prSet custT="1"/>
      <dgm:spPr>
        <a:solidFill>
          <a:srgbClr val="13C1C2"/>
        </a:solidFill>
        <a:ln>
          <a:noFill/>
        </a:ln>
      </dgm:spPr>
      <dgm:t>
        <a:bodyPr/>
        <a:lstStyle/>
        <a:p>
          <a:pPr marR="0" algn="ctr" rtl="0"/>
          <a:r>
            <a:rPr lang="fr-FR" sz="1600" b="1" i="0" u="none" strike="noStrike" baseline="0" dirty="0">
              <a:solidFill>
                <a:schemeClr val="bg1"/>
              </a:solidFill>
              <a:latin typeface="+mn-lt"/>
            </a:rPr>
            <a:t>Visibilité du chercheur</a:t>
          </a:r>
        </a:p>
        <a:p>
          <a:pPr marR="0" algn="ctr" rtl="0"/>
          <a:r>
            <a:rPr lang="fr-FR" sz="1600" b="1" i="0" u="none" strike="noStrike" baseline="0" dirty="0">
              <a:solidFill>
                <a:schemeClr val="bg1"/>
              </a:solidFill>
              <a:latin typeface="+mn-lt"/>
            </a:rPr>
            <a:t>sur internet</a:t>
          </a:r>
        </a:p>
        <a:p>
          <a:pPr marR="0" algn="ctr" rtl="0"/>
          <a:r>
            <a:rPr lang="fr-FR" sz="1600" b="1" i="0" u="none" strike="noStrike" baseline="0" dirty="0">
              <a:solidFill>
                <a:schemeClr val="bg1"/>
              </a:solidFill>
              <a:latin typeface="+mn-lt"/>
            </a:rPr>
            <a:t>par les réseaux sociaux</a:t>
          </a:r>
          <a:endParaRPr lang="fr-FR" sz="1600" b="1" dirty="0">
            <a:solidFill>
              <a:schemeClr val="bg1"/>
            </a:solidFill>
            <a:latin typeface="+mn-lt"/>
          </a:endParaRPr>
        </a:p>
      </dgm:t>
    </dgm:pt>
    <dgm:pt modelId="{60E3C07C-41AC-443A-8F85-8FEEC50B9E9B}" type="sibTrans" cxnId="{695CC881-3035-470C-909C-327F4A579F20}">
      <dgm:prSet/>
      <dgm:spPr/>
      <dgm:t>
        <a:bodyPr/>
        <a:lstStyle/>
        <a:p>
          <a:endParaRPr lang="fr-FR">
            <a:solidFill>
              <a:schemeClr val="bg1"/>
            </a:solidFill>
            <a:latin typeface="+mj-lt"/>
          </a:endParaRPr>
        </a:p>
      </dgm:t>
    </dgm:pt>
    <dgm:pt modelId="{DA12ACC9-979F-44C6-A265-AA6C6222A97F}" type="parTrans" cxnId="{695CC881-3035-470C-909C-327F4A579F20}">
      <dgm:prSet/>
      <dgm:spPr/>
      <dgm:t>
        <a:bodyPr/>
        <a:lstStyle/>
        <a:p>
          <a:endParaRPr lang="fr-FR">
            <a:solidFill>
              <a:schemeClr val="bg1"/>
            </a:solidFill>
            <a:latin typeface="+mj-lt"/>
          </a:endParaRPr>
        </a:p>
      </dgm:t>
    </dgm:pt>
    <dgm:pt modelId="{5EC7C8D9-058E-4859-AA70-2CFBD513C42E}">
      <dgm:prSet custT="1"/>
      <dgm:spPr>
        <a:solidFill>
          <a:srgbClr val="13C1C2">
            <a:alpha val="60000"/>
          </a:srgbClr>
        </a:solidFill>
        <a:ln>
          <a:noFill/>
        </a:ln>
      </dgm:spPr>
      <dgm:t>
        <a:bodyPr/>
        <a:lstStyle/>
        <a:p>
          <a:pPr marL="0" marR="0" lvl="0" algn="ctr" defTabSz="622300" rtl="0">
            <a:lnSpc>
              <a:spcPct val="100000"/>
            </a:lnSpc>
            <a:spcBef>
              <a:spcPts val="300"/>
            </a:spcBef>
            <a:spcAft>
              <a:spcPts val="300"/>
            </a:spcAft>
            <a:buNone/>
          </a:pPr>
          <a:endParaRPr lang="fr-FR" sz="1400" b="1" i="0" u="none" strike="noStrike" kern="1200" baseline="0" dirty="0">
            <a:solidFill>
              <a:prstClr val="white"/>
            </a:solidFill>
            <a:latin typeface="Candara"/>
            <a:ea typeface="+mn-ea"/>
            <a:cs typeface="+mn-cs"/>
          </a:endParaRPr>
        </a:p>
        <a:p>
          <a:pPr marL="0" marR="0" lvl="0" algn="ctr" defTabSz="622300" rtl="0">
            <a:lnSpc>
              <a:spcPct val="100000"/>
            </a:lnSpc>
            <a:spcBef>
              <a:spcPts val="300"/>
            </a:spcBef>
            <a:spcAft>
              <a:spcPts val="300"/>
            </a:spcAft>
            <a:buNone/>
          </a:pPr>
          <a:r>
            <a:rPr lang="fr-FR" sz="1400" b="1" i="0" u="none" strike="noStrike" kern="1200" baseline="0" dirty="0">
              <a:solidFill>
                <a:prstClr val="white"/>
              </a:solidFill>
              <a:latin typeface="Candara"/>
              <a:ea typeface="+mn-ea"/>
              <a:cs typeface="+mn-cs"/>
            </a:rPr>
            <a:t>diffusion</a:t>
          </a:r>
          <a:br>
            <a:rPr lang="fr-FR" sz="1400" b="1" i="0" u="none" strike="noStrike" kern="1200" baseline="0" dirty="0">
              <a:solidFill>
                <a:prstClr val="white"/>
              </a:solidFill>
              <a:latin typeface="Candara"/>
              <a:ea typeface="+mn-ea"/>
              <a:cs typeface="+mn-cs"/>
            </a:rPr>
          </a:br>
          <a:endParaRPr lang="fr-FR" sz="1400" b="1" i="0" u="none" strike="noStrike" kern="1200" baseline="0" dirty="0">
            <a:solidFill>
              <a:prstClr val="white"/>
            </a:solidFill>
            <a:latin typeface="Candara"/>
            <a:ea typeface="+mn-ea"/>
            <a:cs typeface="+mn-cs"/>
          </a:endParaRPr>
        </a:p>
        <a:p>
          <a:pPr marL="0" marR="0" lvl="0" algn="ctr" defTabSz="622300" rtl="0">
            <a:lnSpc>
              <a:spcPct val="100000"/>
            </a:lnSpc>
            <a:spcBef>
              <a:spcPct val="0"/>
            </a:spcBef>
            <a:spcAft>
              <a:spcPts val="300"/>
            </a:spcAft>
            <a:buNone/>
          </a:pPr>
          <a:r>
            <a:rPr lang="fr-FR" sz="1100" b="0" i="0" u="none" strike="noStrike" kern="1200" baseline="0" dirty="0">
              <a:solidFill>
                <a:prstClr val="white"/>
              </a:solidFill>
              <a:latin typeface="Candara"/>
              <a:ea typeface="+mn-ea"/>
              <a:cs typeface="+mn-cs"/>
            </a:rPr>
            <a:t>dépôt</a:t>
          </a:r>
          <a:br>
            <a:rPr lang="fr-FR" sz="1100" b="0" i="0" u="none" strike="noStrike" kern="1200" baseline="0" dirty="0">
              <a:solidFill>
                <a:prstClr val="white"/>
              </a:solidFill>
              <a:latin typeface="Candara"/>
              <a:ea typeface="+mn-ea"/>
              <a:cs typeface="+mn-cs"/>
            </a:rPr>
          </a:br>
          <a:r>
            <a:rPr lang="fr-FR" sz="1100" b="0" i="0" u="none" strike="noStrike" kern="1200" baseline="0" dirty="0">
              <a:solidFill>
                <a:prstClr val="white"/>
              </a:solidFill>
              <a:latin typeface="Candara"/>
              <a:ea typeface="+mn-ea"/>
              <a:cs typeface="+mn-cs"/>
            </a:rPr>
            <a:t>de ses propres travaux, créés pour un cadre autre</a:t>
          </a:r>
          <a:br>
            <a:rPr lang="fr-FR" sz="1100" b="0" i="0" u="none" strike="noStrike" kern="1200" baseline="0" dirty="0">
              <a:solidFill>
                <a:prstClr val="white"/>
              </a:solidFill>
              <a:latin typeface="Candara"/>
              <a:ea typeface="+mn-ea"/>
              <a:cs typeface="+mn-cs"/>
            </a:rPr>
          </a:br>
          <a:br>
            <a:rPr lang="fr-FR" sz="1100" b="0" i="0" u="none" strike="noStrike" kern="1200" baseline="0" dirty="0">
              <a:solidFill>
                <a:prstClr val="white"/>
              </a:solidFill>
              <a:latin typeface="Candara"/>
              <a:ea typeface="+mn-ea"/>
              <a:cs typeface="+mn-cs"/>
            </a:rPr>
          </a:br>
          <a:r>
            <a:rPr lang="fr-FR" sz="1100" b="0" i="0" u="none" strike="noStrike" kern="1200" baseline="0" dirty="0">
              <a:solidFill>
                <a:prstClr val="white"/>
              </a:solidFill>
              <a:latin typeface="Candara"/>
              <a:ea typeface="+mn-ea"/>
              <a:cs typeface="+mn-cs"/>
            </a:rPr>
            <a:t>ex. : LinkedIn, ResearchGate, Academia, Twitter, blogs, etc.</a:t>
          </a:r>
        </a:p>
        <a:p>
          <a:pPr marL="0" lvl="0" defTabSz="622300">
            <a:buNone/>
          </a:pPr>
          <a:endParaRPr lang="fr-FR" kern="1200" dirty="0"/>
        </a:p>
      </dgm:t>
    </dgm:pt>
    <dgm:pt modelId="{1642CF27-A7DC-4BF3-9ACD-07495EAD702E}" type="parTrans" cxnId="{99BF0A19-E445-4666-9BBC-7316C33F1599}">
      <dgm:prSet/>
      <dgm:spPr>
        <a:ln>
          <a:solidFill>
            <a:schemeClr val="bg1">
              <a:lumMod val="50000"/>
            </a:schemeClr>
          </a:solidFill>
        </a:ln>
      </dgm:spPr>
      <dgm:t>
        <a:bodyPr/>
        <a:lstStyle/>
        <a:p>
          <a:endParaRPr lang="fr-FR"/>
        </a:p>
      </dgm:t>
    </dgm:pt>
    <dgm:pt modelId="{815EE785-F5DF-482B-A81B-079DA5C23549}" type="sibTrans" cxnId="{99BF0A19-E445-4666-9BBC-7316C33F1599}">
      <dgm:prSet/>
      <dgm:spPr/>
      <dgm:t>
        <a:bodyPr/>
        <a:lstStyle/>
        <a:p>
          <a:endParaRPr lang="fr-FR"/>
        </a:p>
      </dgm:t>
    </dgm:pt>
    <dgm:pt modelId="{6FE13167-87F7-4A4D-8173-4487AF99194B}" type="pres">
      <dgm:prSet presAssocID="{4EEC3508-2559-47CC-8A64-2742E69E9BC7}" presName="hierChild1" presStyleCnt="0">
        <dgm:presLayoutVars>
          <dgm:orgChart val="1"/>
          <dgm:chPref val="1"/>
          <dgm:dir/>
          <dgm:animOne val="branch"/>
          <dgm:animLvl val="lvl"/>
          <dgm:resizeHandles/>
        </dgm:presLayoutVars>
      </dgm:prSet>
      <dgm:spPr/>
    </dgm:pt>
    <dgm:pt modelId="{2BC3DB18-8E3B-4D2D-AA06-631C2F0B8B58}" type="pres">
      <dgm:prSet presAssocID="{DD322384-52DF-42A8-8EBB-FDA1D1C9825A}" presName="hierRoot1" presStyleCnt="0">
        <dgm:presLayoutVars>
          <dgm:hierBranch/>
        </dgm:presLayoutVars>
      </dgm:prSet>
      <dgm:spPr/>
    </dgm:pt>
    <dgm:pt modelId="{1F710461-9A91-444E-9B79-B4C7057C5E03}" type="pres">
      <dgm:prSet presAssocID="{DD322384-52DF-42A8-8EBB-FDA1D1C9825A}" presName="rootComposite1" presStyleCnt="0"/>
      <dgm:spPr/>
    </dgm:pt>
    <dgm:pt modelId="{217CF7A7-E50B-409E-A040-1E5595B21023}" type="pres">
      <dgm:prSet presAssocID="{DD322384-52DF-42A8-8EBB-FDA1D1C9825A}" presName="rootText1" presStyleLbl="node0" presStyleIdx="0" presStyleCnt="1" custScaleX="184538" custScaleY="174946" custLinFactNeighborY="-49421">
        <dgm:presLayoutVars>
          <dgm:chPref val="3"/>
        </dgm:presLayoutVars>
      </dgm:prSet>
      <dgm:spPr/>
    </dgm:pt>
    <dgm:pt modelId="{8D92FDA4-FC28-4BA8-93AD-B70CC64309CE}" type="pres">
      <dgm:prSet presAssocID="{DD322384-52DF-42A8-8EBB-FDA1D1C9825A}" presName="rootConnector1" presStyleLbl="node1" presStyleIdx="0" presStyleCnt="0"/>
      <dgm:spPr/>
    </dgm:pt>
    <dgm:pt modelId="{77D5134E-1DFD-464D-8458-34A7E1B6FB8A}" type="pres">
      <dgm:prSet presAssocID="{DD322384-52DF-42A8-8EBB-FDA1D1C9825A}" presName="hierChild2" presStyleCnt="0"/>
      <dgm:spPr/>
    </dgm:pt>
    <dgm:pt modelId="{E6508751-D4B9-4ED3-A020-D1DAE211F6AA}" type="pres">
      <dgm:prSet presAssocID="{49B1FD68-5EAA-4BB5-902E-14B99D6DF902}" presName="Name35" presStyleLbl="parChTrans1D2" presStyleIdx="0" presStyleCnt="4"/>
      <dgm:spPr/>
    </dgm:pt>
    <dgm:pt modelId="{CD2FEC66-F95D-46EF-BFBE-9A26A18F1D5E}" type="pres">
      <dgm:prSet presAssocID="{DB88725D-CDA2-4162-A68B-BBB8295C2CC1}" presName="hierRoot2" presStyleCnt="0">
        <dgm:presLayoutVars>
          <dgm:hierBranch/>
        </dgm:presLayoutVars>
      </dgm:prSet>
      <dgm:spPr/>
    </dgm:pt>
    <dgm:pt modelId="{3080F5CF-D02B-42AB-8433-08DDA5D28AA0}" type="pres">
      <dgm:prSet presAssocID="{DB88725D-CDA2-4162-A68B-BBB8295C2CC1}" presName="rootComposite" presStyleCnt="0"/>
      <dgm:spPr/>
    </dgm:pt>
    <dgm:pt modelId="{E1CE7C9B-5141-42A1-B213-CDA4F04685AB}" type="pres">
      <dgm:prSet presAssocID="{DB88725D-CDA2-4162-A68B-BBB8295C2CC1}" presName="rootText" presStyleLbl="node2" presStyleIdx="0" presStyleCnt="4" custScaleX="121021" custScaleY="265113" custLinFactNeighborX="3829" custLinFactNeighborY="-3310">
        <dgm:presLayoutVars>
          <dgm:chPref val="3"/>
        </dgm:presLayoutVars>
      </dgm:prSet>
      <dgm:spPr/>
    </dgm:pt>
    <dgm:pt modelId="{E314BB52-63F6-4321-A651-4C639C5FC8A5}" type="pres">
      <dgm:prSet presAssocID="{DB88725D-CDA2-4162-A68B-BBB8295C2CC1}" presName="rootConnector" presStyleLbl="node2" presStyleIdx="0" presStyleCnt="4"/>
      <dgm:spPr/>
    </dgm:pt>
    <dgm:pt modelId="{57934CC6-E4C1-47E7-BAD3-8135C854ACA6}" type="pres">
      <dgm:prSet presAssocID="{DB88725D-CDA2-4162-A68B-BBB8295C2CC1}" presName="hierChild4" presStyleCnt="0"/>
      <dgm:spPr/>
    </dgm:pt>
    <dgm:pt modelId="{82F05EFC-DBE3-436B-82DF-CF0CA594967B}" type="pres">
      <dgm:prSet presAssocID="{DB88725D-CDA2-4162-A68B-BBB8295C2CC1}" presName="hierChild5" presStyleCnt="0"/>
      <dgm:spPr/>
    </dgm:pt>
    <dgm:pt modelId="{6AB929AC-7599-4A4D-ABA6-86B089C08A7A}" type="pres">
      <dgm:prSet presAssocID="{1642CF27-A7DC-4BF3-9ACD-07495EAD702E}" presName="Name35" presStyleLbl="parChTrans1D2" presStyleIdx="1" presStyleCnt="4"/>
      <dgm:spPr/>
    </dgm:pt>
    <dgm:pt modelId="{DCA7CF9F-D509-42A1-B680-0A7CC981D05C}" type="pres">
      <dgm:prSet presAssocID="{5EC7C8D9-058E-4859-AA70-2CFBD513C42E}" presName="hierRoot2" presStyleCnt="0">
        <dgm:presLayoutVars>
          <dgm:hierBranch val="init"/>
        </dgm:presLayoutVars>
      </dgm:prSet>
      <dgm:spPr/>
    </dgm:pt>
    <dgm:pt modelId="{59D4ABA1-04D4-4E41-B79F-04BDFF6776F4}" type="pres">
      <dgm:prSet presAssocID="{5EC7C8D9-058E-4859-AA70-2CFBD513C42E}" presName="rootComposite" presStyleCnt="0"/>
      <dgm:spPr/>
    </dgm:pt>
    <dgm:pt modelId="{43E6B62D-223C-4175-B7EC-68569FF08176}" type="pres">
      <dgm:prSet presAssocID="{5EC7C8D9-058E-4859-AA70-2CFBD513C42E}" presName="rootText" presStyleLbl="node2" presStyleIdx="1" presStyleCnt="4" custScaleX="121021" custScaleY="265113" custLinFactNeighborX="3369" custLinFactNeighborY="-2693">
        <dgm:presLayoutVars>
          <dgm:chPref val="3"/>
        </dgm:presLayoutVars>
      </dgm:prSet>
      <dgm:spPr/>
    </dgm:pt>
    <dgm:pt modelId="{6F891891-94AF-47BA-A7F9-4BD560F849FB}" type="pres">
      <dgm:prSet presAssocID="{5EC7C8D9-058E-4859-AA70-2CFBD513C42E}" presName="rootConnector" presStyleLbl="node2" presStyleIdx="1" presStyleCnt="4"/>
      <dgm:spPr/>
    </dgm:pt>
    <dgm:pt modelId="{8A530B06-39DD-44CE-9BE3-4BB6D09D8D82}" type="pres">
      <dgm:prSet presAssocID="{5EC7C8D9-058E-4859-AA70-2CFBD513C42E}" presName="hierChild4" presStyleCnt="0"/>
      <dgm:spPr/>
    </dgm:pt>
    <dgm:pt modelId="{EE6E8D37-23EE-4000-B90A-CEBABCB4E313}" type="pres">
      <dgm:prSet presAssocID="{5EC7C8D9-058E-4859-AA70-2CFBD513C42E}" presName="hierChild5" presStyleCnt="0"/>
      <dgm:spPr/>
    </dgm:pt>
    <dgm:pt modelId="{A0E01103-F358-44DE-B41C-0DD6A57C7E14}" type="pres">
      <dgm:prSet presAssocID="{34AFDDB3-41C0-48A3-A61F-6D77109C820F}" presName="Name35" presStyleLbl="parChTrans1D2" presStyleIdx="2" presStyleCnt="4"/>
      <dgm:spPr/>
    </dgm:pt>
    <dgm:pt modelId="{DBC0D5D1-DD4C-4F33-89CA-393877087F8F}" type="pres">
      <dgm:prSet presAssocID="{3E8A48EC-2B7B-4BF2-896A-5906819E9517}" presName="hierRoot2" presStyleCnt="0">
        <dgm:presLayoutVars>
          <dgm:hierBranch/>
        </dgm:presLayoutVars>
      </dgm:prSet>
      <dgm:spPr/>
    </dgm:pt>
    <dgm:pt modelId="{96D51471-6E6E-491F-926B-13B69C7853CB}" type="pres">
      <dgm:prSet presAssocID="{3E8A48EC-2B7B-4BF2-896A-5906819E9517}" presName="rootComposite" presStyleCnt="0"/>
      <dgm:spPr/>
    </dgm:pt>
    <dgm:pt modelId="{5819BD3E-981B-4145-87D7-3B8E7A35353C}" type="pres">
      <dgm:prSet presAssocID="{3E8A48EC-2B7B-4BF2-896A-5906819E9517}" presName="rootText" presStyleLbl="node2" presStyleIdx="2" presStyleCnt="4" custScaleX="121021" custScaleY="265113" custLinFactNeighborX="-77" custLinFactNeighborY="-3602">
        <dgm:presLayoutVars>
          <dgm:chPref val="3"/>
        </dgm:presLayoutVars>
      </dgm:prSet>
      <dgm:spPr/>
    </dgm:pt>
    <dgm:pt modelId="{1DC91F49-C15D-4565-9798-0D6A9131B324}" type="pres">
      <dgm:prSet presAssocID="{3E8A48EC-2B7B-4BF2-896A-5906819E9517}" presName="rootConnector" presStyleLbl="node2" presStyleIdx="2" presStyleCnt="4"/>
      <dgm:spPr/>
    </dgm:pt>
    <dgm:pt modelId="{80E407DD-30B8-4454-B59E-4F36F48AA0C7}" type="pres">
      <dgm:prSet presAssocID="{3E8A48EC-2B7B-4BF2-896A-5906819E9517}" presName="hierChild4" presStyleCnt="0"/>
      <dgm:spPr/>
    </dgm:pt>
    <dgm:pt modelId="{B2A7375C-04DF-482C-ACB8-F0DC930CD6CB}" type="pres">
      <dgm:prSet presAssocID="{3E8A48EC-2B7B-4BF2-896A-5906819E9517}" presName="hierChild5" presStyleCnt="0"/>
      <dgm:spPr/>
    </dgm:pt>
    <dgm:pt modelId="{1F61051C-A7DB-4FE0-80B1-E6C4335DD369}" type="pres">
      <dgm:prSet presAssocID="{36B69532-8596-46C6-AEDC-74074600C6D1}" presName="Name35" presStyleLbl="parChTrans1D2" presStyleIdx="3" presStyleCnt="4"/>
      <dgm:spPr/>
    </dgm:pt>
    <dgm:pt modelId="{59FC11D5-60B2-48D4-97CC-580462518391}" type="pres">
      <dgm:prSet presAssocID="{A6E9887B-ADBC-4AB6-9672-307C4B0F006A}" presName="hierRoot2" presStyleCnt="0">
        <dgm:presLayoutVars>
          <dgm:hierBranch/>
        </dgm:presLayoutVars>
      </dgm:prSet>
      <dgm:spPr/>
    </dgm:pt>
    <dgm:pt modelId="{9346F1F4-F13D-4354-8731-6691CFDECBB7}" type="pres">
      <dgm:prSet presAssocID="{A6E9887B-ADBC-4AB6-9672-307C4B0F006A}" presName="rootComposite" presStyleCnt="0"/>
      <dgm:spPr/>
    </dgm:pt>
    <dgm:pt modelId="{9E4EDFEA-A893-4F6A-8105-0543B3C3505E}" type="pres">
      <dgm:prSet presAssocID="{A6E9887B-ADBC-4AB6-9672-307C4B0F006A}" presName="rootText" presStyleLbl="node2" presStyleIdx="3" presStyleCnt="4" custScaleX="121021" custScaleY="265113" custLinFactNeighborX="-5790" custLinFactNeighborY="-3309">
        <dgm:presLayoutVars>
          <dgm:chPref val="3"/>
        </dgm:presLayoutVars>
      </dgm:prSet>
      <dgm:spPr/>
    </dgm:pt>
    <dgm:pt modelId="{13B35207-09A9-4DED-AA37-F3B3937A420B}" type="pres">
      <dgm:prSet presAssocID="{A6E9887B-ADBC-4AB6-9672-307C4B0F006A}" presName="rootConnector" presStyleLbl="node2" presStyleIdx="3" presStyleCnt="4"/>
      <dgm:spPr/>
    </dgm:pt>
    <dgm:pt modelId="{0C3651CF-52AA-476A-8CC5-C41EADEAFDAD}" type="pres">
      <dgm:prSet presAssocID="{A6E9887B-ADBC-4AB6-9672-307C4B0F006A}" presName="hierChild4" presStyleCnt="0"/>
      <dgm:spPr/>
    </dgm:pt>
    <dgm:pt modelId="{3117BE10-36E9-4145-8B42-F8C01ED41E6F}" type="pres">
      <dgm:prSet presAssocID="{A6E9887B-ADBC-4AB6-9672-307C4B0F006A}" presName="hierChild5" presStyleCnt="0"/>
      <dgm:spPr/>
    </dgm:pt>
    <dgm:pt modelId="{36B5825D-DD75-4657-95E6-D90067980DAF}" type="pres">
      <dgm:prSet presAssocID="{DD322384-52DF-42A8-8EBB-FDA1D1C9825A}" presName="hierChild3" presStyleCnt="0"/>
      <dgm:spPr/>
    </dgm:pt>
  </dgm:ptLst>
  <dgm:cxnLst>
    <dgm:cxn modelId="{71292712-F1A0-4600-A514-E506002FF154}" type="presOf" srcId="{34AFDDB3-41C0-48A3-A61F-6D77109C820F}" destId="{A0E01103-F358-44DE-B41C-0DD6A57C7E14}" srcOrd="0" destOrd="0" presId="urn:microsoft.com/office/officeart/2005/8/layout/orgChart1"/>
    <dgm:cxn modelId="{99BF0A19-E445-4666-9BBC-7316C33F1599}" srcId="{DD322384-52DF-42A8-8EBB-FDA1D1C9825A}" destId="{5EC7C8D9-058E-4859-AA70-2CFBD513C42E}" srcOrd="1" destOrd="0" parTransId="{1642CF27-A7DC-4BF3-9ACD-07495EAD702E}" sibTransId="{815EE785-F5DF-482B-A81B-079DA5C23549}"/>
    <dgm:cxn modelId="{1E78A41C-5BDE-49BF-BEF3-70441A5C6DBC}" type="presOf" srcId="{3E8A48EC-2B7B-4BF2-896A-5906819E9517}" destId="{5819BD3E-981B-4145-87D7-3B8E7A35353C}" srcOrd="0" destOrd="0" presId="urn:microsoft.com/office/officeart/2005/8/layout/orgChart1"/>
    <dgm:cxn modelId="{21456729-7891-4A9F-9315-56041FAAA9B9}" srcId="{DD322384-52DF-42A8-8EBB-FDA1D1C9825A}" destId="{DB88725D-CDA2-4162-A68B-BBB8295C2CC1}" srcOrd="0" destOrd="0" parTransId="{49B1FD68-5EAA-4BB5-902E-14B99D6DF902}" sibTransId="{B6349808-35F1-459A-8170-8D591C2F8933}"/>
    <dgm:cxn modelId="{88E1F63B-CABC-4B05-89E0-D9B46B0049A5}" type="presOf" srcId="{DD322384-52DF-42A8-8EBB-FDA1D1C9825A}" destId="{8D92FDA4-FC28-4BA8-93AD-B70CC64309CE}" srcOrd="1" destOrd="0" presId="urn:microsoft.com/office/officeart/2005/8/layout/orgChart1"/>
    <dgm:cxn modelId="{CDA21D63-270F-437E-A867-5B6368A363BB}" type="presOf" srcId="{5EC7C8D9-058E-4859-AA70-2CFBD513C42E}" destId="{43E6B62D-223C-4175-B7EC-68569FF08176}" srcOrd="0" destOrd="0" presId="urn:microsoft.com/office/officeart/2005/8/layout/orgChart1"/>
    <dgm:cxn modelId="{ABF1304C-645A-43D8-8AE6-75555C6F70D0}" type="presOf" srcId="{36B69532-8596-46C6-AEDC-74074600C6D1}" destId="{1F61051C-A7DB-4FE0-80B1-E6C4335DD369}" srcOrd="0" destOrd="0" presId="urn:microsoft.com/office/officeart/2005/8/layout/orgChart1"/>
    <dgm:cxn modelId="{09235677-25D2-44F7-B5F5-32FE24DE907F}" type="presOf" srcId="{3E8A48EC-2B7B-4BF2-896A-5906819E9517}" destId="{1DC91F49-C15D-4565-9798-0D6A9131B324}" srcOrd="1" destOrd="0" presId="urn:microsoft.com/office/officeart/2005/8/layout/orgChart1"/>
    <dgm:cxn modelId="{C20D1E59-3014-4040-9EAA-230F250D1211}" type="presOf" srcId="{A6E9887B-ADBC-4AB6-9672-307C4B0F006A}" destId="{9E4EDFEA-A893-4F6A-8105-0543B3C3505E}" srcOrd="0" destOrd="0" presId="urn:microsoft.com/office/officeart/2005/8/layout/orgChart1"/>
    <dgm:cxn modelId="{695CC881-3035-470C-909C-327F4A579F20}" srcId="{4EEC3508-2559-47CC-8A64-2742E69E9BC7}" destId="{DD322384-52DF-42A8-8EBB-FDA1D1C9825A}" srcOrd="0" destOrd="0" parTransId="{DA12ACC9-979F-44C6-A265-AA6C6222A97F}" sibTransId="{60E3C07C-41AC-443A-8F85-8FEEC50B9E9B}"/>
    <dgm:cxn modelId="{6DEFB58D-D276-467D-BE97-3FB52222D605}" srcId="{DD322384-52DF-42A8-8EBB-FDA1D1C9825A}" destId="{A6E9887B-ADBC-4AB6-9672-307C4B0F006A}" srcOrd="3" destOrd="0" parTransId="{36B69532-8596-46C6-AEDC-74074600C6D1}" sibTransId="{5F149EAC-3533-4E62-A954-520132F5A51A}"/>
    <dgm:cxn modelId="{3017D894-40B3-4945-A99C-7FFDAD5EBF0C}" type="presOf" srcId="{49B1FD68-5EAA-4BB5-902E-14B99D6DF902}" destId="{E6508751-D4B9-4ED3-A020-D1DAE211F6AA}" srcOrd="0" destOrd="0" presId="urn:microsoft.com/office/officeart/2005/8/layout/orgChart1"/>
    <dgm:cxn modelId="{0DA13098-B106-4246-BDE8-A95C4B160C71}" srcId="{DD322384-52DF-42A8-8EBB-FDA1D1C9825A}" destId="{3E8A48EC-2B7B-4BF2-896A-5906819E9517}" srcOrd="2" destOrd="0" parTransId="{34AFDDB3-41C0-48A3-A61F-6D77109C820F}" sibTransId="{571D71F8-B8E7-4562-92F3-877A89F68571}"/>
    <dgm:cxn modelId="{259D63A8-DDA8-4A3B-B1C5-4F4DDF7664F8}" type="presOf" srcId="{A6E9887B-ADBC-4AB6-9672-307C4B0F006A}" destId="{13B35207-09A9-4DED-AA37-F3B3937A420B}" srcOrd="1" destOrd="0" presId="urn:microsoft.com/office/officeart/2005/8/layout/orgChart1"/>
    <dgm:cxn modelId="{9E6386BB-87A6-4609-A8F5-8811A22B4EB1}" type="presOf" srcId="{5EC7C8D9-058E-4859-AA70-2CFBD513C42E}" destId="{6F891891-94AF-47BA-A7F9-4BD560F849FB}" srcOrd="1" destOrd="0" presId="urn:microsoft.com/office/officeart/2005/8/layout/orgChart1"/>
    <dgm:cxn modelId="{827780CF-B093-49D4-BF30-73DBA48258CE}" type="presOf" srcId="{DB88725D-CDA2-4162-A68B-BBB8295C2CC1}" destId="{E314BB52-63F6-4321-A651-4C639C5FC8A5}" srcOrd="1" destOrd="0" presId="urn:microsoft.com/office/officeart/2005/8/layout/orgChart1"/>
    <dgm:cxn modelId="{B7A89CD2-869B-4C14-8EE5-493357C63A1D}" type="presOf" srcId="{4EEC3508-2559-47CC-8A64-2742E69E9BC7}" destId="{6FE13167-87F7-4A4D-8173-4487AF99194B}" srcOrd="0" destOrd="0" presId="urn:microsoft.com/office/officeart/2005/8/layout/orgChart1"/>
    <dgm:cxn modelId="{7B6D35D9-C93D-4713-9ACE-768CDCEC220F}" type="presOf" srcId="{DD322384-52DF-42A8-8EBB-FDA1D1C9825A}" destId="{217CF7A7-E50B-409E-A040-1E5595B21023}" srcOrd="0" destOrd="0" presId="urn:microsoft.com/office/officeart/2005/8/layout/orgChart1"/>
    <dgm:cxn modelId="{203EF6E1-2B4F-44FD-9CB6-DD1A5F87332C}" type="presOf" srcId="{DB88725D-CDA2-4162-A68B-BBB8295C2CC1}" destId="{E1CE7C9B-5141-42A1-B213-CDA4F04685AB}" srcOrd="0" destOrd="0" presId="urn:microsoft.com/office/officeart/2005/8/layout/orgChart1"/>
    <dgm:cxn modelId="{1EAE1EFC-2625-4075-B6B3-935AEE1228D3}" type="presOf" srcId="{1642CF27-A7DC-4BF3-9ACD-07495EAD702E}" destId="{6AB929AC-7599-4A4D-ABA6-86B089C08A7A}" srcOrd="0" destOrd="0" presId="urn:microsoft.com/office/officeart/2005/8/layout/orgChart1"/>
    <dgm:cxn modelId="{8A009BDE-E0FD-41BC-8609-9AE09178FD52}" type="presParOf" srcId="{6FE13167-87F7-4A4D-8173-4487AF99194B}" destId="{2BC3DB18-8E3B-4D2D-AA06-631C2F0B8B58}" srcOrd="0" destOrd="0" presId="urn:microsoft.com/office/officeart/2005/8/layout/orgChart1"/>
    <dgm:cxn modelId="{227EC7E2-226B-43CD-9749-47EA951F5AAE}" type="presParOf" srcId="{2BC3DB18-8E3B-4D2D-AA06-631C2F0B8B58}" destId="{1F710461-9A91-444E-9B79-B4C7057C5E03}" srcOrd="0" destOrd="0" presId="urn:microsoft.com/office/officeart/2005/8/layout/orgChart1"/>
    <dgm:cxn modelId="{0A615DF4-707B-4202-83D6-D520F183CABF}" type="presParOf" srcId="{1F710461-9A91-444E-9B79-B4C7057C5E03}" destId="{217CF7A7-E50B-409E-A040-1E5595B21023}" srcOrd="0" destOrd="0" presId="urn:microsoft.com/office/officeart/2005/8/layout/orgChart1"/>
    <dgm:cxn modelId="{DD241118-69DD-462B-8499-2D3B809BE30D}" type="presParOf" srcId="{1F710461-9A91-444E-9B79-B4C7057C5E03}" destId="{8D92FDA4-FC28-4BA8-93AD-B70CC64309CE}" srcOrd="1" destOrd="0" presId="urn:microsoft.com/office/officeart/2005/8/layout/orgChart1"/>
    <dgm:cxn modelId="{336C3E0F-E851-4B2B-912F-EE45A8F27066}" type="presParOf" srcId="{2BC3DB18-8E3B-4D2D-AA06-631C2F0B8B58}" destId="{77D5134E-1DFD-464D-8458-34A7E1B6FB8A}" srcOrd="1" destOrd="0" presId="urn:microsoft.com/office/officeart/2005/8/layout/orgChart1"/>
    <dgm:cxn modelId="{0E302B88-EBF8-4BFD-942F-FB8077DC973F}" type="presParOf" srcId="{77D5134E-1DFD-464D-8458-34A7E1B6FB8A}" destId="{E6508751-D4B9-4ED3-A020-D1DAE211F6AA}" srcOrd="0" destOrd="0" presId="urn:microsoft.com/office/officeart/2005/8/layout/orgChart1"/>
    <dgm:cxn modelId="{5D533073-B981-4E7A-BAC7-5BA200EB2097}" type="presParOf" srcId="{77D5134E-1DFD-464D-8458-34A7E1B6FB8A}" destId="{CD2FEC66-F95D-46EF-BFBE-9A26A18F1D5E}" srcOrd="1" destOrd="0" presId="urn:microsoft.com/office/officeart/2005/8/layout/orgChart1"/>
    <dgm:cxn modelId="{6ADFDA4F-2DD6-4999-8D83-4877D58DB474}" type="presParOf" srcId="{CD2FEC66-F95D-46EF-BFBE-9A26A18F1D5E}" destId="{3080F5CF-D02B-42AB-8433-08DDA5D28AA0}" srcOrd="0" destOrd="0" presId="urn:microsoft.com/office/officeart/2005/8/layout/orgChart1"/>
    <dgm:cxn modelId="{D4468902-7B90-4842-80F3-5DBD9677D372}" type="presParOf" srcId="{3080F5CF-D02B-42AB-8433-08DDA5D28AA0}" destId="{E1CE7C9B-5141-42A1-B213-CDA4F04685AB}" srcOrd="0" destOrd="0" presId="urn:microsoft.com/office/officeart/2005/8/layout/orgChart1"/>
    <dgm:cxn modelId="{84AD2E1A-3E9A-4431-891A-AFF9B30E479E}" type="presParOf" srcId="{3080F5CF-D02B-42AB-8433-08DDA5D28AA0}" destId="{E314BB52-63F6-4321-A651-4C639C5FC8A5}" srcOrd="1" destOrd="0" presId="urn:microsoft.com/office/officeart/2005/8/layout/orgChart1"/>
    <dgm:cxn modelId="{E202097B-7DFF-4656-848F-C90B8EAD7807}" type="presParOf" srcId="{CD2FEC66-F95D-46EF-BFBE-9A26A18F1D5E}" destId="{57934CC6-E4C1-47E7-BAD3-8135C854ACA6}" srcOrd="1" destOrd="0" presId="urn:microsoft.com/office/officeart/2005/8/layout/orgChart1"/>
    <dgm:cxn modelId="{B48D9C65-D99F-43BD-8A34-DF79E64C4190}" type="presParOf" srcId="{CD2FEC66-F95D-46EF-BFBE-9A26A18F1D5E}" destId="{82F05EFC-DBE3-436B-82DF-CF0CA594967B}" srcOrd="2" destOrd="0" presId="urn:microsoft.com/office/officeart/2005/8/layout/orgChart1"/>
    <dgm:cxn modelId="{D6A4B358-7382-4F1B-A127-FE9A6F7450B8}" type="presParOf" srcId="{77D5134E-1DFD-464D-8458-34A7E1B6FB8A}" destId="{6AB929AC-7599-4A4D-ABA6-86B089C08A7A}" srcOrd="2" destOrd="0" presId="urn:microsoft.com/office/officeart/2005/8/layout/orgChart1"/>
    <dgm:cxn modelId="{F100BE89-56C1-4E52-BAAB-89F1A1FF47F7}" type="presParOf" srcId="{77D5134E-1DFD-464D-8458-34A7E1B6FB8A}" destId="{DCA7CF9F-D509-42A1-B680-0A7CC981D05C}" srcOrd="3" destOrd="0" presId="urn:microsoft.com/office/officeart/2005/8/layout/orgChart1"/>
    <dgm:cxn modelId="{04415BAF-257D-4509-97A8-7FEEE0A2DFDF}" type="presParOf" srcId="{DCA7CF9F-D509-42A1-B680-0A7CC981D05C}" destId="{59D4ABA1-04D4-4E41-B79F-04BDFF6776F4}" srcOrd="0" destOrd="0" presId="urn:microsoft.com/office/officeart/2005/8/layout/orgChart1"/>
    <dgm:cxn modelId="{66F54B9B-4817-44B8-9273-3D300986CF50}" type="presParOf" srcId="{59D4ABA1-04D4-4E41-B79F-04BDFF6776F4}" destId="{43E6B62D-223C-4175-B7EC-68569FF08176}" srcOrd="0" destOrd="0" presId="urn:microsoft.com/office/officeart/2005/8/layout/orgChart1"/>
    <dgm:cxn modelId="{2A7177AF-FD39-4330-B19C-F7730644381D}" type="presParOf" srcId="{59D4ABA1-04D4-4E41-B79F-04BDFF6776F4}" destId="{6F891891-94AF-47BA-A7F9-4BD560F849FB}" srcOrd="1" destOrd="0" presId="urn:microsoft.com/office/officeart/2005/8/layout/orgChart1"/>
    <dgm:cxn modelId="{83FF1B9A-70CE-4B14-AEAB-062B2EDF7DED}" type="presParOf" srcId="{DCA7CF9F-D509-42A1-B680-0A7CC981D05C}" destId="{8A530B06-39DD-44CE-9BE3-4BB6D09D8D82}" srcOrd="1" destOrd="0" presId="urn:microsoft.com/office/officeart/2005/8/layout/orgChart1"/>
    <dgm:cxn modelId="{BE250114-5593-44F0-9097-2AFF7FC5ABC1}" type="presParOf" srcId="{DCA7CF9F-D509-42A1-B680-0A7CC981D05C}" destId="{EE6E8D37-23EE-4000-B90A-CEBABCB4E313}" srcOrd="2" destOrd="0" presId="urn:microsoft.com/office/officeart/2005/8/layout/orgChart1"/>
    <dgm:cxn modelId="{8B8203DF-781C-4D14-A1A4-1E72D6504622}" type="presParOf" srcId="{77D5134E-1DFD-464D-8458-34A7E1B6FB8A}" destId="{A0E01103-F358-44DE-B41C-0DD6A57C7E14}" srcOrd="4" destOrd="0" presId="urn:microsoft.com/office/officeart/2005/8/layout/orgChart1"/>
    <dgm:cxn modelId="{AC94F226-F34E-4535-A3B0-9F538F0ECAD3}" type="presParOf" srcId="{77D5134E-1DFD-464D-8458-34A7E1B6FB8A}" destId="{DBC0D5D1-DD4C-4F33-89CA-393877087F8F}" srcOrd="5" destOrd="0" presId="urn:microsoft.com/office/officeart/2005/8/layout/orgChart1"/>
    <dgm:cxn modelId="{3B90D44D-81F0-4C88-9598-2D6A5B8B018E}" type="presParOf" srcId="{DBC0D5D1-DD4C-4F33-89CA-393877087F8F}" destId="{96D51471-6E6E-491F-926B-13B69C7853CB}" srcOrd="0" destOrd="0" presId="urn:microsoft.com/office/officeart/2005/8/layout/orgChart1"/>
    <dgm:cxn modelId="{BB86124D-D0B9-482F-B3F0-EE160D61EBFC}" type="presParOf" srcId="{96D51471-6E6E-491F-926B-13B69C7853CB}" destId="{5819BD3E-981B-4145-87D7-3B8E7A35353C}" srcOrd="0" destOrd="0" presId="urn:microsoft.com/office/officeart/2005/8/layout/orgChart1"/>
    <dgm:cxn modelId="{39B624D0-8BB2-44FE-87D3-FA9F3BC42DB1}" type="presParOf" srcId="{96D51471-6E6E-491F-926B-13B69C7853CB}" destId="{1DC91F49-C15D-4565-9798-0D6A9131B324}" srcOrd="1" destOrd="0" presId="urn:microsoft.com/office/officeart/2005/8/layout/orgChart1"/>
    <dgm:cxn modelId="{3CF95A39-79B9-4C53-A8AC-1815841EA98D}" type="presParOf" srcId="{DBC0D5D1-DD4C-4F33-89CA-393877087F8F}" destId="{80E407DD-30B8-4454-B59E-4F36F48AA0C7}" srcOrd="1" destOrd="0" presId="urn:microsoft.com/office/officeart/2005/8/layout/orgChart1"/>
    <dgm:cxn modelId="{94E5D52A-B2EE-42A0-821D-3CD6B412D110}" type="presParOf" srcId="{DBC0D5D1-DD4C-4F33-89CA-393877087F8F}" destId="{B2A7375C-04DF-482C-ACB8-F0DC930CD6CB}" srcOrd="2" destOrd="0" presId="urn:microsoft.com/office/officeart/2005/8/layout/orgChart1"/>
    <dgm:cxn modelId="{F9F2BE39-47A6-4384-BA26-E776E5240523}" type="presParOf" srcId="{77D5134E-1DFD-464D-8458-34A7E1B6FB8A}" destId="{1F61051C-A7DB-4FE0-80B1-E6C4335DD369}" srcOrd="6" destOrd="0" presId="urn:microsoft.com/office/officeart/2005/8/layout/orgChart1"/>
    <dgm:cxn modelId="{872DC2CC-CE58-4524-9C2A-81F2B960959E}" type="presParOf" srcId="{77D5134E-1DFD-464D-8458-34A7E1B6FB8A}" destId="{59FC11D5-60B2-48D4-97CC-580462518391}" srcOrd="7" destOrd="0" presId="urn:microsoft.com/office/officeart/2005/8/layout/orgChart1"/>
    <dgm:cxn modelId="{8D9F2DF4-6CA4-4AD4-B0AA-29126A45063A}" type="presParOf" srcId="{59FC11D5-60B2-48D4-97CC-580462518391}" destId="{9346F1F4-F13D-4354-8731-6691CFDECBB7}" srcOrd="0" destOrd="0" presId="urn:microsoft.com/office/officeart/2005/8/layout/orgChart1"/>
    <dgm:cxn modelId="{54408813-B346-4B9A-9117-E0BEBC88A358}" type="presParOf" srcId="{9346F1F4-F13D-4354-8731-6691CFDECBB7}" destId="{9E4EDFEA-A893-4F6A-8105-0543B3C3505E}" srcOrd="0" destOrd="0" presId="urn:microsoft.com/office/officeart/2005/8/layout/orgChart1"/>
    <dgm:cxn modelId="{BE5186AA-F890-4B78-A017-2319CF8EE796}" type="presParOf" srcId="{9346F1F4-F13D-4354-8731-6691CFDECBB7}" destId="{13B35207-09A9-4DED-AA37-F3B3937A420B}" srcOrd="1" destOrd="0" presId="urn:microsoft.com/office/officeart/2005/8/layout/orgChart1"/>
    <dgm:cxn modelId="{8160A6BC-F635-4A9E-AC1D-5C000CA86FA2}" type="presParOf" srcId="{59FC11D5-60B2-48D4-97CC-580462518391}" destId="{0C3651CF-52AA-476A-8CC5-C41EADEAFDAD}" srcOrd="1" destOrd="0" presId="urn:microsoft.com/office/officeart/2005/8/layout/orgChart1"/>
    <dgm:cxn modelId="{3FD3BDB0-40D4-4542-A597-4494C294ED89}" type="presParOf" srcId="{59FC11D5-60B2-48D4-97CC-580462518391}" destId="{3117BE10-36E9-4145-8B42-F8C01ED41E6F}" srcOrd="2" destOrd="0" presId="urn:microsoft.com/office/officeart/2005/8/layout/orgChart1"/>
    <dgm:cxn modelId="{B2ECB9A0-5079-4787-A2F0-C4F0486A0194}" type="presParOf" srcId="{2BC3DB18-8E3B-4D2D-AA06-631C2F0B8B58}" destId="{36B5825D-DD75-4657-95E6-D90067980DA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1051C-A7DB-4FE0-80B1-E6C4335DD369}">
      <dsp:nvSpPr>
        <dsp:cNvPr id="0" name=""/>
        <dsp:cNvSpPr/>
      </dsp:nvSpPr>
      <dsp:spPr>
        <a:xfrm>
          <a:off x="4464495" y="1425370"/>
          <a:ext cx="3376994" cy="465881"/>
        </a:xfrm>
        <a:custGeom>
          <a:avLst/>
          <a:gdLst/>
          <a:ahLst/>
          <a:cxnLst/>
          <a:rect l="0" t="0" r="0" b="0"/>
          <a:pathLst>
            <a:path>
              <a:moveTo>
                <a:pt x="0" y="0"/>
              </a:moveTo>
              <a:lnTo>
                <a:pt x="0" y="294784"/>
              </a:lnTo>
              <a:lnTo>
                <a:pt x="3376994" y="294784"/>
              </a:lnTo>
              <a:lnTo>
                <a:pt x="3376994" y="465881"/>
              </a:lnTo>
            </a:path>
          </a:pathLst>
        </a:custGeom>
        <a:noFill/>
        <a:ln w="25400" cap="flat" cmpd="sng" algn="ctr">
          <a:solidFill>
            <a:srgbClr val="A2A2A2"/>
          </a:solidFill>
          <a:prstDash val="solid"/>
        </a:ln>
        <a:effectLst/>
      </dsp:spPr>
      <dsp:style>
        <a:lnRef idx="2">
          <a:scrgbClr r="0" g="0" b="0"/>
        </a:lnRef>
        <a:fillRef idx="0">
          <a:scrgbClr r="0" g="0" b="0"/>
        </a:fillRef>
        <a:effectRef idx="0">
          <a:scrgbClr r="0" g="0" b="0"/>
        </a:effectRef>
        <a:fontRef idx="minor"/>
      </dsp:style>
    </dsp:sp>
    <dsp:sp modelId="{A0E01103-F358-44DE-B41C-0DD6A57C7E14}">
      <dsp:nvSpPr>
        <dsp:cNvPr id="0" name=""/>
        <dsp:cNvSpPr/>
      </dsp:nvSpPr>
      <dsp:spPr>
        <a:xfrm>
          <a:off x="4464495" y="1425370"/>
          <a:ext cx="1155859" cy="463494"/>
        </a:xfrm>
        <a:custGeom>
          <a:avLst/>
          <a:gdLst/>
          <a:ahLst/>
          <a:cxnLst/>
          <a:rect l="0" t="0" r="0" b="0"/>
          <a:pathLst>
            <a:path>
              <a:moveTo>
                <a:pt x="0" y="0"/>
              </a:moveTo>
              <a:lnTo>
                <a:pt x="0" y="292397"/>
              </a:lnTo>
              <a:lnTo>
                <a:pt x="1155859" y="292397"/>
              </a:lnTo>
              <a:lnTo>
                <a:pt x="1155859" y="463494"/>
              </a:lnTo>
            </a:path>
          </a:pathLst>
        </a:custGeom>
        <a:noFill/>
        <a:ln w="25400" cap="flat" cmpd="sng" algn="ctr">
          <a:solidFill>
            <a:srgbClr val="A2A2A2"/>
          </a:solidFill>
          <a:prstDash val="solid"/>
        </a:ln>
        <a:effectLst/>
      </dsp:spPr>
      <dsp:style>
        <a:lnRef idx="2">
          <a:scrgbClr r="0" g="0" b="0"/>
        </a:lnRef>
        <a:fillRef idx="0">
          <a:scrgbClr r="0" g="0" b="0"/>
        </a:fillRef>
        <a:effectRef idx="0">
          <a:scrgbClr r="0" g="0" b="0"/>
        </a:effectRef>
        <a:fontRef idx="minor"/>
      </dsp:style>
    </dsp:sp>
    <dsp:sp modelId="{6AB929AC-7599-4A4D-ABA6-86B089C08A7A}">
      <dsp:nvSpPr>
        <dsp:cNvPr id="0" name=""/>
        <dsp:cNvSpPr/>
      </dsp:nvSpPr>
      <dsp:spPr>
        <a:xfrm>
          <a:off x="3362279" y="1425370"/>
          <a:ext cx="1102216" cy="470900"/>
        </a:xfrm>
        <a:custGeom>
          <a:avLst/>
          <a:gdLst/>
          <a:ahLst/>
          <a:cxnLst/>
          <a:rect l="0" t="0" r="0" b="0"/>
          <a:pathLst>
            <a:path>
              <a:moveTo>
                <a:pt x="1102216" y="0"/>
              </a:moveTo>
              <a:lnTo>
                <a:pt x="1102216" y="299803"/>
              </a:lnTo>
              <a:lnTo>
                <a:pt x="0" y="299803"/>
              </a:lnTo>
              <a:lnTo>
                <a:pt x="0" y="470900"/>
              </a:lnTo>
            </a:path>
          </a:pathLst>
        </a:custGeom>
        <a:noFill/>
        <a:ln w="25400" cap="flat" cmpd="sng" algn="ctr">
          <a:solidFill>
            <a:schemeClr val="bg1">
              <a:lumMod val="50000"/>
            </a:schemeClr>
          </a:solidFill>
          <a:prstDash val="solid"/>
        </a:ln>
        <a:effectLst/>
      </dsp:spPr>
      <dsp:style>
        <a:lnRef idx="2">
          <a:scrgbClr r="0" g="0" b="0"/>
        </a:lnRef>
        <a:fillRef idx="0">
          <a:scrgbClr r="0" g="0" b="0"/>
        </a:fillRef>
        <a:effectRef idx="0">
          <a:scrgbClr r="0" g="0" b="0"/>
        </a:effectRef>
        <a:fontRef idx="minor"/>
      </dsp:style>
    </dsp:sp>
    <dsp:sp modelId="{E6508751-D4B9-4ED3-A020-D1DAE211F6AA}">
      <dsp:nvSpPr>
        <dsp:cNvPr id="0" name=""/>
        <dsp:cNvSpPr/>
      </dsp:nvSpPr>
      <dsp:spPr>
        <a:xfrm>
          <a:off x="1055546" y="1425370"/>
          <a:ext cx="3408949" cy="465873"/>
        </a:xfrm>
        <a:custGeom>
          <a:avLst/>
          <a:gdLst/>
          <a:ahLst/>
          <a:cxnLst/>
          <a:rect l="0" t="0" r="0" b="0"/>
          <a:pathLst>
            <a:path>
              <a:moveTo>
                <a:pt x="3408949" y="0"/>
              </a:moveTo>
              <a:lnTo>
                <a:pt x="3408949" y="294776"/>
              </a:lnTo>
              <a:lnTo>
                <a:pt x="0" y="294776"/>
              </a:lnTo>
              <a:lnTo>
                <a:pt x="0" y="465873"/>
              </a:lnTo>
            </a:path>
          </a:pathLst>
        </a:custGeom>
        <a:noFill/>
        <a:ln w="25400" cap="flat" cmpd="sng" algn="ctr">
          <a:solidFill>
            <a:srgbClr val="A2A2A2"/>
          </a:solidFill>
          <a:prstDash val="solid"/>
        </a:ln>
        <a:effectLst/>
      </dsp:spPr>
      <dsp:style>
        <a:lnRef idx="2">
          <a:scrgbClr r="0" g="0" b="0"/>
        </a:lnRef>
        <a:fillRef idx="0">
          <a:scrgbClr r="0" g="0" b="0"/>
        </a:fillRef>
        <a:effectRef idx="0">
          <a:scrgbClr r="0" g="0" b="0"/>
        </a:effectRef>
        <a:fontRef idx="minor"/>
      </dsp:style>
    </dsp:sp>
    <dsp:sp modelId="{217CF7A7-E50B-409E-A040-1E5595B21023}">
      <dsp:nvSpPr>
        <dsp:cNvPr id="0" name=""/>
        <dsp:cNvSpPr/>
      </dsp:nvSpPr>
      <dsp:spPr>
        <a:xfrm>
          <a:off x="2960975" y="0"/>
          <a:ext cx="3007041" cy="1425370"/>
        </a:xfrm>
        <a:prstGeom prst="rect">
          <a:avLst/>
        </a:prstGeom>
        <a:solidFill>
          <a:srgbClr val="13C1C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711200" rtl="0">
            <a:lnSpc>
              <a:spcPct val="90000"/>
            </a:lnSpc>
            <a:spcBef>
              <a:spcPct val="0"/>
            </a:spcBef>
            <a:spcAft>
              <a:spcPct val="35000"/>
            </a:spcAft>
            <a:buNone/>
          </a:pPr>
          <a:r>
            <a:rPr lang="fr-FR" sz="1600" b="1" i="0" u="none" strike="noStrike" kern="1200" baseline="0" dirty="0">
              <a:solidFill>
                <a:schemeClr val="bg1"/>
              </a:solidFill>
              <a:latin typeface="+mn-lt"/>
            </a:rPr>
            <a:t>Visibilité du chercheur</a:t>
          </a:r>
        </a:p>
        <a:p>
          <a:pPr marL="0" marR="0" lvl="0" indent="0" algn="ctr" defTabSz="711200" rtl="0">
            <a:lnSpc>
              <a:spcPct val="90000"/>
            </a:lnSpc>
            <a:spcBef>
              <a:spcPct val="0"/>
            </a:spcBef>
            <a:spcAft>
              <a:spcPct val="35000"/>
            </a:spcAft>
            <a:buNone/>
          </a:pPr>
          <a:r>
            <a:rPr lang="fr-FR" sz="1600" b="1" i="0" u="none" strike="noStrike" kern="1200" baseline="0" dirty="0">
              <a:solidFill>
                <a:schemeClr val="bg1"/>
              </a:solidFill>
              <a:latin typeface="+mn-lt"/>
            </a:rPr>
            <a:t>sur internet</a:t>
          </a:r>
        </a:p>
        <a:p>
          <a:pPr marL="0" marR="0" lvl="0" indent="0" algn="ctr" defTabSz="711200" rtl="0">
            <a:lnSpc>
              <a:spcPct val="90000"/>
            </a:lnSpc>
            <a:spcBef>
              <a:spcPct val="0"/>
            </a:spcBef>
            <a:spcAft>
              <a:spcPct val="35000"/>
            </a:spcAft>
            <a:buNone/>
          </a:pPr>
          <a:r>
            <a:rPr lang="fr-FR" sz="1600" b="1" i="0" u="none" strike="noStrike" kern="1200" baseline="0" dirty="0">
              <a:solidFill>
                <a:schemeClr val="bg1"/>
              </a:solidFill>
              <a:latin typeface="+mn-lt"/>
            </a:rPr>
            <a:t>par les réseaux sociaux</a:t>
          </a:r>
          <a:endParaRPr lang="fr-FR" sz="1600" b="1" kern="1200" dirty="0">
            <a:solidFill>
              <a:schemeClr val="bg1"/>
            </a:solidFill>
            <a:latin typeface="+mn-lt"/>
          </a:endParaRPr>
        </a:p>
      </dsp:txBody>
      <dsp:txXfrm>
        <a:off x="2960975" y="0"/>
        <a:ext cx="3007041" cy="1425370"/>
      </dsp:txXfrm>
    </dsp:sp>
    <dsp:sp modelId="{E1CE7C9B-5141-42A1-B213-CDA4F04685AB}">
      <dsp:nvSpPr>
        <dsp:cNvPr id="0" name=""/>
        <dsp:cNvSpPr/>
      </dsp:nvSpPr>
      <dsp:spPr>
        <a:xfrm>
          <a:off x="69529" y="1891243"/>
          <a:ext cx="1972034" cy="2160004"/>
        </a:xfrm>
        <a:prstGeom prst="rect">
          <a:avLst/>
        </a:prstGeom>
        <a:solidFill>
          <a:srgbClr val="13C1C2">
            <a:alpha val="8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466725" rtl="0">
            <a:lnSpc>
              <a:spcPct val="100000"/>
            </a:lnSpc>
            <a:spcBef>
              <a:spcPct val="0"/>
            </a:spcBef>
            <a:spcAft>
              <a:spcPts val="300"/>
            </a:spcAft>
            <a:buNone/>
          </a:pPr>
          <a:endParaRPr lang="fr-FR" sz="1050" kern="1200" dirty="0">
            <a:solidFill>
              <a:schemeClr val="bg1"/>
            </a:solidFill>
            <a:latin typeface="+mn-lt"/>
          </a:endParaRPr>
        </a:p>
      </dsp:txBody>
      <dsp:txXfrm>
        <a:off x="69529" y="1891243"/>
        <a:ext cx="1972034" cy="2160004"/>
      </dsp:txXfrm>
    </dsp:sp>
    <dsp:sp modelId="{43E6B62D-223C-4175-B7EC-68569FF08176}">
      <dsp:nvSpPr>
        <dsp:cNvPr id="0" name=""/>
        <dsp:cNvSpPr/>
      </dsp:nvSpPr>
      <dsp:spPr>
        <a:xfrm>
          <a:off x="2376262" y="1896270"/>
          <a:ext cx="1972034" cy="2160004"/>
        </a:xfrm>
        <a:prstGeom prst="rect">
          <a:avLst/>
        </a:prstGeom>
        <a:solidFill>
          <a:srgbClr val="13C1C2">
            <a:alpha val="6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622300" rtl="0">
            <a:lnSpc>
              <a:spcPct val="100000"/>
            </a:lnSpc>
            <a:spcBef>
              <a:spcPct val="0"/>
            </a:spcBef>
            <a:spcAft>
              <a:spcPts val="300"/>
            </a:spcAft>
            <a:buNone/>
          </a:pPr>
          <a:endParaRPr lang="fr-FR" sz="1400" b="1" i="0" u="none" strike="noStrike" kern="1200" baseline="0" dirty="0">
            <a:solidFill>
              <a:prstClr val="white"/>
            </a:solidFill>
            <a:latin typeface="Candara"/>
            <a:ea typeface="+mn-ea"/>
            <a:cs typeface="+mn-cs"/>
          </a:endParaRPr>
        </a:p>
        <a:p>
          <a:pPr marL="0" marR="0" lvl="0" indent="0" algn="ctr" defTabSz="622300" rtl="0">
            <a:lnSpc>
              <a:spcPct val="100000"/>
            </a:lnSpc>
            <a:spcBef>
              <a:spcPct val="0"/>
            </a:spcBef>
            <a:spcAft>
              <a:spcPts val="300"/>
            </a:spcAft>
            <a:buNone/>
          </a:pPr>
          <a:r>
            <a:rPr lang="fr-FR" sz="1400" b="1" i="0" u="none" strike="noStrike" kern="1200" baseline="0" dirty="0">
              <a:solidFill>
                <a:prstClr val="white"/>
              </a:solidFill>
              <a:latin typeface="Candara"/>
              <a:ea typeface="+mn-ea"/>
              <a:cs typeface="+mn-cs"/>
            </a:rPr>
            <a:t>diffusion</a:t>
          </a:r>
          <a:br>
            <a:rPr lang="fr-FR" sz="1400" b="1" i="0" u="none" strike="noStrike" kern="1200" baseline="0" dirty="0">
              <a:solidFill>
                <a:prstClr val="white"/>
              </a:solidFill>
              <a:latin typeface="Candara"/>
              <a:ea typeface="+mn-ea"/>
              <a:cs typeface="+mn-cs"/>
            </a:rPr>
          </a:br>
          <a:endParaRPr lang="fr-FR" sz="1400" b="1" i="0" u="none" strike="noStrike" kern="1200" baseline="0" dirty="0">
            <a:solidFill>
              <a:prstClr val="white"/>
            </a:solidFill>
            <a:latin typeface="Candara"/>
            <a:ea typeface="+mn-ea"/>
            <a:cs typeface="+mn-cs"/>
          </a:endParaRPr>
        </a:p>
        <a:p>
          <a:pPr marL="0" marR="0" lvl="0" indent="0" algn="ctr" defTabSz="622300" rtl="0">
            <a:lnSpc>
              <a:spcPct val="100000"/>
            </a:lnSpc>
            <a:spcBef>
              <a:spcPct val="0"/>
            </a:spcBef>
            <a:spcAft>
              <a:spcPts val="300"/>
            </a:spcAft>
            <a:buNone/>
          </a:pPr>
          <a:r>
            <a:rPr lang="fr-FR" sz="1100" b="0" i="0" u="none" strike="noStrike" kern="1200" baseline="0" dirty="0">
              <a:solidFill>
                <a:prstClr val="white"/>
              </a:solidFill>
              <a:latin typeface="Candara"/>
              <a:ea typeface="+mn-ea"/>
              <a:cs typeface="+mn-cs"/>
            </a:rPr>
            <a:t>dépôt</a:t>
          </a:r>
          <a:br>
            <a:rPr lang="fr-FR" sz="1100" b="0" i="0" u="none" strike="noStrike" kern="1200" baseline="0" dirty="0">
              <a:solidFill>
                <a:prstClr val="white"/>
              </a:solidFill>
              <a:latin typeface="Candara"/>
              <a:ea typeface="+mn-ea"/>
              <a:cs typeface="+mn-cs"/>
            </a:rPr>
          </a:br>
          <a:r>
            <a:rPr lang="fr-FR" sz="1100" b="0" i="0" u="none" strike="noStrike" kern="1200" baseline="0" dirty="0">
              <a:solidFill>
                <a:prstClr val="white"/>
              </a:solidFill>
              <a:latin typeface="Candara"/>
              <a:ea typeface="+mn-ea"/>
              <a:cs typeface="+mn-cs"/>
            </a:rPr>
            <a:t>de ses propres travaux, créés pour un cadre autre</a:t>
          </a:r>
          <a:br>
            <a:rPr lang="fr-FR" sz="1100" b="0" i="0" u="none" strike="noStrike" kern="1200" baseline="0" dirty="0">
              <a:solidFill>
                <a:prstClr val="white"/>
              </a:solidFill>
              <a:latin typeface="Candara"/>
              <a:ea typeface="+mn-ea"/>
              <a:cs typeface="+mn-cs"/>
            </a:rPr>
          </a:br>
          <a:br>
            <a:rPr lang="fr-FR" sz="1100" b="0" i="0" u="none" strike="noStrike" kern="1200" baseline="0" dirty="0">
              <a:solidFill>
                <a:prstClr val="white"/>
              </a:solidFill>
              <a:latin typeface="Candara"/>
              <a:ea typeface="+mn-ea"/>
              <a:cs typeface="+mn-cs"/>
            </a:rPr>
          </a:br>
          <a:r>
            <a:rPr lang="fr-FR" sz="1100" b="0" i="0" u="none" strike="noStrike" kern="1200" baseline="0" dirty="0">
              <a:solidFill>
                <a:prstClr val="white"/>
              </a:solidFill>
              <a:latin typeface="Candara"/>
              <a:ea typeface="+mn-ea"/>
              <a:cs typeface="+mn-cs"/>
            </a:rPr>
            <a:t>ex. : LinkedIn, ResearchGate, Academia, Twitter, blogs, etc.</a:t>
          </a:r>
        </a:p>
        <a:p>
          <a:pPr marL="0" lvl="0" indent="0" defTabSz="622300">
            <a:spcBef>
              <a:spcPct val="0"/>
            </a:spcBef>
            <a:buNone/>
          </a:pPr>
          <a:endParaRPr lang="fr-FR" kern="1200" dirty="0"/>
        </a:p>
      </dsp:txBody>
      <dsp:txXfrm>
        <a:off x="2376262" y="1896270"/>
        <a:ext cx="1972034" cy="2160004"/>
      </dsp:txXfrm>
    </dsp:sp>
    <dsp:sp modelId="{5819BD3E-981B-4145-87D7-3B8E7A35353C}">
      <dsp:nvSpPr>
        <dsp:cNvPr id="0" name=""/>
        <dsp:cNvSpPr/>
      </dsp:nvSpPr>
      <dsp:spPr>
        <a:xfrm>
          <a:off x="4634338" y="1888864"/>
          <a:ext cx="1972034" cy="2160004"/>
        </a:xfrm>
        <a:prstGeom prst="rect">
          <a:avLst/>
        </a:prstGeom>
        <a:solidFill>
          <a:srgbClr val="13C1C2">
            <a:alpha val="4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622300" rtl="0">
            <a:lnSpc>
              <a:spcPct val="100000"/>
            </a:lnSpc>
            <a:spcBef>
              <a:spcPct val="0"/>
            </a:spcBef>
            <a:spcAft>
              <a:spcPts val="300"/>
            </a:spcAft>
            <a:buNone/>
          </a:pPr>
          <a:r>
            <a:rPr lang="fr-FR" sz="1400" b="1" i="0" u="none" strike="noStrike" kern="1200" baseline="0" dirty="0">
              <a:solidFill>
                <a:schemeClr val="bg1"/>
              </a:solidFill>
              <a:latin typeface="+mn-lt"/>
            </a:rPr>
            <a:t>curation</a:t>
          </a:r>
          <a:br>
            <a:rPr lang="fr-FR" sz="1400" b="1" i="0" u="none" strike="noStrike" kern="1200" baseline="0" dirty="0">
              <a:solidFill>
                <a:schemeClr val="bg1"/>
              </a:solidFill>
              <a:latin typeface="+mn-lt"/>
            </a:rPr>
          </a:br>
          <a:endParaRPr lang="fr-FR" sz="1400" b="1" i="0" u="none" strike="noStrike" kern="1200" baseline="0" dirty="0">
            <a:solidFill>
              <a:schemeClr val="bg1"/>
            </a:solidFill>
            <a:latin typeface="+mn-lt"/>
          </a:endParaRPr>
        </a:p>
        <a:p>
          <a:pPr marL="0" marR="0" lvl="0" indent="0" algn="ctr" defTabSz="622300" rtl="0">
            <a:lnSpc>
              <a:spcPct val="100000"/>
            </a:lnSpc>
            <a:spcBef>
              <a:spcPct val="0"/>
            </a:spcBef>
            <a:spcAft>
              <a:spcPts val="300"/>
            </a:spcAft>
            <a:buNone/>
          </a:pPr>
          <a:r>
            <a:rPr lang="fr-FR" sz="1100" b="0" i="0" u="none" strike="noStrike" kern="1200" baseline="0" dirty="0">
              <a:solidFill>
                <a:schemeClr val="bg1"/>
              </a:solidFill>
              <a:latin typeface="+mn-lt"/>
            </a:rPr>
            <a:t>rediffusion</a:t>
          </a:r>
          <a:br>
            <a:rPr lang="fr-FR" sz="1100" b="0" i="0" u="none" strike="noStrike" kern="1200" baseline="0" dirty="0">
              <a:solidFill>
                <a:schemeClr val="bg1"/>
              </a:solidFill>
              <a:latin typeface="+mn-lt"/>
            </a:rPr>
          </a:br>
          <a:r>
            <a:rPr lang="fr-FR" sz="1100" b="0" i="0" u="none" strike="noStrike" kern="1200" baseline="0" dirty="0">
              <a:solidFill>
                <a:schemeClr val="bg1"/>
              </a:solidFill>
              <a:latin typeface="+mn-lt"/>
            </a:rPr>
            <a:t>d’informations préexistantes dont on n’est pas l’auteur</a:t>
          </a:r>
          <a:br>
            <a:rPr lang="fr-FR" sz="1100" b="0" i="0" u="none" strike="noStrike" kern="1200" baseline="0" dirty="0">
              <a:solidFill>
                <a:schemeClr val="bg1"/>
              </a:solidFill>
              <a:latin typeface="+mn-lt"/>
            </a:rPr>
          </a:br>
          <a:br>
            <a:rPr lang="fr-FR" sz="1100" b="0" i="0" u="none" strike="noStrike" kern="1200" baseline="0" dirty="0">
              <a:solidFill>
                <a:schemeClr val="bg1"/>
              </a:solidFill>
              <a:latin typeface="+mn-lt"/>
            </a:rPr>
          </a:br>
          <a:r>
            <a:rPr lang="fr-FR" sz="1050" b="0" i="0" u="none" strike="noStrike" kern="1200" baseline="0" dirty="0">
              <a:solidFill>
                <a:schemeClr val="bg1"/>
              </a:solidFill>
              <a:latin typeface="+mn-lt"/>
            </a:rPr>
            <a:t>ex. : Twitter, Facebook, blogs, etc.</a:t>
          </a:r>
        </a:p>
        <a:p>
          <a:pPr marL="0" marR="0" lvl="0" indent="0" algn="ctr" defTabSz="622300" rtl="0">
            <a:lnSpc>
              <a:spcPct val="100000"/>
            </a:lnSpc>
            <a:spcBef>
              <a:spcPct val="0"/>
            </a:spcBef>
            <a:spcAft>
              <a:spcPts val="300"/>
            </a:spcAft>
            <a:buNone/>
          </a:pPr>
          <a:endParaRPr lang="fr-FR" sz="1050" kern="1200" dirty="0">
            <a:solidFill>
              <a:schemeClr val="bg1"/>
            </a:solidFill>
            <a:latin typeface="+mn-lt"/>
          </a:endParaRPr>
        </a:p>
      </dsp:txBody>
      <dsp:txXfrm>
        <a:off x="4634338" y="1888864"/>
        <a:ext cx="1972034" cy="2160004"/>
      </dsp:txXfrm>
    </dsp:sp>
    <dsp:sp modelId="{9E4EDFEA-A893-4F6A-8105-0543B3C3505E}">
      <dsp:nvSpPr>
        <dsp:cNvPr id="0" name=""/>
        <dsp:cNvSpPr/>
      </dsp:nvSpPr>
      <dsp:spPr>
        <a:xfrm>
          <a:off x="6855473" y="1891251"/>
          <a:ext cx="1972034" cy="2160004"/>
        </a:xfrm>
        <a:prstGeom prst="rect">
          <a:avLst/>
        </a:prstGeom>
        <a:solidFill>
          <a:srgbClr val="13C1C2">
            <a:alpha val="2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622300" rtl="0">
            <a:lnSpc>
              <a:spcPct val="90000"/>
            </a:lnSpc>
            <a:spcBef>
              <a:spcPct val="0"/>
            </a:spcBef>
            <a:spcAft>
              <a:spcPct val="35000"/>
            </a:spcAft>
            <a:buNone/>
          </a:pPr>
          <a:r>
            <a:rPr lang="fr-FR" sz="1400" b="1" i="0" u="none" strike="noStrike" kern="1200" baseline="0" dirty="0">
              <a:solidFill>
                <a:schemeClr val="bg1"/>
              </a:solidFill>
              <a:latin typeface="+mn-lt"/>
            </a:rPr>
            <a:t>communication</a:t>
          </a:r>
          <a:br>
            <a:rPr lang="fr-FR" sz="1400" b="1" i="0" u="none" strike="noStrike" kern="1200" baseline="0" dirty="0">
              <a:solidFill>
                <a:schemeClr val="bg1"/>
              </a:solidFill>
              <a:latin typeface="+mn-lt"/>
            </a:rPr>
          </a:br>
          <a:endParaRPr lang="fr-FR" sz="1400" b="1" i="0" u="none" strike="noStrike" kern="1200" baseline="0" dirty="0">
            <a:solidFill>
              <a:schemeClr val="bg1"/>
            </a:solidFill>
            <a:latin typeface="+mn-lt"/>
          </a:endParaRPr>
        </a:p>
        <a:p>
          <a:pPr marL="0" marR="0" lvl="0" indent="0" algn="ctr" defTabSz="622300" rtl="0">
            <a:lnSpc>
              <a:spcPct val="90000"/>
            </a:lnSpc>
            <a:spcBef>
              <a:spcPct val="0"/>
            </a:spcBef>
            <a:spcAft>
              <a:spcPct val="35000"/>
            </a:spcAft>
            <a:buNone/>
          </a:pPr>
          <a:r>
            <a:rPr lang="fr-FR" sz="1100" b="0" i="0" u="none" strike="noStrike" kern="1200" baseline="0" dirty="0">
              <a:solidFill>
                <a:schemeClr val="bg1"/>
              </a:solidFill>
              <a:latin typeface="+mn-lt"/>
            </a:rPr>
            <a:t>création</a:t>
          </a:r>
          <a:br>
            <a:rPr lang="fr-FR" sz="1100" b="0" i="0" u="none" strike="noStrike" kern="1200" baseline="0" dirty="0">
              <a:solidFill>
                <a:schemeClr val="bg1"/>
              </a:solidFill>
              <a:latin typeface="+mn-lt"/>
            </a:rPr>
          </a:br>
          <a:r>
            <a:rPr lang="fr-FR" sz="1100" b="0" i="0" u="none" strike="noStrike" kern="1200" baseline="0" dirty="0">
              <a:solidFill>
                <a:schemeClr val="bg1"/>
              </a:solidFill>
              <a:latin typeface="+mn-lt"/>
            </a:rPr>
            <a:t>de contenus spécifiques</a:t>
          </a:r>
          <a:br>
            <a:rPr lang="fr-FR" sz="1100" b="0" i="0" u="none" strike="noStrike" kern="1200" baseline="0" dirty="0">
              <a:solidFill>
                <a:schemeClr val="bg1"/>
              </a:solidFill>
              <a:latin typeface="+mn-lt"/>
            </a:rPr>
          </a:br>
          <a:br>
            <a:rPr lang="fr-FR" sz="1100" b="0" i="0" u="none" strike="noStrike" kern="1200" baseline="0" dirty="0">
              <a:solidFill>
                <a:schemeClr val="bg1"/>
              </a:solidFill>
              <a:latin typeface="+mn-lt"/>
            </a:rPr>
          </a:br>
          <a:r>
            <a:rPr lang="fr-FR" sz="1050" b="0" i="0" u="none" strike="noStrike" kern="1200" baseline="0" dirty="0">
              <a:solidFill>
                <a:schemeClr val="bg1"/>
              </a:solidFill>
              <a:latin typeface="+mn-lt"/>
            </a:rPr>
            <a:t>ex. : YouTube, Instagram, blogs, etc.</a:t>
          </a:r>
        </a:p>
        <a:p>
          <a:pPr marL="0" marR="0" lvl="0" indent="0" algn="ctr" defTabSz="622300" rtl="0">
            <a:lnSpc>
              <a:spcPct val="90000"/>
            </a:lnSpc>
            <a:spcBef>
              <a:spcPct val="0"/>
            </a:spcBef>
            <a:spcAft>
              <a:spcPct val="35000"/>
            </a:spcAft>
            <a:buNone/>
          </a:pPr>
          <a:endParaRPr lang="fr-FR" sz="1050" b="0" i="0" u="none" strike="noStrike" kern="1200" baseline="0" dirty="0">
            <a:solidFill>
              <a:schemeClr val="bg1"/>
            </a:solidFill>
            <a:latin typeface="+mn-lt"/>
          </a:endParaRPr>
        </a:p>
        <a:p>
          <a:pPr marL="0" marR="0" lvl="0" indent="0" algn="ctr" defTabSz="622300" rtl="0">
            <a:lnSpc>
              <a:spcPct val="90000"/>
            </a:lnSpc>
            <a:spcBef>
              <a:spcPct val="0"/>
            </a:spcBef>
            <a:spcAft>
              <a:spcPct val="35000"/>
            </a:spcAft>
            <a:buNone/>
          </a:pPr>
          <a:endParaRPr lang="fr-FR" sz="1050" kern="1200" dirty="0">
            <a:solidFill>
              <a:schemeClr val="bg1"/>
            </a:solidFill>
            <a:latin typeface="+mn-lt"/>
          </a:endParaRPr>
        </a:p>
      </dsp:txBody>
      <dsp:txXfrm>
        <a:off x="6855473" y="1891251"/>
        <a:ext cx="1972034" cy="216000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2"/>
            <a:ext cx="2918830" cy="493316"/>
          </a:xfrm>
          <a:prstGeom prst="rect">
            <a:avLst/>
          </a:prstGeom>
        </p:spPr>
        <p:txBody>
          <a:bodyPr vert="horz" lIns="91054" tIns="45527" rIns="91054" bIns="45527" rtlCol="0"/>
          <a:lstStyle>
            <a:lvl1pPr algn="l">
              <a:defRPr sz="1200"/>
            </a:lvl1pPr>
          </a:lstStyle>
          <a:p>
            <a:endParaRPr lang="fr-FR"/>
          </a:p>
        </p:txBody>
      </p:sp>
      <p:sp>
        <p:nvSpPr>
          <p:cNvPr id="3" name="Espace réservé de la date 2"/>
          <p:cNvSpPr>
            <a:spLocks noGrp="1"/>
          </p:cNvSpPr>
          <p:nvPr>
            <p:ph type="dt" sz="quarter" idx="1"/>
          </p:nvPr>
        </p:nvSpPr>
        <p:spPr>
          <a:xfrm>
            <a:off x="3815376" y="2"/>
            <a:ext cx="2918830" cy="493316"/>
          </a:xfrm>
          <a:prstGeom prst="rect">
            <a:avLst/>
          </a:prstGeom>
        </p:spPr>
        <p:txBody>
          <a:bodyPr vert="horz" lIns="91054" tIns="45527" rIns="91054" bIns="45527" rtlCol="0"/>
          <a:lstStyle>
            <a:lvl1pPr algn="r">
              <a:defRPr sz="1200"/>
            </a:lvl1pPr>
          </a:lstStyle>
          <a:p>
            <a:fld id="{497A451D-997C-4909-B40D-0842088621ED}" type="datetimeFigureOut">
              <a:rPr lang="fr-FR" smtClean="0"/>
              <a:pPr/>
              <a:t>17/03/2021</a:t>
            </a:fld>
            <a:endParaRPr lang="fr-FR"/>
          </a:p>
        </p:txBody>
      </p:sp>
      <p:sp>
        <p:nvSpPr>
          <p:cNvPr id="4" name="Espace réservé du pied de page 3"/>
          <p:cNvSpPr>
            <a:spLocks noGrp="1"/>
          </p:cNvSpPr>
          <p:nvPr>
            <p:ph type="ftr" sz="quarter" idx="2"/>
          </p:nvPr>
        </p:nvSpPr>
        <p:spPr>
          <a:xfrm>
            <a:off x="2" y="9371287"/>
            <a:ext cx="2918830" cy="493316"/>
          </a:xfrm>
          <a:prstGeom prst="rect">
            <a:avLst/>
          </a:prstGeom>
        </p:spPr>
        <p:txBody>
          <a:bodyPr vert="horz" lIns="91054" tIns="45527" rIns="91054" bIns="45527"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15376" y="9371287"/>
            <a:ext cx="2918830" cy="493316"/>
          </a:xfrm>
          <a:prstGeom prst="rect">
            <a:avLst/>
          </a:prstGeom>
        </p:spPr>
        <p:txBody>
          <a:bodyPr vert="horz" lIns="91054" tIns="45527" rIns="91054" bIns="45527" rtlCol="0" anchor="b"/>
          <a:lstStyle>
            <a:lvl1pPr algn="r">
              <a:defRPr sz="1200"/>
            </a:lvl1pPr>
          </a:lstStyle>
          <a:p>
            <a:fld id="{D8DF220F-F86A-49AE-A170-7EDF0F2A286F}" type="slidenum">
              <a:rPr lang="fr-FR" sz="800">
                <a:latin typeface="Times New Roman" panose="02020603050405020304" pitchFamily="18" charset="0"/>
                <a:cs typeface="Times New Roman" panose="02020603050405020304" pitchFamily="18" charset="0"/>
              </a:rPr>
              <a:pPr/>
              <a:t>‹N°›</a:t>
            </a:fld>
            <a:endParaRPr lang="fr-FR"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8028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2"/>
            <a:ext cx="2918830" cy="493316"/>
          </a:xfrm>
          <a:prstGeom prst="rect">
            <a:avLst/>
          </a:prstGeom>
        </p:spPr>
        <p:txBody>
          <a:bodyPr vert="horz" lIns="91054" tIns="45527" rIns="91054" bIns="45527" rtlCol="0"/>
          <a:lstStyle>
            <a:lvl1pPr algn="l">
              <a:defRPr sz="1200"/>
            </a:lvl1pPr>
          </a:lstStyle>
          <a:p>
            <a:endParaRPr lang="fr-FR"/>
          </a:p>
        </p:txBody>
      </p:sp>
      <p:sp>
        <p:nvSpPr>
          <p:cNvPr id="3" name="Espace réservé de la date 2"/>
          <p:cNvSpPr>
            <a:spLocks noGrp="1"/>
          </p:cNvSpPr>
          <p:nvPr>
            <p:ph type="dt" idx="1"/>
          </p:nvPr>
        </p:nvSpPr>
        <p:spPr>
          <a:xfrm>
            <a:off x="3815376" y="2"/>
            <a:ext cx="2918830" cy="493316"/>
          </a:xfrm>
          <a:prstGeom prst="rect">
            <a:avLst/>
          </a:prstGeom>
        </p:spPr>
        <p:txBody>
          <a:bodyPr vert="horz" lIns="91054" tIns="45527" rIns="91054" bIns="45527" rtlCol="0"/>
          <a:lstStyle>
            <a:lvl1pPr algn="r">
              <a:defRPr sz="1200"/>
            </a:lvl1pPr>
          </a:lstStyle>
          <a:p>
            <a:fld id="{F9B8E2A4-6973-4515-96EA-CAB8763A8424}" type="datetimeFigureOut">
              <a:rPr lang="fr-FR" smtClean="0"/>
              <a:pPr/>
              <a:t>17/03/2021</a:t>
            </a:fld>
            <a:endParaRPr lang="fr-FR"/>
          </a:p>
        </p:txBody>
      </p:sp>
      <p:sp>
        <p:nvSpPr>
          <p:cNvPr id="4" name="Espace réservé de l'image des diapositives 3"/>
          <p:cNvSpPr>
            <a:spLocks noGrp="1" noRot="1" noChangeAspect="1"/>
          </p:cNvSpPr>
          <p:nvPr>
            <p:ph type="sldImg" idx="2"/>
          </p:nvPr>
        </p:nvSpPr>
        <p:spPr>
          <a:xfrm>
            <a:off x="903288" y="741363"/>
            <a:ext cx="4929187" cy="3698875"/>
          </a:xfrm>
          <a:prstGeom prst="rect">
            <a:avLst/>
          </a:prstGeom>
          <a:noFill/>
          <a:ln w="12700">
            <a:solidFill>
              <a:prstClr val="black"/>
            </a:solidFill>
          </a:ln>
        </p:spPr>
        <p:txBody>
          <a:bodyPr vert="horz" lIns="91054" tIns="45527" rIns="91054" bIns="45527" rtlCol="0" anchor="ctr"/>
          <a:lstStyle/>
          <a:p>
            <a:endParaRPr lang="fr-FR"/>
          </a:p>
        </p:txBody>
      </p:sp>
      <p:sp>
        <p:nvSpPr>
          <p:cNvPr id="5" name="Espace réservé des commentaires 4"/>
          <p:cNvSpPr>
            <a:spLocks noGrp="1"/>
          </p:cNvSpPr>
          <p:nvPr>
            <p:ph type="body" sz="quarter" idx="3"/>
          </p:nvPr>
        </p:nvSpPr>
        <p:spPr>
          <a:xfrm>
            <a:off x="673577" y="4686501"/>
            <a:ext cx="5388610" cy="4439841"/>
          </a:xfrm>
          <a:prstGeom prst="rect">
            <a:avLst/>
          </a:prstGeom>
        </p:spPr>
        <p:txBody>
          <a:bodyPr vert="horz" lIns="91054" tIns="45527" rIns="91054" bIns="45527" rtlCol="0"/>
          <a:lstStyle/>
          <a:p>
            <a:pPr lvl="0"/>
            <a:r>
              <a:rPr lang="fr-FR" dirty="0"/>
              <a:t>Modifiez les styles du texte du masque</a:t>
            </a:r>
          </a:p>
          <a:p>
            <a:pPr lvl="1"/>
            <a:r>
              <a:rPr lang="fr-FR" dirty="0"/>
              <a:t>Deuxième niveau</a:t>
            </a:r>
          </a:p>
          <a:p>
            <a:pPr lvl="2"/>
            <a:r>
              <a:rPr lang="fr-FR" dirty="0"/>
              <a:t>Troisième niveau</a:t>
            </a:r>
          </a:p>
        </p:txBody>
      </p:sp>
      <p:sp>
        <p:nvSpPr>
          <p:cNvPr id="6" name="Espace réservé du pied de page 5"/>
          <p:cNvSpPr>
            <a:spLocks noGrp="1"/>
          </p:cNvSpPr>
          <p:nvPr>
            <p:ph type="ftr" sz="quarter" idx="4"/>
          </p:nvPr>
        </p:nvSpPr>
        <p:spPr>
          <a:xfrm>
            <a:off x="2" y="9371287"/>
            <a:ext cx="2918830" cy="493316"/>
          </a:xfrm>
          <a:prstGeom prst="rect">
            <a:avLst/>
          </a:prstGeom>
        </p:spPr>
        <p:txBody>
          <a:bodyPr vert="horz" lIns="91054" tIns="45527" rIns="91054" bIns="45527"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15376" y="9371287"/>
            <a:ext cx="2918830" cy="493316"/>
          </a:xfrm>
          <a:prstGeom prst="rect">
            <a:avLst/>
          </a:prstGeom>
        </p:spPr>
        <p:txBody>
          <a:bodyPr vert="horz" lIns="91054" tIns="45527" rIns="91054" bIns="45527" rtlCol="0" anchor="b"/>
          <a:lstStyle>
            <a:lvl1pPr algn="r">
              <a:defRPr sz="800">
                <a:latin typeface="Times New Roman" panose="02020603050405020304" pitchFamily="18" charset="0"/>
                <a:cs typeface="Times New Roman" panose="02020603050405020304" pitchFamily="18" charset="0"/>
              </a:defRPr>
            </a:lvl1pPr>
          </a:lstStyle>
          <a:p>
            <a:fld id="{674A2ACD-2B3D-4894-BA84-7EEEFD1E15C8}" type="slidenum">
              <a:rPr lang="fr-FR" smtClean="0"/>
              <a:pPr/>
              <a:t>‹N°›</a:t>
            </a:fld>
            <a:endParaRPr lang="fr-FR" dirty="0"/>
          </a:p>
        </p:txBody>
      </p:sp>
    </p:spTree>
    <p:extLst>
      <p:ext uri="{BB962C8B-B14F-4D97-AF65-F5344CB8AC3E}">
        <p14:creationId xmlns:p14="http://schemas.microsoft.com/office/powerpoint/2010/main" val="2896083907"/>
      </p:ext>
    </p:extLst>
  </p:cSld>
  <p:clrMap bg1="lt1" tx1="dk1" bg2="lt2" tx2="dk2" accent1="accent1" accent2="accent2" accent3="accent3" accent4="accent4" accent5="accent5" accent6="accent6" hlink="hlink" folHlink="folHlink"/>
  <p:notesStyle>
    <a:lvl1pPr marL="0" algn="l" defTabSz="914400" rtl="0" eaLnBrk="1" latinLnBrk="0" hangingPunct="1">
      <a:defRPr sz="900" kern="1200">
        <a:solidFill>
          <a:schemeClr val="tx1"/>
        </a:solidFill>
        <a:latin typeface="Times New Roman" pitchFamily="18" charset="0"/>
        <a:ea typeface="+mn-ea"/>
        <a:cs typeface="Times New Roman" pitchFamily="18" charset="0"/>
      </a:defRPr>
    </a:lvl1pPr>
    <a:lvl2pPr marL="180975" indent="-95250" algn="l" defTabSz="914400" rtl="0" eaLnBrk="1" latinLnBrk="0" hangingPunct="1">
      <a:defRPr sz="900" kern="1200">
        <a:solidFill>
          <a:schemeClr val="tx1"/>
        </a:solidFill>
        <a:latin typeface="Times New Roman" pitchFamily="18" charset="0"/>
        <a:ea typeface="+mn-ea"/>
        <a:cs typeface="Times New Roman" pitchFamily="18" charset="0"/>
      </a:defRPr>
    </a:lvl2pPr>
    <a:lvl3pPr marL="361950" indent="-95250" algn="l" defTabSz="914400" rtl="0" eaLnBrk="1" latinLnBrk="0" hangingPunct="1">
      <a:defRPr sz="900" kern="1200">
        <a:solidFill>
          <a:schemeClr val="tx1"/>
        </a:solidFill>
        <a:latin typeface="Times New Roman" pitchFamily="18" charset="0"/>
        <a:ea typeface="+mn-ea"/>
        <a:cs typeface="Times New Roman" pitchFamily="18" charset="0"/>
      </a:defRPr>
    </a:lvl3pPr>
    <a:lvl4pPr marL="1371600" algn="l" defTabSz="914400" rtl="0" eaLnBrk="1" latinLnBrk="0" hangingPunct="1">
      <a:defRPr sz="900" kern="1200">
        <a:solidFill>
          <a:schemeClr val="tx1"/>
        </a:solidFill>
        <a:latin typeface="Times New Roman" pitchFamily="18" charset="0"/>
        <a:ea typeface="+mn-ea"/>
        <a:cs typeface="Times New Roman" pitchFamily="18" charset="0"/>
      </a:defRPr>
    </a:lvl4pPr>
    <a:lvl5pPr marL="1828800" algn="l" defTabSz="914400" rtl="0" eaLnBrk="1" latinLnBrk="0" hangingPunct="1">
      <a:defRPr sz="9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rfist.chartes.psl.eu/ressources/veille-visibilite-et-communication-les-atouts-des-reseaux-sociaux-pour-le-chercheur"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zenodo.org/record/3631375"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3" Type="http://schemas.openxmlformats.org/officeDocument/2006/relationships/hyperlink" Target="http://www.sup-numerique.gouv.fr/cid94535/guide-du-droit-d-auteur.html" TargetMode="External"/><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3" Type="http://schemas.openxmlformats.org/officeDocument/2006/relationships/hyperlink" Target="https://comite-ethique.cnrs.fr/guide-pratique/" TargetMode="External"/><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image" Target="../media/image52.png"/></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urfist.chartes.psl.eu/ressources/twitter-comme-outil-academique"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urfist.chartes.psl.eu/ressources/twitter-un-outil-de-veille-et-de-communication-professionnelle"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tabLst>
                <a:tab pos="449263" algn="l"/>
              </a:tabLst>
            </a:pPr>
            <a:r>
              <a:rPr lang="fr-FR" sz="900" dirty="0"/>
              <a:t>Page de synthèse : Aline Bouchard. </a:t>
            </a:r>
            <a:r>
              <a:rPr lang="fr-FR" sz="900" i="1" dirty="0"/>
              <a:t>Veille, visibilité et communication : les atouts des réseaux sociaux pour le chercheur. </a:t>
            </a:r>
            <a:r>
              <a:rPr lang="fr-FR" sz="800" dirty="0"/>
              <a:t>[mises à jour annuelles]</a:t>
            </a:r>
            <a:br>
              <a:rPr lang="fr-FR" sz="800" i="1" dirty="0"/>
            </a:br>
            <a:r>
              <a:rPr lang="fr-FR" sz="800" dirty="0">
                <a:hlinkClick r:id="rId3"/>
              </a:rPr>
              <a:t>https://urfist.chartes.psl.eu/ressources/veille-visibilite-et-communication-les-atouts-des-reseaux-sociaux-pour-le-chercheur</a:t>
            </a:r>
            <a:r>
              <a:rPr lang="fr-FR" sz="800" dirty="0"/>
              <a:t> </a:t>
            </a:r>
            <a:br>
              <a:rPr lang="fr-FR" sz="800"/>
            </a:br>
            <a:r>
              <a:rPr lang="fr-FR" sz="900"/>
              <a:t>-- </a:t>
            </a:r>
            <a:r>
              <a:rPr lang="fr-FR" sz="900" dirty="0"/>
              <a:t>et </a:t>
            </a:r>
            <a:r>
              <a:rPr lang="fr-FR" sz="900" dirty="0" err="1"/>
              <a:t>Mariannig</a:t>
            </a:r>
            <a:r>
              <a:rPr lang="fr-FR" sz="900" dirty="0"/>
              <a:t> Le </a:t>
            </a:r>
            <a:r>
              <a:rPr lang="fr-FR" sz="900" dirty="0" err="1"/>
              <a:t>Béchec</a:t>
            </a:r>
            <a:r>
              <a:rPr lang="fr-FR" sz="900" dirty="0"/>
              <a:t>. </a:t>
            </a:r>
            <a:r>
              <a:rPr lang="fr-FR" sz="900" i="1" dirty="0"/>
              <a:t>Réseaux sociaux numériques de la recherche entre visibilité et pratiques éthiques</a:t>
            </a:r>
            <a:r>
              <a:rPr lang="fr-FR" sz="900" dirty="0"/>
              <a:t>. 01/2020. </a:t>
            </a:r>
            <a:r>
              <a:rPr lang="fr-FR" sz="900" dirty="0">
                <a:hlinkClick r:id="rId4"/>
              </a:rPr>
              <a:t>https://zenodo.org/record/3631375</a:t>
            </a:r>
            <a:r>
              <a:rPr lang="fr-FR" sz="900" dirty="0"/>
              <a:t>. </a:t>
            </a:r>
          </a:p>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a:t>
            </a:fld>
            <a:endParaRPr lang="fr-FR" dirty="0"/>
          </a:p>
        </p:txBody>
      </p:sp>
    </p:spTree>
    <p:extLst>
      <p:ext uri="{BB962C8B-B14F-4D97-AF65-F5344CB8AC3E}">
        <p14:creationId xmlns:p14="http://schemas.microsoft.com/office/powerpoint/2010/main" val="49587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 Ph. </a:t>
            </a:r>
            <a:r>
              <a:rPr lang="fr-FR" dirty="0" err="1"/>
              <a:t>Larédo</a:t>
            </a:r>
            <a:r>
              <a:rPr lang="fr-FR" dirty="0"/>
              <a:t>, 2003, https://www.yumpu.com/fr/document/read/6785481/doc-latts-cnrs</a:t>
            </a:r>
          </a:p>
        </p:txBody>
      </p:sp>
      <p:sp>
        <p:nvSpPr>
          <p:cNvPr id="4" name="Espace réservé du numéro de diapositive 3"/>
          <p:cNvSpPr>
            <a:spLocks noGrp="1"/>
          </p:cNvSpPr>
          <p:nvPr>
            <p:ph type="sldNum" sz="quarter" idx="5"/>
          </p:nvPr>
        </p:nvSpPr>
        <p:spPr/>
        <p:txBody>
          <a:bodyPr/>
          <a:lstStyle/>
          <a:p>
            <a:fld id="{674A2ACD-2B3D-4894-BA84-7EEEFD1E15C8}" type="slidenum">
              <a:rPr lang="fr-FR" smtClean="0"/>
              <a:pPr/>
              <a:t>10</a:t>
            </a:fld>
            <a:endParaRPr lang="fr-FR" dirty="0"/>
          </a:p>
        </p:txBody>
      </p:sp>
    </p:spTree>
    <p:extLst>
      <p:ext uri="{BB962C8B-B14F-4D97-AF65-F5344CB8AC3E}">
        <p14:creationId xmlns:p14="http://schemas.microsoft.com/office/powerpoint/2010/main" val="391930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101</a:t>
            </a:fld>
            <a:endParaRPr lang="fr-FR" dirty="0"/>
          </a:p>
        </p:txBody>
      </p:sp>
    </p:spTree>
    <p:extLst>
      <p:ext uri="{BB962C8B-B14F-4D97-AF65-F5344CB8AC3E}">
        <p14:creationId xmlns:p14="http://schemas.microsoft.com/office/powerpoint/2010/main" val="78208453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0544">
              <a:defRPr/>
            </a:pPr>
            <a:r>
              <a:rPr lang="fr-FR" b="1" baseline="0" dirty="0"/>
              <a:t>Visibilité</a:t>
            </a:r>
            <a:r>
              <a:rPr lang="fr-FR" dirty="0"/>
              <a:t> de la recherche :</a:t>
            </a:r>
          </a:p>
          <a:p>
            <a:pPr marL="177050" indent="-88526">
              <a:defRPr/>
            </a:pPr>
            <a:r>
              <a:rPr lang="fr-FR" baseline="0" dirty="0"/>
              <a:t>-</a:t>
            </a:r>
            <a:r>
              <a:rPr lang="fr-FR" dirty="0"/>
              <a:t> travail en train de se faire : </a:t>
            </a:r>
            <a:r>
              <a:rPr lang="fr-FR" baseline="0" dirty="0"/>
              <a:t>« Le séminaire permanent a d’autres vertus. Au lieu que la science n’ait lieu qu’à heures fixes, il montre à ses lecteurs </a:t>
            </a:r>
            <a:r>
              <a:rPr lang="fr-FR" b="1" baseline="0" dirty="0"/>
              <a:t>le travail en train de se faire et témoigne concrètement de la disponibilité et du zèle du chercheur</a:t>
            </a:r>
            <a:r>
              <a:rPr lang="fr-FR" baseline="0" dirty="0"/>
              <a:t>. Se lever la nuit pour noter une idée laisse une trace sur le billet impitoyablement daté. On aurait tort de croire que les étudiants ne remarquent pas ce détail. Cette empreinte élargie a également le bénéfice de rendre apparente l’activité de recherche, d’habitude si discrète. On voit littéralement le travail en train de se faire – ce qui n'est pas une mince façon d’en attester, à un moment où la société nous demande des comptes » </a:t>
            </a:r>
            <a:r>
              <a:rPr lang="fr-FR" sz="800" dirty="0"/>
              <a:t>(A. </a:t>
            </a:r>
            <a:r>
              <a:rPr lang="fr-FR" sz="800" dirty="0" err="1"/>
              <a:t>Gunthert</a:t>
            </a:r>
            <a:r>
              <a:rPr lang="fr-FR" sz="800" dirty="0"/>
              <a:t>, 2008, http://www.arhv.lhivic.org/index.php/2008/09/15/807-why-blog) ; cf. </a:t>
            </a:r>
            <a:r>
              <a:rPr lang="fr-FR" dirty="0"/>
              <a:t>pour IRSTEA : compte Facebook pour « mettre en scène la vie de nos chercheurs » </a:t>
            </a:r>
            <a:r>
              <a:rPr lang="fr-FR" sz="800" dirty="0"/>
              <a:t>(https://prezi.com/huyrmxem_z4x/les-organismes-de-recherche-face-aux-reseaux-sociaux/)</a:t>
            </a:r>
          </a:p>
          <a:p>
            <a:pPr marL="177050" indent="-88526" defTabSz="910544">
              <a:defRPr/>
            </a:pPr>
            <a:r>
              <a:rPr lang="fr-FR" baseline="0" dirty="0"/>
              <a:t>- </a:t>
            </a:r>
            <a:r>
              <a:rPr lang="fr-FR" b="1" baseline="0" dirty="0"/>
              <a:t>science humanisée</a:t>
            </a:r>
            <a:r>
              <a:rPr lang="fr-FR" baseline="0" dirty="0"/>
              <a:t>, cf. #overlyhonestmethods (https://twitter.com/search?q=#overlyhonestmethods&amp;src=typd)</a:t>
            </a:r>
          </a:p>
          <a:p>
            <a:pPr marL="177050" indent="-88526" defTabSz="910544">
              <a:defRPr/>
            </a:pPr>
            <a:r>
              <a:rPr lang="fr-FR" baseline="0" dirty="0"/>
              <a:t>- susciter des </a:t>
            </a:r>
            <a:r>
              <a:rPr lang="fr-FR" b="1" baseline="0" dirty="0"/>
              <a:t>vocations</a:t>
            </a:r>
            <a:r>
              <a:rPr lang="fr-FR" baseline="0" dirty="0"/>
              <a:t> </a:t>
            </a:r>
            <a:r>
              <a:rPr lang="fr-FR" sz="800" dirty="0"/>
              <a:t>(A. </a:t>
            </a:r>
            <a:r>
              <a:rPr lang="fr-FR" sz="800" dirty="0" err="1"/>
              <a:t>Casilli</a:t>
            </a:r>
            <a:r>
              <a:rPr lang="fr-FR" sz="800" dirty="0"/>
              <a:t>, 2012, http://blogs.lse.ac.uk/impactofsocialsciences/2012/01/25/leveraging-social-media-impact/)</a:t>
            </a:r>
          </a:p>
          <a:p>
            <a:pPr marL="177050" indent="-88526" defTabSz="910544">
              <a:defRPr/>
            </a:pPr>
            <a:r>
              <a:rPr lang="fr-FR" sz="800" dirty="0"/>
              <a:t>- mais en faisant attention à ne pas insister uniquement sur les réussites, ou les échecs, afin de donner </a:t>
            </a:r>
            <a:r>
              <a:rPr lang="fr-FR" sz="800" b="1" dirty="0"/>
              <a:t>une vision aussi juge et large que possible</a:t>
            </a:r>
            <a:r>
              <a:rPr lang="fr-FR" sz="800" dirty="0"/>
              <a:t> du travail du chercheur (S. Rich, 2019, https://www.timeshighereducation.com/opinion/tweet-there-more-academic-life-triumph-and-misery)</a:t>
            </a:r>
          </a:p>
          <a:p>
            <a:pPr marL="177050" indent="-88526" defTabSz="910544">
              <a:defRPr/>
            </a:pPr>
            <a:endParaRPr lang="fr-FR" baseline="0" dirty="0"/>
          </a:p>
          <a:p>
            <a:pPr marL="85365" indent="-85365">
              <a:defRPr/>
            </a:pPr>
            <a:r>
              <a:rPr lang="fr-FR" b="0" baseline="0" dirty="0"/>
              <a:t>Exemple : sur Instagram : P. </a:t>
            </a:r>
            <a:r>
              <a:rPr lang="fr-FR" b="0" baseline="0" dirty="0" err="1"/>
              <a:t>Jarreau</a:t>
            </a:r>
            <a:r>
              <a:rPr lang="fr-FR" b="0" baseline="0" dirty="0"/>
              <a:t> et S. </a:t>
            </a:r>
            <a:r>
              <a:rPr lang="fr-FR" b="0" baseline="0" dirty="0" err="1"/>
              <a:t>Yammine</a:t>
            </a:r>
            <a:r>
              <a:rPr lang="fr-FR" b="0" baseline="0" dirty="0"/>
              <a:t>, 2017, https://blogs.lse.ac.uk/impactofsocialsciences/2017/08/21/scientist-selfies-instagramming-to-change-public-perceptions-of-scientists/</a:t>
            </a:r>
          </a:p>
          <a:p>
            <a:pPr marL="85365" indent="-85365">
              <a:defRPr/>
            </a:pPr>
            <a:endParaRPr lang="fr-FR" b="1" baseline="0" dirty="0"/>
          </a:p>
          <a:p>
            <a:pPr marL="85365" indent="-85365">
              <a:defRPr/>
            </a:pPr>
            <a:r>
              <a:rPr lang="fr-FR" b="1" baseline="0" dirty="0"/>
              <a:t>Question : visibilité du chercheur ou de la recherche ?</a:t>
            </a:r>
            <a:r>
              <a:rPr lang="fr-FR" dirty="0"/>
              <a:t> : meilleure visibilité de la recherche et des activités d’un chercheur, d’un labo </a:t>
            </a:r>
            <a:r>
              <a:rPr lang="fr-FR" sz="800" dirty="0"/>
              <a:t>(O. </a:t>
            </a:r>
            <a:r>
              <a:rPr lang="fr-FR" sz="800" dirty="0" err="1"/>
              <a:t>Ertzscheid</a:t>
            </a:r>
            <a:r>
              <a:rPr lang="fr-FR" sz="800" dirty="0"/>
              <a:t>, 2008, http://affordance.typepad.com/mon_weblog/2008/04/les-universitai.html)</a:t>
            </a:r>
            <a:endParaRPr lang="fr-FR" dirty="0"/>
          </a:p>
          <a:p>
            <a:pPr defTabSz="910544">
              <a:defRPr/>
            </a:pPr>
            <a:endParaRPr lang="fr-FR" b="1" baseline="0"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102</a:t>
            </a:fld>
            <a:endParaRPr lang="fr-FR"/>
          </a:p>
        </p:txBody>
      </p:sp>
    </p:spTree>
    <p:extLst>
      <p:ext uri="{BB962C8B-B14F-4D97-AF65-F5344CB8AC3E}">
        <p14:creationId xmlns:p14="http://schemas.microsoft.com/office/powerpoint/2010/main" val="100451790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74A2ACD-2B3D-4894-BA84-7EEEFD1E15C8}" type="slidenum">
              <a:rPr lang="fr-FR" smtClean="0"/>
              <a:pPr/>
              <a:t>103</a:t>
            </a:fld>
            <a:endParaRPr lang="fr-FR" dirty="0"/>
          </a:p>
        </p:txBody>
      </p:sp>
    </p:spTree>
    <p:extLst>
      <p:ext uri="{BB962C8B-B14F-4D97-AF65-F5344CB8AC3E}">
        <p14:creationId xmlns:p14="http://schemas.microsoft.com/office/powerpoint/2010/main" val="75236310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674A2ACD-2B3D-4894-BA84-7EEEFD1E15C8}" type="slidenum">
              <a:rPr lang="fr-FR" smtClean="0">
                <a:solidFill>
                  <a:prstClr val="black"/>
                </a:solidFill>
              </a:rPr>
              <a:pPr/>
              <a:t>104</a:t>
            </a:fld>
            <a:endParaRPr lang="fr-FR" dirty="0">
              <a:solidFill>
                <a:prstClr val="black"/>
              </a:solidFill>
            </a:endParaRPr>
          </a:p>
        </p:txBody>
      </p:sp>
    </p:spTree>
    <p:extLst>
      <p:ext uri="{BB962C8B-B14F-4D97-AF65-F5344CB8AC3E}">
        <p14:creationId xmlns:p14="http://schemas.microsoft.com/office/powerpoint/2010/main" val="225222173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900" b="0" i="0" kern="1200" dirty="0">
                <a:solidFill>
                  <a:schemeClr val="tx1"/>
                </a:solidFill>
                <a:effectLst/>
                <a:latin typeface="Times New Roman" pitchFamily="18" charset="0"/>
                <a:ea typeface="+mn-ea"/>
                <a:cs typeface="Times New Roman" pitchFamily="18" charset="0"/>
              </a:rPr>
              <a:t>initiative, créé en Suisse, par Natacha Rault – chargée de projet au service égalité de l’Université de Genève – s’inspire et entend dépasser son équivalent, </a:t>
            </a:r>
            <a:r>
              <a:rPr lang="fr-FR" sz="900" b="0" i="0" kern="1200" dirty="0" err="1">
                <a:solidFill>
                  <a:schemeClr val="tx1"/>
                </a:solidFill>
                <a:effectLst/>
                <a:latin typeface="Times New Roman" pitchFamily="18" charset="0"/>
                <a:ea typeface="+mn-ea"/>
                <a:cs typeface="Times New Roman" pitchFamily="18" charset="0"/>
              </a:rPr>
              <a:t>Women</a:t>
            </a:r>
            <a:r>
              <a:rPr lang="fr-FR" sz="900" b="0" i="0" kern="1200" dirty="0">
                <a:solidFill>
                  <a:schemeClr val="tx1"/>
                </a:solidFill>
                <a:effectLst/>
                <a:latin typeface="Times New Roman" pitchFamily="18" charset="0"/>
                <a:ea typeface="+mn-ea"/>
                <a:cs typeface="Times New Roman" pitchFamily="18" charset="0"/>
              </a:rPr>
              <a:t> in Red.</a:t>
            </a:r>
            <a:endParaRPr lang="fr-FR" dirty="0"/>
          </a:p>
        </p:txBody>
      </p:sp>
      <p:sp>
        <p:nvSpPr>
          <p:cNvPr id="4" name="Espace réservé du numéro de diapositive 3"/>
          <p:cNvSpPr>
            <a:spLocks noGrp="1"/>
          </p:cNvSpPr>
          <p:nvPr>
            <p:ph type="sldNum" sz="quarter" idx="5"/>
          </p:nvPr>
        </p:nvSpPr>
        <p:spPr/>
        <p:txBody>
          <a:bodyPr/>
          <a:lstStyle/>
          <a:p>
            <a:fld id="{674A2ACD-2B3D-4894-BA84-7EEEFD1E15C8}" type="slidenum">
              <a:rPr lang="fr-FR" smtClean="0">
                <a:solidFill>
                  <a:prstClr val="black"/>
                </a:solidFill>
              </a:rPr>
              <a:pPr/>
              <a:t>105</a:t>
            </a:fld>
            <a:endParaRPr lang="fr-FR" dirty="0">
              <a:solidFill>
                <a:prstClr val="black"/>
              </a:solidFill>
            </a:endParaRPr>
          </a:p>
        </p:txBody>
      </p:sp>
    </p:spTree>
    <p:extLst>
      <p:ext uri="{BB962C8B-B14F-4D97-AF65-F5344CB8AC3E}">
        <p14:creationId xmlns:p14="http://schemas.microsoft.com/office/powerpoint/2010/main" val="180281818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a:t>
            </a:r>
            <a:r>
              <a:rPr lang="fr-FR" b="1" dirty="0"/>
              <a:t>Etoilement</a:t>
            </a:r>
            <a:r>
              <a:rPr lang="fr-FR" b="1" baseline="0" dirty="0"/>
              <a:t> identitaire</a:t>
            </a:r>
            <a:r>
              <a:rPr lang="fr-FR" baseline="0" dirty="0"/>
              <a:t> » </a:t>
            </a:r>
            <a:r>
              <a:rPr lang="fr-FR" sz="800" dirty="0"/>
              <a:t>(L. </a:t>
            </a:r>
            <a:r>
              <a:rPr lang="fr-FR" sz="800" dirty="0" err="1"/>
              <a:t>Merzeau</a:t>
            </a:r>
            <a:r>
              <a:rPr lang="fr-FR" sz="800" dirty="0"/>
              <a:t>, 2013, http://fr.slideshare.net/louisem/prsence-numrique-habitus-et-pratiques-savantes) : </a:t>
            </a:r>
            <a:r>
              <a:rPr lang="fr-FR" dirty="0"/>
              <a:t>multicanal </a:t>
            </a:r>
            <a:endParaRPr lang="fr-FR" baseline="0" dirty="0"/>
          </a:p>
          <a:p>
            <a:endParaRPr lang="fr-FR" sz="800" dirty="0"/>
          </a:p>
          <a:p>
            <a:r>
              <a:rPr lang="fr-FR" b="1" dirty="0"/>
              <a:t>Points d’attention </a:t>
            </a:r>
            <a:r>
              <a:rPr lang="fr-FR" dirty="0"/>
              <a:t>: </a:t>
            </a:r>
          </a:p>
          <a:p>
            <a:pPr marL="177050" indent="-88526"/>
            <a:r>
              <a:rPr lang="fr-FR" dirty="0"/>
              <a:t>- </a:t>
            </a:r>
            <a:r>
              <a:rPr lang="fr-FR" baseline="0" dirty="0"/>
              <a:t>savoir </a:t>
            </a:r>
            <a:r>
              <a:rPr lang="fr-FR" b="1" baseline="0" dirty="0"/>
              <a:t>ne pas être redondant</a:t>
            </a:r>
          </a:p>
          <a:p>
            <a:pPr marL="177050" indent="-88526"/>
            <a:r>
              <a:rPr lang="fr-FR" baseline="0" dirty="0"/>
              <a:t>- </a:t>
            </a:r>
            <a:r>
              <a:rPr lang="fr-FR" b="1" baseline="0" dirty="0"/>
              <a:t>mises à jour </a:t>
            </a:r>
            <a:r>
              <a:rPr lang="fr-FR" baseline="0" dirty="0"/>
              <a:t>des informations et exhaustivité</a:t>
            </a:r>
          </a:p>
          <a:p>
            <a:pPr marL="177050" indent="-88526"/>
            <a:r>
              <a:rPr lang="fr-FR" b="1" baseline="0" dirty="0"/>
              <a:t>- confusion sphère privée / publique</a:t>
            </a:r>
            <a:r>
              <a:rPr lang="fr-FR" baseline="0" dirty="0"/>
              <a:t>, mélange des intérêts et des engagements (professionnels, citoyens, politiques…) (</a:t>
            </a:r>
            <a:r>
              <a:rPr lang="fr-FR" sz="800" dirty="0"/>
              <a:t>cf. E. </a:t>
            </a:r>
            <a:r>
              <a:rPr lang="fr-FR" sz="800" dirty="0" err="1"/>
              <a:t>Broudoux</a:t>
            </a:r>
            <a:r>
              <a:rPr lang="fr-FR" sz="800" dirty="0"/>
              <a:t> et G. </a:t>
            </a:r>
            <a:r>
              <a:rPr lang="fr-FR" sz="800" dirty="0" err="1"/>
              <a:t>Chartron</a:t>
            </a:r>
            <a:r>
              <a:rPr lang="fr-FR" sz="800" dirty="0"/>
              <a:t>, 2009, http://archivesic.ccsd.cnrs.fr/docs/00/42/48/26/PDF/Broudoux-Chartron-H2PTM09-ComScW2.pdf)</a:t>
            </a:r>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106</a:t>
            </a:fld>
            <a:endParaRPr lang="fr-FR"/>
          </a:p>
        </p:txBody>
      </p:sp>
    </p:spTree>
    <p:extLst>
      <p:ext uri="{BB962C8B-B14F-4D97-AF65-F5344CB8AC3E}">
        <p14:creationId xmlns:p14="http://schemas.microsoft.com/office/powerpoint/2010/main" val="385901300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107</a:t>
            </a:fld>
            <a:endParaRPr lang="fr-FR"/>
          </a:p>
        </p:txBody>
      </p:sp>
    </p:spTree>
    <p:extLst>
      <p:ext uri="{BB962C8B-B14F-4D97-AF65-F5344CB8AC3E}">
        <p14:creationId xmlns:p14="http://schemas.microsoft.com/office/powerpoint/2010/main" val="24427784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674A2ACD-2B3D-4894-BA84-7EEEFD1E15C8}" type="slidenum">
              <a:rPr lang="fr-FR" smtClean="0"/>
              <a:pPr/>
              <a:t>109</a:t>
            </a:fld>
            <a:endParaRPr lang="fr-FR" dirty="0"/>
          </a:p>
        </p:txBody>
      </p:sp>
    </p:spTree>
    <p:extLst>
      <p:ext uri="{BB962C8B-B14F-4D97-AF65-F5344CB8AC3E}">
        <p14:creationId xmlns:p14="http://schemas.microsoft.com/office/powerpoint/2010/main" val="29582635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Risques vs. opportunités pour</a:t>
            </a:r>
            <a:r>
              <a:rPr lang="fr-FR" b="1" baseline="0" dirty="0"/>
              <a:t> le chercheur et pour son institution </a:t>
            </a:r>
            <a:r>
              <a:rPr lang="fr-FR" sz="800" dirty="0"/>
              <a:t>– cf. également P. Aventurier et  S. </a:t>
            </a:r>
            <a:r>
              <a:rPr lang="fr-FR" sz="800" dirty="0" err="1"/>
              <a:t>Cocaud</a:t>
            </a:r>
            <a:r>
              <a:rPr lang="fr-FR" sz="800" dirty="0"/>
              <a:t>, 2013, http://prodinra.inra.fr/?locale=fr#!ConsultNotice:196491, analyse SWOT [</a:t>
            </a:r>
            <a:r>
              <a:rPr lang="fr-FR" sz="800" i="1" dirty="0" err="1"/>
              <a:t>strenghts</a:t>
            </a:r>
            <a:r>
              <a:rPr lang="fr-FR" sz="800" dirty="0"/>
              <a:t>, </a:t>
            </a:r>
            <a:r>
              <a:rPr lang="fr-FR" sz="800" i="1" dirty="0" err="1"/>
              <a:t>weaknesses</a:t>
            </a:r>
            <a:r>
              <a:rPr lang="fr-FR" sz="800" dirty="0"/>
              <a:t>, </a:t>
            </a:r>
            <a:r>
              <a:rPr lang="fr-FR" sz="800" i="1" dirty="0" err="1"/>
              <a:t>opportunities</a:t>
            </a:r>
            <a:r>
              <a:rPr lang="fr-FR" sz="800" dirty="0"/>
              <a:t>, </a:t>
            </a:r>
            <a:r>
              <a:rPr lang="fr-FR" sz="800" i="1" dirty="0" err="1"/>
              <a:t>threats</a:t>
            </a:r>
            <a:r>
              <a:rPr lang="fr-FR" sz="800" dirty="0"/>
              <a:t>] p. 33-37</a:t>
            </a:r>
          </a:p>
          <a:p>
            <a:endParaRPr lang="fr-FR" dirty="0"/>
          </a:p>
          <a:p>
            <a:r>
              <a:rPr lang="fr-FR" dirty="0"/>
              <a:t>Enjeux :</a:t>
            </a:r>
          </a:p>
          <a:p>
            <a:pPr marL="170727" indent="-82201">
              <a:buFontTx/>
              <a:buChar char="-"/>
            </a:pPr>
            <a:r>
              <a:rPr lang="fr-FR" dirty="0"/>
              <a:t>personnels</a:t>
            </a:r>
          </a:p>
          <a:p>
            <a:pPr marL="170727" indent="-82201">
              <a:buFontTx/>
              <a:buChar char="-"/>
            </a:pPr>
            <a:r>
              <a:rPr lang="fr-FR" dirty="0"/>
              <a:t>professionnels</a:t>
            </a:r>
          </a:p>
          <a:p>
            <a:pPr marL="170727" indent="-82201">
              <a:buFontTx/>
              <a:buChar char="-"/>
            </a:pPr>
            <a:r>
              <a:rPr lang="fr-FR" dirty="0"/>
              <a:t>informationnels</a:t>
            </a:r>
          </a:p>
          <a:p>
            <a:pPr marL="170727" indent="-82201" defTabSz="910544">
              <a:buFontTx/>
              <a:buChar char="-"/>
              <a:defRPr/>
            </a:pPr>
            <a:r>
              <a:rPr lang="fr-FR" dirty="0"/>
              <a:t>économiques et techniques</a:t>
            </a:r>
          </a:p>
          <a:p>
            <a:pPr marL="170727" indent="-82201">
              <a:buFontTx/>
              <a:buChar char="-"/>
            </a:pPr>
            <a:r>
              <a:rPr lang="fr-FR" dirty="0"/>
              <a:t>éthiques et juridiques</a:t>
            </a:r>
          </a:p>
          <a:p>
            <a:pPr marL="170727" indent="-170727">
              <a:buFontTx/>
              <a:buChar char="-"/>
            </a:pPr>
            <a:endParaRPr lang="fr-FR" dirty="0"/>
          </a:p>
          <a:p>
            <a:r>
              <a:rPr lang="fr-FR" dirty="0"/>
              <a:t>Souvent présentés, dans les pays anglo-saxons et d’Europe du Nord sous </a:t>
            </a:r>
            <a:r>
              <a:rPr lang="fr-FR" b="1" dirty="0"/>
              <a:t>2 grands</a:t>
            </a:r>
            <a:r>
              <a:rPr lang="fr-FR" b="1" baseline="0" dirty="0"/>
              <a:t> axes </a:t>
            </a:r>
            <a:r>
              <a:rPr lang="fr-FR" baseline="0" dirty="0"/>
              <a:t>:</a:t>
            </a:r>
          </a:p>
          <a:p>
            <a:pPr marL="170727" indent="-82201">
              <a:buFontTx/>
              <a:buChar char="-"/>
            </a:pPr>
            <a:r>
              <a:rPr lang="fr-FR" b="1" baseline="0" dirty="0"/>
              <a:t>identité numérique </a:t>
            </a:r>
            <a:r>
              <a:rPr lang="fr-FR" baseline="0" dirty="0"/>
              <a:t>(quel outil pour quel profil ; quels points d’attention ; identifiant numérique)</a:t>
            </a:r>
          </a:p>
          <a:p>
            <a:pPr marL="170727" indent="-82201">
              <a:buFontTx/>
              <a:buChar char="-"/>
            </a:pPr>
            <a:r>
              <a:rPr lang="fr-FR" b="1" baseline="0" dirty="0"/>
              <a:t>publication</a:t>
            </a:r>
            <a:r>
              <a:rPr lang="fr-FR" baseline="0" dirty="0"/>
              <a:t> (quels apports ; réseaux sociaux/archives ouvertes ; </a:t>
            </a:r>
            <a:r>
              <a:rPr lang="fr-FR" i="1" baseline="0" dirty="0" err="1"/>
              <a:t>altmetrics</a:t>
            </a:r>
            <a:r>
              <a:rPr lang="fr-FR" baseline="0" dirty="0"/>
              <a:t>)</a:t>
            </a:r>
            <a:endParaRPr lang="fr-FR"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110</a:t>
            </a:fld>
            <a:endParaRPr lang="fr-FR"/>
          </a:p>
        </p:txBody>
      </p:sp>
    </p:spTree>
    <p:extLst>
      <p:ext uri="{BB962C8B-B14F-4D97-AF65-F5344CB8AC3E}">
        <p14:creationId xmlns:p14="http://schemas.microsoft.com/office/powerpoint/2010/main" val="209093785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Référence : Harris interactive, 2019, https://harris-interactive.fr/wp-content/uploads/sites/6/2019/03/Harris_Interactive-Offre_Social_Life_2019.pdf</a:t>
            </a:r>
          </a:p>
        </p:txBody>
      </p:sp>
      <p:sp>
        <p:nvSpPr>
          <p:cNvPr id="4" name="Espace réservé du numéro de diapositive 3"/>
          <p:cNvSpPr>
            <a:spLocks noGrp="1"/>
          </p:cNvSpPr>
          <p:nvPr>
            <p:ph type="sldNum" sz="quarter" idx="5"/>
          </p:nvPr>
        </p:nvSpPr>
        <p:spPr/>
        <p:txBody>
          <a:bodyPr/>
          <a:lstStyle/>
          <a:p>
            <a:fld id="{674A2ACD-2B3D-4894-BA84-7EEEFD1E15C8}" type="slidenum">
              <a:rPr lang="fr-FR" smtClean="0"/>
              <a:pPr/>
              <a:t>111</a:t>
            </a:fld>
            <a:endParaRPr lang="fr-FR" dirty="0"/>
          </a:p>
        </p:txBody>
      </p:sp>
    </p:spTree>
    <p:extLst>
      <p:ext uri="{BB962C8B-B14F-4D97-AF65-F5344CB8AC3E}">
        <p14:creationId xmlns:p14="http://schemas.microsoft.com/office/powerpoint/2010/main" val="2334604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577" y="4686501"/>
            <a:ext cx="5477039" cy="4439841"/>
          </a:xfrm>
        </p:spPr>
        <p:txBody>
          <a:bodyPr/>
          <a:lstStyle/>
          <a:p>
            <a:r>
              <a:rPr lang="fr-FR" b="0" u="none" dirty="0"/>
              <a:t>Contexte</a:t>
            </a:r>
            <a:r>
              <a:rPr lang="fr-FR" b="0" u="none" baseline="0" dirty="0"/>
              <a:t> académique : </a:t>
            </a:r>
            <a:r>
              <a:rPr lang="fr-FR" b="1" u="none" baseline="0" dirty="0"/>
              <a:t>produire</a:t>
            </a:r>
            <a:r>
              <a:rPr lang="fr-FR" b="1" u="none" dirty="0"/>
              <a:t> vite et bien</a:t>
            </a:r>
            <a:endParaRPr lang="fr-FR" b="1" u="none" baseline="0" dirty="0"/>
          </a:p>
          <a:p>
            <a:pPr marL="180969" lvl="1" indent="-95246">
              <a:buFontTx/>
              <a:buChar char="-"/>
            </a:pPr>
            <a:r>
              <a:rPr lang="fr-FR" b="1" dirty="0"/>
              <a:t>chiffres</a:t>
            </a:r>
            <a:r>
              <a:rPr lang="fr-FR" b="0" dirty="0"/>
              <a:t> : + 2,5 M.</a:t>
            </a:r>
            <a:r>
              <a:rPr lang="fr-FR" b="0" baseline="0" dirty="0"/>
              <a:t> d’articles scientifiques publiés ; 7 millions de chercheurs au niveau mondial ?</a:t>
            </a:r>
          </a:p>
          <a:p>
            <a:pPr marL="180969" lvl="1" indent="-95246">
              <a:buFontTx/>
              <a:buChar char="-"/>
            </a:pPr>
            <a:r>
              <a:rPr lang="fr-FR" b="0" baseline="0" dirty="0"/>
              <a:t>injonction à l’excellence de la recherche </a:t>
            </a:r>
            <a:r>
              <a:rPr lang="fr-FR" b="0" baseline="0" dirty="0">
                <a:sym typeface="Wingdings" panose="05000000000000000000" pitchFamily="2" charset="2"/>
              </a:rPr>
              <a:t> </a:t>
            </a:r>
            <a:r>
              <a:rPr lang="fr-FR" b="1" dirty="0"/>
              <a:t>compétition et concurrence </a:t>
            </a:r>
            <a:r>
              <a:rPr lang="fr-FR" dirty="0"/>
              <a:t>entre les structures de recherche (postes, projets et cooptation (ANR…), classements (</a:t>
            </a:r>
            <a:r>
              <a:rPr lang="fr-FR" dirty="0" err="1"/>
              <a:t>Sanghaï</a:t>
            </a:r>
            <a:r>
              <a:rPr lang="fr-FR" dirty="0"/>
              <a:t>…), HCERES : validation des équipes et des productions…)</a:t>
            </a:r>
          </a:p>
          <a:p>
            <a:pPr marL="180969" lvl="1" indent="-95246">
              <a:buFontTx/>
              <a:buChar char="-"/>
            </a:pPr>
            <a:r>
              <a:rPr lang="fr-FR" dirty="0"/>
              <a:t>développement de la </a:t>
            </a:r>
            <a:r>
              <a:rPr lang="fr-FR" b="1" dirty="0"/>
              <a:t>précarisation des jeunes chercheurs/post-doc</a:t>
            </a:r>
            <a:r>
              <a:rPr lang="fr-FR" dirty="0"/>
              <a:t> (changement d’affiliation…) </a:t>
            </a:r>
          </a:p>
          <a:p>
            <a:pPr marL="180969" lvl="1" indent="-95246">
              <a:buFontTx/>
              <a:buChar char="-"/>
            </a:pPr>
            <a:r>
              <a:rPr lang="fr-FR" dirty="0"/>
              <a:t>nécessité non</a:t>
            </a:r>
            <a:r>
              <a:rPr lang="fr-FR" baseline="0" dirty="0"/>
              <a:t> plus seulement de production </a:t>
            </a:r>
            <a:r>
              <a:rPr lang="fr-FR" dirty="0"/>
              <a:t>(« </a:t>
            </a:r>
            <a:r>
              <a:rPr lang="fr-FR" i="1" dirty="0" err="1"/>
              <a:t>Publish</a:t>
            </a:r>
            <a:r>
              <a:rPr lang="fr-FR" i="1" dirty="0"/>
              <a:t> or </a:t>
            </a:r>
            <a:r>
              <a:rPr lang="fr-FR" i="1" dirty="0" err="1"/>
              <a:t>Perish</a:t>
            </a:r>
            <a:r>
              <a:rPr lang="fr-FR" dirty="0"/>
              <a:t> ») mais de </a:t>
            </a:r>
            <a:r>
              <a:rPr lang="fr-FR" b="1" dirty="0"/>
              <a:t>visibilité</a:t>
            </a:r>
            <a:r>
              <a:rPr lang="fr-FR" dirty="0"/>
              <a:t> (« </a:t>
            </a:r>
            <a:r>
              <a:rPr lang="fr-FR" i="1" dirty="0"/>
              <a:t>Be visible or </a:t>
            </a:r>
            <a:r>
              <a:rPr lang="fr-FR" i="1" dirty="0" err="1"/>
              <a:t>Vanish</a:t>
            </a:r>
            <a:r>
              <a:rPr lang="fr-FR" dirty="0"/>
              <a:t> »): se faire connaître</a:t>
            </a:r>
            <a:r>
              <a:rPr lang="fr-FR" baseline="0" dirty="0"/>
              <a:t> devient crucial ; </a:t>
            </a:r>
            <a:r>
              <a:rPr lang="fr-FR" b="0" dirty="0"/>
              <a:t>Pour un exemple : article Wikipédia « </a:t>
            </a:r>
            <a:r>
              <a:rPr lang="en-US" b="0" i="1" kern="1200" dirty="0">
                <a:solidFill>
                  <a:schemeClr val="tx1"/>
                </a:solidFill>
                <a:effectLst/>
              </a:rPr>
              <a:t>Academic visibility</a:t>
            </a:r>
            <a:r>
              <a:rPr lang="fr-FR" dirty="0"/>
              <a:t> » (https://en.wikipedia.org/wiki/Academic_visibility)</a:t>
            </a:r>
          </a:p>
          <a:p>
            <a:pPr marL="180969" lvl="1" indent="-95246" defTabSz="914383">
              <a:buFontTx/>
              <a:buChar char="-"/>
              <a:defRPr/>
            </a:pPr>
            <a:r>
              <a:rPr lang="fr-FR" kern="1200" dirty="0">
                <a:solidFill>
                  <a:schemeClr val="tx1"/>
                </a:solidFill>
                <a:effectLst/>
              </a:rPr>
              <a:t>se protéger contre les fraudes, favorisées</a:t>
            </a:r>
            <a:r>
              <a:rPr lang="fr-FR" kern="1200" baseline="0" dirty="0">
                <a:solidFill>
                  <a:schemeClr val="tx1"/>
                </a:solidFill>
                <a:effectLst/>
              </a:rPr>
              <a:t> par le tout numérique</a:t>
            </a:r>
            <a:r>
              <a:rPr lang="fr-FR" kern="1200" dirty="0">
                <a:solidFill>
                  <a:schemeClr val="tx1"/>
                </a:solidFill>
                <a:effectLst/>
              </a:rPr>
              <a:t> (</a:t>
            </a:r>
            <a:r>
              <a:rPr lang="fr-FR" b="1" kern="1200" dirty="0">
                <a:solidFill>
                  <a:schemeClr val="tx1"/>
                </a:solidFill>
                <a:effectLst/>
              </a:rPr>
              <a:t>paternité et horodatage</a:t>
            </a:r>
            <a:r>
              <a:rPr lang="fr-FR" b="1" kern="1200" baseline="0" dirty="0">
                <a:solidFill>
                  <a:schemeClr val="tx1"/>
                </a:solidFill>
                <a:effectLst/>
              </a:rPr>
              <a:t> des découvertes</a:t>
            </a:r>
            <a:r>
              <a:rPr lang="fr-FR" kern="1200" dirty="0">
                <a:solidFill>
                  <a:schemeClr val="tx1"/>
                </a:solidFill>
                <a:effectLst/>
              </a:rPr>
              <a:t>/plagiat)</a:t>
            </a:r>
          </a:p>
          <a:p>
            <a:pPr marL="180969" lvl="1" indent="-95246" defTabSz="914383">
              <a:buFontTx/>
              <a:buChar char="-"/>
              <a:defRPr/>
            </a:pPr>
            <a:endParaRPr lang="fr-FR" dirty="0"/>
          </a:p>
          <a:p>
            <a:pPr marL="0" lvl="1">
              <a:defRPr/>
            </a:pPr>
            <a:r>
              <a:rPr lang="fr-FR" b="1" dirty="0">
                <a:sym typeface="Wingdings" panose="05000000000000000000" pitchFamily="2" charset="2"/>
              </a:rPr>
              <a:t> une injonction à la visibilité, pour le chercheur, les éditeurs et pour la science en général</a:t>
            </a:r>
            <a:br>
              <a:rPr lang="fr-FR" b="1" dirty="0">
                <a:sym typeface="Wingdings" panose="05000000000000000000" pitchFamily="2" charset="2"/>
              </a:rPr>
            </a:br>
            <a:r>
              <a:rPr lang="fr-FR" b="1" dirty="0">
                <a:sym typeface="Wingdings" panose="05000000000000000000" pitchFamily="2" charset="2"/>
              </a:rPr>
              <a:t>mais avec le développement des réseaux sociaux, développement du « </a:t>
            </a:r>
            <a:r>
              <a:rPr lang="fr-FR" b="1" i="1" dirty="0">
                <a:sym typeface="Wingdings" panose="05000000000000000000" pitchFamily="2" charset="2"/>
              </a:rPr>
              <a:t>Promote or Perish</a:t>
            </a:r>
            <a:r>
              <a:rPr lang="fr-FR" b="1" dirty="0">
                <a:sym typeface="Wingdings" panose="05000000000000000000" pitchFamily="2" charset="2"/>
              </a:rPr>
              <a:t> » ?</a:t>
            </a:r>
            <a:endParaRPr lang="fr-FR" b="1" dirty="0"/>
          </a:p>
          <a:p>
            <a:pPr>
              <a:tabLst>
                <a:tab pos="180212" algn="l"/>
                <a:tab pos="358843" algn="l"/>
              </a:tabLst>
              <a:defRPr/>
            </a:pPr>
            <a:endParaRPr lang="fr-FR"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solidFill>
                  <a:prstClr val="black"/>
                </a:solidFill>
              </a:rPr>
              <a:pPr/>
              <a:t>11</a:t>
            </a:fld>
            <a:endParaRPr lang="fr-FR">
              <a:solidFill>
                <a:prstClr val="black"/>
              </a:solidFill>
            </a:endParaRPr>
          </a:p>
        </p:txBody>
      </p:sp>
    </p:spTree>
    <p:extLst>
      <p:ext uri="{BB962C8B-B14F-4D97-AF65-F5344CB8AC3E}">
        <p14:creationId xmlns:p14="http://schemas.microsoft.com/office/powerpoint/2010/main" val="357286733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a:t>
            </a:r>
            <a:r>
              <a:rPr lang="fr-FR" b="1" dirty="0"/>
              <a:t>Science 2.0</a:t>
            </a:r>
            <a:r>
              <a:rPr lang="fr-FR" dirty="0"/>
              <a:t> » : pour O. </a:t>
            </a:r>
            <a:r>
              <a:rPr lang="fr-FR" dirty="0" err="1"/>
              <a:t>Ertzscheid</a:t>
            </a:r>
            <a:r>
              <a:rPr lang="fr-FR" dirty="0"/>
              <a:t> (2012) : « renouveau de la recherche et/ou de l’échange scientifique ? » </a:t>
            </a:r>
            <a:r>
              <a:rPr lang="fr-FR" sz="800" dirty="0"/>
              <a:t>(2012, http://affordance.typepad.com/mon_weblog/2012/05/science-20-renouveau-recherche-echange-scientifique.html)</a:t>
            </a:r>
          </a:p>
          <a:p>
            <a:r>
              <a:rPr lang="fr-FR" dirty="0"/>
              <a:t>Enjeux essentiels</a:t>
            </a:r>
            <a:r>
              <a:rPr lang="fr-FR" baseline="0" dirty="0"/>
              <a:t> : futur de la communication scientifique et des pratiques de publication</a:t>
            </a:r>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112</a:t>
            </a:fld>
            <a:endParaRPr lang="fr-FR"/>
          </a:p>
        </p:txBody>
      </p:sp>
    </p:spTree>
    <p:extLst>
      <p:ext uri="{BB962C8B-B14F-4D97-AF65-F5344CB8AC3E}">
        <p14:creationId xmlns:p14="http://schemas.microsoft.com/office/powerpoint/2010/main" val="146168487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0544">
              <a:defRPr/>
            </a:pPr>
            <a:r>
              <a:rPr lang="fr-FR" b="1" dirty="0"/>
              <a:t>Présence en ligne </a:t>
            </a:r>
            <a:r>
              <a:rPr lang="fr-FR" dirty="0"/>
              <a:t>:</a:t>
            </a:r>
            <a:r>
              <a:rPr lang="fr-FR" baseline="0" dirty="0"/>
              <a:t> peut ne pas être totalement maîtrisée</a:t>
            </a:r>
            <a:endParaRPr lang="fr-FR" dirty="0"/>
          </a:p>
          <a:p>
            <a:pPr marL="177050" indent="-88526" defTabSz="910544">
              <a:defRPr/>
            </a:pPr>
            <a:r>
              <a:rPr lang="fr-FR" b="1" dirty="0"/>
              <a:t>- identité</a:t>
            </a:r>
            <a:r>
              <a:rPr lang="fr-FR" b="1" baseline="0" dirty="0"/>
              <a:t> numérique </a:t>
            </a:r>
            <a:r>
              <a:rPr lang="fr-FR" baseline="0" dirty="0"/>
              <a:t>: </a:t>
            </a:r>
            <a:r>
              <a:rPr lang="fr-FR" dirty="0"/>
              <a:t>ce que je fais paraître de moi (volontairement ou non : informations</a:t>
            </a:r>
            <a:r>
              <a:rPr lang="fr-FR" baseline="0" dirty="0"/>
              <a:t> personnelles : inscription, profil ; espaces ouverts (principe du web 2.0) ; publications et opinions</a:t>
            </a:r>
            <a:r>
              <a:rPr lang="fr-FR" dirty="0"/>
              <a:t>) / </a:t>
            </a:r>
            <a:r>
              <a:rPr lang="fr-FR" b="1" dirty="0"/>
              <a:t>e-</a:t>
            </a:r>
            <a:r>
              <a:rPr lang="fr-FR" b="1" dirty="0" err="1"/>
              <a:t>reputation</a:t>
            </a:r>
            <a:r>
              <a:rPr lang="fr-FR" dirty="0"/>
              <a:t> : ce que l’on fait</a:t>
            </a:r>
            <a:r>
              <a:rPr lang="fr-FR" baseline="0" dirty="0"/>
              <a:t> paraître sur moi (volontairement ou non)</a:t>
            </a:r>
          </a:p>
          <a:p>
            <a:pPr marL="177050" indent="-88526"/>
            <a:r>
              <a:rPr lang="fr-FR" b="1" dirty="0"/>
              <a:t>- pour le chercheur : 3 niveaux : académique, scientifique et publique</a:t>
            </a:r>
          </a:p>
          <a:p>
            <a:endParaRPr lang="fr-FR" sz="500" dirty="0"/>
          </a:p>
          <a:p>
            <a:r>
              <a:rPr lang="fr-FR" b="1" dirty="0"/>
              <a:t>Avantages</a:t>
            </a:r>
            <a:r>
              <a:rPr lang="fr-FR" dirty="0"/>
              <a:t> :</a:t>
            </a:r>
          </a:p>
          <a:p>
            <a:pPr marL="177050" indent="-88526" defTabSz="910544">
              <a:defRPr/>
            </a:pPr>
            <a:r>
              <a:rPr lang="fr-FR" baseline="0" dirty="0">
                <a:sym typeface="Wingdings" pitchFamily="2" charset="2"/>
              </a:rPr>
              <a:t>- bon référencement des outils 2.0 sur les moteurs de recherche permet de mettre en valeur son identité numérique et de faire descendre dans la liste des résultats les autres références </a:t>
            </a:r>
            <a:r>
              <a:rPr lang="fr-FR" sz="800" dirty="0">
                <a:sym typeface="Wingdings" pitchFamily="2" charset="2"/>
              </a:rPr>
              <a:t>(C. de Lange, http://blogs.nature.com/naturejobs/2012/09/28/social-media-tips-for-scientists)</a:t>
            </a:r>
            <a:endParaRPr lang="fr-FR" baseline="0" dirty="0">
              <a:sym typeface="Wingdings" pitchFamily="2" charset="2"/>
            </a:endParaRPr>
          </a:p>
          <a:p>
            <a:endParaRPr lang="fr-FR" sz="500" dirty="0"/>
          </a:p>
          <a:p>
            <a:pPr defTabSz="910544">
              <a:defRPr/>
            </a:pPr>
            <a:r>
              <a:rPr lang="fr-FR" b="1" dirty="0"/>
              <a:t>Problèmes et risques </a:t>
            </a:r>
            <a:r>
              <a:rPr lang="fr-FR" baseline="0" dirty="0"/>
              <a:t>:</a:t>
            </a:r>
          </a:p>
          <a:p>
            <a:pPr marL="177050" indent="-88526"/>
            <a:r>
              <a:rPr lang="fr-FR" dirty="0"/>
              <a:t>- </a:t>
            </a:r>
            <a:r>
              <a:rPr lang="fr-FR" b="1" dirty="0"/>
              <a:t>traces</a:t>
            </a:r>
            <a:r>
              <a:rPr lang="fr-FR" baseline="0" dirty="0"/>
              <a:t> laissées sur internet et permanence de l’information face à « </a:t>
            </a:r>
            <a:r>
              <a:rPr lang="fr-FR" baseline="0" dirty="0" err="1"/>
              <a:t>googlisation</a:t>
            </a:r>
            <a:r>
              <a:rPr lang="fr-FR" baseline="0" dirty="0"/>
              <a:t> » (cache de Google, </a:t>
            </a:r>
            <a:r>
              <a:rPr lang="fr-FR" baseline="0" dirty="0" err="1"/>
              <a:t>Wayback</a:t>
            </a:r>
            <a:r>
              <a:rPr lang="fr-FR" baseline="0" dirty="0"/>
              <a:t> Machine, archives Twitter à la Library of </a:t>
            </a:r>
            <a:r>
              <a:rPr lang="fr-FR" baseline="0" dirty="0" err="1"/>
              <a:t>Congress</a:t>
            </a:r>
            <a:r>
              <a:rPr lang="fr-FR" baseline="0" dirty="0"/>
              <a:t>…), </a:t>
            </a:r>
            <a:r>
              <a:rPr lang="fr-FR" sz="800" dirty="0"/>
              <a:t>cf. le « portrait Google » (R. </a:t>
            </a:r>
            <a:r>
              <a:rPr lang="fr-FR" sz="800" dirty="0" err="1"/>
              <a:t>Meltz</a:t>
            </a:r>
            <a:r>
              <a:rPr lang="fr-FR" sz="800" dirty="0"/>
              <a:t>. « Marc L. », </a:t>
            </a:r>
            <a:r>
              <a:rPr lang="fr-FR" sz="800" i="1" dirty="0"/>
              <a:t>Le Tigre </a:t>
            </a:r>
            <a:r>
              <a:rPr lang="fr-FR" sz="800" dirty="0"/>
              <a:t>, 11-12/2008, http://www.le-tigre.net/Numero-28.html, et  « Marc L. Genèse d’un buzz médiatique », </a:t>
            </a:r>
            <a:r>
              <a:rPr lang="fr-FR" sz="800" i="1" dirty="0"/>
              <a:t>Le Tigre</a:t>
            </a:r>
            <a:r>
              <a:rPr lang="fr-FR" sz="800" dirty="0"/>
              <a:t>, 03-04/2009, http://www.le-tigre.net/Marc-L-Genese-d-un-buzz-mediatique.html : </a:t>
            </a:r>
            <a:r>
              <a:rPr lang="fr-FR" baseline="0" dirty="0"/>
              <a:t>27% des recruteurs ont choisi un candidat grâce à ses traces positives mais 25% des recruteurs ont refusé un candidat à cause de traces négatives laissées sur internet </a:t>
            </a:r>
            <a:r>
              <a:rPr lang="fr-FR" sz="800" dirty="0"/>
              <a:t>(étude </a:t>
            </a:r>
            <a:r>
              <a:rPr lang="fr-FR" sz="800" dirty="0" err="1"/>
              <a:t>RégionsJob</a:t>
            </a:r>
            <a:r>
              <a:rPr lang="fr-FR" sz="800" dirty="0"/>
              <a:t>, 2013, http://fr.slideshare.net/captainjob/emploi-rseaux-sociaux-3me-dition-de-lenqute-regionsjob)</a:t>
            </a:r>
            <a:endParaRPr lang="fr-FR" baseline="0" dirty="0"/>
          </a:p>
          <a:p>
            <a:pPr marL="177050" indent="-88526"/>
            <a:r>
              <a:rPr lang="fr-FR" dirty="0"/>
              <a:t>- ! exposition trop précoce de ses travaux (et risque d’une perte de crédibilité)</a:t>
            </a:r>
          </a:p>
          <a:p>
            <a:pPr marL="177050" indent="-88526"/>
            <a:r>
              <a:rPr lang="fr-FR" dirty="0"/>
              <a:t>- ! diffusion d’informations non validées ou non autorisées (dépôt de brevets…)</a:t>
            </a:r>
          </a:p>
          <a:p>
            <a:pPr marL="360424" indent="-94848">
              <a:buFont typeface="Wingdings"/>
              <a:buChar char="à"/>
            </a:pPr>
            <a:r>
              <a:rPr lang="fr-FR" b="1" dirty="0">
                <a:sym typeface="Wingdings" pitchFamily="2" charset="2"/>
              </a:rPr>
              <a:t>anticiper sa traçabilité </a:t>
            </a:r>
            <a:r>
              <a:rPr lang="fr-FR" dirty="0">
                <a:sym typeface="Wingdings" pitchFamily="2" charset="2"/>
              </a:rPr>
              <a:t>(problème du droit à l’oubli) : quelle conservation et suppression des données ? par ex. : Academia conserve une copie des comptes, même après leur suppression</a:t>
            </a:r>
          </a:p>
          <a:p>
            <a:pPr marL="360424" indent="-94848">
              <a:buFont typeface="Wingdings"/>
              <a:buChar char="à"/>
            </a:pPr>
            <a:r>
              <a:rPr lang="fr-FR" b="1" dirty="0">
                <a:sym typeface="Wingdings" pitchFamily="2" charset="2"/>
              </a:rPr>
              <a:t>se construire une empreinte numérique positive et académique</a:t>
            </a:r>
          </a:p>
          <a:p>
            <a:pPr marL="177050" indent="-88526"/>
            <a:r>
              <a:rPr lang="fr-FR" dirty="0"/>
              <a:t>- ! </a:t>
            </a:r>
            <a:r>
              <a:rPr lang="fr-FR" b="1" dirty="0"/>
              <a:t>danger de ces « stratégies de communication » </a:t>
            </a:r>
            <a:r>
              <a:rPr lang="fr-FR" dirty="0"/>
              <a:t>: « Le contexte actuel de changements structurels au sein de l’université me semble aussi pouvoir détourner les médias sociaux de l’objectif louable de démocratisation d’un accès aux connaissances, et les banaliser comme outils de comparaison et d’évaluation des individus. Si chaque chercheur, chaque doctorant a donc intérêt à réfléchir à ses manières d’intervenir dans son intérêt propre sur les différents supports à sa disposition et à penser l’image qui est donnée de lui et de son travail de recherche, les choix de chacun s’inscrivent dans des toiles de fond teintées d’aspects politiques dont les tendances et les enjeux dépassent de beaucoup les seuls médias sociaux » </a:t>
            </a:r>
            <a:r>
              <a:rPr lang="fr-FR" sz="800" dirty="0"/>
              <a:t>(F. Provost, 2013, http://act.hypotheses.org/3217)</a:t>
            </a:r>
            <a:endParaRPr lang="fr-FR" dirty="0"/>
          </a:p>
          <a:p>
            <a:pPr marL="177050" indent="-88526"/>
            <a:endParaRPr lang="fr-FR" sz="1000"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114</a:t>
            </a:fld>
            <a:endParaRPr lang="fr-FR"/>
          </a:p>
        </p:txBody>
      </p:sp>
    </p:spTree>
    <p:extLst>
      <p:ext uri="{BB962C8B-B14F-4D97-AF65-F5344CB8AC3E}">
        <p14:creationId xmlns:p14="http://schemas.microsoft.com/office/powerpoint/2010/main" val="385764705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4370" y="4456595"/>
            <a:ext cx="5388610" cy="4439841"/>
          </a:xfrm>
        </p:spPr>
        <p:txBody>
          <a:bodyPr/>
          <a:lstStyle/>
          <a:p>
            <a:r>
              <a:rPr lang="fr-FR" dirty="0"/>
              <a:t>Brian </a:t>
            </a:r>
            <a:r>
              <a:rPr lang="fr-FR" dirty="0" err="1"/>
              <a:t>LePort</a:t>
            </a:r>
            <a:r>
              <a:rPr lang="fr-FR" dirty="0"/>
              <a:t>, « </a:t>
            </a:r>
            <a:r>
              <a:rPr lang="fr-FR" i="1" dirty="0"/>
              <a:t>5 </a:t>
            </a:r>
            <a:r>
              <a:rPr lang="fr-FR" i="1" dirty="0" err="1"/>
              <a:t>reasons</a:t>
            </a:r>
            <a:r>
              <a:rPr lang="fr-FR" i="1" dirty="0"/>
              <a:t> </a:t>
            </a:r>
            <a:r>
              <a:rPr lang="fr-FR" i="1" dirty="0" err="1"/>
              <a:t>students</a:t>
            </a:r>
            <a:r>
              <a:rPr lang="fr-FR" i="1" dirty="0"/>
              <a:t> </a:t>
            </a:r>
            <a:r>
              <a:rPr lang="fr-FR" i="1" dirty="0" err="1"/>
              <a:t>shouldn’t</a:t>
            </a:r>
            <a:r>
              <a:rPr lang="fr-FR" i="1" dirty="0"/>
              <a:t> blog</a:t>
            </a:r>
            <a:r>
              <a:rPr lang="fr-FR" dirty="0"/>
              <a:t> » (https://nearemmaus.wordpress.com/)</a:t>
            </a:r>
          </a:p>
          <a:p>
            <a:pPr marL="181793" indent="-90106"/>
            <a:r>
              <a:rPr lang="fr-FR" i="1" dirty="0"/>
              <a:t>1° </a:t>
            </a:r>
            <a:r>
              <a:rPr lang="fr-FR" i="1" dirty="0" err="1"/>
              <a:t>ruining</a:t>
            </a:r>
            <a:r>
              <a:rPr lang="fr-FR" i="1" dirty="0"/>
              <a:t> </a:t>
            </a:r>
            <a:r>
              <a:rPr lang="fr-FR" i="1" dirty="0" err="1"/>
              <a:t>your</a:t>
            </a:r>
            <a:r>
              <a:rPr lang="fr-FR" i="1" dirty="0"/>
              <a:t> public </a:t>
            </a:r>
            <a:r>
              <a:rPr lang="fr-FR" i="1" dirty="0" err="1"/>
              <a:t>reputation</a:t>
            </a:r>
            <a:r>
              <a:rPr lang="fr-FR" i="1" dirty="0"/>
              <a:t> </a:t>
            </a:r>
            <a:r>
              <a:rPr lang="fr-FR" dirty="0"/>
              <a:t> : le blog a des codes et des pratiques qui ne sont pas forcément connus et compris du monde académique, notamment l’aspect conversationnel (réaction plutôt à chaud, réflexion en cours et non encore aboutie…) : risque de mauvaise compréhension ; en plus, la pensée est en évolution et les réflexions exprimées antérieurement ne représentent plus forcément le point de vue actuel de l’auteur</a:t>
            </a:r>
            <a:endParaRPr lang="fr-FR" i="1" dirty="0"/>
          </a:p>
          <a:p>
            <a:pPr marL="181793" indent="-90106"/>
            <a:r>
              <a:rPr lang="fr-FR" i="1" dirty="0"/>
              <a:t>2° </a:t>
            </a:r>
            <a:r>
              <a:rPr lang="fr-FR" i="1" dirty="0" err="1"/>
              <a:t>offending</a:t>
            </a:r>
            <a:r>
              <a:rPr lang="fr-FR" i="1" dirty="0"/>
              <a:t> </a:t>
            </a:r>
            <a:r>
              <a:rPr lang="fr-FR" i="1" dirty="0" err="1"/>
              <a:t>potential</a:t>
            </a:r>
            <a:r>
              <a:rPr lang="fr-FR" i="1" dirty="0"/>
              <a:t> </a:t>
            </a:r>
            <a:r>
              <a:rPr lang="fr-FR" i="1" dirty="0" err="1"/>
              <a:t>educators</a:t>
            </a:r>
            <a:r>
              <a:rPr lang="fr-FR" i="1" dirty="0"/>
              <a:t>/</a:t>
            </a:r>
            <a:r>
              <a:rPr lang="fr-FR" i="1" dirty="0" err="1"/>
              <a:t>employers</a:t>
            </a:r>
            <a:r>
              <a:rPr lang="fr-FR" i="1" dirty="0"/>
              <a:t> </a:t>
            </a:r>
            <a:r>
              <a:rPr lang="fr-FR" dirty="0"/>
              <a:t>: par ex. en répondant trop vivement à des trolls</a:t>
            </a:r>
            <a:endParaRPr lang="fr-FR" i="1" dirty="0"/>
          </a:p>
          <a:p>
            <a:pPr marL="181793" indent="-90106"/>
            <a:r>
              <a:rPr lang="en-US" i="1" dirty="0"/>
              <a:t>3° irrelevant topics </a:t>
            </a:r>
            <a:r>
              <a:rPr lang="en-US" dirty="0"/>
              <a:t>: ex. </a:t>
            </a:r>
            <a:r>
              <a:rPr lang="fr-FR" dirty="0"/>
              <a:t>mélanger des sujets liés à ses recherches et des sujets plus orientés sur ses orientations politiques, religieuses, etc. ; sa vie privée, etc.</a:t>
            </a:r>
          </a:p>
          <a:p>
            <a:pPr marL="181793" indent="-90106"/>
            <a:r>
              <a:rPr lang="fr-FR" i="1" dirty="0"/>
              <a:t>4° time management </a:t>
            </a:r>
            <a:r>
              <a:rPr lang="fr-FR" dirty="0"/>
              <a:t>: surtout quand interactions nombreuses avec les lecteurs</a:t>
            </a:r>
            <a:r>
              <a:rPr lang="fr-FR" dirty="0">
                <a:sym typeface="Wingdings" panose="05000000000000000000" pitchFamily="2" charset="2"/>
              </a:rPr>
              <a:t> importance de la discipline cf. </a:t>
            </a:r>
            <a:r>
              <a:rPr lang="fr-FR" i="1" dirty="0">
                <a:sym typeface="Wingdings" panose="05000000000000000000" pitchFamily="2" charset="2"/>
              </a:rPr>
              <a:t>supra</a:t>
            </a:r>
            <a:endParaRPr lang="fr-FR" i="1" dirty="0"/>
          </a:p>
          <a:p>
            <a:pPr marL="181793" indent="-90106"/>
            <a:r>
              <a:rPr lang="fr-FR" i="1" dirty="0"/>
              <a:t>5° </a:t>
            </a:r>
            <a:r>
              <a:rPr lang="fr-FR" i="1" dirty="0" err="1"/>
              <a:t>prioritized</a:t>
            </a:r>
            <a:r>
              <a:rPr lang="fr-FR" i="1" dirty="0"/>
              <a:t> </a:t>
            </a:r>
            <a:r>
              <a:rPr lang="fr-FR" i="1" dirty="0" err="1"/>
              <a:t>writing</a:t>
            </a:r>
            <a:r>
              <a:rPr lang="fr-FR" i="1" dirty="0"/>
              <a:t> </a:t>
            </a:r>
            <a:r>
              <a:rPr lang="fr-FR" dirty="0"/>
              <a:t>: problème du temps passé à </a:t>
            </a:r>
            <a:r>
              <a:rPr lang="fr-FR" dirty="0" err="1"/>
              <a:t>bloguer</a:t>
            </a:r>
            <a:r>
              <a:rPr lang="fr-FR" dirty="0"/>
              <a:t> à l’exclusion d’autres tâches : risque d’être mal compris par les personnes peu favorables au </a:t>
            </a:r>
            <a:r>
              <a:rPr lang="fr-FR" dirty="0" err="1"/>
              <a:t>blogging</a:t>
            </a:r>
            <a:endParaRPr lang="fr-FR" dirty="0"/>
          </a:p>
          <a:p>
            <a:endParaRPr lang="fr-FR" dirty="0"/>
          </a:p>
          <a:p>
            <a:r>
              <a:rPr lang="fr-FR" dirty="0"/>
              <a:t>Ex. de </a:t>
            </a:r>
            <a:r>
              <a:rPr lang="fr-FR" b="1" dirty="0"/>
              <a:t>retour d’expérience </a:t>
            </a:r>
            <a:r>
              <a:rPr lang="fr-FR" dirty="0"/>
              <a:t>d’un doctorant : E. </a:t>
            </a:r>
            <a:r>
              <a:rPr lang="fr-FR" dirty="0" err="1"/>
              <a:t>Giner</a:t>
            </a:r>
            <a:endParaRPr lang="fr-FR" dirty="0"/>
          </a:p>
          <a:p>
            <a:pPr marL="171450" indent="-171450">
              <a:buFontTx/>
              <a:buChar char="-"/>
            </a:pPr>
            <a:r>
              <a:rPr lang="fr-FR" dirty="0"/>
              <a:t>sur la diffusion d’informations pouvant porter à préjudice : https://www.chroniquesvideoludiques.com/de-mes-difficultes-de-chercheur-blogueur/</a:t>
            </a:r>
          </a:p>
          <a:p>
            <a:pPr marL="171450" indent="-171450">
              <a:buFontTx/>
              <a:buChar char="-"/>
            </a:pPr>
            <a:r>
              <a:rPr lang="fr-FR" dirty="0"/>
              <a:t>sur l’aspect non définitif du contenu d’un billet : « Attention ! Ce texte est une ébauche pour la rédaction de ma thèse. Certains éléments seront donc réécrits ou réutilisés à des fins doctorales. Il n’est donc pas libre de droit (</a:t>
            </a:r>
            <a:r>
              <a:rPr lang="fr-FR" b="1" dirty="0"/>
              <a:t>mais si vous voulez le citer, c’est possible !) </a:t>
            </a:r>
            <a:r>
              <a:rPr lang="fr-FR" b="0" dirty="0"/>
              <a:t>» (https://www.chroniquesvideoludiques.com/le-socioconstructivisme-videoludique-comme-paradigme-scientifique/)</a:t>
            </a:r>
            <a:br>
              <a:rPr lang="fr-FR" dirty="0"/>
            </a:br>
            <a:endParaRPr lang="fr-FR" dirty="0"/>
          </a:p>
          <a:p>
            <a:r>
              <a:rPr lang="fr-FR" dirty="0"/>
              <a:t>Ex. de </a:t>
            </a:r>
            <a:r>
              <a:rPr lang="fr-FR" b="1" dirty="0"/>
              <a:t>méfiance</a:t>
            </a:r>
            <a:r>
              <a:rPr lang="fr-FR" dirty="0"/>
              <a:t> face aux médias sociaux :</a:t>
            </a:r>
          </a:p>
          <a:p>
            <a:pPr marL="181793" indent="-90106"/>
            <a:r>
              <a:rPr lang="fr-FR" dirty="0"/>
              <a:t>- projet de l’ISA (</a:t>
            </a:r>
            <a:r>
              <a:rPr lang="fr-FR" i="1" dirty="0"/>
              <a:t>International </a:t>
            </a:r>
            <a:r>
              <a:rPr lang="fr-FR" i="1" dirty="0" err="1"/>
              <a:t>Studies</a:t>
            </a:r>
            <a:r>
              <a:rPr lang="fr-FR" i="1" dirty="0"/>
              <a:t> Association</a:t>
            </a:r>
            <a:r>
              <a:rPr lang="fr-FR" dirty="0"/>
              <a:t>) d’interdire le </a:t>
            </a:r>
            <a:r>
              <a:rPr lang="fr-FR" dirty="0" err="1"/>
              <a:t>blogging</a:t>
            </a:r>
            <a:r>
              <a:rPr lang="fr-FR" dirty="0"/>
              <a:t> à ses rédacteurs en chef, pour éviter la confusion entre la ligne éditoriale des revues et leurs expressions personnelles, cf. http://www.theguardian.com/media/2014/jan/29/blog-ban-academic-studies-professors, voir également les références citées</a:t>
            </a:r>
          </a:p>
          <a:p>
            <a:pPr marL="181793" indent="-90106"/>
            <a:endParaRPr lang="fr-FR" dirty="0"/>
          </a:p>
          <a:p>
            <a:pPr marL="181793" indent="-90106"/>
            <a:r>
              <a:rPr lang="fr-FR" dirty="0"/>
              <a:t>+ </a:t>
            </a:r>
            <a:r>
              <a:rPr lang="fr-FR" b="1" dirty="0">
                <a:sym typeface="Wingdings" pitchFamily="2" charset="2"/>
              </a:rPr>
              <a:t>Netiquette des sites </a:t>
            </a:r>
            <a:r>
              <a:rPr lang="fr-FR" dirty="0">
                <a:sym typeface="Wingdings" pitchFamily="2" charset="2"/>
              </a:rPr>
              <a:t>(K. </a:t>
            </a:r>
            <a:r>
              <a:rPr lang="fr-FR" dirty="0" err="1">
                <a:sym typeface="Wingdings" pitchFamily="2" charset="2"/>
              </a:rPr>
              <a:t>Reece</a:t>
            </a:r>
            <a:r>
              <a:rPr lang="fr-FR" dirty="0">
                <a:sym typeface="Wingdings" pitchFamily="2" charset="2"/>
              </a:rPr>
              <a:t>, 2012, http://promega.wordpress.com/2012/01/25/networking-for-scientists-part-iii-tips-and-tricks-for-online-social-networks/)</a:t>
            </a:r>
          </a:p>
          <a:p>
            <a:pPr marL="181793" indent="-90106"/>
            <a:r>
              <a:rPr lang="fr-FR" dirty="0">
                <a:sym typeface="Wingdings" pitchFamily="2" charset="2"/>
              </a:rPr>
              <a:t>+ </a:t>
            </a:r>
            <a:r>
              <a:rPr lang="fr-FR" b="1" dirty="0">
                <a:sym typeface="Wingdings" pitchFamily="2" charset="2"/>
              </a:rPr>
              <a:t>Position délicate des doctorants</a:t>
            </a:r>
            <a:r>
              <a:rPr lang="fr-FR" b="1" baseline="0" dirty="0">
                <a:sym typeface="Wingdings" pitchFamily="2" charset="2"/>
              </a:rPr>
              <a:t> et jeunes chercheurs</a:t>
            </a:r>
            <a:r>
              <a:rPr lang="fr-FR" baseline="0" dirty="0">
                <a:sym typeface="Wingdings" pitchFamily="2" charset="2"/>
              </a:rPr>
              <a:t> (cf. Melonie </a:t>
            </a:r>
            <a:r>
              <a:rPr lang="fr-FR" baseline="0" dirty="0" err="1">
                <a:sym typeface="Wingdings" pitchFamily="2" charset="2"/>
              </a:rPr>
              <a:t>Fullick</a:t>
            </a:r>
            <a:r>
              <a:rPr lang="fr-FR" baseline="0" dirty="0">
                <a:sym typeface="Wingdings" pitchFamily="2" charset="2"/>
              </a:rPr>
              <a:t>, 2013, http://blogs.lse.ac.uk/impactofsocialsciences/2013/07/18/risk-responsibility-and-public-academics/)</a:t>
            </a:r>
            <a:r>
              <a:rPr lang="fr-FR" dirty="0">
                <a:sym typeface="Wingdings" pitchFamily="2" charset="2"/>
              </a:rPr>
              <a:t> </a:t>
            </a:r>
          </a:p>
          <a:p>
            <a:pPr marL="181793" indent="-90106"/>
            <a:endParaRPr lang="fr-FR" dirty="0">
              <a:sym typeface="Wingdings" pitchFamily="2" charset="2"/>
            </a:endParaRPr>
          </a:p>
          <a:p>
            <a:pPr marL="181793" indent="-90106"/>
            <a:r>
              <a:rPr lang="fr-FR" dirty="0">
                <a:sym typeface="Wingdings" pitchFamily="2" charset="2"/>
              </a:rPr>
              <a:t>Andy</a:t>
            </a:r>
            <a:r>
              <a:rPr lang="fr-FR" baseline="0" dirty="0">
                <a:sym typeface="Wingdings" pitchFamily="2" charset="2"/>
              </a:rPr>
              <a:t> Tattersall : </a:t>
            </a:r>
            <a:r>
              <a:rPr lang="fr-FR" dirty="0"/>
              <a:t>« </a:t>
            </a:r>
            <a:r>
              <a:rPr lang="en-US" i="1" baseline="0" dirty="0">
                <a:sym typeface="Wingdings" pitchFamily="2" charset="2"/>
              </a:rPr>
              <a:t>Four questions researchers need to ask before using the web to communicate their research</a:t>
            </a:r>
            <a:r>
              <a:rPr lang="fr-FR" dirty="0"/>
              <a:t> » (https://www.digital-science.com/blog/guest/4-questions-researchers-need-to-ask-before-using-the-web-to-communicate-their-research/) :</a:t>
            </a:r>
            <a:br>
              <a:rPr lang="fr-FR" dirty="0"/>
            </a:br>
            <a:r>
              <a:rPr lang="en-US" i="1" u="none" dirty="0"/>
              <a:t>Will I respond to comments?</a:t>
            </a:r>
            <a:endParaRPr lang="fr-FR" i="1" u="none" dirty="0"/>
          </a:p>
          <a:p>
            <a:pPr marL="181793" indent="-90106"/>
            <a:r>
              <a:rPr lang="fr-FR" i="1" u="none" dirty="0">
                <a:sym typeface="Wingdings" pitchFamily="2" charset="2"/>
              </a:rPr>
              <a:t>	</a:t>
            </a:r>
            <a:r>
              <a:rPr lang="en-US" i="1" u="none" dirty="0">
                <a:sym typeface="Wingdings" pitchFamily="2" charset="2"/>
              </a:rPr>
              <a:t>Am I likely to get into trouble?</a:t>
            </a:r>
          </a:p>
          <a:p>
            <a:pPr marL="181793" indent="-90106"/>
            <a:r>
              <a:rPr lang="en-US" i="1" u="none" dirty="0">
                <a:sym typeface="Wingdings" pitchFamily="2" charset="2"/>
              </a:rPr>
              <a:t>	Do you have the time?</a:t>
            </a:r>
          </a:p>
          <a:p>
            <a:pPr marL="181793" indent="-90106"/>
            <a:r>
              <a:rPr lang="en-US" i="1" u="none" dirty="0">
                <a:sym typeface="Wingdings" pitchFamily="2" charset="2"/>
              </a:rPr>
              <a:t>	Am I sure I can mention my work?</a:t>
            </a:r>
          </a:p>
          <a:p>
            <a:pPr marL="181793" indent="-90106"/>
            <a:endParaRPr lang="fr-FR" dirty="0">
              <a:sym typeface="Wingdings" pitchFamily="2" charset="2"/>
            </a:endParaRPr>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115</a:t>
            </a:fld>
            <a:endParaRPr lang="fr-FR" dirty="0"/>
          </a:p>
        </p:txBody>
      </p:sp>
    </p:spTree>
    <p:extLst>
      <p:ext uri="{BB962C8B-B14F-4D97-AF65-F5344CB8AC3E}">
        <p14:creationId xmlns:p14="http://schemas.microsoft.com/office/powerpoint/2010/main" val="67973797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0544">
              <a:defRPr/>
            </a:pPr>
            <a:r>
              <a:rPr lang="fr-FR" b="1" baseline="0" dirty="0"/>
              <a:t>4 tensions personnelles-professionnelles </a:t>
            </a:r>
            <a:r>
              <a:rPr lang="fr-FR" sz="800" dirty="0"/>
              <a:t>(G. </a:t>
            </a:r>
            <a:r>
              <a:rPr lang="fr-FR" sz="800" dirty="0" err="1"/>
              <a:t>Veletsianos</a:t>
            </a:r>
            <a:r>
              <a:rPr lang="fr-FR" sz="800" dirty="0"/>
              <a:t> et R. </a:t>
            </a:r>
            <a:r>
              <a:rPr lang="fr-FR" sz="800" dirty="0" err="1"/>
              <a:t>Kimmons</a:t>
            </a:r>
            <a:r>
              <a:rPr lang="fr-FR" sz="800" dirty="0"/>
              <a:t>,</a:t>
            </a:r>
            <a:r>
              <a:rPr lang="en-US" b="0" i="0" u="none" strike="noStrike" kern="1200" baseline="0" dirty="0">
                <a:solidFill>
                  <a:schemeClr val="tx1"/>
                </a:solidFill>
                <a:latin typeface="Times New Roman" pitchFamily="18" charset="0"/>
                <a:ea typeface="+mn-ea"/>
                <a:cs typeface="Times New Roman" pitchFamily="18" charset="0"/>
              </a:rPr>
              <a:t> </a:t>
            </a:r>
            <a:r>
              <a:rPr lang="fr-FR" sz="800" dirty="0"/>
              <a:t>2013, http://www.veletsianos.com/wp-content/uploads/2008/10/phenomenology_scholars.pdf) </a:t>
            </a:r>
            <a:r>
              <a:rPr lang="fr-FR" baseline="0" dirty="0"/>
              <a:t>: </a:t>
            </a:r>
          </a:p>
          <a:p>
            <a:pPr marL="177050" indent="-88526"/>
            <a:r>
              <a:rPr lang="fr-FR" b="0" i="0" u="none" strike="noStrike" kern="1200" baseline="0" dirty="0">
                <a:solidFill>
                  <a:schemeClr val="tx1"/>
                </a:solidFill>
              </a:rPr>
              <a:t>- « </a:t>
            </a:r>
            <a:r>
              <a:rPr lang="fr-FR" b="0" i="1" u="none" strike="noStrike" kern="1200" baseline="0" dirty="0" err="1">
                <a:solidFill>
                  <a:schemeClr val="tx1"/>
                </a:solidFill>
              </a:rPr>
              <a:t>establishing</a:t>
            </a:r>
            <a:r>
              <a:rPr lang="fr-FR" b="0" i="1" u="none" strike="noStrike" kern="1200" baseline="0" dirty="0">
                <a:solidFill>
                  <a:schemeClr val="tx1"/>
                </a:solidFill>
              </a:rPr>
              <a:t> </a:t>
            </a:r>
            <a:r>
              <a:rPr lang="en-US" b="0" i="1" u="none" strike="noStrike" kern="1200" baseline="0" dirty="0">
                <a:solidFill>
                  <a:schemeClr val="tx1"/>
                </a:solidFill>
              </a:rPr>
              <a:t>personal and professional boundaries</a:t>
            </a:r>
            <a:r>
              <a:rPr lang="fr-FR" dirty="0"/>
              <a:t> »</a:t>
            </a:r>
            <a:endParaRPr lang="en-US" b="0" i="0" u="none" strike="noStrike" kern="1200" baseline="0" dirty="0">
              <a:solidFill>
                <a:schemeClr val="tx1"/>
              </a:solidFill>
            </a:endParaRPr>
          </a:p>
          <a:p>
            <a:pPr marL="177050" indent="-88526"/>
            <a:r>
              <a:rPr lang="fr-FR" b="0" i="0" u="none" strike="noStrike" kern="1200" baseline="0" dirty="0">
                <a:solidFill>
                  <a:schemeClr val="tx1"/>
                </a:solidFill>
              </a:rPr>
              <a:t>- « </a:t>
            </a:r>
            <a:r>
              <a:rPr lang="en-US" b="0" i="1" u="none" strike="noStrike" kern="1200" baseline="0" dirty="0">
                <a:solidFill>
                  <a:schemeClr val="tx1"/>
                </a:solidFill>
              </a:rPr>
              <a:t>maintaining appropriate and meaningful connections</a:t>
            </a:r>
            <a:r>
              <a:rPr lang="fr-FR" dirty="0"/>
              <a:t> »</a:t>
            </a:r>
            <a:endParaRPr lang="en-US" b="0" i="0" u="none" strike="noStrike" kern="1200" baseline="0" dirty="0">
              <a:solidFill>
                <a:schemeClr val="tx1"/>
              </a:solidFill>
            </a:endParaRPr>
          </a:p>
          <a:p>
            <a:pPr marL="177050" indent="-88526"/>
            <a:r>
              <a:rPr lang="fr-FR" b="0" i="0" u="none" strike="noStrike" kern="1200" baseline="0" dirty="0">
                <a:solidFill>
                  <a:schemeClr val="tx1"/>
                </a:solidFill>
              </a:rPr>
              <a:t>- « </a:t>
            </a:r>
            <a:r>
              <a:rPr lang="en-US" b="0" i="1" u="none" strike="noStrike" kern="1200" baseline="0" dirty="0">
                <a:solidFill>
                  <a:schemeClr val="tx1"/>
                </a:solidFill>
              </a:rPr>
              <a:t>structuring participation so that others see me in a certain light</a:t>
            </a:r>
            <a:r>
              <a:rPr lang="fr-FR" dirty="0"/>
              <a:t> »</a:t>
            </a:r>
            <a:endParaRPr lang="en-US" b="0" i="0" u="none" strike="noStrike" kern="1200" baseline="0" dirty="0">
              <a:solidFill>
                <a:schemeClr val="tx1"/>
              </a:solidFill>
            </a:endParaRPr>
          </a:p>
          <a:p>
            <a:pPr marL="177050" indent="-88526"/>
            <a:r>
              <a:rPr lang="fr-FR" b="0" i="0" u="none" strike="noStrike" kern="1200" baseline="0" dirty="0">
                <a:solidFill>
                  <a:schemeClr val="tx1"/>
                </a:solidFill>
              </a:rPr>
              <a:t>- « </a:t>
            </a:r>
            <a:r>
              <a:rPr lang="en-US" b="0" i="1" u="none" strike="noStrike" kern="1200" baseline="0" dirty="0">
                <a:solidFill>
                  <a:schemeClr val="tx1"/>
                </a:solidFill>
              </a:rPr>
              <a:t>using my time efficiently</a:t>
            </a:r>
            <a:r>
              <a:rPr lang="fr-FR" dirty="0"/>
              <a:t> »</a:t>
            </a:r>
          </a:p>
          <a:p>
            <a:pPr defTabSz="910544">
              <a:defRPr/>
            </a:pPr>
            <a:endParaRPr lang="fr-FR" baseline="0" dirty="0"/>
          </a:p>
          <a:p>
            <a:pPr defTabSz="910544">
              <a:defRPr/>
            </a:pPr>
            <a:r>
              <a:rPr lang="fr-FR" b="1" baseline="0" dirty="0"/>
              <a:t>Quelques possibilités</a:t>
            </a:r>
          </a:p>
          <a:p>
            <a:pPr marL="170727" indent="-82201" defTabSz="910544">
              <a:buFontTx/>
              <a:buChar char="-"/>
              <a:defRPr/>
            </a:pPr>
            <a:r>
              <a:rPr lang="fr-FR" b="1" baseline="0" dirty="0"/>
              <a:t>quelles informations </a:t>
            </a:r>
            <a:r>
              <a:rPr lang="fr-FR" baseline="0" dirty="0"/>
              <a:t>(pseudonyme ou vraie identité ?), </a:t>
            </a:r>
            <a:r>
              <a:rPr lang="fr-FR" sz="800" dirty="0"/>
              <a:t>cf. http://www.michaeleisen.org/blog/?p=1554</a:t>
            </a:r>
          </a:p>
          <a:p>
            <a:pPr marL="170727" indent="-82201" defTabSz="910544">
              <a:buFontTx/>
              <a:buChar char="-"/>
              <a:defRPr/>
            </a:pPr>
            <a:r>
              <a:rPr lang="fr-FR" baseline="0" dirty="0"/>
              <a:t>établir un </a:t>
            </a:r>
            <a:r>
              <a:rPr lang="fr-FR" b="1" baseline="0" dirty="0"/>
              <a:t>profil cohérent </a:t>
            </a:r>
            <a:r>
              <a:rPr lang="fr-FR" baseline="0" dirty="0"/>
              <a:t>: même nom, même avatar (photo personnelle ou non), même description </a:t>
            </a:r>
            <a:r>
              <a:rPr lang="fr-FR" kern="1200" dirty="0">
                <a:solidFill>
                  <a:schemeClr val="tx1"/>
                </a:solidFill>
                <a:effectLst/>
              </a:rPr>
              <a:t>(cf. </a:t>
            </a:r>
            <a:r>
              <a:rPr lang="fr-FR" sz="800" dirty="0"/>
              <a:t>étude </a:t>
            </a:r>
            <a:r>
              <a:rPr lang="fr-FR" sz="800" dirty="0" err="1"/>
              <a:t>RégionsJob</a:t>
            </a:r>
            <a:r>
              <a:rPr lang="fr-FR" sz="800" dirty="0"/>
              <a:t>, </a:t>
            </a:r>
            <a:r>
              <a:rPr lang="fr-FR" sz="800" i="1" dirty="0"/>
              <a:t>Questions RH,</a:t>
            </a:r>
            <a:r>
              <a:rPr lang="fr-FR" sz="800" dirty="0"/>
              <a:t>  2014, http://fr.slideshare.net/captainjob/enquete-reseaux-sociaux-recrutement </a:t>
            </a:r>
            <a:r>
              <a:rPr lang="fr-FR" kern="1200" baseline="0" dirty="0">
                <a:solidFill>
                  <a:schemeClr val="tx1"/>
                </a:solidFill>
                <a:effectLst/>
              </a:rPr>
              <a:t>: éléments qui peuvent jouer en défaveur du candidat : informations non recoupées entre CV et internet ; mauvaise expressions et mauvaise orthographe ; éléments négatifs ou privés comme photos ou commentaires)</a:t>
            </a:r>
            <a:endParaRPr lang="fr-FR" baseline="0" dirty="0"/>
          </a:p>
          <a:p>
            <a:pPr marL="170727" indent="-82201" defTabSz="910544">
              <a:buFontTx/>
              <a:buChar char="-"/>
              <a:defRPr/>
            </a:pPr>
            <a:r>
              <a:rPr lang="fr-FR" baseline="0" dirty="0"/>
              <a:t>penser à des </a:t>
            </a:r>
            <a:r>
              <a:rPr lang="fr-FR" b="1" baseline="0" dirty="0"/>
              <a:t>profils</a:t>
            </a:r>
            <a:r>
              <a:rPr lang="fr-FR" b="1" dirty="0"/>
              <a:t> </a:t>
            </a:r>
            <a:r>
              <a:rPr lang="fr-FR" b="1" baseline="0" dirty="0"/>
              <a:t>différents</a:t>
            </a:r>
            <a:r>
              <a:rPr lang="fr-FR" baseline="0" dirty="0"/>
              <a:t> pour des </a:t>
            </a:r>
            <a:r>
              <a:rPr lang="fr-FR" b="1" baseline="0" dirty="0"/>
              <a:t>communautés différentes</a:t>
            </a:r>
          </a:p>
          <a:p>
            <a:pPr marL="265575" lvl="1" indent="-88526" defTabSz="910544">
              <a:buFontTx/>
              <a:buChar char="-"/>
              <a:defRPr/>
            </a:pPr>
            <a:r>
              <a:rPr lang="fr-FR" baseline="0" dirty="0"/>
              <a:t>ex. différence entre LinkedIn (tous pays) et Viadeo (plutôt francophone)</a:t>
            </a:r>
          </a:p>
          <a:p>
            <a:pPr marL="265575" lvl="1" indent="-88526" defTabSz="910544">
              <a:buFontTx/>
              <a:buChar char="-"/>
              <a:defRPr/>
            </a:pPr>
            <a:r>
              <a:rPr lang="fr-FR" baseline="0" dirty="0"/>
              <a:t>ex. carrière dans le privé (LinkedIn ou Viadeo)  et dans la recherche publique (Academia ou ResearchGate)</a:t>
            </a:r>
          </a:p>
          <a:p>
            <a:pPr marL="170727" indent="-82201" defTabSz="910544">
              <a:buFontTx/>
              <a:buChar char="-"/>
              <a:defRPr/>
            </a:pPr>
            <a:r>
              <a:rPr lang="fr-FR" b="1" dirty="0"/>
              <a:t>multiplier les passerelles </a:t>
            </a:r>
            <a:r>
              <a:rPr lang="fr-FR" dirty="0"/>
              <a:t>entre les éléments</a:t>
            </a:r>
          </a:p>
          <a:p>
            <a:pPr marL="265575" lvl="1" indent="-88526" defTabSz="910544">
              <a:buFontTx/>
              <a:buChar char="-"/>
              <a:defRPr/>
            </a:pPr>
            <a:r>
              <a:rPr lang="fr-FR" dirty="0"/>
              <a:t>mention des différents réseaux sur son CV, sa signature... – profiter des fonctionnalités des sites (badge, code HTML,</a:t>
            </a:r>
            <a:r>
              <a:rPr lang="fr-FR" baseline="0" dirty="0"/>
              <a:t> </a:t>
            </a:r>
            <a:r>
              <a:rPr lang="fr-FR" i="1" baseline="0" dirty="0" err="1"/>
              <a:t>embed</a:t>
            </a:r>
            <a:r>
              <a:rPr lang="fr-FR" baseline="0" dirty="0"/>
              <a:t>)</a:t>
            </a:r>
            <a:endParaRPr lang="fr-FR" dirty="0"/>
          </a:p>
          <a:p>
            <a:pPr marL="265575" lvl="1" indent="-88526" defTabSz="910544">
              <a:buFontTx/>
              <a:buChar char="-"/>
              <a:defRPr/>
            </a:pPr>
            <a:r>
              <a:rPr lang="fr-FR" dirty="0"/>
              <a:t>liens entre les différents services (fil Twitter sur un blog, liens </a:t>
            </a:r>
            <a:r>
              <a:rPr lang="fr-FR" dirty="0" err="1"/>
              <a:t>Diigo</a:t>
            </a:r>
            <a:r>
              <a:rPr lang="fr-FR" dirty="0"/>
              <a:t> et billets de blogs sur Twitter, documents </a:t>
            </a:r>
            <a:r>
              <a:rPr lang="fr-FR" dirty="0" err="1"/>
              <a:t>Slideshare</a:t>
            </a:r>
            <a:r>
              <a:rPr lang="fr-FR" dirty="0"/>
              <a:t> sur LinkedIn...), voire services rassemblant l’ensemble de la présence en ligne (un CV virtuel par ex. ou une page personnelle)</a:t>
            </a:r>
          </a:p>
          <a:p>
            <a:pPr marL="170727" indent="-82201" defTabSz="910544">
              <a:buFontTx/>
              <a:buChar char="-"/>
              <a:defRPr/>
            </a:pPr>
            <a:r>
              <a:rPr lang="fr-FR" dirty="0"/>
              <a:t>penser éventuellement à rendre </a:t>
            </a:r>
            <a:r>
              <a:rPr lang="fr-FR" b="1" dirty="0"/>
              <a:t>certains profils privés </a:t>
            </a:r>
            <a:r>
              <a:rPr lang="fr-FR" dirty="0"/>
              <a:t>(profils personnels,</a:t>
            </a:r>
            <a:r>
              <a:rPr lang="fr-FR" baseline="0" dirty="0"/>
              <a:t> ou selon les communautés concernées, cf. ex.)</a:t>
            </a:r>
          </a:p>
          <a:p>
            <a:pPr marL="170727" indent="-82201" defTabSz="910544">
              <a:buFontTx/>
              <a:buChar char="-"/>
              <a:defRPr/>
            </a:pPr>
            <a:r>
              <a:rPr lang="fr-FR" baseline="0" dirty="0"/>
              <a:t>anonymat ? : « </a:t>
            </a:r>
            <a:r>
              <a:rPr lang="fr-FR" dirty="0"/>
              <a:t>Ne prenez pas la parole anonymement sur les médias sociaux. Les faux profils, faux comptes, faux blogs… ne sont pas appropriés, ni éthiques » (INSERM. </a:t>
            </a:r>
            <a:r>
              <a:rPr lang="fr-FR" i="1" dirty="0"/>
              <a:t>Guide pour un bon usage des médias sociaux.</a:t>
            </a:r>
            <a:r>
              <a:rPr lang="fr-FR" dirty="0"/>
              <a:t> 2016)</a:t>
            </a:r>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116</a:t>
            </a:fld>
            <a:endParaRPr lang="fr-FR"/>
          </a:p>
        </p:txBody>
      </p:sp>
    </p:spTree>
    <p:extLst>
      <p:ext uri="{BB962C8B-B14F-4D97-AF65-F5344CB8AC3E}">
        <p14:creationId xmlns:p14="http://schemas.microsoft.com/office/powerpoint/2010/main" val="306023361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1686" indent="-77459"/>
            <a:r>
              <a:rPr lang="fr-FR" b="1" baseline="0" dirty="0"/>
              <a:t>Exemples français :</a:t>
            </a:r>
            <a:br>
              <a:rPr lang="fr-FR" b="1" baseline="0" dirty="0"/>
            </a:br>
            <a:r>
              <a:rPr lang="fr-FR" b="0" baseline="0" dirty="0"/>
              <a:t>- suite à des prises de position de plus en plus politiques et non plus scientifiques, la plateforme Hypothèse a décidé de fermer le blog de Jacques Sapir : « </a:t>
            </a:r>
            <a:r>
              <a:rPr lang="fr-FR" dirty="0"/>
              <a:t>À de nombreuses reprises, l’auteur du carnet y a publié des textes s’inscrivant dans une démarche de tribune politique partisane, déconnectés du contexte académique et scientifique propre à Hypothèses et constituant une condition indispensable pour publier sur la plateforme »</a:t>
            </a:r>
            <a:r>
              <a:rPr lang="fr-FR" b="0" baseline="0" dirty="0"/>
              <a:t> (Marin </a:t>
            </a:r>
            <a:r>
              <a:rPr lang="fr-FR" b="0" baseline="0" dirty="0" err="1"/>
              <a:t>Dacos</a:t>
            </a:r>
            <a:r>
              <a:rPr lang="fr-FR" b="0" baseline="0" dirty="0"/>
              <a:t>, 2017, http://russeurope.hypotheses.org/6303), sans compter des prises de position qui « </a:t>
            </a:r>
            <a:r>
              <a:rPr lang="fr-FR" dirty="0"/>
              <a:t>exposait OpenEdition à des sanctions judiciaires en cas de plainte par les personnes visées » (S. Piron, http://affordance.typepad.com/mon_weblog/2017/09/hypothese-sapir-en-pire-.html) </a:t>
            </a:r>
            <a:r>
              <a:rPr lang="fr-FR" dirty="0">
                <a:sym typeface="Wingdings" panose="05000000000000000000" pitchFamily="2" charset="2"/>
              </a:rPr>
              <a:t> une décision parfois mal comprise par les chercheurs eux-mêmes (E. </a:t>
            </a:r>
            <a:r>
              <a:rPr lang="fr-FR" dirty="0" err="1">
                <a:sym typeface="Wingdings" panose="05000000000000000000" pitchFamily="2" charset="2"/>
              </a:rPr>
              <a:t>Verdeil</a:t>
            </a:r>
            <a:r>
              <a:rPr lang="fr-FR" dirty="0">
                <a:sym typeface="Wingdings" panose="05000000000000000000" pitchFamily="2" charset="2"/>
              </a:rPr>
              <a:t>, 2017, http://rumor.hypotheses.org/4121 et qui souligne l’importance de bien</a:t>
            </a:r>
            <a:r>
              <a:rPr lang="fr-FR" baseline="0" dirty="0">
                <a:sym typeface="Wingdings" panose="05000000000000000000" pitchFamily="2" charset="2"/>
              </a:rPr>
              <a:t> définir le contenu souhaité pour son blog (cf. O. </a:t>
            </a:r>
            <a:r>
              <a:rPr lang="fr-FR" baseline="0" dirty="0" err="1">
                <a:sym typeface="Wingdings" panose="05000000000000000000" pitchFamily="2" charset="2"/>
              </a:rPr>
              <a:t>Ertzscheid</a:t>
            </a:r>
            <a:r>
              <a:rPr lang="fr-FR" baseline="0" dirty="0">
                <a:sym typeface="Wingdings" panose="05000000000000000000" pitchFamily="2" charset="2"/>
              </a:rPr>
              <a:t>, 2017, http://affordance.typepad.com/mon_weblog/2017/09/hypothese-sapir-en-pire-.html)</a:t>
            </a:r>
            <a:endParaRPr lang="fr-FR" b="0" baseline="0" dirty="0"/>
          </a:p>
          <a:p>
            <a:pPr marL="91686" indent="-77459"/>
            <a:r>
              <a:rPr lang="fr-FR" b="1" baseline="0" dirty="0"/>
              <a:t>	</a:t>
            </a:r>
            <a:r>
              <a:rPr lang="fr-FR" b="0" baseline="0" dirty="0"/>
              <a:t>- suite à des problèmes de harcèlement sur Twitter, Caroline Muller change radicalement la ligne éditoriale de son compte Twitter, en y refusant désormais les échanges pour ne se concentrer que sur de la veille et de la diffusion (Caroline Muller, 2017, https://consciences.hypotheses.org/1060) – cf. également le retour d’</a:t>
            </a:r>
            <a:r>
              <a:rPr lang="fr-FR" b="0" baseline="0" dirty="0" err="1"/>
              <a:t>Authueil</a:t>
            </a:r>
            <a:r>
              <a:rPr lang="fr-FR" b="0" baseline="0" dirty="0"/>
              <a:t>, 2018, http://authueil.fr/post/2018/07/31/Bye-bye-Twitter</a:t>
            </a:r>
            <a:endParaRPr lang="fr-FR" b="0" dirty="0"/>
          </a:p>
          <a:p>
            <a:pPr marL="91686" indent="-77459"/>
            <a:br>
              <a:rPr lang="fr-FR" b="1" dirty="0"/>
            </a:br>
            <a:r>
              <a:rPr lang="fr-FR" b="1" dirty="0"/>
              <a:t>pour aller plus loin :</a:t>
            </a:r>
            <a:br>
              <a:rPr lang="fr-FR" b="1" dirty="0"/>
            </a:br>
            <a:r>
              <a:rPr lang="fr-FR" i="0" baseline="0" dirty="0">
                <a:sym typeface="Wingdings" panose="05000000000000000000" pitchFamily="2" charset="2"/>
              </a:rPr>
              <a:t>A. Tattersall, 2019, https://blogs.lse.ac.uk/impactofsocialsciences/2019/04/08/dont-be-a-giraffe-how-to-avoid-trolls-on-academic-social-media/</a:t>
            </a:r>
            <a:endParaRPr lang="fr-FR" b="1"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117</a:t>
            </a:fld>
            <a:endParaRPr lang="fr-FR" dirty="0"/>
          </a:p>
        </p:txBody>
      </p:sp>
    </p:spTree>
    <p:extLst>
      <p:ext uri="{BB962C8B-B14F-4D97-AF65-F5344CB8AC3E}">
        <p14:creationId xmlns:p14="http://schemas.microsoft.com/office/powerpoint/2010/main" val="414905566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674A2ACD-2B3D-4894-BA84-7EEEFD1E15C8}" type="slidenum">
              <a:rPr lang="fr-FR" smtClean="0"/>
              <a:pPr/>
              <a:t>118</a:t>
            </a:fld>
            <a:endParaRPr lang="fr-FR" dirty="0"/>
          </a:p>
        </p:txBody>
      </p:sp>
    </p:spTree>
    <p:extLst>
      <p:ext uri="{BB962C8B-B14F-4D97-AF65-F5344CB8AC3E}">
        <p14:creationId xmlns:p14="http://schemas.microsoft.com/office/powerpoint/2010/main" val="301936922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Activités chronophages</a:t>
            </a:r>
          </a:p>
          <a:p>
            <a:pPr marL="181793" lvl="1" indent="-86944">
              <a:buFontTx/>
              <a:buChar char="-"/>
            </a:pPr>
            <a:r>
              <a:rPr lang="fr-FR" b="1" dirty="0"/>
              <a:t>alimentation et gestion </a:t>
            </a:r>
            <a:r>
              <a:rPr lang="fr-FR" dirty="0"/>
              <a:t>: 2h / semaine ? (hors blogs et Twitter)</a:t>
            </a:r>
          </a:p>
          <a:p>
            <a:pPr marL="181793" lvl="1" indent="-86944">
              <a:buFontTx/>
              <a:buChar char="-"/>
            </a:pPr>
            <a:r>
              <a:rPr lang="fr-FR" dirty="0"/>
              <a:t>multiplication</a:t>
            </a:r>
            <a:r>
              <a:rPr lang="fr-FR" baseline="0" dirty="0"/>
              <a:t> des systèmes d’</a:t>
            </a:r>
            <a:r>
              <a:rPr lang="fr-FR" b="1" baseline="0" dirty="0"/>
              <a:t>alertes</a:t>
            </a:r>
            <a:r>
              <a:rPr lang="fr-FR" baseline="0" dirty="0"/>
              <a:t>… (cf. « </a:t>
            </a:r>
            <a:r>
              <a:rPr lang="en-US" baseline="0" dirty="0"/>
              <a:t>Social network overload ‘wastes academics’ time’</a:t>
            </a:r>
            <a:r>
              <a:rPr lang="fr-FR" b="1" dirty="0"/>
              <a:t> </a:t>
            </a:r>
            <a:r>
              <a:rPr lang="fr-FR" b="0" dirty="0"/>
              <a:t> » (D. Matthews, 2015, https://www.timeshighereducation.com/news/social-network-overload-wastes-academics-time)</a:t>
            </a:r>
          </a:p>
          <a:p>
            <a:pPr marL="181793" lvl="1" indent="-86944">
              <a:buFontTx/>
              <a:buChar char="-"/>
            </a:pPr>
            <a:r>
              <a:rPr lang="fr-FR" b="1" dirty="0"/>
              <a:t>« infobésité » </a:t>
            </a:r>
            <a:r>
              <a:rPr lang="fr-FR" dirty="0"/>
              <a:t>: masse des informations et redondance</a:t>
            </a:r>
          </a:p>
          <a:p>
            <a:pPr marL="181793" lvl="1" indent="-86944">
              <a:buFontTx/>
              <a:buChar char="-"/>
              <a:defRPr/>
            </a:pPr>
            <a:r>
              <a:rPr lang="fr-FR" dirty="0"/>
              <a:t>accélération de la </a:t>
            </a:r>
            <a:r>
              <a:rPr lang="fr-FR" b="1" dirty="0"/>
              <a:t>vitesse</a:t>
            </a:r>
            <a:r>
              <a:rPr lang="fr-FR" dirty="0"/>
              <a:t> de l’information : durée de vie moyenne d’un lien sur Twitter : 3h : question du temps réel</a:t>
            </a:r>
          </a:p>
          <a:p>
            <a:pPr marL="94848" lvl="1" indent="0">
              <a:defRPr/>
            </a:pPr>
            <a:r>
              <a:rPr lang="fr-FR" dirty="0"/>
              <a:t>cf. D. Matthews, 2015, https://www.timeshighereducation.com/news/social-network-overload-wastes-academics-time</a:t>
            </a:r>
          </a:p>
          <a:p>
            <a:pPr marL="94848" lvl="1" indent="0">
              <a:defRPr/>
            </a:pPr>
            <a:r>
              <a:rPr lang="fr-FR" dirty="0"/>
              <a:t>- ex. d’outils permettant de limiter sa présence sur les outils en ligne : extensions / plug-ins de </a:t>
            </a:r>
            <a:r>
              <a:rPr lang="fr-FR" dirty="0" err="1"/>
              <a:t>navigaterurs</a:t>
            </a:r>
            <a:r>
              <a:rPr lang="fr-FR" dirty="0"/>
              <a:t> (</a:t>
            </a:r>
            <a:r>
              <a:rPr lang="fr-FR" dirty="0" err="1"/>
              <a:t>StayFocusd</a:t>
            </a:r>
            <a:r>
              <a:rPr lang="fr-FR" dirty="0"/>
              <a:t>, Waste no Time) ; app. (</a:t>
            </a:r>
            <a:r>
              <a:rPr lang="en-US" dirty="0"/>
              <a:t>Timely, </a:t>
            </a:r>
            <a:r>
              <a:rPr lang="en-US" dirty="0" err="1"/>
              <a:t>RescueTime</a:t>
            </a:r>
            <a:r>
              <a:rPr lang="en-US" dirty="0"/>
              <a:t>, Moment, Freedom</a:t>
            </a:r>
            <a:r>
              <a:rPr lang="fr-FR" dirty="0"/>
              <a:t>)</a:t>
            </a:r>
          </a:p>
          <a:p>
            <a:pPr marL="94848" lvl="1" indent="0">
              <a:defRPr/>
            </a:pPr>
            <a:r>
              <a:rPr lang="fr-FR" dirty="0"/>
              <a:t> </a:t>
            </a:r>
          </a:p>
          <a:p>
            <a:r>
              <a:rPr lang="fr-FR" dirty="0"/>
              <a:t>Quel </a:t>
            </a:r>
            <a:r>
              <a:rPr lang="fr-FR" b="1" dirty="0"/>
              <a:t>« retour sur investissement » </a:t>
            </a:r>
            <a:r>
              <a:rPr lang="fr-FR" dirty="0"/>
              <a:t>?</a:t>
            </a:r>
          </a:p>
          <a:p>
            <a:pPr marL="181793" lvl="1" indent="-86944" defTabSz="910544">
              <a:buFontTx/>
              <a:buChar char="-"/>
              <a:defRPr/>
            </a:pPr>
            <a:r>
              <a:rPr lang="fr-FR" dirty="0"/>
              <a:t>les comptes sur les réseaux sociaux ne sont </a:t>
            </a:r>
            <a:r>
              <a:rPr lang="fr-FR" b="1" dirty="0"/>
              <a:t>pas toujours très actifs </a:t>
            </a:r>
            <a:r>
              <a:rPr lang="fr-FR" sz="800" dirty="0"/>
              <a:t>(cf. Collectif, 2012, http://editionsmsh.revues.org/289#quotation)</a:t>
            </a:r>
            <a:endParaRPr lang="fr-FR" dirty="0"/>
          </a:p>
          <a:p>
            <a:pPr marL="181793" lvl="1" indent="-86944" defTabSz="910544">
              <a:buFontTx/>
              <a:buChar char="-"/>
              <a:defRPr/>
            </a:pPr>
            <a:r>
              <a:rPr lang="fr-FR" dirty="0"/>
              <a:t>sur Twitter, on estime qu’à 57 %, le </a:t>
            </a:r>
            <a:r>
              <a:rPr lang="fr-FR" b="1" dirty="0"/>
              <a:t>contenu échangé est faible </a:t>
            </a:r>
            <a:r>
              <a:rPr lang="fr-FR" dirty="0"/>
              <a:t>(fonction phatique) et les internautes ont tendance à partager les contenus (RT) sans les </a:t>
            </a:r>
            <a:r>
              <a:rPr lang="fr-FR" sz="800" dirty="0"/>
              <a:t>lire (A. </a:t>
            </a:r>
            <a:r>
              <a:rPr lang="fr-FR" sz="800" dirty="0" err="1"/>
              <a:t>Jdey</a:t>
            </a:r>
            <a:r>
              <a:rPr lang="fr-FR" sz="800" dirty="0"/>
              <a:t>, 2012, http://www.demainlaveille.fr/2012/11/12/etude-sur-twitter-les-internautes-partagent-les-tweets-sans-lire-le-contenu-des-articles)</a:t>
            </a:r>
            <a:r>
              <a:rPr lang="fr-FR" dirty="0"/>
              <a:t> </a:t>
            </a:r>
          </a:p>
          <a:p>
            <a:pPr marL="181793" lvl="1" indent="-86944">
              <a:buFontTx/>
              <a:buChar char="-"/>
              <a:defRPr/>
            </a:pPr>
            <a:r>
              <a:rPr lang="fr-FR" dirty="0"/>
              <a:t>étude Bibliothèque La Pérouse-IFREMER </a:t>
            </a:r>
            <a:r>
              <a:rPr lang="fr-FR" sz="800" dirty="0"/>
              <a:t>(2012, http://fr.slideshare.net/Catherine_Bertignac/2013-3-enqueteweb2)</a:t>
            </a:r>
            <a:r>
              <a:rPr lang="fr-FR" dirty="0"/>
              <a:t> : 1/4 des personnes utilisant des outils 2.0 estiment que cela n’apporte rien à leur travail</a:t>
            </a:r>
          </a:p>
          <a:p>
            <a:pPr marL="181793" lvl="1" indent="-86944" defTabSz="910544">
              <a:buFontTx/>
              <a:buChar char="-"/>
              <a:defRPr/>
            </a:pPr>
            <a:r>
              <a:rPr lang="fr-FR" dirty="0"/>
              <a:t>temps court et brièveté des messages contre temps long de la science et format de la communication scientifique : ! </a:t>
            </a:r>
            <a:r>
              <a:rPr lang="fr-FR" b="1" dirty="0"/>
              <a:t>à céder à l’immédiateté au détriment de la réflexion</a:t>
            </a:r>
            <a:endParaRPr lang="fr-FR" dirty="0"/>
          </a:p>
          <a:p>
            <a:pPr marL="625999" lvl="1" indent="-170727" defTabSz="910544">
              <a:buFontTx/>
              <a:buChar char="-"/>
              <a:defRPr/>
            </a:pPr>
            <a:endParaRPr lang="fr-FR" dirty="0"/>
          </a:p>
          <a:p>
            <a:pPr marL="274297" lvl="0" indent="0" defTabSz="910544">
              <a:buFontTx/>
              <a:buNone/>
              <a:defRPr/>
            </a:pPr>
            <a:endParaRPr lang="fr-FR"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119</a:t>
            </a:fld>
            <a:endParaRPr lang="fr-FR"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4098" y="8029868"/>
            <a:ext cx="1990262" cy="1521791"/>
          </a:xfrm>
          <a:prstGeom prst="rect">
            <a:avLst/>
          </a:prstGeom>
        </p:spPr>
      </p:pic>
      <p:sp>
        <p:nvSpPr>
          <p:cNvPr id="6" name="Rectangle 5"/>
          <p:cNvSpPr/>
          <p:nvPr/>
        </p:nvSpPr>
        <p:spPr>
          <a:xfrm>
            <a:off x="1080978" y="8057377"/>
            <a:ext cx="1725557" cy="861081"/>
          </a:xfrm>
          <a:prstGeom prst="rect">
            <a:avLst/>
          </a:prstGeom>
        </p:spPr>
        <p:txBody>
          <a:bodyPr wrap="square" lIns="91054" tIns="45527" rIns="91054" bIns="45527">
            <a:spAutoFit/>
          </a:bodyPr>
          <a:lstStyle/>
          <a:p>
            <a:r>
              <a:rPr lang="fr-FR" sz="900" dirty="0">
                <a:latin typeface="Times New Roman" panose="02020603050405020304" pitchFamily="18" charset="0"/>
                <a:cs typeface="Times New Roman" panose="02020603050405020304" pitchFamily="18" charset="0"/>
              </a:rPr>
              <a:t>ex. D. </a:t>
            </a:r>
            <a:r>
              <a:rPr lang="fr-FR" sz="900" dirty="0" err="1">
                <a:latin typeface="Times New Roman" panose="02020603050405020304" pitchFamily="18" charset="0"/>
                <a:cs typeface="Times New Roman" panose="02020603050405020304" pitchFamily="18" charset="0"/>
              </a:rPr>
              <a:t>Monniaux</a:t>
            </a:r>
            <a:r>
              <a:rPr lang="fr-FR" sz="900" dirty="0">
                <a:latin typeface="Times New Roman" panose="02020603050405020304" pitchFamily="18" charset="0"/>
                <a:cs typeface="Times New Roman" panose="02020603050405020304" pitchFamily="18" charset="0"/>
              </a:rPr>
              <a:t>, lors de la </a:t>
            </a:r>
            <a:br>
              <a:rPr lang="fr-FR" sz="900" dirty="0">
                <a:latin typeface="Times New Roman" panose="02020603050405020304" pitchFamily="18" charset="0"/>
                <a:cs typeface="Times New Roman" panose="02020603050405020304" pitchFamily="18" charset="0"/>
              </a:rPr>
            </a:br>
            <a:r>
              <a:rPr lang="fr-FR" sz="900" dirty="0">
                <a:latin typeface="Times New Roman" panose="02020603050405020304" pitchFamily="18" charset="0"/>
                <a:cs typeface="Times New Roman" panose="02020603050405020304" pitchFamily="18" charset="0"/>
              </a:rPr>
              <a:t>fermeture de son compte Twitter </a:t>
            </a:r>
            <a:r>
              <a:rPr lang="fr-FR" sz="800" dirty="0">
                <a:latin typeface="Times New Roman" panose="02020603050405020304" pitchFamily="18" charset="0"/>
                <a:cs typeface="Times New Roman" panose="02020603050405020304" pitchFamily="18" charset="0"/>
              </a:rPr>
              <a:t>(http://david.monniaux.free.fr/dotclear/index.php/post/2013/04/24/Incompatibilit%C3%A9-%C3%A9thique#c9873)</a:t>
            </a:r>
          </a:p>
        </p:txBody>
      </p:sp>
    </p:spTree>
    <p:extLst>
      <p:ext uri="{BB962C8B-B14F-4D97-AF65-F5344CB8AC3E}">
        <p14:creationId xmlns:p14="http://schemas.microsoft.com/office/powerpoint/2010/main" val="334609431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a:t>
            </a:r>
            <a:r>
              <a:rPr lang="fr-FR" b="1" dirty="0"/>
              <a:t>Désinformation</a:t>
            </a:r>
          </a:p>
          <a:p>
            <a:pPr marL="181793" indent="-90106"/>
            <a:r>
              <a:rPr lang="fr-FR" dirty="0"/>
              <a:t>- ex. : </a:t>
            </a:r>
            <a:r>
              <a:rPr lang="fr-FR" i="1" dirty="0" err="1"/>
              <a:t>fake</a:t>
            </a:r>
            <a:r>
              <a:rPr lang="fr-FR" i="1" dirty="0"/>
              <a:t> news</a:t>
            </a:r>
            <a:r>
              <a:rPr lang="fr-FR" dirty="0"/>
              <a:t>, vérités alternatives</a:t>
            </a:r>
          </a:p>
          <a:p>
            <a:pPr marL="181793" indent="-90106"/>
            <a:r>
              <a:rPr lang="fr-FR" dirty="0"/>
              <a:t>- moyen cependant</a:t>
            </a:r>
            <a:r>
              <a:rPr lang="fr-FR" baseline="0" dirty="0"/>
              <a:t> de publier des informations correctes et à jour (ex. articles scientifiques sur Wikipédia)</a:t>
            </a:r>
          </a:p>
          <a:p>
            <a:pPr marL="181793" indent="-90106"/>
            <a:r>
              <a:rPr lang="fr-FR" baseline="0" dirty="0"/>
              <a:t>- importance d’</a:t>
            </a:r>
            <a:r>
              <a:rPr lang="fr-FR" b="1" baseline="0" dirty="0"/>
              <a:t>investir les espaces </a:t>
            </a:r>
            <a:r>
              <a:rPr lang="fr-FR" baseline="0" dirty="0"/>
              <a:t>où se trouvent également de mauvaises / fausses informations (D. Stuart in H. Basset et al., 2012, p. 33)</a:t>
            </a:r>
          </a:p>
          <a:p>
            <a:pPr marL="181793" indent="-90106"/>
            <a:endParaRPr lang="fr-FR" dirty="0"/>
          </a:p>
          <a:p>
            <a:r>
              <a:rPr lang="fr-FR" b="1" dirty="0"/>
              <a:t>Conseils</a:t>
            </a:r>
            <a:r>
              <a:rPr lang="fr-FR" dirty="0"/>
              <a:t> (quand on utilise les réseaux sociaux pour trouver de l’information) :</a:t>
            </a:r>
          </a:p>
          <a:p>
            <a:pPr marL="181793" indent="-90106"/>
            <a:r>
              <a:rPr lang="fr-FR" dirty="0"/>
              <a:t>- </a:t>
            </a:r>
            <a:r>
              <a:rPr lang="fr-FR" b="1" dirty="0"/>
              <a:t>vérifier</a:t>
            </a:r>
            <a:r>
              <a:rPr lang="fr-FR" dirty="0"/>
              <a:t> ses sources</a:t>
            </a:r>
          </a:p>
          <a:p>
            <a:pPr marL="181793" indent="-90106"/>
            <a:r>
              <a:rPr lang="fr-FR" dirty="0"/>
              <a:t>- savoir </a:t>
            </a:r>
            <a:r>
              <a:rPr lang="fr-FR" b="1" dirty="0"/>
              <a:t>repérer l’information de qualité </a:t>
            </a:r>
            <a:r>
              <a:rPr lang="fr-FR" dirty="0"/>
              <a:t>: ex. : le prix ADIJ 2010 du meilleur jeune </a:t>
            </a:r>
            <a:r>
              <a:rPr lang="fr-FR" dirty="0" err="1"/>
              <a:t>cyberjuriste</a:t>
            </a:r>
            <a:r>
              <a:rPr lang="fr-FR" dirty="0"/>
              <a:t> attribué à un utilisateur de Twitter, </a:t>
            </a:r>
            <a:r>
              <a:rPr lang="fr-FR" sz="800" dirty="0"/>
              <a:t>http://www.lemondedudroit.fr/on-en-parle-profession-avocat/68638-prix-adij-2010-du-meilleur-jeune-cyberjuriste.html</a:t>
            </a:r>
          </a:p>
          <a:p>
            <a:pPr marL="181793" indent="-90106"/>
            <a:r>
              <a:rPr lang="fr-FR" dirty="0"/>
              <a:t>- </a:t>
            </a:r>
            <a:r>
              <a:rPr lang="fr-FR" b="1" dirty="0"/>
              <a:t>citer</a:t>
            </a:r>
            <a:r>
              <a:rPr lang="fr-FR" baseline="0" dirty="0"/>
              <a:t> ses sources (mais quelles normes ?), cf. outil</a:t>
            </a:r>
            <a:r>
              <a:rPr lang="fr-FR" dirty="0"/>
              <a:t> Tweet2Cite pour citer un tweet : </a:t>
            </a:r>
            <a:r>
              <a:rPr lang="fr-FR" sz="800" dirty="0"/>
              <a:t>http://tweet2cite.com/</a:t>
            </a:r>
          </a:p>
          <a:p>
            <a:endParaRPr lang="fr-FR" dirty="0"/>
          </a:p>
          <a:p>
            <a:r>
              <a:rPr lang="fr-FR" dirty="0"/>
              <a:t>Conseils</a:t>
            </a:r>
            <a:r>
              <a:rPr lang="fr-FR" baseline="0" dirty="0"/>
              <a:t> (quand on doit soi-même produire de l’information) – d’après INSERM, 2016</a:t>
            </a:r>
          </a:p>
          <a:p>
            <a:r>
              <a:rPr lang="fr-FR" baseline="0" dirty="0"/>
              <a:t>    « - </a:t>
            </a:r>
            <a:r>
              <a:rPr lang="fr-FR" dirty="0"/>
              <a:t>vérifiez la source des informations et contenus que vous postez, afin d’éviter la désinformation et les rumeurs ;</a:t>
            </a:r>
          </a:p>
          <a:p>
            <a:r>
              <a:rPr lang="fr-FR" baseline="0" dirty="0"/>
              <a:t>       - </a:t>
            </a:r>
            <a:r>
              <a:rPr lang="fr-FR" dirty="0"/>
              <a:t> citez vos références et sources »</a:t>
            </a:r>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120</a:t>
            </a:fld>
            <a:endParaRPr lang="fr-FR"/>
          </a:p>
        </p:txBody>
      </p:sp>
    </p:spTree>
    <p:extLst>
      <p:ext uri="{BB962C8B-B14F-4D97-AF65-F5344CB8AC3E}">
        <p14:creationId xmlns:p14="http://schemas.microsoft.com/office/powerpoint/2010/main" val="205444436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1686" indent="-90106"/>
            <a:r>
              <a:rPr lang="fr-FR" baseline="0" dirty="0"/>
              <a:t>Question centrale : </a:t>
            </a:r>
            <a:r>
              <a:rPr lang="fr-FR" b="1" baseline="0" dirty="0"/>
              <a:t>organisation du temps de travail et discipline de recherche </a:t>
            </a:r>
            <a:r>
              <a:rPr lang="fr-FR" sz="800" dirty="0"/>
              <a:t>(cf. B. </a:t>
            </a:r>
            <a:r>
              <a:rPr lang="fr-FR" sz="800" dirty="0" err="1"/>
              <a:t>LePort</a:t>
            </a:r>
            <a:r>
              <a:rPr lang="fr-FR" sz="800" dirty="0"/>
              <a:t>, 2013, https://nearemmaus.wordpress.com/2013/09/12/5-reasons-students-shouldnt-blog-4-time-management/)</a:t>
            </a:r>
          </a:p>
          <a:p>
            <a:pPr marL="181793" indent="-90106"/>
            <a:r>
              <a:rPr lang="fr-FR" dirty="0"/>
              <a:t>- importance d’avoir une </a:t>
            </a:r>
            <a:r>
              <a:rPr lang="fr-FR" b="1" dirty="0"/>
              <a:t>ligne éditoriale claire</a:t>
            </a:r>
            <a:r>
              <a:rPr lang="fr-FR" dirty="0"/>
              <a:t>, voire un plan de communication (quoi, où, quand…) : ex. décision de ne pas écrire de grands billets mais plutôt des billets courts en lien avec le sujet de la recherche (éléments d’actualités, comptes rendus de lecture, éléments d’un article ou d’une publication à soumettre à commentaires…)</a:t>
            </a:r>
          </a:p>
          <a:p>
            <a:pPr marL="181793" indent="-90106"/>
            <a:r>
              <a:rPr lang="fr-FR" dirty="0"/>
              <a:t>- </a:t>
            </a:r>
            <a:r>
              <a:rPr lang="fr-FR" b="1" dirty="0"/>
              <a:t>insertion dans ses autres activités </a:t>
            </a:r>
            <a:r>
              <a:rPr lang="fr-FR" dirty="0"/>
              <a:t>: ex. : sur Twitter : des </a:t>
            </a:r>
            <a:r>
              <a:rPr lang="fr-FR" baseline="0" dirty="0"/>
              <a:t>plages horaires ou une priorisation des comptes suivis…</a:t>
            </a:r>
          </a:p>
          <a:p>
            <a:pPr marL="181793" indent="-90106" defTabSz="910544">
              <a:defRPr/>
            </a:pPr>
            <a:r>
              <a:rPr lang="fr-FR" dirty="0"/>
              <a:t>- </a:t>
            </a:r>
            <a:r>
              <a:rPr lang="fr-FR" b="1" baseline="0" dirty="0"/>
              <a:t>rationalisation de l’alimentation</a:t>
            </a:r>
            <a:r>
              <a:rPr lang="fr-FR" baseline="0" dirty="0"/>
              <a:t> : </a:t>
            </a:r>
          </a:p>
          <a:p>
            <a:pPr marL="265575" indent="-113818"/>
            <a:r>
              <a:rPr lang="fr-FR" baseline="0" dirty="0"/>
              <a:t>- </a:t>
            </a:r>
            <a:r>
              <a:rPr lang="fr-FR" b="1" baseline="0" dirty="0"/>
              <a:t>outil collectif</a:t>
            </a:r>
            <a:r>
              <a:rPr lang="fr-FR" baseline="0" dirty="0"/>
              <a:t> et non individuel</a:t>
            </a:r>
            <a:r>
              <a:rPr lang="fr-FR" dirty="0"/>
              <a:t> : </a:t>
            </a:r>
          </a:p>
          <a:p>
            <a:pPr marL="357262" indent="-113818"/>
            <a:r>
              <a:rPr lang="fr-FR" baseline="0" dirty="0"/>
              <a:t>- équipe de recherche (C. </a:t>
            </a:r>
            <a:r>
              <a:rPr lang="fr-FR" baseline="0" dirty="0" err="1"/>
              <a:t>Wilcox</a:t>
            </a:r>
            <a:r>
              <a:rPr lang="fr-FR" baseline="0" dirty="0"/>
              <a:t>, </a:t>
            </a:r>
            <a:r>
              <a:rPr lang="fr-FR" dirty="0"/>
              <a:t>2011, http://blogs.scientificamerican.com/science-sushi/2011/09/29/social-media-for-scientists-part-2-you-do-have-time/)</a:t>
            </a:r>
            <a:endParaRPr lang="fr-FR" baseline="0" dirty="0"/>
          </a:p>
          <a:p>
            <a:pPr marL="357262" indent="-113818"/>
            <a:r>
              <a:rPr lang="fr-FR" baseline="0" dirty="0"/>
              <a:t>- blog collectif (ex. séminaire, jeunes doctorants…)</a:t>
            </a:r>
          </a:p>
          <a:p>
            <a:pPr marL="357262" indent="-83784"/>
            <a:r>
              <a:rPr lang="fr-FR" baseline="0" dirty="0"/>
              <a:t>- </a:t>
            </a:r>
            <a:r>
              <a:rPr lang="fr-FR" b="1" baseline="0" dirty="0"/>
              <a:t>outils tiers </a:t>
            </a:r>
            <a:r>
              <a:rPr lang="fr-FR" baseline="0" dirty="0"/>
              <a:t>: ex. </a:t>
            </a:r>
            <a:r>
              <a:rPr lang="fr-FR" dirty="0"/>
              <a:t>tableaux de bord (</a:t>
            </a:r>
            <a:r>
              <a:rPr lang="fr-FR" i="1" dirty="0" err="1"/>
              <a:t>dashboards</a:t>
            </a:r>
            <a:r>
              <a:rPr lang="fr-FR" dirty="0"/>
              <a:t> : </a:t>
            </a:r>
            <a:r>
              <a:rPr lang="fr-FR" dirty="0" err="1"/>
              <a:t>Hootsuite</a:t>
            </a:r>
            <a:r>
              <a:rPr lang="fr-FR" dirty="0"/>
              <a:t> pour les principaux</a:t>
            </a:r>
            <a:r>
              <a:rPr lang="fr-FR" baseline="0" dirty="0"/>
              <a:t> réseaux sociaux</a:t>
            </a:r>
            <a:r>
              <a:rPr lang="fr-FR" dirty="0"/>
              <a:t>, </a:t>
            </a:r>
            <a:r>
              <a:rPr lang="fr-FR" dirty="0" err="1"/>
              <a:t>Tweetdeck</a:t>
            </a:r>
            <a:r>
              <a:rPr lang="fr-FR" dirty="0"/>
              <a:t> pour Twitter) ou applications (ex. Buffer : pour planifier la publication d’un article ou d’un tweet)</a:t>
            </a:r>
            <a:endParaRPr lang="fr-FR" baseline="0" dirty="0"/>
          </a:p>
          <a:p>
            <a:pPr marL="151757"/>
            <a:r>
              <a:rPr lang="fr-FR" baseline="0" dirty="0"/>
              <a:t>- </a:t>
            </a:r>
            <a:r>
              <a:rPr lang="fr-FR" b="1" baseline="0" dirty="0"/>
              <a:t>alimentation automatique</a:t>
            </a:r>
            <a:r>
              <a:rPr lang="fr-FR" b="1" dirty="0"/>
              <a:t> </a:t>
            </a:r>
            <a:r>
              <a:rPr lang="fr-FR" dirty="0"/>
              <a:t>: </a:t>
            </a:r>
          </a:p>
          <a:p>
            <a:pPr marL="357262" indent="-91686"/>
            <a:r>
              <a:rPr lang="fr-FR" dirty="0"/>
              <a:t>- entre services, ex. Scoop.it</a:t>
            </a:r>
            <a:r>
              <a:rPr lang="fr-FR" baseline="0" dirty="0"/>
              <a:t> de la  </a:t>
            </a:r>
            <a:r>
              <a:rPr lang="fr-FR" dirty="0"/>
              <a:t>bibliothèque des sciences de l’Antiquité (Lille 3) </a:t>
            </a:r>
            <a:r>
              <a:rPr lang="fr-FR" sz="800" dirty="0"/>
              <a:t>http://www.scoop.it/t/bibliotheque-des-sciences-de-l-antiquite</a:t>
            </a:r>
          </a:p>
          <a:p>
            <a:pPr marL="265575" lvl="3" indent="-113818"/>
            <a:r>
              <a:rPr lang="fr-FR" baseline="0" dirty="0"/>
              <a:t>	- via des services spécifiques, </a:t>
            </a:r>
            <a:r>
              <a:rPr lang="fr-FR" dirty="0"/>
              <a:t>ex. dlvr.it, IFTTT (https://ifttt.com/) </a:t>
            </a:r>
          </a:p>
          <a:p>
            <a:pPr marL="265575" lvl="3" indent="-113818"/>
            <a:r>
              <a:rPr lang="fr-FR" dirty="0"/>
              <a:t>	- cas pour ResearchGate et Academia  : </a:t>
            </a:r>
            <a:r>
              <a:rPr lang="fr-FR" sz="800" dirty="0"/>
              <a:t>S. </a:t>
            </a:r>
            <a:r>
              <a:rPr lang="fr-FR" sz="800" dirty="0" err="1"/>
              <a:t>Konkiel</a:t>
            </a:r>
            <a:r>
              <a:rPr lang="fr-FR" sz="800" dirty="0"/>
              <a:t>, 2014, http://blog.impactstory.org/impact-challenge-social-media-automation-academics/</a:t>
            </a:r>
            <a:endParaRPr lang="fr-FR" dirty="0"/>
          </a:p>
          <a:p>
            <a:pPr marL="265575" lvl="3" indent="-113818"/>
            <a:r>
              <a:rPr lang="fr-FR" dirty="0"/>
              <a:t>- ! attention</a:t>
            </a:r>
            <a:r>
              <a:rPr lang="fr-FR" baseline="0" dirty="0"/>
              <a:t> à la </a:t>
            </a:r>
            <a:r>
              <a:rPr lang="fr-FR" b="1" baseline="0" dirty="0"/>
              <a:t>redondance</a:t>
            </a:r>
            <a:r>
              <a:rPr lang="fr-FR" baseline="0" dirty="0"/>
              <a:t> entre les services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121</a:t>
            </a:fld>
            <a:endParaRPr lang="fr-FR"/>
          </a:p>
        </p:txBody>
      </p:sp>
    </p:spTree>
    <p:extLst>
      <p:ext uri="{BB962C8B-B14F-4D97-AF65-F5344CB8AC3E}">
        <p14:creationId xmlns:p14="http://schemas.microsoft.com/office/powerpoint/2010/main" val="145061854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Réf. Allan </a:t>
            </a:r>
            <a:r>
              <a:rPr lang="fr-FR" dirty="0" err="1"/>
              <a:t>Johson</a:t>
            </a:r>
            <a:r>
              <a:rPr lang="fr-FR" dirty="0"/>
              <a:t>, http://thisisallan.com/2012/11/18/twitterworkflow/</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BC3084F2-FBF2-4CAA-8394-2450FA27D303}" type="slidenum">
              <a:rPr lang="fr-FR" smtClean="0"/>
              <a:pPr/>
              <a:t>122</a:t>
            </a:fld>
            <a:endParaRPr lang="fr-FR"/>
          </a:p>
        </p:txBody>
      </p:sp>
    </p:spTree>
    <p:extLst>
      <p:ext uri="{BB962C8B-B14F-4D97-AF65-F5344CB8AC3E}">
        <p14:creationId xmlns:p14="http://schemas.microsoft.com/office/powerpoint/2010/main" val="4188866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Définitions</a:t>
            </a:r>
          </a:p>
          <a:p>
            <a:r>
              <a:rPr lang="fr-FR" dirty="0"/>
              <a:t>Typologie</a:t>
            </a:r>
          </a:p>
          <a:p>
            <a:r>
              <a:rPr lang="fr-FR" dirty="0"/>
              <a:t>Repères généraux</a:t>
            </a:r>
          </a:p>
          <a:p>
            <a:r>
              <a:rPr lang="fr-FR" dirty="0"/>
              <a:t>Etat des lieux académique</a:t>
            </a:r>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solidFill>
                  <a:prstClr val="black"/>
                </a:solidFill>
              </a:rPr>
              <a:pPr/>
              <a:t>12</a:t>
            </a:fld>
            <a:endParaRPr lang="fr-FR">
              <a:solidFill>
                <a:prstClr val="black"/>
              </a:solidFill>
            </a:endParaRPr>
          </a:p>
        </p:txBody>
      </p:sp>
    </p:spTree>
    <p:extLst>
      <p:ext uri="{BB962C8B-B14F-4D97-AF65-F5344CB8AC3E}">
        <p14:creationId xmlns:p14="http://schemas.microsoft.com/office/powerpoint/2010/main" val="209093785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a:t>
            </a:r>
            <a:r>
              <a:rPr lang="en-US" dirty="0"/>
              <a:t>Melissa </a:t>
            </a:r>
            <a:r>
              <a:rPr lang="en-US" dirty="0" err="1"/>
              <a:t>Terras</a:t>
            </a:r>
            <a:r>
              <a:rPr lang="en-US" dirty="0"/>
              <a:t>. « The impact of social media on the dissemination of research : results of an experiment ». </a:t>
            </a:r>
            <a:r>
              <a:rPr lang="en-US" i="1" dirty="0"/>
              <a:t>Journal of digital humanities</a:t>
            </a:r>
            <a:r>
              <a:rPr lang="en-US" dirty="0"/>
              <a:t>. Summer 2012, vol. 1, n°3. [</a:t>
            </a:r>
            <a:r>
              <a:rPr lang="en-US" dirty="0" err="1"/>
              <a:t>en</a:t>
            </a:r>
            <a:r>
              <a:rPr lang="en-US" dirty="0"/>
              <a:t> </a:t>
            </a:r>
            <a:r>
              <a:rPr lang="en-US" dirty="0" err="1"/>
              <a:t>ligne</a:t>
            </a:r>
            <a:r>
              <a:rPr lang="en-US" dirty="0"/>
              <a:t>]. Disponible sur : http://journalofdigitalhumanities.org/1-3/the-impact-of-social-media-on-the-dissemination-of-research-by-melissa-terras/</a:t>
            </a:r>
          </a:p>
          <a:p>
            <a:r>
              <a:rPr lang="en-US" dirty="0"/>
              <a:t>Cf. Nicola Botting, Lucy Dipper et Katerina </a:t>
            </a:r>
            <a:r>
              <a:rPr lang="en-US" dirty="0" err="1"/>
              <a:t>Hilari</a:t>
            </a:r>
            <a:r>
              <a:rPr lang="en-US" dirty="0"/>
              <a:t>. « The effect of social media promotion on academic article uptake ». </a:t>
            </a:r>
            <a:r>
              <a:rPr lang="en-US" i="1" dirty="0"/>
              <a:t>Journal of the Association for Information Science and Technology. </a:t>
            </a:r>
            <a:r>
              <a:rPr lang="en-US" dirty="0"/>
              <a:t>2017, 68(3). p.795-800.</a:t>
            </a:r>
            <a:br>
              <a:rPr lang="en-US" dirty="0"/>
            </a:br>
            <a:r>
              <a:rPr lang="en-US" dirty="0"/>
              <a:t>Cf. retour </a:t>
            </a:r>
            <a:r>
              <a:rPr lang="en-US" dirty="0" err="1"/>
              <a:t>d’experience</a:t>
            </a:r>
            <a:r>
              <a:rPr lang="en-US" dirty="0"/>
              <a:t> de </a:t>
            </a:r>
            <a:r>
              <a:rPr lang="en-US" dirty="0" err="1"/>
              <a:t>Bertalan</a:t>
            </a:r>
            <a:r>
              <a:rPr lang="en-US" dirty="0"/>
              <a:t> Mesko, « </a:t>
            </a:r>
            <a:r>
              <a:rPr lang="en-US" i="1" dirty="0"/>
              <a:t>From this perspective, publishing in an open access journal can provide enormous opportunities if the communication methods of social media are also used by the authors properly and with strategy </a:t>
            </a:r>
            <a:r>
              <a:rPr lang="en-US" dirty="0"/>
              <a:t>», 2011, http://www.oastories.org/2011/09/hungary-researcher-dr-bertalan-mesko-open-access-and-social-media/</a:t>
            </a:r>
          </a:p>
          <a:p>
            <a:endParaRPr lang="en-US" dirty="0"/>
          </a:p>
          <a:p>
            <a:r>
              <a:rPr lang="en-US" dirty="0"/>
              <a:t> Cf. </a:t>
            </a:r>
            <a:r>
              <a:rPr lang="en-US" dirty="0" err="1"/>
              <a:t>aussi</a:t>
            </a:r>
            <a:r>
              <a:rPr lang="en-US" dirty="0"/>
              <a:t> </a:t>
            </a:r>
            <a:r>
              <a:rPr lang="en-US" dirty="0" err="1"/>
              <a:t>étude</a:t>
            </a:r>
            <a:r>
              <a:rPr lang="en-US" baseline="0" dirty="0"/>
              <a:t> sur la </a:t>
            </a:r>
            <a:r>
              <a:rPr lang="en-US" baseline="0" dirty="0" err="1"/>
              <a:t>mise</a:t>
            </a:r>
            <a:r>
              <a:rPr lang="en-US" baseline="0" dirty="0"/>
              <a:t> </a:t>
            </a:r>
            <a:r>
              <a:rPr lang="en-US" baseline="0" dirty="0" err="1"/>
              <a:t>en</a:t>
            </a:r>
            <a:r>
              <a:rPr lang="en-US" baseline="0" dirty="0"/>
              <a:t> place de </a:t>
            </a:r>
            <a:r>
              <a:rPr lang="en-US" baseline="0" dirty="0" err="1"/>
              <a:t>l’outil</a:t>
            </a:r>
            <a:r>
              <a:rPr lang="en-US" baseline="0" dirty="0"/>
              <a:t> Kudos fait pour </a:t>
            </a:r>
            <a:r>
              <a:rPr lang="en-US" baseline="0" dirty="0" err="1"/>
              <a:t>développer</a:t>
            </a:r>
            <a:r>
              <a:rPr lang="en-US" baseline="0" dirty="0"/>
              <a:t> la promotion d’un auteur : </a:t>
            </a:r>
            <a:r>
              <a:rPr lang="en-US" dirty="0"/>
              <a:t>« </a:t>
            </a:r>
            <a:r>
              <a:rPr lang="en-US" i="1" dirty="0"/>
              <a:t>These findings provide clear evidence that socializing research is beneficial to both authors and publishers: making the most of the available technology and tools to make this element of reputation management as streamlined and efficient as possible is genuinely </a:t>
            </a:r>
            <a:r>
              <a:rPr lang="en-US" b="1" i="1" dirty="0"/>
              <a:t>time and investment well spent</a:t>
            </a:r>
            <a:r>
              <a:rPr lang="en-US" i="1" dirty="0"/>
              <a:t> </a:t>
            </a:r>
            <a:r>
              <a:rPr lang="en-US" dirty="0"/>
              <a:t>» (Ann Michael. « Ask The Chefs: What is The Role of Social Media in Scholarly Publishing? ». </a:t>
            </a:r>
            <a:r>
              <a:rPr lang="en-US" i="1" dirty="0"/>
              <a:t>The</a:t>
            </a:r>
            <a:r>
              <a:rPr lang="en-US" i="1" baseline="0" dirty="0"/>
              <a:t> scholarly kitchen.</a:t>
            </a:r>
            <a:r>
              <a:rPr lang="en-US" i="0" baseline="0" dirty="0"/>
              <a:t> 28/07/2016. [</a:t>
            </a:r>
            <a:r>
              <a:rPr lang="en-US" i="0" baseline="0" dirty="0" err="1"/>
              <a:t>en</a:t>
            </a:r>
            <a:r>
              <a:rPr lang="en-US" i="0" baseline="0" dirty="0"/>
              <a:t> </a:t>
            </a:r>
            <a:r>
              <a:rPr lang="en-US" i="0" baseline="0" dirty="0" err="1"/>
              <a:t>ligne</a:t>
            </a:r>
            <a:r>
              <a:rPr lang="en-US" i="0" baseline="0" dirty="0"/>
              <a:t>]. </a:t>
            </a:r>
            <a:r>
              <a:rPr lang="en-US" i="0" baseline="0" dirty="0" err="1"/>
              <a:t>Disponible</a:t>
            </a:r>
            <a:r>
              <a:rPr lang="en-US" i="0" baseline="0" dirty="0"/>
              <a:t> sur : https://scholarlykitchen.sspnet.org/2016/07/28/ask-the-chefs-what-is-the-role-of-social-media-in-scholarly-publishing/</a:t>
            </a:r>
          </a:p>
          <a:p>
            <a:endParaRPr lang="en-US" dirty="0"/>
          </a:p>
          <a:p>
            <a:r>
              <a:rPr lang="fr-FR" b="1" dirty="0">
                <a:sym typeface="Wingdings" panose="05000000000000000000" pitchFamily="2" charset="2"/>
              </a:rPr>
              <a:t> des interactions possibles entre les services</a:t>
            </a:r>
          </a:p>
          <a:p>
            <a:endParaRPr lang="en-US" dirty="0"/>
          </a:p>
          <a:p>
            <a:r>
              <a:rPr lang="fr-FR" noProof="0" dirty="0"/>
              <a:t>mais la plupart des études interrogent cependant le lien entre la diffusion/mention sur les réseaux sociaux et l’impact réel sur les citations (distinction dissémination sur internet / citations dan des publications académiques)</a:t>
            </a:r>
            <a:br>
              <a:rPr lang="fr-FR" noProof="0" dirty="0"/>
            </a:br>
            <a:r>
              <a:rPr lang="fr-FR" noProof="0" dirty="0"/>
              <a:t>ex. : J. L. Ortega, 2016, https://link.springer.com/article/10.1007/s11192-016-2113-0 ; P. Davis, 2019, https://scholarlykitchen.sspnet.org/2019/05/23/can-twitter-facebook-and-other-social-media-drive-downloads-citations/</a:t>
            </a:r>
          </a:p>
        </p:txBody>
      </p:sp>
      <p:sp>
        <p:nvSpPr>
          <p:cNvPr id="4" name="Espace réservé du numéro de diapositive 3"/>
          <p:cNvSpPr>
            <a:spLocks noGrp="1"/>
          </p:cNvSpPr>
          <p:nvPr>
            <p:ph type="sldNum" sz="quarter" idx="10"/>
          </p:nvPr>
        </p:nvSpPr>
        <p:spPr/>
        <p:txBody>
          <a:bodyPr/>
          <a:lstStyle/>
          <a:p>
            <a:fld id="{9977D34E-C38C-4194-86B4-634840C578CE}" type="slidenum">
              <a:rPr lang="fr-FR" smtClean="0">
                <a:solidFill>
                  <a:prstClr val="black"/>
                </a:solidFill>
              </a:rPr>
              <a:pPr/>
              <a:t>123</a:t>
            </a:fld>
            <a:endParaRPr lang="fr-FR">
              <a:solidFill>
                <a:prstClr val="black"/>
              </a:solidFill>
            </a:endParaRPr>
          </a:p>
        </p:txBody>
      </p:sp>
    </p:spTree>
    <p:extLst>
      <p:ext uri="{BB962C8B-B14F-4D97-AF65-F5344CB8AC3E}">
        <p14:creationId xmlns:p14="http://schemas.microsoft.com/office/powerpoint/2010/main" val="370707643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Les services proposent de plus en plus d’</a:t>
            </a:r>
            <a:r>
              <a:rPr lang="fr-FR" b="1" dirty="0"/>
              <a:t>éléments quantitatifs</a:t>
            </a:r>
            <a:r>
              <a:rPr lang="fr-FR" dirty="0"/>
              <a:t> (statistiques de consultation…) et leurs propres indicateurs :</a:t>
            </a:r>
          </a:p>
          <a:p>
            <a:pPr marL="177050" indent="-88526"/>
            <a:r>
              <a:rPr lang="fr-FR" dirty="0"/>
              <a:t>- </a:t>
            </a:r>
            <a:r>
              <a:rPr lang="fr-FR" b="1" dirty="0"/>
              <a:t>métries</a:t>
            </a:r>
            <a:r>
              <a:rPr lang="fr-FR" dirty="0"/>
              <a:t> : ex. ResearchGate : ajout des facteurs d’impact des revues, </a:t>
            </a:r>
            <a:r>
              <a:rPr lang="fr-FR" i="1" dirty="0"/>
              <a:t>impact points </a:t>
            </a:r>
            <a:r>
              <a:rPr lang="fr-FR" dirty="0"/>
              <a:t>et RG score (à partir des interactions des autres chercheurs avec un profil donné : implication sur le réseau et non qualité de la recherche)</a:t>
            </a:r>
          </a:p>
          <a:p>
            <a:pPr marL="177050" indent="-88526"/>
            <a:r>
              <a:rPr lang="fr-FR" dirty="0"/>
              <a:t>- </a:t>
            </a:r>
            <a:r>
              <a:rPr lang="fr-FR" b="1" i="1" dirty="0" err="1"/>
              <a:t>dashboards</a:t>
            </a:r>
            <a:r>
              <a:rPr lang="fr-FR" dirty="0"/>
              <a:t> présentés comme des données utiles pour des dossiers de candidatures, des portfolios...</a:t>
            </a:r>
          </a:p>
          <a:p>
            <a:pPr marL="177050" indent="-88526"/>
            <a:r>
              <a:rPr lang="fr-FR" dirty="0"/>
              <a:t>- </a:t>
            </a:r>
            <a:r>
              <a:rPr lang="fr-FR" b="1" dirty="0"/>
              <a:t>représentations graphiques </a:t>
            </a:r>
            <a:r>
              <a:rPr lang="fr-FR" dirty="0"/>
              <a:t>: ex. </a:t>
            </a:r>
            <a:r>
              <a:rPr lang="fr-FR" dirty="0" err="1"/>
              <a:t>BiomedExperts</a:t>
            </a:r>
            <a:r>
              <a:rPr lang="fr-FR" dirty="0"/>
              <a:t> avec réseaux (contacts, co-auteurs) et géolocalisation</a:t>
            </a:r>
          </a:p>
          <a:p>
            <a:pPr marL="177050" indent="-88526"/>
            <a:r>
              <a:rPr lang="fr-FR" dirty="0"/>
              <a:t>- autres informations : ex. Academia.edu : mots clés utilisés par le visiteur</a:t>
            </a:r>
          </a:p>
          <a:p>
            <a:endParaRPr lang="fr-FR" dirty="0"/>
          </a:p>
          <a:p>
            <a:r>
              <a:rPr lang="fr-FR" dirty="0"/>
              <a:t>Quid de la </a:t>
            </a:r>
            <a:r>
              <a:rPr lang="fr-FR" b="1" dirty="0"/>
              <a:t>qualité de la recherche</a:t>
            </a:r>
            <a:r>
              <a:rPr lang="fr-FR" dirty="0"/>
              <a:t> vis-à-vis de la popularité et de la quantité ? </a:t>
            </a:r>
          </a:p>
          <a:p>
            <a:pPr marL="177050" indent="-88526"/>
            <a:r>
              <a:rPr lang="fr-FR" dirty="0"/>
              <a:t>- cf. </a:t>
            </a:r>
            <a:r>
              <a:rPr lang="fr-FR" dirty="0">
                <a:sym typeface="Wingdings" panose="05000000000000000000" pitchFamily="2" charset="2"/>
              </a:rPr>
              <a:t>critique exprimée, de façon humoristique, par l’« </a:t>
            </a:r>
            <a:r>
              <a:rPr lang="fr-FR" b="1" dirty="0">
                <a:sym typeface="Wingdings" panose="05000000000000000000" pitchFamily="2" charset="2"/>
              </a:rPr>
              <a:t>indice K </a:t>
            </a:r>
            <a:r>
              <a:rPr lang="fr-FR" dirty="0">
                <a:sym typeface="Wingdings" panose="05000000000000000000" pitchFamily="2" charset="2"/>
              </a:rPr>
              <a:t>» </a:t>
            </a:r>
            <a:r>
              <a:rPr lang="fr-FR" sz="800" dirty="0">
                <a:sym typeface="Wingdings" panose="05000000000000000000" pitchFamily="2" charset="2"/>
              </a:rPr>
              <a:t>(N. Hall, </a:t>
            </a:r>
            <a:r>
              <a:rPr lang="fr-FR" sz="800" dirty="0"/>
              <a:t>2014, </a:t>
            </a:r>
            <a:r>
              <a:rPr lang="fr-FR" sz="800" dirty="0">
                <a:sym typeface="Wingdings" panose="05000000000000000000" pitchFamily="2" charset="2"/>
              </a:rPr>
              <a:t>http://genomebiology.com/2014/15/7/424), cf. </a:t>
            </a:r>
            <a:r>
              <a:rPr lang="fr-FR" sz="800" i="1" dirty="0">
                <a:sym typeface="Wingdings" panose="05000000000000000000" pitchFamily="2" charset="2"/>
              </a:rPr>
              <a:t>infra</a:t>
            </a:r>
            <a:endParaRPr lang="fr-FR" sz="800" i="1" dirty="0"/>
          </a:p>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124</a:t>
            </a:fld>
            <a:endParaRPr lang="fr-FR"/>
          </a:p>
        </p:txBody>
      </p:sp>
    </p:spTree>
    <p:extLst>
      <p:ext uri="{BB962C8B-B14F-4D97-AF65-F5344CB8AC3E}">
        <p14:creationId xmlns:p14="http://schemas.microsoft.com/office/powerpoint/2010/main" val="381661201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Métries d’impact « classiques » </a:t>
            </a:r>
            <a:r>
              <a:rPr lang="fr-FR" dirty="0"/>
              <a:t>: </a:t>
            </a:r>
          </a:p>
          <a:p>
            <a:pPr marL="181793" indent="-90106"/>
            <a:r>
              <a:rPr lang="fr-FR" dirty="0"/>
              <a:t>- impact d’une publication et d’un chercheur : nombre de citations (cf. Web of Science, </a:t>
            </a:r>
            <a:r>
              <a:rPr lang="fr-FR" dirty="0" err="1"/>
              <a:t>Scopus</a:t>
            </a:r>
            <a:r>
              <a:rPr lang="fr-FR" dirty="0"/>
              <a:t>, Google </a:t>
            </a:r>
            <a:r>
              <a:rPr lang="fr-FR" dirty="0" err="1"/>
              <a:t>Scholar</a:t>
            </a:r>
            <a:r>
              <a:rPr lang="fr-FR" dirty="0"/>
              <a:t>)</a:t>
            </a:r>
          </a:p>
          <a:p>
            <a:pPr marL="181793" indent="-90106"/>
            <a:r>
              <a:rPr lang="fr-FR" dirty="0"/>
              <a:t>- limites : inexacts et limités : plus liées à la revue qu’à l’article lui-même ; attachées au format « article » ; prend du temps </a:t>
            </a:r>
            <a:r>
              <a:rPr lang="fr-FR" dirty="0">
                <a:sym typeface="Wingdings" panose="05000000000000000000" pitchFamily="2" charset="2"/>
              </a:rPr>
              <a:t> cf. remise en cause par la déclaration DORA (</a:t>
            </a:r>
            <a:r>
              <a:rPr lang="en-US" i="1" dirty="0">
                <a:sym typeface="Wingdings" panose="05000000000000000000" pitchFamily="2" charset="2"/>
              </a:rPr>
              <a:t>San Francisco Declaration on Research Assessment</a:t>
            </a:r>
            <a:r>
              <a:rPr lang="en-US" dirty="0">
                <a:sym typeface="Wingdings" panose="05000000000000000000" pitchFamily="2" charset="2"/>
              </a:rPr>
              <a:t>, 2012, http://www.ascb.org/files/SFDeclarationFINAL.pdf?f0d4d8)</a:t>
            </a:r>
            <a:endParaRPr lang="fr-FR" dirty="0"/>
          </a:p>
          <a:p>
            <a:endParaRPr lang="fr-FR" dirty="0"/>
          </a:p>
          <a:p>
            <a:r>
              <a:rPr lang="fr-FR" dirty="0"/>
              <a:t>Mais </a:t>
            </a:r>
            <a:r>
              <a:rPr lang="fr-FR" b="1" dirty="0"/>
              <a:t>quelle prise en compte des nouveaux modes de publications </a:t>
            </a:r>
            <a:r>
              <a:rPr lang="fr-FR" dirty="0"/>
              <a:t>? </a:t>
            </a:r>
          </a:p>
          <a:p>
            <a:pPr marL="181793" indent="-90106"/>
            <a:r>
              <a:rPr lang="fr-FR" dirty="0"/>
              <a:t>- souhait d’indicateurs alternatifs (« </a:t>
            </a:r>
            <a:r>
              <a:rPr lang="fr-FR" b="1" i="1" dirty="0"/>
              <a:t>alternative </a:t>
            </a:r>
            <a:r>
              <a:rPr lang="fr-FR" b="1" i="1" dirty="0" err="1"/>
              <a:t>metrics</a:t>
            </a:r>
            <a:r>
              <a:rPr lang="fr-FR" dirty="0"/>
              <a:t> », « </a:t>
            </a:r>
            <a:r>
              <a:rPr lang="fr-FR" b="1" i="1" dirty="0" err="1"/>
              <a:t>altmetrics</a:t>
            </a:r>
            <a:r>
              <a:rPr lang="fr-FR" dirty="0"/>
              <a:t> »), valables pour l’</a:t>
            </a:r>
            <a:r>
              <a:rPr lang="fr-FR" i="1" dirty="0"/>
              <a:t>open </a:t>
            </a:r>
            <a:r>
              <a:rPr lang="fr-FR" i="1" dirty="0" err="1"/>
              <a:t>access</a:t>
            </a:r>
            <a:r>
              <a:rPr lang="fr-FR" dirty="0"/>
              <a:t> comme les médias sociaux au niveau de l’article</a:t>
            </a:r>
          </a:p>
          <a:p>
            <a:pPr marL="181793" indent="-90106"/>
            <a:r>
              <a:rPr lang="fr-FR" dirty="0"/>
              <a:t>- indicateurs </a:t>
            </a:r>
            <a:r>
              <a:rPr lang="fr-FR" b="1" dirty="0"/>
              <a:t>alternatifs ou complémentaires</a:t>
            </a:r>
            <a:r>
              <a:rPr lang="fr-FR" b="0" dirty="0"/>
              <a:t>, d’autant plus qu’un même article n’obtient pas le même </a:t>
            </a:r>
            <a:r>
              <a:rPr lang="fr-FR" dirty="0"/>
              <a:t>impact dans les communautés scientifiques et dans le grand public</a:t>
            </a:r>
            <a:r>
              <a:rPr lang="fr-FR" b="1" dirty="0"/>
              <a:t> </a:t>
            </a:r>
            <a:r>
              <a:rPr lang="fr-FR" sz="800" dirty="0"/>
              <a:t>(S. </a:t>
            </a:r>
            <a:r>
              <a:rPr lang="fr-FR" sz="800" dirty="0" err="1"/>
              <a:t>Haustein</a:t>
            </a:r>
            <a:r>
              <a:rPr lang="fr-FR" sz="800" dirty="0"/>
              <a:t> et al., 2013, http://onlinelibrary.wiley.com/doi/10.1002/asi.23101/pdf)</a:t>
            </a:r>
          </a:p>
          <a:p>
            <a:pPr marL="181793" indent="-90106"/>
            <a:r>
              <a:rPr lang="fr-FR" dirty="0"/>
              <a:t>- pour les </a:t>
            </a:r>
            <a:r>
              <a:rPr lang="fr-FR" b="1" dirty="0"/>
              <a:t>médias sociaux </a:t>
            </a:r>
            <a:r>
              <a:rPr lang="fr-FR" dirty="0"/>
              <a:t>: citations/nombre de références sur les réseaux (Facebook, Twitter, </a:t>
            </a:r>
            <a:r>
              <a:rPr lang="fr-FR" dirty="0" err="1"/>
              <a:t>Mendeley</a:t>
            </a:r>
            <a:r>
              <a:rPr lang="fr-FR" dirty="0"/>
              <a:t>…) ; mentions sur les blogs et dans les médias (</a:t>
            </a:r>
            <a:r>
              <a:rPr lang="fr-FR" dirty="0" err="1"/>
              <a:t>trackbacks</a:t>
            </a:r>
            <a:r>
              <a:rPr lang="fr-FR" dirty="0"/>
              <a:t>) ; discussions (commentaires, notes, classements) ; téléchargements…</a:t>
            </a:r>
          </a:p>
          <a:p>
            <a:pPr marL="181793" indent="-90106"/>
            <a:r>
              <a:rPr lang="fr-FR" dirty="0"/>
              <a:t>- sortir du cadre strict de la seule publication pour connaître l’</a:t>
            </a:r>
            <a:r>
              <a:rPr lang="fr-FR" b="1" dirty="0"/>
              <a:t>impact social d’un chercheur </a:t>
            </a:r>
            <a:r>
              <a:rPr lang="fr-FR" dirty="0"/>
              <a:t>(question de visibilité également) des « </a:t>
            </a:r>
            <a:r>
              <a:rPr lang="fr-FR" i="1" dirty="0" err="1"/>
              <a:t>credibility</a:t>
            </a:r>
            <a:r>
              <a:rPr lang="fr-FR" i="1" dirty="0"/>
              <a:t> </a:t>
            </a:r>
            <a:r>
              <a:rPr lang="fr-FR" i="1" dirty="0" err="1"/>
              <a:t>metrics</a:t>
            </a:r>
            <a:r>
              <a:rPr lang="fr-FR" dirty="0"/>
              <a:t> » </a:t>
            </a:r>
            <a:r>
              <a:rPr lang="fr-FR" sz="800" dirty="0"/>
              <a:t>(cf. R. Price, http://blogs.scientificamerican.com/information-culture/2012/10/31/interview-with-richard-price-academia-edu-ceo/) </a:t>
            </a:r>
          </a:p>
          <a:p>
            <a:pPr marL="181793" indent="-90106"/>
            <a:r>
              <a:rPr lang="fr-FR" dirty="0"/>
              <a:t>- auprès des pairs mais aussi auprès du </a:t>
            </a:r>
            <a:r>
              <a:rPr lang="fr-FR" b="1" dirty="0"/>
              <a:t>grand public</a:t>
            </a:r>
            <a:r>
              <a:rPr lang="fr-FR" dirty="0"/>
              <a:t> (« </a:t>
            </a:r>
            <a:r>
              <a:rPr lang="fr-FR" i="1" dirty="0" err="1"/>
              <a:t>crowd</a:t>
            </a:r>
            <a:r>
              <a:rPr lang="fr-FR" i="1" dirty="0"/>
              <a:t> </a:t>
            </a:r>
            <a:r>
              <a:rPr lang="fr-FR" i="1" dirty="0" err="1"/>
              <a:t>review</a:t>
            </a:r>
            <a:r>
              <a:rPr lang="fr-FR" dirty="0"/>
              <a:t> », « </a:t>
            </a:r>
            <a:r>
              <a:rPr lang="fr-FR" i="1" dirty="0"/>
              <a:t>social </a:t>
            </a:r>
            <a:r>
              <a:rPr lang="fr-FR" i="1" dirty="0" err="1"/>
              <a:t>review</a:t>
            </a:r>
            <a:r>
              <a:rPr lang="fr-FR" dirty="0"/>
              <a:t> », </a:t>
            </a:r>
            <a:r>
              <a:rPr lang="fr-FR" sz="800" dirty="0"/>
              <a:t>R. Price, 2012, http://techcrunch.com/2012/02/05/the-future-of-peer-review/) – mais intérêt pour des articles sensationnels (S. </a:t>
            </a:r>
            <a:r>
              <a:rPr lang="fr-FR" sz="800" dirty="0" err="1"/>
              <a:t>Haustein</a:t>
            </a:r>
            <a:r>
              <a:rPr lang="fr-FR" sz="800" dirty="0"/>
              <a:t> et al., 2013, http://onlinelibrary.wiley.com/doi/10.1002/asi.23101/pdf)</a:t>
            </a:r>
          </a:p>
          <a:p>
            <a:endParaRPr lang="fr-FR" dirty="0"/>
          </a:p>
          <a:p>
            <a:r>
              <a:rPr lang="fr-FR" dirty="0"/>
              <a:t>en 2010, 47 % des chercheurs pensent que, dans le futur, la relecture par les pairs sera complétée par des « </a:t>
            </a:r>
            <a:r>
              <a:rPr lang="fr-FR" i="1" dirty="0" err="1"/>
              <a:t>reader</a:t>
            </a:r>
            <a:r>
              <a:rPr lang="fr-FR" i="1" dirty="0"/>
              <a:t> ratings</a:t>
            </a:r>
            <a:r>
              <a:rPr lang="fr-FR" dirty="0"/>
              <a:t> », des « </a:t>
            </a:r>
            <a:r>
              <a:rPr lang="fr-FR" i="1" dirty="0"/>
              <a:t>citations rates</a:t>
            </a:r>
            <a:r>
              <a:rPr lang="fr-FR" dirty="0"/>
              <a:t> », même si les opinions sont divisées pour savoir si cela sera utile et fiable ; par ailleurs, ils estiment que cela ne peut nullement se substituer à la relecture par les pairs </a:t>
            </a:r>
            <a:r>
              <a:rPr lang="fr-FR" sz="800" dirty="0"/>
              <a:t>(R. Procter et al., 2010, http://rsta.royalsocietypublishing.org/content/368/1926/4039.full.pdf+html)</a:t>
            </a:r>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125</a:t>
            </a:fld>
            <a:endParaRPr lang="fr-FR"/>
          </a:p>
        </p:txBody>
      </p:sp>
    </p:spTree>
    <p:extLst>
      <p:ext uri="{BB962C8B-B14F-4D97-AF65-F5344CB8AC3E}">
        <p14:creationId xmlns:p14="http://schemas.microsoft.com/office/powerpoint/2010/main" val="381661201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Altmetrics notamment</a:t>
            </a:r>
            <a:r>
              <a:rPr lang="fr-FR" baseline="0" dirty="0"/>
              <a:t> disponible sur HAL pour les publications munies d’un DOI</a:t>
            </a:r>
          </a:p>
          <a:p>
            <a:endParaRPr lang="fr-FR" baseline="0" dirty="0"/>
          </a:p>
          <a:p>
            <a:r>
              <a:rPr lang="fr-FR" sz="900" b="1" dirty="0"/>
              <a:t>Limites</a:t>
            </a:r>
            <a:r>
              <a:rPr lang="fr-FR" sz="900" dirty="0"/>
              <a:t> (cf. J. Luther, http://scholarlykitchen.sspnet.org/2012/07/25/altmetrics-trying-to-fill-the-gap/) : </a:t>
            </a:r>
          </a:p>
          <a:p>
            <a:pPr marL="95248"/>
            <a:r>
              <a:rPr lang="fr-FR" sz="900" b="1" dirty="0"/>
              <a:t>- métries</a:t>
            </a:r>
            <a:r>
              <a:rPr lang="fr-FR" sz="900" dirty="0"/>
              <a:t> : - globalement </a:t>
            </a:r>
            <a:r>
              <a:rPr lang="fr-FR" sz="900" b="1" dirty="0"/>
              <a:t>les mêmes que pour la bibliométrie classique </a:t>
            </a:r>
            <a:r>
              <a:rPr lang="fr-FR" sz="900" dirty="0"/>
              <a:t>(différence entre nombre de citations et intérêt réel pour la science ; entre nombre de partages et nombre de citations ; variable selon les disciplines et la date des documents… cf. S. </a:t>
            </a:r>
            <a:r>
              <a:rPr lang="fr-FR" sz="900" dirty="0" err="1"/>
              <a:t>Haustein</a:t>
            </a:r>
            <a:r>
              <a:rPr lang="fr-FR" sz="900" dirty="0"/>
              <a:t> et al., 2013, http://arxiv.org/ftp/arxiv/papers/1304/1304.7300.pdf et P. Davis, 2015, http://scholarlykitchen.sspnet.org/2015/01/14/social-media-and-its-impact-on-medical-research/)</a:t>
            </a:r>
          </a:p>
          <a:p>
            <a:pPr marL="541329" indent="84136">
              <a:buFontTx/>
              <a:buChar char="-"/>
            </a:pPr>
            <a:r>
              <a:rPr lang="fr-FR" sz="900" dirty="0"/>
              <a:t>limites spécifiques aux métries alternatives : </a:t>
            </a:r>
            <a:r>
              <a:rPr lang="fr-FR" sz="900" b="1" dirty="0"/>
              <a:t>mesurent quoi </a:t>
            </a:r>
            <a:r>
              <a:rPr lang="fr-FR" sz="900" dirty="0"/>
              <a:t>: impact scientifique ? impact social ? buzz ? (ouverture au grand public) (cf. R. Van </a:t>
            </a:r>
            <a:r>
              <a:rPr lang="fr-FR" sz="900" dirty="0" err="1"/>
              <a:t>Noorden</a:t>
            </a:r>
            <a:r>
              <a:rPr lang="fr-FR" sz="900" dirty="0"/>
              <a:t>, 2013, http://www.nature.com/news/twitter-buzz-about-papers-does-not-mean-citations-later-1.14354) ; ne reprennent pas les mêmes principes que les outils antérieurs (cf. H. Allen et al., 2013, http://www.ploscollections.org/article/info%3Adoi%2F10.1371%2Fjournal.pone.0068914;</a:t>
            </a:r>
            <a:br>
              <a:rPr lang="fr-FR" sz="900" dirty="0"/>
            </a:br>
            <a:r>
              <a:rPr lang="fr-FR" sz="900" dirty="0" err="1"/>
              <a:t>jsessionid</a:t>
            </a:r>
            <a:r>
              <a:rPr lang="fr-FR" sz="900" dirty="0"/>
              <a:t>=F6185D952FB9C35C99A6E199B2CCCB79#s4) </a:t>
            </a:r>
          </a:p>
          <a:p>
            <a:pPr marL="541329" indent="84136">
              <a:buFontTx/>
              <a:buChar char="-"/>
            </a:pPr>
            <a:r>
              <a:rPr lang="fr-FR" sz="900" dirty="0"/>
              <a:t>fonctionne mieux pour les outils académiques (</a:t>
            </a:r>
            <a:r>
              <a:rPr lang="fr-FR" sz="900" dirty="0" err="1"/>
              <a:t>arXiv</a:t>
            </a:r>
            <a:r>
              <a:rPr lang="fr-FR" sz="900" dirty="0"/>
              <a:t>, Mendeley) et Twitter (M. </a:t>
            </a:r>
            <a:r>
              <a:rPr lang="fr-FR" sz="900" dirty="0" err="1"/>
              <a:t>Thelwall</a:t>
            </a:r>
            <a:r>
              <a:rPr lang="fr-FR" sz="900" dirty="0"/>
              <a:t> et al., 2013, http://www.plosone.org/article/info%3Adoi%2F10.1371%2Fjournal.pone.0064841) – pas de place, pour l’instant, pour les métries des réseaux sociaux dans les </a:t>
            </a:r>
            <a:r>
              <a:rPr lang="fr-FR" sz="900" i="1" dirty="0"/>
              <a:t>altmetrics</a:t>
            </a:r>
          </a:p>
          <a:p>
            <a:pPr marL="541329" indent="84136"/>
            <a:r>
              <a:rPr lang="fr-FR" sz="900" b="1" dirty="0">
                <a:sym typeface="Wingdings" panose="05000000000000000000" pitchFamily="2" charset="2"/>
              </a:rPr>
              <a:t>-  danger de privilégier la quantité au détriment de la qualité</a:t>
            </a:r>
            <a:r>
              <a:rPr lang="fr-FR" sz="900" dirty="0">
                <a:sym typeface="Wingdings" panose="05000000000000000000" pitchFamily="2" charset="2"/>
              </a:rPr>
              <a:t> ? cf. </a:t>
            </a:r>
            <a:r>
              <a:rPr lang="fr-FR" sz="900" b="1" dirty="0">
                <a:sym typeface="Wingdings" panose="05000000000000000000" pitchFamily="2" charset="2"/>
              </a:rPr>
              <a:t>« indice K » </a:t>
            </a:r>
            <a:r>
              <a:rPr lang="fr-FR" sz="900" dirty="0">
                <a:sym typeface="Wingdings" panose="05000000000000000000" pitchFamily="2" charset="2"/>
              </a:rPr>
              <a:t>(d’après la </a:t>
            </a:r>
            <a:r>
              <a:rPr lang="fr-FR" sz="900" i="1" dirty="0">
                <a:sym typeface="Wingdings" panose="05000000000000000000" pitchFamily="2" charset="2"/>
              </a:rPr>
              <a:t>people</a:t>
            </a:r>
            <a:r>
              <a:rPr lang="fr-FR" sz="900" dirty="0">
                <a:sym typeface="Wingdings" panose="05000000000000000000" pitchFamily="2" charset="2"/>
              </a:rPr>
              <a:t> Kim Kardashian) : fait d’être célèbre parce qu’on est célèbre : les chercheurs les plus visibles sur les réseaux seront plus invités, sollicités, et seront encore plus visibles, sollicités, indépendamment de la qualité réelle de leurs recherches et de leurs publications (</a:t>
            </a:r>
            <a:r>
              <a:rPr lang="fr-FR" sz="900" dirty="0"/>
              <a:t>N. Hall, 2014, http://genomebiology.com/2014/15/7/424#) : distinction notoriété / autorité</a:t>
            </a:r>
          </a:p>
          <a:p>
            <a:pPr marL="541329" indent="84136"/>
            <a:r>
              <a:rPr lang="fr-FR" sz="900" dirty="0"/>
              <a:t>- </a:t>
            </a:r>
            <a:r>
              <a:rPr lang="fr-FR" sz="900" b="1" dirty="0"/>
              <a:t>danger de ne se tourner que vers ce qui est populaire ou à la mode ; apport à la science </a:t>
            </a:r>
            <a:r>
              <a:rPr lang="fr-FR" sz="900" dirty="0"/>
              <a:t>(cf. Top100 des </a:t>
            </a:r>
            <a:r>
              <a:rPr lang="fr-FR" sz="900" dirty="0" err="1"/>
              <a:t>Almetrics</a:t>
            </a:r>
            <a:r>
              <a:rPr lang="fr-FR" sz="900" dirty="0"/>
              <a:t> 2014, D. </a:t>
            </a:r>
            <a:r>
              <a:rPr lang="fr-FR" sz="900" dirty="0" err="1"/>
              <a:t>Crotty</a:t>
            </a:r>
            <a:r>
              <a:rPr lang="fr-FR" sz="900" dirty="0"/>
              <a:t>, 2014, http://scholarlykitchen.sspnet.org/2014/12/17/altmetrics-top-100-what-does-it-all-mean/) ?</a:t>
            </a:r>
          </a:p>
          <a:p>
            <a:pPr marL="541329" indent="84136"/>
            <a:r>
              <a:rPr lang="fr-FR" sz="900" dirty="0"/>
              <a:t>- danger de </a:t>
            </a:r>
            <a:r>
              <a:rPr lang="fr-FR" sz="900" b="1" dirty="0"/>
              <a:t>manipulations</a:t>
            </a:r>
            <a:r>
              <a:rPr lang="fr-FR" sz="900" dirty="0"/>
              <a:t> ; ex. </a:t>
            </a:r>
            <a:r>
              <a:rPr lang="de-DE" sz="900" dirty="0"/>
              <a:t>C. Wien , D. B. Deutz, 2019, https://www.liberquarterly.eu/articles/10.18352/lq.10289/</a:t>
            </a:r>
            <a:endParaRPr lang="fr-FR" sz="900" dirty="0"/>
          </a:p>
          <a:p>
            <a:endParaRPr lang="fr-FR" dirty="0"/>
          </a:p>
        </p:txBody>
      </p:sp>
      <p:sp>
        <p:nvSpPr>
          <p:cNvPr id="4" name="Espace réservé du numéro de diapositive 3"/>
          <p:cNvSpPr>
            <a:spLocks noGrp="1"/>
          </p:cNvSpPr>
          <p:nvPr>
            <p:ph type="sldNum" sz="quarter" idx="10"/>
          </p:nvPr>
        </p:nvSpPr>
        <p:spPr/>
        <p:txBody>
          <a:bodyPr/>
          <a:lstStyle/>
          <a:p>
            <a:fld id="{9977D34E-C38C-4194-86B4-634840C578CE}" type="slidenum">
              <a:rPr lang="fr-FR" smtClean="0"/>
              <a:t>126</a:t>
            </a:fld>
            <a:endParaRPr lang="fr-FR"/>
          </a:p>
        </p:txBody>
      </p:sp>
    </p:spTree>
    <p:extLst>
      <p:ext uri="{BB962C8B-B14F-4D97-AF65-F5344CB8AC3E}">
        <p14:creationId xmlns:p14="http://schemas.microsoft.com/office/powerpoint/2010/main" val="303909570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487561" y="4501109"/>
            <a:ext cx="5688631" cy="4824000"/>
          </a:xfrm>
        </p:spPr>
        <p:txBody>
          <a:bodyPr/>
          <a:lstStyle/>
          <a:p>
            <a:r>
              <a:rPr lang="fr-FR" b="1" dirty="0"/>
              <a:t>Exemples de prise en compte </a:t>
            </a:r>
            <a:r>
              <a:rPr lang="fr-FR" dirty="0"/>
              <a:t>: </a:t>
            </a:r>
          </a:p>
          <a:p>
            <a:pPr marL="180212" indent="-94848"/>
            <a:r>
              <a:rPr lang="fr-FR" dirty="0"/>
              <a:t>- </a:t>
            </a:r>
            <a:r>
              <a:rPr lang="fr-FR" i="1" dirty="0" err="1"/>
              <a:t>altmetrics</a:t>
            </a:r>
            <a:r>
              <a:rPr lang="fr-FR" dirty="0"/>
              <a:t> au niveau de l’article (ex. </a:t>
            </a:r>
            <a:r>
              <a:rPr lang="fr-FR" dirty="0" err="1"/>
              <a:t>Altmetric</a:t>
            </a:r>
            <a:r>
              <a:rPr lang="fr-FR" dirty="0"/>
              <a:t>, PLOS) ;  voir aussi </a:t>
            </a:r>
            <a:r>
              <a:rPr lang="fr-FR" dirty="0" err="1"/>
              <a:t>Altmetric</a:t>
            </a:r>
            <a:r>
              <a:rPr lang="fr-FR" dirty="0"/>
              <a:t> </a:t>
            </a:r>
            <a:r>
              <a:rPr lang="fr-FR" dirty="0" err="1"/>
              <a:t>bookmarklet</a:t>
            </a:r>
            <a:endParaRPr lang="fr-FR" dirty="0"/>
          </a:p>
          <a:p>
            <a:pPr marL="85364"/>
            <a:r>
              <a:rPr lang="fr-FR" dirty="0"/>
              <a:t>- profil </a:t>
            </a:r>
            <a:r>
              <a:rPr lang="fr-FR" i="1" dirty="0" err="1"/>
              <a:t>altmetrics</a:t>
            </a:r>
            <a:r>
              <a:rPr lang="fr-FR" dirty="0"/>
              <a:t> sur des services tiers (ex. </a:t>
            </a:r>
            <a:r>
              <a:rPr lang="fr-FR" dirty="0" err="1"/>
              <a:t>Impactstory</a:t>
            </a:r>
            <a:r>
              <a:rPr lang="fr-FR" dirty="0"/>
              <a:t>)</a:t>
            </a:r>
          </a:p>
          <a:p>
            <a:pPr marL="541329" indent="-449255"/>
            <a:r>
              <a:rPr lang="fr-FR" b="1" dirty="0"/>
              <a:t>- outils </a:t>
            </a:r>
            <a:r>
              <a:rPr lang="fr-FR" b="1" i="1" dirty="0"/>
              <a:t>: - </a:t>
            </a:r>
            <a:r>
              <a:rPr lang="fr-FR" dirty="0"/>
              <a:t>pas de système qui fait encore l’unanimité (</a:t>
            </a:r>
            <a:r>
              <a:rPr lang="fr-FR" b="1" dirty="0"/>
              <a:t>aucune standardisation</a:t>
            </a:r>
            <a:r>
              <a:rPr lang="fr-FR" dirty="0"/>
              <a:t>) : nécessité de mettre en place des systèmes de comparaison et de pondération : standardisation (D. Stuart, 2012, http://www.researchinformation.info/features/feature.php?feature_id=389) ; manque encore de passerelles et de points de comparaison entre les métries traditionnelles et alternatives </a:t>
            </a:r>
          </a:p>
          <a:p>
            <a:pPr marL="541329" indent="-84136">
              <a:buFontTx/>
              <a:buChar char="-"/>
              <a:tabLst>
                <a:tab pos="541329" algn="l"/>
              </a:tabLst>
            </a:pPr>
            <a:r>
              <a:rPr lang="fr-FR" b="1" dirty="0"/>
              <a:t>sociétés très avancées dans ces pratiques </a:t>
            </a:r>
            <a:r>
              <a:rPr lang="fr-FR" dirty="0"/>
              <a:t>: des sociétés à but lucratif (Mendeley, Academia, ResearchGate) : quelles utilisations commerciales ? (cf. Thomson-Reuters et l’Impact Factor) : </a:t>
            </a:r>
            <a:r>
              <a:rPr lang="fr-FR" b="1" dirty="0"/>
              <a:t>but commercial </a:t>
            </a:r>
            <a:r>
              <a:rPr lang="fr-FR" dirty="0"/>
              <a:t>évident : créer des métries qui seront prises en compte par le système des </a:t>
            </a:r>
            <a:r>
              <a:rPr lang="fr-FR" i="1" dirty="0" err="1"/>
              <a:t>almetrics</a:t>
            </a:r>
            <a:endParaRPr lang="fr-FR" i="1" dirty="0"/>
          </a:p>
          <a:p>
            <a:pPr marL="541329" indent="-84136">
              <a:buFontTx/>
              <a:buChar char="-"/>
              <a:tabLst>
                <a:tab pos="541329" algn="l"/>
              </a:tabLst>
            </a:pPr>
            <a:r>
              <a:rPr lang="fr-FR" dirty="0"/>
              <a:t>problème : pas/peu de prise en compte des métries des réseaux sociaux académiques (contrairement à Facebook, Twitter, </a:t>
            </a:r>
            <a:r>
              <a:rPr lang="fr-FR" dirty="0" err="1"/>
              <a:t>Mendeley</a:t>
            </a:r>
            <a:r>
              <a:rPr lang="fr-FR" dirty="0"/>
              <a:t>…) - A noter cependant : l’apparition d’une nouvelle catégorie « </a:t>
            </a:r>
            <a:r>
              <a:rPr lang="fr-FR" dirty="0" err="1"/>
              <a:t>Altmetrics</a:t>
            </a:r>
            <a:r>
              <a:rPr lang="fr-FR" dirty="0"/>
              <a:t> » dans le </a:t>
            </a:r>
            <a:r>
              <a:rPr lang="fr-FR" i="1" dirty="0" err="1"/>
              <a:t>Ranking</a:t>
            </a:r>
            <a:r>
              <a:rPr lang="fr-FR" i="1" dirty="0"/>
              <a:t> web of </a:t>
            </a:r>
            <a:r>
              <a:rPr lang="fr-FR" i="1" dirty="0" err="1"/>
              <a:t>repositories</a:t>
            </a:r>
            <a:r>
              <a:rPr lang="fr-FR" i="1" dirty="0"/>
              <a:t> </a:t>
            </a:r>
            <a:r>
              <a:rPr lang="fr-FR" dirty="0"/>
              <a:t>de janvier 2015 avec un indicateur de visibilité prenant en compte notamment Academia, ResearchGate, </a:t>
            </a:r>
            <a:r>
              <a:rPr lang="fr-FR" dirty="0" err="1"/>
              <a:t>Mendeley</a:t>
            </a:r>
            <a:endParaRPr lang="fr-FR" dirty="0"/>
          </a:p>
          <a:p>
            <a:pPr marL="541329" indent="-84136">
              <a:buFontTx/>
              <a:buChar char="-"/>
              <a:tabLst>
                <a:tab pos="541329" algn="l"/>
              </a:tabLst>
            </a:pPr>
            <a:r>
              <a:rPr lang="fr-FR" b="1" dirty="0"/>
              <a:t>durée</a:t>
            </a:r>
            <a:r>
              <a:rPr lang="fr-FR" b="1" i="1" dirty="0"/>
              <a:t> </a:t>
            </a:r>
            <a:r>
              <a:rPr lang="fr-FR" b="1" dirty="0"/>
              <a:t>de vie </a:t>
            </a:r>
            <a:r>
              <a:rPr lang="fr-FR" dirty="0"/>
              <a:t>de chacun des services (cf. D. Stuart, 2011, http://www.researchinformation.info/features/PDF/</a:t>
            </a:r>
            <a:br>
              <a:rPr lang="fr-FR" dirty="0"/>
            </a:br>
            <a:r>
              <a:rPr lang="fr-FR" dirty="0"/>
              <a:t>RIJun11.pdf, p. 18)</a:t>
            </a:r>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127</a:t>
            </a:fld>
            <a:endParaRPr lang="fr-FR" dirty="0"/>
          </a:p>
        </p:txBody>
      </p:sp>
    </p:spTree>
    <p:extLst>
      <p:ext uri="{BB962C8B-B14F-4D97-AF65-F5344CB8AC3E}">
        <p14:creationId xmlns:p14="http://schemas.microsoft.com/office/powerpoint/2010/main" val="1366474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85364" indent="-85364"/>
            <a:r>
              <a:rPr lang="fr-FR" b="1" dirty="0"/>
              <a:t>Un des freins </a:t>
            </a:r>
            <a:r>
              <a:rPr lang="fr-FR" dirty="0"/>
              <a:t>: quelle prise en compte de cette activité dans l’évaluation et dans la carrière par les institutions évaluatrices ?</a:t>
            </a:r>
          </a:p>
          <a:p>
            <a:endParaRPr lang="fr-FR" dirty="0"/>
          </a:p>
          <a:p>
            <a:r>
              <a:rPr lang="fr-FR" b="1" dirty="0"/>
              <a:t>Quelques initiatives </a:t>
            </a:r>
            <a:r>
              <a:rPr lang="fr-FR" dirty="0"/>
              <a:t>:</a:t>
            </a:r>
          </a:p>
          <a:p>
            <a:pPr marL="180212" indent="-94848"/>
            <a:r>
              <a:rPr lang="fr-FR" dirty="0"/>
              <a:t>- </a:t>
            </a:r>
            <a:r>
              <a:rPr lang="fr-FR" b="1" dirty="0"/>
              <a:t>soutien par des institutions</a:t>
            </a:r>
            <a:r>
              <a:rPr lang="fr-FR" dirty="0"/>
              <a:t> : ex. : le blog </a:t>
            </a:r>
            <a:r>
              <a:rPr lang="fr-FR" i="1" dirty="0" err="1"/>
              <a:t>Notches</a:t>
            </a:r>
            <a:r>
              <a:rPr lang="fr-FR" dirty="0"/>
              <a:t> </a:t>
            </a:r>
            <a:r>
              <a:rPr lang="fr-FR" sz="800" dirty="0"/>
              <a:t>(http://notchesblog.com/)</a:t>
            </a:r>
            <a:r>
              <a:rPr lang="fr-FR" dirty="0"/>
              <a:t> soutenu par le Raphael Samuel </a:t>
            </a:r>
            <a:r>
              <a:rPr lang="fr-FR" dirty="0" err="1"/>
              <a:t>History</a:t>
            </a:r>
            <a:r>
              <a:rPr lang="fr-FR" dirty="0"/>
              <a:t> Centre</a:t>
            </a:r>
          </a:p>
          <a:p>
            <a:pPr marL="180212" indent="-94848"/>
            <a:r>
              <a:rPr lang="fr-FR" dirty="0"/>
              <a:t>- </a:t>
            </a:r>
            <a:r>
              <a:rPr lang="fr-FR" b="1" dirty="0"/>
              <a:t>récupération institutionnelle de projets individuels </a:t>
            </a:r>
            <a:r>
              <a:rPr lang="fr-FR" dirty="0"/>
              <a:t>: ex. portails institutionnels de l’EHESS </a:t>
            </a:r>
            <a:r>
              <a:rPr lang="fr-FR" sz="800" dirty="0"/>
              <a:t>(http://ehess.hypotheses.org/)</a:t>
            </a:r>
            <a:r>
              <a:rPr lang="fr-FR" dirty="0"/>
              <a:t>, de la MMSH </a:t>
            </a:r>
            <a:r>
              <a:rPr lang="fr-FR" sz="800" dirty="0"/>
              <a:t>(http://mmsh.hypotheses.org/) </a:t>
            </a:r>
            <a:r>
              <a:rPr lang="fr-FR" dirty="0"/>
              <a:t>à partir de blogs Hypothèses</a:t>
            </a:r>
          </a:p>
          <a:p>
            <a:pPr marL="180212" indent="-94848"/>
            <a:r>
              <a:rPr lang="fr-FR" dirty="0"/>
              <a:t>-  </a:t>
            </a:r>
            <a:r>
              <a:rPr lang="fr-FR" b="1" dirty="0"/>
              <a:t>initiatives de laboratoires </a:t>
            </a:r>
            <a:r>
              <a:rPr lang="fr-FR" dirty="0"/>
              <a:t>(documentaliste, directeur de l’institution) : ex. : carnets de l’IFPO, </a:t>
            </a:r>
            <a:r>
              <a:rPr lang="fr-FR" dirty="0" err="1"/>
              <a:t>ArchéOrient</a:t>
            </a:r>
            <a:r>
              <a:rPr lang="fr-FR" dirty="0"/>
              <a:t> </a:t>
            </a:r>
            <a:r>
              <a:rPr lang="fr-FR" sz="800" dirty="0"/>
              <a:t>(http://www.mom.fr/IMG/pdf/CR-IDNUM2013.pdf) </a:t>
            </a:r>
            <a:r>
              <a:rPr lang="fr-FR" dirty="0"/>
              <a:t>: véritable reconnaissance institutionnelle et insertion de cette activité dans la vie du laboratoire, dans les CV…</a:t>
            </a:r>
          </a:p>
          <a:p>
            <a:pPr marL="180212" indent="-94848"/>
            <a:r>
              <a:rPr lang="fr-FR" dirty="0"/>
              <a:t>- attribution d’</a:t>
            </a:r>
            <a:r>
              <a:rPr lang="fr-FR" b="1" dirty="0"/>
              <a:t>ISSN</a:t>
            </a:r>
            <a:r>
              <a:rPr lang="fr-FR" dirty="0"/>
              <a:t> à des publications numériques en série comme les blogs, </a:t>
            </a:r>
            <a:r>
              <a:rPr lang="fr-FR" sz="800" dirty="0"/>
              <a:t>cf. </a:t>
            </a:r>
            <a:r>
              <a:rPr lang="fr-FR" sz="700" dirty="0"/>
              <a:t>http://leo.hypotheses.org/6962</a:t>
            </a:r>
            <a:r>
              <a:rPr lang="fr-FR" sz="800" dirty="0"/>
              <a:t> pour Hypothèses et http://affordance.typepad.com/mon_weblog/2012/06/2260-1856.html pour un chercheur : </a:t>
            </a:r>
            <a:r>
              <a:rPr lang="fr-FR" dirty="0"/>
              <a:t>« En France, l’ISSN est principalement attribué à des blogs sur critères documentaires ; il fonctionne à la manière d’un label qualité » - cf. diapo suivante</a:t>
            </a:r>
          </a:p>
          <a:p>
            <a:pPr marL="180212" indent="-94848"/>
            <a:r>
              <a:rPr lang="fr-FR" dirty="0"/>
              <a:t>- intérêt pour des </a:t>
            </a:r>
            <a:r>
              <a:rPr lang="fr-FR" b="1" dirty="0"/>
              <a:t>recrutements</a:t>
            </a:r>
            <a:r>
              <a:rPr lang="fr-FR" dirty="0"/>
              <a:t> comme expérience de communication à destination du grand public </a:t>
            </a:r>
            <a:r>
              <a:rPr lang="fr-FR" sz="800" dirty="0"/>
              <a:t>(P. Thomson, 2014, http://patthomson.wordpress.com/2014/09/15/should-doctoral-researchers-blog/), sous réserve de définir soigneusement les critères (David </a:t>
            </a:r>
            <a:r>
              <a:rPr lang="fr-FR" sz="800" dirty="0" err="1"/>
              <a:t>Cyranoski</a:t>
            </a:r>
            <a:r>
              <a:rPr lang="fr-FR" sz="800" dirty="0"/>
              <a:t>, 2017, https://www.nature.com/news/top-chinese-university-to-consider-social-media-posts-in-researcher-evaluations-1.22822)</a:t>
            </a:r>
          </a:p>
          <a:p>
            <a:pPr marL="180212" indent="-94848"/>
            <a:r>
              <a:rPr lang="fr-FR" dirty="0"/>
              <a:t>- indication de participations à </a:t>
            </a:r>
            <a:r>
              <a:rPr lang="fr-FR" dirty="0" err="1"/>
              <a:t>Wikipedia</a:t>
            </a:r>
            <a:r>
              <a:rPr lang="fr-FR" dirty="0"/>
              <a:t> dans son CV </a:t>
            </a:r>
            <a:r>
              <a:rPr lang="fr-FR" sz="800" dirty="0"/>
              <a:t>(cf. M. </a:t>
            </a:r>
            <a:r>
              <a:rPr lang="fr-FR" sz="800" dirty="0" err="1"/>
              <a:t>Perona</a:t>
            </a:r>
            <a:r>
              <a:rPr lang="fr-FR" sz="800" dirty="0"/>
              <a:t>, http://www.leconomiste-notes.fr/dotclear2/index.php/post/2011/04/09/Mettre-Wikip%C3%A9dia-dans-son-CV-acad%C3%A9mique) ; cf. également le projet de l’</a:t>
            </a:r>
            <a:r>
              <a:rPr lang="fr-FR" sz="800" i="1" dirty="0" err="1"/>
              <a:t>Autralian</a:t>
            </a:r>
            <a:r>
              <a:rPr lang="fr-FR" sz="800" i="1" dirty="0"/>
              <a:t> Research Council</a:t>
            </a:r>
            <a:r>
              <a:rPr lang="fr-FR" sz="800" dirty="0"/>
              <a:t>, dont la seule question de l’</a:t>
            </a:r>
            <a:r>
              <a:rPr lang="fr-FR" sz="800" i="1" dirty="0" err="1"/>
              <a:t>investigator</a:t>
            </a:r>
            <a:r>
              <a:rPr lang="fr-FR" sz="800" dirty="0"/>
              <a:t> représente 40 % de la note (in S. Robbins, 2015, http://fr.slideshare.net/UWSLibrary/impact-outside-academia-rlsd2015, p. 2)</a:t>
            </a:r>
          </a:p>
          <a:p>
            <a:pPr marL="180212" indent="-94848"/>
            <a:r>
              <a:rPr lang="fr-FR" sz="800" dirty="0"/>
              <a:t>- voire, position extrême, refus de publier désormais dans des revues scientifiques (cf. O. </a:t>
            </a:r>
            <a:r>
              <a:rPr lang="fr-FR" sz="800" dirty="0" err="1"/>
              <a:t>Ertzscheid</a:t>
            </a:r>
            <a:r>
              <a:rPr lang="fr-FR" sz="800" dirty="0"/>
              <a:t>, 2016, http://affordance.typepad.com//mon_weblog/2016/05/pourquoi-je-ne-publierai-plus-dans-des-revues-scientifiques.html)</a:t>
            </a:r>
          </a:p>
          <a:p>
            <a:endParaRPr lang="fr-FR" dirty="0"/>
          </a:p>
          <a:p>
            <a:r>
              <a:rPr lang="fr-FR" dirty="0"/>
              <a:t>Mais </a:t>
            </a:r>
            <a:r>
              <a:rPr lang="fr-FR" b="1" dirty="0"/>
              <a:t>questions</a:t>
            </a:r>
            <a:r>
              <a:rPr lang="fr-FR" dirty="0"/>
              <a:t> : </a:t>
            </a:r>
          </a:p>
          <a:p>
            <a:pPr marL="180212" indent="-94848"/>
            <a:r>
              <a:rPr lang="fr-FR" dirty="0"/>
              <a:t>- </a:t>
            </a:r>
            <a:r>
              <a:rPr lang="fr-FR" b="1" dirty="0"/>
              <a:t>retour sur investissement </a:t>
            </a:r>
            <a:r>
              <a:rPr lang="fr-FR" dirty="0"/>
              <a:t>: «  Qu’apporterait de plus un réseau social en ligne spécifiquement dédié aux chercheurs ? » : « Qu’il soit soutenu par des financements publics ou privés, il faudra un retour sur investissement, que ce soit en termes d’évaluation de la recherche ou d’exploitation de ses résultats » </a:t>
            </a:r>
            <a:r>
              <a:rPr lang="fr-FR" sz="800" dirty="0"/>
              <a:t>(F. </a:t>
            </a:r>
            <a:r>
              <a:rPr lang="fr-FR" sz="800" dirty="0" err="1"/>
              <a:t>Clavert</a:t>
            </a:r>
            <a:r>
              <a:rPr lang="fr-FR" sz="800" dirty="0"/>
              <a:t>, http://www.clavert.net/les-reseaux-sociaux-pour-chercheurs-une-illusion/)</a:t>
            </a:r>
            <a:endParaRPr lang="fr-FR" dirty="0"/>
          </a:p>
          <a:p>
            <a:pPr marL="180212" indent="-94848"/>
            <a:r>
              <a:rPr lang="fr-FR" dirty="0"/>
              <a:t>- </a:t>
            </a:r>
            <a:r>
              <a:rPr lang="fr-FR" b="1" dirty="0"/>
              <a:t>critères d’évaluation </a:t>
            </a:r>
            <a:r>
              <a:rPr lang="fr-FR" dirty="0"/>
              <a:t>: de plus en plus prise en compte d’éléments relevant de l’animation de la recherche et de son impact</a:t>
            </a:r>
            <a:r>
              <a:rPr lang="fr-FR" sz="800" dirty="0"/>
              <a:t> (cf. http://www.mom.fr/IMG/pdf/CR-IDNUM2013.pdf) </a:t>
            </a:r>
            <a:r>
              <a:rPr lang="fr-FR" dirty="0"/>
              <a:t>– </a:t>
            </a:r>
            <a:r>
              <a:rPr lang="fr-FR" b="1" dirty="0"/>
              <a:t>réflexion en cours</a:t>
            </a:r>
          </a:p>
          <a:p>
            <a:pPr marL="180212" indent="-94848"/>
            <a:r>
              <a:rPr lang="fr-FR" dirty="0"/>
              <a:t>- </a:t>
            </a:r>
            <a:r>
              <a:rPr lang="fr-FR" b="1" dirty="0"/>
              <a:t>articulation entre communication traditionnelle/ numérique ; laboratoires /chercheurs individuels </a:t>
            </a:r>
            <a:r>
              <a:rPr lang="fr-FR" dirty="0"/>
              <a:t>?</a:t>
            </a:r>
          </a:p>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128</a:t>
            </a:fld>
            <a:endParaRPr lang="fr-FR" dirty="0"/>
          </a:p>
        </p:txBody>
      </p:sp>
    </p:spTree>
    <p:extLst>
      <p:ext uri="{BB962C8B-B14F-4D97-AF65-F5344CB8AC3E}">
        <p14:creationId xmlns:p14="http://schemas.microsoft.com/office/powerpoint/2010/main" val="62576915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85364" indent="-85364"/>
            <a:r>
              <a:rPr lang="fr-FR" dirty="0"/>
              <a:t>Cf. ISSN et carnets de recherche, 2017, https://maisondescarnets.hypotheses.org/3150</a:t>
            </a:r>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129</a:t>
            </a:fld>
            <a:endParaRPr lang="fr-FR"/>
          </a:p>
        </p:txBody>
      </p:sp>
    </p:spTree>
    <p:extLst>
      <p:ext uri="{BB962C8B-B14F-4D97-AF65-F5344CB8AC3E}">
        <p14:creationId xmlns:p14="http://schemas.microsoft.com/office/powerpoint/2010/main" val="105919455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1686" indent="-79041">
              <a:buFontTx/>
              <a:buChar char="-"/>
            </a:pPr>
            <a:r>
              <a:rPr lang="fr-FR" dirty="0"/>
              <a:t>valorisation du chercheur (occupation du terrain) et </a:t>
            </a:r>
            <a:r>
              <a:rPr lang="fr-FR" b="1" dirty="0"/>
              <a:t>pas toujours de place véritable pour les institutions</a:t>
            </a:r>
            <a:r>
              <a:rPr lang="fr-FR" dirty="0"/>
              <a:t> sur ces services (pas de pages institutionnelles, uniquement des pages personnelles)</a:t>
            </a:r>
          </a:p>
          <a:p>
            <a:pPr marL="91686" indent="-79041">
              <a:buFontTx/>
              <a:buChar char="-"/>
            </a:pPr>
            <a:r>
              <a:rPr lang="fr-FR" dirty="0"/>
              <a:t>la </a:t>
            </a:r>
            <a:r>
              <a:rPr lang="fr-FR" b="1" dirty="0"/>
              <a:t>page d’une institution, d’un laboratoire </a:t>
            </a:r>
            <a:r>
              <a:rPr lang="fr-FR" dirty="0"/>
              <a:t>sur Academia et ResearchGate est </a:t>
            </a:r>
            <a:r>
              <a:rPr lang="fr-FR" b="1" dirty="0"/>
              <a:t>créée automatiquement</a:t>
            </a:r>
            <a:r>
              <a:rPr lang="fr-FR" dirty="0"/>
              <a:t>, à partir des profils des membres, des affiliations dans les publications</a:t>
            </a:r>
          </a:p>
          <a:p>
            <a:pPr marL="91686" indent="-79041">
              <a:buFontTx/>
              <a:buChar char="-"/>
            </a:pPr>
            <a:r>
              <a:rPr lang="fr-FR" dirty="0"/>
              <a:t>quelques rares exceptions :</a:t>
            </a:r>
          </a:p>
          <a:p>
            <a:pPr marL="181793" lvl="1" indent="-86944">
              <a:buFontTx/>
              <a:buChar char="-"/>
            </a:pPr>
            <a:r>
              <a:rPr lang="fr-FR" dirty="0"/>
              <a:t>ex. d’une page créée par une institution : sur Academia, EPHE Egypte ancienne : archéologie, langue, religion EA 4519 </a:t>
            </a:r>
            <a:r>
              <a:rPr lang="fr-FR" sz="800" dirty="0"/>
              <a:t>:  http://ephe-sorbonne.academia.edu/EPHEEgypteanciennearch%C3%A9ologielanguereligionEA4519</a:t>
            </a:r>
          </a:p>
          <a:p>
            <a:pPr marL="181793" lvl="1" indent="-86944">
              <a:buFontTx/>
              <a:buChar char="-"/>
            </a:pPr>
            <a:r>
              <a:rPr lang="fr-FR" dirty="0"/>
              <a:t>ex. de pages crées pour les publications de l’Institut historique allemand (IHA) : </a:t>
            </a:r>
            <a:r>
              <a:rPr lang="fr-FR" sz="800" dirty="0"/>
              <a:t>http://dhiha.hypotheses.org/1045</a:t>
            </a:r>
          </a:p>
          <a:p>
            <a:pPr rtl="0"/>
            <a:endParaRPr lang="fr-FR"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130</a:t>
            </a:fld>
            <a:endParaRPr lang="fr-FR"/>
          </a:p>
        </p:txBody>
      </p:sp>
    </p:spTree>
    <p:extLst>
      <p:ext uri="{BB962C8B-B14F-4D97-AF65-F5344CB8AC3E}">
        <p14:creationId xmlns:p14="http://schemas.microsoft.com/office/powerpoint/2010/main" val="19547533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577" y="4656081"/>
            <a:ext cx="5477039" cy="4439841"/>
          </a:xfrm>
        </p:spPr>
        <p:txBody>
          <a:bodyPr/>
          <a:lstStyle/>
          <a:p>
            <a:pPr lvl="0">
              <a:defRPr/>
            </a:pPr>
            <a:r>
              <a:rPr lang="fr-FR" dirty="0"/>
              <a:t>Cas particulier des </a:t>
            </a:r>
            <a:r>
              <a:rPr lang="fr-FR" b="1" dirty="0"/>
              <a:t>réseaux sociaux</a:t>
            </a:r>
            <a:r>
              <a:rPr lang="fr-FR" dirty="0"/>
              <a:t> (cf. « The business of science : social networking of science », Olivier </a:t>
            </a:r>
            <a:r>
              <a:rPr lang="fr-FR" dirty="0" err="1"/>
              <a:t>Dumon</a:t>
            </a:r>
            <a:r>
              <a:rPr lang="fr-FR" dirty="0"/>
              <a:t> (Elsevier), 2014,  http://www.huffingtonpost.com/olivier-dumon/the-business-of-science-s_b_4718333.html). </a:t>
            </a:r>
          </a:p>
          <a:p>
            <a:pPr marL="181793" indent="-90106"/>
            <a:r>
              <a:rPr lang="fr-FR" dirty="0"/>
              <a:t>- services rivaux et concurrents : généralement </a:t>
            </a:r>
            <a:r>
              <a:rPr lang="fr-FR" b="1" dirty="0"/>
              <a:t>sociétés commercial à but lucratif</a:t>
            </a:r>
          </a:p>
          <a:p>
            <a:pPr marL="265575" indent="-90106">
              <a:defRPr/>
            </a:pPr>
            <a:r>
              <a:rPr lang="fr-FR" dirty="0"/>
              <a:t>- pour l’instant </a:t>
            </a:r>
            <a:r>
              <a:rPr lang="fr-FR" b="1" dirty="0"/>
              <a:t>généralement gratuit</a:t>
            </a:r>
            <a:r>
              <a:rPr lang="fr-FR" dirty="0"/>
              <a:t> pour l’usager et levées de fonds auprès de </a:t>
            </a:r>
            <a:r>
              <a:rPr lang="fr-FR" i="1" dirty="0"/>
              <a:t>business </a:t>
            </a:r>
            <a:r>
              <a:rPr lang="fr-FR" i="1" dirty="0" err="1"/>
              <a:t>angels</a:t>
            </a:r>
            <a:r>
              <a:rPr lang="fr-FR" dirty="0"/>
              <a:t> et de </a:t>
            </a:r>
            <a:r>
              <a:rPr lang="fr-FR" i="1" dirty="0"/>
              <a:t>capital ventures</a:t>
            </a:r>
            <a:r>
              <a:rPr lang="fr-FR" dirty="0"/>
              <a:t> pour développer le </a:t>
            </a:r>
            <a:r>
              <a:rPr lang="fr-FR" i="1" dirty="0"/>
              <a:t>business model</a:t>
            </a:r>
            <a:r>
              <a:rPr lang="fr-FR" dirty="0"/>
              <a:t> : Academia : 33 M $ depuis sa création ; ResearchGate : 3</a:t>
            </a:r>
            <a:r>
              <a:rPr lang="fr-FR" baseline="30000" dirty="0"/>
              <a:t>e</a:t>
            </a:r>
            <a:r>
              <a:rPr lang="fr-FR" dirty="0"/>
              <a:t> levée de fonds au printemps 2013 à 35 M $ (dont Bill Gates)… mais déjà politique volontariste : notifications mails agressives ; inscription nécessaire pour accéder aux documents et aux fonctionnalités avancées ; modèles premium avec des services différenciés selon les abonnements souscrit (cf. LinkedIn, </a:t>
            </a:r>
            <a:r>
              <a:rPr lang="fr-FR" i="0" dirty="0"/>
              <a:t>offre premium d’Academia, </a:t>
            </a:r>
            <a:r>
              <a:rPr lang="fr-FR" dirty="0"/>
              <a:t>MyScienceWork initialement basé sur l’</a:t>
            </a:r>
            <a:r>
              <a:rPr lang="fr-FR" i="1" dirty="0"/>
              <a:t>open access</a:t>
            </a:r>
            <a:r>
              <a:rPr lang="fr-FR" dirty="0"/>
              <a:t>)</a:t>
            </a:r>
          </a:p>
          <a:p>
            <a:pPr marL="266695" indent="-88898">
              <a:buFontTx/>
              <a:buChar char="-"/>
              <a:defRPr/>
            </a:pPr>
            <a:r>
              <a:rPr lang="fr-FR" b="1" dirty="0"/>
              <a:t>vers une monétisation à plus ou moins court terme</a:t>
            </a:r>
            <a:r>
              <a:rPr lang="fr-FR" dirty="0"/>
              <a:t> de services et produits </a:t>
            </a:r>
          </a:p>
          <a:p>
            <a:pPr marL="447667" lvl="1" indent="-88898">
              <a:buFontTx/>
              <a:buChar char="-"/>
              <a:defRPr/>
            </a:pPr>
            <a:r>
              <a:rPr lang="fr-FR" dirty="0"/>
              <a:t>vers les chercheurs : cf. début 2016 : débat #</a:t>
            </a:r>
            <a:r>
              <a:rPr lang="fr-FR" dirty="0" err="1"/>
              <a:t>DeleteAcademiaEdu</a:t>
            </a:r>
            <a:r>
              <a:rPr lang="fr-FR" dirty="0"/>
              <a:t> après qu’Academia a demandé à certains utilisateurs de payer pour favoriser leurs recommandations (cf. C. Ruff, 2016, http://chronicle.com/article/Scholars-Criticize/235102)</a:t>
            </a:r>
          </a:p>
          <a:p>
            <a:pPr marL="447667" lvl="1" indent="-88898">
              <a:buFontTx/>
              <a:buChar char="-"/>
              <a:defRPr/>
            </a:pPr>
            <a:r>
              <a:rPr lang="fr-FR" dirty="0"/>
              <a:t>vers les institutions, groupes de recherche… : ex. : </a:t>
            </a:r>
            <a:r>
              <a:rPr lang="fr-FR" dirty="0" err="1"/>
              <a:t>ResearchGate</a:t>
            </a:r>
            <a:r>
              <a:rPr lang="fr-FR" dirty="0"/>
              <a:t> : service payant pour assurer une meilleure visibilité aux propositions d’emplois ; service </a:t>
            </a:r>
            <a:r>
              <a:rPr lang="fr-FR" dirty="0" err="1"/>
              <a:t>Polaris</a:t>
            </a:r>
            <a:r>
              <a:rPr lang="fr-FR" dirty="0"/>
              <a:t> de </a:t>
            </a:r>
            <a:r>
              <a:rPr lang="fr-FR" dirty="0" err="1"/>
              <a:t>MyScienceWork</a:t>
            </a:r>
            <a:r>
              <a:rPr lang="fr-FR" dirty="0"/>
              <a:t> : </a:t>
            </a:r>
            <a:r>
              <a:rPr lang="fr-FR" dirty="0">
                <a:sym typeface="Wingdings" panose="05000000000000000000" pitchFamily="2" charset="2"/>
              </a:rPr>
              <a:t>souhait ces services de </a:t>
            </a:r>
            <a:r>
              <a:rPr lang="fr-FR" b="1" dirty="0">
                <a:sym typeface="Wingdings" panose="05000000000000000000" pitchFamily="2" charset="2"/>
              </a:rPr>
              <a:t>s’inscrire de plus en plus dans les systèmes académiques actuels</a:t>
            </a:r>
            <a:endParaRPr lang="fr-FR" dirty="0">
              <a:sym typeface="Wingdings" panose="05000000000000000000" pitchFamily="2" charset="2"/>
            </a:endParaRPr>
          </a:p>
          <a:p>
            <a:pPr marL="447667" lvl="1" indent="-88898">
              <a:buFontTx/>
              <a:buChar char="-"/>
              <a:defRPr/>
            </a:pPr>
            <a:r>
              <a:rPr lang="fr-FR" dirty="0"/>
              <a:t>(https://www.mysciencework.com/page/static/communication#repositories); développements de nouveaux services (ex. : place de marché à la Amazon : </a:t>
            </a:r>
            <a:r>
              <a:rPr lang="fr-FR" dirty="0">
                <a:sym typeface="Wingdings" panose="05000000000000000000" pitchFamily="2" charset="2"/>
              </a:rPr>
              <a:t>R. Van </a:t>
            </a:r>
            <a:r>
              <a:rPr lang="fr-FR" dirty="0" err="1">
                <a:sym typeface="Wingdings" panose="05000000000000000000" pitchFamily="2" charset="2"/>
              </a:rPr>
              <a:t>Nordeen</a:t>
            </a:r>
            <a:r>
              <a:rPr lang="fr-FR" dirty="0">
                <a:sym typeface="Wingdings" panose="05000000000000000000" pitchFamily="2" charset="2"/>
              </a:rPr>
              <a:t>, 2014, http://www.nature.com/news/online-collaboration-scientists-and-the-social-network-1.15711</a:t>
            </a:r>
            <a:r>
              <a:rPr lang="fr-FR" dirty="0"/>
              <a:t>…)</a:t>
            </a:r>
          </a:p>
          <a:p>
            <a:pPr marL="175469">
              <a:defRPr/>
            </a:pPr>
            <a:r>
              <a:rPr lang="fr-FR" b="1" dirty="0"/>
              <a:t>- vers une marchandisation des données</a:t>
            </a:r>
            <a:r>
              <a:rPr lang="fr-FR" dirty="0"/>
              <a:t> (données personnelles, publications…, voire rachat par des sociétés plus grosses) ? = instrument marketing possible permettant de « sonder l’intérêt du lectorat sur les contenus publiés » et mise en réseau sociale des chercheurs afin de créer d’éventuels rapprochements et des projets communs (cf. projet 2collab d’Elsevier) (E. </a:t>
            </a:r>
            <a:r>
              <a:rPr lang="fr-FR" dirty="0" err="1"/>
              <a:t>Broudoux</a:t>
            </a:r>
            <a:r>
              <a:rPr lang="fr-FR" dirty="0"/>
              <a:t> et G. </a:t>
            </a:r>
            <a:r>
              <a:rPr lang="fr-FR" dirty="0" err="1"/>
              <a:t>Chartron</a:t>
            </a:r>
            <a:r>
              <a:rPr lang="fr-FR" dirty="0"/>
              <a:t>, 2009) ; cf. H. Peters, 2013, http://hybridpublishing.org/2013/01/a-quick-glance-at-business-models-of-academic-social-networking-services/</a:t>
            </a:r>
          </a:p>
          <a:p>
            <a:pPr marL="175469">
              <a:defRPr/>
            </a:pPr>
            <a:endParaRPr lang="fr-FR" dirty="0"/>
          </a:p>
          <a:p>
            <a:pPr marL="88898" indent="-88898">
              <a:defRPr/>
            </a:pPr>
            <a:r>
              <a:rPr lang="fr-FR" dirty="0">
                <a:sym typeface="Wingdings" panose="05000000000000000000" pitchFamily="2" charset="2"/>
              </a:rPr>
              <a:t> part de plus en plus importante de </a:t>
            </a:r>
            <a:r>
              <a:rPr lang="fr-FR" b="1" dirty="0">
                <a:sym typeface="Wingdings" panose="05000000000000000000" pitchFamily="2" charset="2"/>
              </a:rPr>
              <a:t>sociétés de capitaux privés dans le domaine académique</a:t>
            </a:r>
            <a:r>
              <a:rPr lang="fr-FR" dirty="0">
                <a:sym typeface="Wingdings" panose="05000000000000000000" pitchFamily="2" charset="2"/>
              </a:rPr>
              <a:t> (K. Anderson, 2013, http://scholarlykitchen.sspnet.org/2013/04/17/wolves-and-sheep-what-to-do-now-that-venture-capitalists-are-stalking-scientific-publishing/), voir également E. </a:t>
            </a:r>
            <a:r>
              <a:rPr lang="fr-FR" dirty="0" err="1">
                <a:sym typeface="Wingdings" panose="05000000000000000000" pitchFamily="2" charset="2"/>
              </a:rPr>
              <a:t>Sabuncu</a:t>
            </a:r>
            <a:r>
              <a:rPr lang="fr-FR" dirty="0">
                <a:sym typeface="Wingdings" panose="05000000000000000000" pitchFamily="2" charset="2"/>
              </a:rPr>
              <a:t>, 2013, http://penserclasser.fr/2013/11/02/openaccessweek_france/, et développement de ces services sans se préoccuper de l’avenir à court terme (http://forum.gfii.fr/forum/retours-d-experience-gestion-des-datasets-outils-de-workflow-reseaux-sociaux-de-nouveaux-services-pour-de-nouveaux-usages-pour-les-chercheurs)</a:t>
            </a:r>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131</a:t>
            </a:fld>
            <a:endParaRPr lang="fr-FR"/>
          </a:p>
        </p:txBody>
      </p:sp>
    </p:spTree>
    <p:extLst>
      <p:ext uri="{BB962C8B-B14F-4D97-AF65-F5344CB8AC3E}">
        <p14:creationId xmlns:p14="http://schemas.microsoft.com/office/powerpoint/2010/main" val="267067851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Des services non professionnels : ne sont ni des outils bibliographiques, ni des outils de recherche d’informations, ni des outils de normalisation</a:t>
            </a:r>
          </a:p>
          <a:p>
            <a:pPr marL="170727" indent="-79041">
              <a:buFontTx/>
              <a:buChar char="-"/>
            </a:pPr>
            <a:r>
              <a:rPr lang="fr-FR" dirty="0"/>
              <a:t>pas nécessairement de thésaurus thématiques ou multilingues, </a:t>
            </a:r>
            <a:r>
              <a:rPr lang="fr-FR" b="1" dirty="0"/>
              <a:t>pas nécessairement de vérification des tags </a:t>
            </a:r>
            <a:r>
              <a:rPr lang="fr-FR" dirty="0"/>
              <a:t>ou des noms des institutions d’affiliations (+ 1 M. de </a:t>
            </a:r>
            <a:r>
              <a:rPr lang="fr-FR" i="1" dirty="0" err="1"/>
              <a:t>research</a:t>
            </a:r>
            <a:r>
              <a:rPr lang="fr-FR" i="1" dirty="0"/>
              <a:t> </a:t>
            </a:r>
            <a:r>
              <a:rPr lang="fr-FR" i="1" dirty="0" err="1"/>
              <a:t>interests</a:t>
            </a:r>
            <a:r>
              <a:rPr lang="fr-FR" dirty="0"/>
              <a:t> sur Academia, avec </a:t>
            </a:r>
            <a:r>
              <a:rPr lang="fr-FR" baseline="0" dirty="0"/>
              <a:t>homonymes, synonymes et traductions, </a:t>
            </a:r>
            <a:r>
              <a:rPr lang="fr-FR" dirty="0"/>
              <a:t>fautes d’orthographe, etc.) cf. exemple – sur ResearchGate en revanche, les termes sont contrôlés</a:t>
            </a:r>
          </a:p>
          <a:p>
            <a:pPr marL="170727" indent="-79041">
              <a:buFontTx/>
              <a:buChar char="-"/>
            </a:pPr>
            <a:r>
              <a:rPr lang="fr-FR" b="1" dirty="0"/>
              <a:t>pas de formulaires</a:t>
            </a:r>
            <a:r>
              <a:rPr lang="fr-FR" b="1" baseline="0" dirty="0"/>
              <a:t> de recherche pertinents</a:t>
            </a:r>
            <a:r>
              <a:rPr lang="fr-FR" baseline="0" dirty="0"/>
              <a:t> : ne proposent pas toujours de fonctionnalités avancées et présentent des résultats fautifs (ex. pas de résultat sur des noms pourtant présents sur le réseau) (à comparer avec des bases de données professionnelles) </a:t>
            </a:r>
          </a:p>
          <a:p>
            <a:pPr marL="265575" indent="-83784"/>
            <a:r>
              <a:rPr lang="fr-FR" baseline="0" dirty="0">
                <a:sym typeface="Wingdings" panose="05000000000000000000" pitchFamily="2" charset="2"/>
              </a:rPr>
              <a:t> </a:t>
            </a:r>
            <a:r>
              <a:rPr lang="fr-FR" b="1" baseline="0" dirty="0">
                <a:sym typeface="Wingdings" panose="05000000000000000000" pitchFamily="2" charset="2"/>
              </a:rPr>
              <a:t>passer par un moteur comme Google avec une recherche de type [XXXX </a:t>
            </a:r>
            <a:r>
              <a:rPr lang="fr-FR" b="1" baseline="0" dirty="0" err="1">
                <a:sym typeface="Wingdings" panose="05000000000000000000" pitchFamily="2" charset="2"/>
              </a:rPr>
              <a:t>site:YYY</a:t>
            </a:r>
            <a:r>
              <a:rPr lang="fr-FR" b="1" baseline="0" dirty="0">
                <a:sym typeface="Wingdings" panose="05000000000000000000" pitchFamily="2" charset="2"/>
              </a:rPr>
              <a:t>]</a:t>
            </a:r>
            <a:r>
              <a:rPr lang="fr-FR" baseline="0" dirty="0">
                <a:sym typeface="Wingdings" panose="05000000000000000000" pitchFamily="2" charset="2"/>
              </a:rPr>
              <a:t> pour faire une recherche sur le contenu strict du service concerné (profils, contenus) (cf. recherche [eau potable] directement sur Academia : ne propose que des profils à ce nom, alors que la recherche Google [« eau potable » </a:t>
            </a:r>
            <a:r>
              <a:rPr lang="fr-FR" baseline="0" dirty="0" err="1">
                <a:sym typeface="Wingdings" panose="05000000000000000000" pitchFamily="2" charset="2"/>
              </a:rPr>
              <a:t>site:Academia.edu</a:t>
            </a:r>
            <a:r>
              <a:rPr lang="fr-FR" baseline="0" dirty="0">
                <a:sym typeface="Wingdings" panose="05000000000000000000" pitchFamily="2" charset="2"/>
              </a:rPr>
              <a:t>] fait également apparaître les références bibliographiques, les questions, etc.)</a:t>
            </a:r>
          </a:p>
          <a:p>
            <a:pPr marL="170727" indent="-79041">
              <a:buFontTx/>
              <a:buChar char="-"/>
            </a:pPr>
            <a:r>
              <a:rPr lang="fr-FR" b="1" baseline="0" dirty="0"/>
              <a:t>piètre</a:t>
            </a:r>
            <a:r>
              <a:rPr lang="fr-FR" b="1" dirty="0"/>
              <a:t> qualité des métadonnées </a:t>
            </a:r>
            <a:r>
              <a:rPr lang="fr-FR" dirty="0"/>
              <a:t>: pour télécharger un article sur Academia, les champs proposés sont </a:t>
            </a:r>
            <a:r>
              <a:rPr lang="fr-FR" i="1" dirty="0" err="1"/>
              <a:t>Title</a:t>
            </a:r>
            <a:r>
              <a:rPr lang="fr-FR" dirty="0"/>
              <a:t>, </a:t>
            </a:r>
            <a:r>
              <a:rPr lang="fr-FR" i="1" dirty="0"/>
              <a:t>Abstract</a:t>
            </a:r>
            <a:r>
              <a:rPr lang="fr-FR" dirty="0"/>
              <a:t> et </a:t>
            </a:r>
            <a:r>
              <a:rPr lang="fr-FR" i="1" dirty="0"/>
              <a:t>Co-</a:t>
            </a:r>
            <a:r>
              <a:rPr lang="fr-FR" i="1" dirty="0" err="1"/>
              <a:t>authors</a:t>
            </a:r>
            <a:r>
              <a:rPr lang="fr-FR" dirty="0"/>
              <a:t> ; sur ResearchGate, les champs sont plus nombreux (avec la possibilité d’interroger des bases de données bibliographiques), mais ne permettent pas l’exhaustivité non plus ; cf. également le débat autour des références mentionnées sur </a:t>
            </a:r>
            <a:r>
              <a:rPr lang="fr-FR" dirty="0" err="1"/>
              <a:t>MyScienceWork</a:t>
            </a:r>
            <a:r>
              <a:rPr lang="fr-FR" dirty="0"/>
              <a:t> : « une certaine privatisation du savoir »  (Stéphane </a:t>
            </a:r>
            <a:r>
              <a:rPr lang="fr-FR" dirty="0" err="1"/>
              <a:t>Pouyllau</a:t>
            </a:r>
            <a:r>
              <a:rPr lang="en-US" dirty="0"/>
              <a:t>, 2013, http://blog.stephanepouyllau.org/709)</a:t>
            </a:r>
          </a:p>
          <a:p>
            <a:pPr marL="170727" indent="-79041">
              <a:buFontTx/>
              <a:buChar char="-"/>
            </a:pPr>
            <a:r>
              <a:rPr lang="fr-FR" dirty="0"/>
              <a:t>pas/peu d</a:t>
            </a:r>
            <a:r>
              <a:rPr lang="fr-FR" b="1" dirty="0"/>
              <a:t>’interopérabilité</a:t>
            </a:r>
            <a:r>
              <a:rPr lang="fr-FR" dirty="0"/>
              <a:t> </a:t>
            </a:r>
          </a:p>
          <a:p>
            <a:pPr marL="350939" lvl="1" indent="-79041">
              <a:buFontTx/>
              <a:buChar char="-"/>
            </a:pPr>
            <a:r>
              <a:rPr lang="fr-FR" dirty="0"/>
              <a:t>avec les autres acteurs scientifiques : pas de base de diffusion unique que l’on peut déployer sur les autres services, permettant d’alimenter plusieurs services à partir d’un seul</a:t>
            </a:r>
          </a:p>
          <a:p>
            <a:pPr marL="350939" lvl="1" indent="-79041">
              <a:buFontTx/>
              <a:buChar char="-"/>
            </a:pPr>
            <a:r>
              <a:rPr lang="fr-FR" dirty="0"/>
              <a:t>avec les autres média sociaux : ResearchGate ou Academia ne disposent pas d’API</a:t>
            </a:r>
          </a:p>
          <a:p>
            <a:pPr marL="170727" indent="-79041">
              <a:buFontTx/>
              <a:buChar char="-"/>
            </a:pPr>
            <a:r>
              <a:rPr lang="fr-FR" baseline="0" dirty="0"/>
              <a:t>aucun  lien avec les </a:t>
            </a:r>
            <a:r>
              <a:rPr lang="fr-FR" b="1" baseline="0" dirty="0"/>
              <a:t>systèmes internationaux d’identifiants numériques des chercheurs </a:t>
            </a:r>
            <a:r>
              <a:rPr lang="fr-FR" baseline="0" dirty="0"/>
              <a:t>(type ORCID)</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132</a:t>
            </a:fld>
            <a:endParaRPr lang="fr-FR"/>
          </a:p>
        </p:txBody>
      </p:sp>
    </p:spTree>
    <p:extLst>
      <p:ext uri="{BB962C8B-B14F-4D97-AF65-F5344CB8AC3E}">
        <p14:creationId xmlns:p14="http://schemas.microsoft.com/office/powerpoint/2010/main" val="4003426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spcBef>
                <a:spcPct val="20000"/>
              </a:spcBef>
              <a:tabLst>
                <a:tab pos="5914921" algn="l"/>
              </a:tabLst>
              <a:defRPr/>
            </a:pPr>
            <a:r>
              <a:rPr lang="fr-FR" dirty="0"/>
              <a:t>Définition : « Un réseau social […] peut être défini provisoirement comme constitué d’un ensemble d’unités sociales et des relations que ces unités sociales entretiennent les unes avec les autres, directement, ou indirectement à travers des chaînes de longueurs variables » (P. </a:t>
            </a:r>
            <a:r>
              <a:rPr lang="fr-FR" dirty="0" err="1"/>
              <a:t>Mercklé</a:t>
            </a:r>
            <a:r>
              <a:rPr lang="fr-FR" dirty="0"/>
              <a:t>)</a:t>
            </a:r>
          </a:p>
          <a:p>
            <a:pPr>
              <a:spcBef>
                <a:spcPct val="20000"/>
              </a:spcBef>
              <a:tabLst>
                <a:tab pos="5914921" algn="l"/>
              </a:tabLst>
              <a:defRPr/>
            </a:pPr>
            <a:endParaRPr lang="fr-FR" dirty="0"/>
          </a:p>
          <a:p>
            <a:r>
              <a:rPr lang="fr-FR" b="1" dirty="0"/>
              <a:t>Concept sociologique et anthropologique </a:t>
            </a:r>
            <a:r>
              <a:rPr lang="fr-FR" dirty="0"/>
              <a:t>: « réseaux sociaux », « </a:t>
            </a:r>
            <a:r>
              <a:rPr lang="fr-FR" i="1" dirty="0"/>
              <a:t>social networks</a:t>
            </a:r>
            <a:r>
              <a:rPr lang="fr-FR" dirty="0"/>
              <a:t> »</a:t>
            </a:r>
          </a:p>
          <a:p>
            <a:r>
              <a:rPr lang="fr-FR" b="1" dirty="0"/>
              <a:t>Historique</a:t>
            </a:r>
            <a:r>
              <a:rPr lang="fr-FR" dirty="0"/>
              <a:t> du terme</a:t>
            </a:r>
          </a:p>
          <a:p>
            <a:pPr marL="88526" indent="-88526"/>
            <a:r>
              <a:rPr lang="fr-FR" dirty="0"/>
              <a:t>- </a:t>
            </a:r>
            <a:r>
              <a:rPr lang="fr-FR" b="1" dirty="0"/>
              <a:t>1954</a:t>
            </a:r>
            <a:r>
              <a:rPr lang="fr-FR" dirty="0"/>
              <a:t> : John A. Barnes : « réseau social » </a:t>
            </a:r>
          </a:p>
          <a:p>
            <a:pPr marL="88526" indent="-88526"/>
            <a:r>
              <a:rPr lang="fr-FR" dirty="0"/>
              <a:t>- </a:t>
            </a:r>
            <a:r>
              <a:rPr lang="fr-FR" b="1" dirty="0"/>
              <a:t>développement</a:t>
            </a:r>
            <a:r>
              <a:rPr lang="fr-FR" dirty="0"/>
              <a:t> entre </a:t>
            </a:r>
            <a:r>
              <a:rPr lang="fr-FR" b="1" dirty="0"/>
              <a:t>1960’s et 1990’s</a:t>
            </a:r>
            <a:endParaRPr lang="fr-FR" dirty="0"/>
          </a:p>
          <a:p>
            <a:pPr marL="88526" indent="-88526"/>
            <a:r>
              <a:rPr lang="fr-FR" dirty="0"/>
              <a:t>- </a:t>
            </a:r>
            <a:r>
              <a:rPr lang="fr-FR" b="1" dirty="0"/>
              <a:t>explosion en 2000’s </a:t>
            </a:r>
            <a:r>
              <a:rPr lang="fr-FR" dirty="0"/>
              <a:t>avec les réseaux en ligne : </a:t>
            </a:r>
            <a:r>
              <a:rPr lang="fr-FR" b="1" dirty="0"/>
              <a:t>RSN</a:t>
            </a:r>
            <a:r>
              <a:rPr lang="fr-FR" dirty="0"/>
              <a:t> (réseaux </a:t>
            </a:r>
            <a:r>
              <a:rPr lang="fr-FR" dirty="0" err="1"/>
              <a:t>socionumériques</a:t>
            </a:r>
            <a:r>
              <a:rPr lang="fr-FR" dirty="0"/>
              <a:t>), </a:t>
            </a:r>
          </a:p>
          <a:p>
            <a:pPr marL="88526" indent="3162"/>
            <a:r>
              <a:rPr lang="fr-FR" dirty="0"/>
              <a:t>cf. définition «  Nous définissons les sites de réseau social comme des services en ligne permettant aux individus de se construire un profil public ou semi-public dans un système limité, d’établir une liste d’autres utilisateurs avec qui ils ont un lien, de voir et de croiser leurs listes de liens (connections) avec celles d’autres personnes dans leur système. La nature et la nomenclature de ces liens peut varier selon les sites »  mais les réseaux sociaux ne s’arrêtent pas à ce modèle : </a:t>
            </a:r>
            <a:r>
              <a:rPr lang="fr-FR" b="1" dirty="0"/>
              <a:t>réseautage - </a:t>
            </a:r>
            <a:r>
              <a:rPr lang="fr-FR" b="1" i="1" dirty="0"/>
              <a:t>social networking </a:t>
            </a:r>
            <a:r>
              <a:rPr lang="fr-FR" b="1" dirty="0"/>
              <a:t> </a:t>
            </a:r>
            <a:r>
              <a:rPr lang="fr-FR" sz="800" dirty="0"/>
              <a:t>(D. Boyd et N. Ellison, 2007, http://jcmc.indiana.edu/vol13/issue1/boyd.ellison.html)</a:t>
            </a:r>
          </a:p>
          <a:p>
            <a:endParaRPr lang="fr-FR" dirty="0"/>
          </a:p>
          <a:p>
            <a:r>
              <a:rPr lang="fr-FR" dirty="0"/>
              <a:t>Ce qu’implique la </a:t>
            </a:r>
            <a:r>
              <a:rPr lang="fr-FR" b="1" dirty="0"/>
              <a:t>notion de réseau </a:t>
            </a:r>
            <a:r>
              <a:rPr lang="fr-FR" dirty="0"/>
              <a:t>: - « </a:t>
            </a:r>
            <a:r>
              <a:rPr lang="fr-FR" b="1" dirty="0" err="1"/>
              <a:t>small</a:t>
            </a:r>
            <a:r>
              <a:rPr lang="fr-FR" b="1" dirty="0"/>
              <a:t> world </a:t>
            </a:r>
            <a:r>
              <a:rPr lang="fr-FR" b="1" dirty="0" err="1"/>
              <a:t>phenomenon</a:t>
            </a:r>
            <a:r>
              <a:rPr lang="fr-FR" b="1" dirty="0"/>
              <a:t> </a:t>
            </a:r>
            <a:r>
              <a:rPr lang="fr-FR" dirty="0"/>
              <a:t>» (Stanley Milgram, 1967)</a:t>
            </a:r>
          </a:p>
          <a:p>
            <a:pPr marL="1699365" lvl="1" indent="-1244094"/>
            <a:r>
              <a:rPr lang="fr-FR" dirty="0"/>
              <a:t>	- théorie des « six degrés de séparation »</a:t>
            </a:r>
          </a:p>
          <a:p>
            <a:pPr marL="91686"/>
            <a:r>
              <a:rPr lang="fr-FR" dirty="0">
                <a:sym typeface="Wingdings" pitchFamily="2" charset="2"/>
              </a:rPr>
              <a:t></a:t>
            </a:r>
            <a:r>
              <a:rPr lang="fr-FR" dirty="0"/>
              <a:t> chaque individu serait relié à un autre individu par une courte chaîne </a:t>
            </a:r>
            <a:r>
              <a:rPr lang="fr-FR" b="1" dirty="0"/>
              <a:t>d’intermédiaires</a:t>
            </a:r>
          </a:p>
          <a:p>
            <a:pPr marL="91686"/>
            <a:r>
              <a:rPr lang="fr-FR" dirty="0">
                <a:sym typeface="Wingdings" pitchFamily="2" charset="2"/>
              </a:rPr>
              <a:t> </a:t>
            </a:r>
            <a:r>
              <a:rPr lang="fr-FR" dirty="0"/>
              <a:t>il existe des « </a:t>
            </a:r>
            <a:r>
              <a:rPr lang="fr-FR" b="1" dirty="0"/>
              <a:t>connecteurs</a:t>
            </a:r>
            <a:r>
              <a:rPr lang="fr-FR" dirty="0"/>
              <a:t> »</a:t>
            </a:r>
          </a:p>
          <a:p>
            <a:pPr marL="91686"/>
            <a:r>
              <a:rPr lang="fr-FR" dirty="0">
                <a:sym typeface="Wingdings" pitchFamily="2" charset="2"/>
              </a:rPr>
              <a:t> </a:t>
            </a:r>
            <a:r>
              <a:rPr lang="fr-FR" dirty="0"/>
              <a:t>les relations sont productrices de </a:t>
            </a:r>
            <a:r>
              <a:rPr lang="fr-FR" b="1" dirty="0"/>
              <a:t>ressources</a:t>
            </a:r>
            <a:r>
              <a:rPr lang="fr-FR" dirty="0"/>
              <a:t> (capital social) – interconnaissance et </a:t>
            </a:r>
            <a:r>
              <a:rPr lang="fr-FR" dirty="0" err="1"/>
              <a:t>interreconnaissance</a:t>
            </a:r>
            <a:endParaRPr lang="fr-FR" dirty="0"/>
          </a:p>
          <a:p>
            <a:pPr marL="91686"/>
            <a:r>
              <a:rPr lang="fr-FR" dirty="0">
                <a:sym typeface="Wingdings" pitchFamily="2" charset="2"/>
              </a:rPr>
              <a:t> </a:t>
            </a:r>
            <a:r>
              <a:rPr lang="fr-FR" dirty="0"/>
              <a:t>les  </a:t>
            </a:r>
            <a:r>
              <a:rPr lang="fr-FR" b="1" dirty="0"/>
              <a:t>liens faibles </a:t>
            </a:r>
            <a:r>
              <a:rPr lang="fr-FR" dirty="0"/>
              <a:t>permettent de sortir des cercles restreints et favorisent plus d’opportunités et une meilleure intégration dans une communauté</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13</a:t>
            </a:fld>
            <a:endParaRPr lang="fr-FR"/>
          </a:p>
        </p:txBody>
      </p:sp>
    </p:spTree>
    <p:extLst>
      <p:ext uri="{BB962C8B-B14F-4D97-AF65-F5344CB8AC3E}">
        <p14:creationId xmlns:p14="http://schemas.microsoft.com/office/powerpoint/2010/main" val="111822629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Sécurité des</a:t>
            </a:r>
            <a:r>
              <a:rPr lang="fr-FR" b="1" baseline="0" dirty="0"/>
              <a:t> données </a:t>
            </a:r>
            <a:r>
              <a:rPr lang="fr-FR" baseline="0" dirty="0"/>
              <a:t>? : </a:t>
            </a:r>
          </a:p>
          <a:p>
            <a:pPr marL="181793" lvl="1" indent="-86944">
              <a:buFontTx/>
              <a:buChar char="-"/>
            </a:pPr>
            <a:r>
              <a:rPr lang="fr-FR" b="1" baseline="0" dirty="0"/>
              <a:t>mauvaises manipulations</a:t>
            </a:r>
            <a:r>
              <a:rPr lang="fr-FR" baseline="0" dirty="0"/>
              <a:t>, par exemple lors d’un travail collaboratif</a:t>
            </a:r>
          </a:p>
          <a:p>
            <a:pPr marL="181793" lvl="1" indent="-86944">
              <a:buFontTx/>
              <a:buChar char="-"/>
            </a:pPr>
            <a:r>
              <a:rPr lang="fr-FR" baseline="0" dirty="0"/>
              <a:t>sociétés généralement commerciales et privées à but </a:t>
            </a:r>
            <a:r>
              <a:rPr lang="fr-FR" b="1" baseline="0" dirty="0"/>
              <a:t>lucratif</a:t>
            </a:r>
            <a:r>
              <a:rPr lang="fr-FR" baseline="0" dirty="0"/>
              <a:t>, cf. vente d’archives de Twitter à des sociétés de </a:t>
            </a:r>
            <a:r>
              <a:rPr lang="fr-FR" i="1" baseline="0" dirty="0"/>
              <a:t>datamining</a:t>
            </a:r>
          </a:p>
          <a:p>
            <a:pPr marL="181793" lvl="1" indent="-86944">
              <a:buFontTx/>
              <a:buChar char="-"/>
            </a:pPr>
            <a:r>
              <a:rPr lang="fr-FR" b="1" i="0" u="none" baseline="0" dirty="0"/>
              <a:t>CGU</a:t>
            </a:r>
            <a:r>
              <a:rPr lang="fr-FR" i="0" u="none" baseline="0" dirty="0"/>
              <a:t> : contenu appartient aux sociétés, et</a:t>
            </a:r>
            <a:r>
              <a:rPr lang="fr-FR" i="0" u="none" dirty="0"/>
              <a:t> CGU variant régulièrement</a:t>
            </a:r>
            <a:endParaRPr lang="fr-FR" i="0" u="none" baseline="0" dirty="0"/>
          </a:p>
          <a:p>
            <a:pPr marL="181793" lvl="1" indent="-86944" defTabSz="910544">
              <a:buFontTx/>
              <a:buChar char="-"/>
              <a:defRPr/>
            </a:pPr>
            <a:r>
              <a:rPr lang="fr-FR" b="1" i="0" baseline="0" dirty="0"/>
              <a:t>applications tierces</a:t>
            </a:r>
            <a:r>
              <a:rPr lang="fr-FR" i="0" baseline="0" dirty="0"/>
              <a:t>, cf. accès au carnet d’adresses</a:t>
            </a:r>
            <a:endParaRPr lang="fr-FR" i="1" baseline="0" dirty="0"/>
          </a:p>
          <a:p>
            <a:pPr marL="181793" lvl="1" indent="-86944">
              <a:buFontTx/>
              <a:buChar char="-"/>
            </a:pPr>
            <a:r>
              <a:rPr lang="fr-FR" b="1" i="0" baseline="0" dirty="0"/>
              <a:t>virus et spams</a:t>
            </a:r>
            <a:endParaRPr lang="fr-FR" b="1" i="0" u="none" baseline="0" dirty="0"/>
          </a:p>
          <a:p>
            <a:endParaRPr lang="fr-FR" b="1" dirty="0"/>
          </a:p>
          <a:p>
            <a:r>
              <a:rPr lang="fr-FR" b="1" dirty="0"/>
              <a:t>Extrême variabilité </a:t>
            </a:r>
            <a:r>
              <a:rPr lang="fr-FR" dirty="0"/>
              <a:t>des réseaux sociaux académiques : </a:t>
            </a:r>
          </a:p>
          <a:p>
            <a:pPr marL="181793" indent="-90106"/>
            <a:r>
              <a:rPr lang="fr-FR" dirty="0"/>
              <a:t>- les produits phares de 2008-2010 (2collab, </a:t>
            </a:r>
            <a:r>
              <a:rPr lang="fr-FR" dirty="0" err="1"/>
              <a:t>Labmeeting</a:t>
            </a:r>
            <a:r>
              <a:rPr lang="fr-FR" dirty="0"/>
              <a:t>) sont morts </a:t>
            </a:r>
          </a:p>
          <a:p>
            <a:pPr marL="181793" indent="-90106"/>
            <a:r>
              <a:rPr lang="fr-FR" dirty="0"/>
              <a:t>- le </a:t>
            </a:r>
            <a:r>
              <a:rPr lang="fr-FR" b="1" dirty="0"/>
              <a:t>succès d’un réseau social ne se préjuge pas </a:t>
            </a:r>
            <a:r>
              <a:rPr lang="fr-FR" dirty="0"/>
              <a:t>(effet de mode des outils web, absence de construction d’une communauté active), malgré parfois la présence de soutiens importants, notamment de l’édition traditionnelle : ex. : </a:t>
            </a:r>
            <a:r>
              <a:rPr lang="fr-FR" dirty="0" err="1"/>
              <a:t>Connotea</a:t>
            </a:r>
            <a:r>
              <a:rPr lang="fr-FR" dirty="0"/>
              <a:t> (Nature), 2collab et </a:t>
            </a:r>
            <a:r>
              <a:rPr lang="fr-FR" dirty="0" err="1"/>
              <a:t>BiomedExperts</a:t>
            </a:r>
            <a:r>
              <a:rPr lang="fr-FR" dirty="0"/>
              <a:t> (Elsevier) </a:t>
            </a:r>
          </a:p>
          <a:p>
            <a:endParaRPr lang="fr-FR" b="1" dirty="0"/>
          </a:p>
          <a:p>
            <a:r>
              <a:rPr lang="fr-FR" b="1" dirty="0"/>
              <a:t>P</a:t>
            </a:r>
            <a:r>
              <a:rPr lang="fr-FR" b="1" baseline="0" dirty="0"/>
              <a:t>érennité des services et donc des données </a:t>
            </a:r>
            <a:r>
              <a:rPr lang="fr-FR" baseline="0" dirty="0"/>
              <a:t>? : </a:t>
            </a:r>
          </a:p>
          <a:p>
            <a:pPr marL="181793" lvl="1" indent="-90106"/>
            <a:r>
              <a:rPr lang="fr-FR" b="1" baseline="0" dirty="0"/>
              <a:t>- ruptures de service </a:t>
            </a:r>
            <a:r>
              <a:rPr lang="fr-FR" baseline="0" dirty="0"/>
              <a:t>ponctuelles  (ex. </a:t>
            </a:r>
            <a:r>
              <a:rPr lang="fr-FR" i="1" baseline="0" dirty="0" err="1"/>
              <a:t>fail</a:t>
            </a:r>
            <a:r>
              <a:rPr lang="fr-FR" i="1" baseline="0" dirty="0"/>
              <a:t> </a:t>
            </a:r>
            <a:r>
              <a:rPr lang="fr-FR" i="1" baseline="0" dirty="0" err="1"/>
              <a:t>whale</a:t>
            </a:r>
            <a:r>
              <a:rPr lang="fr-FR" baseline="0" dirty="0"/>
              <a:t> de Twitter) ou non (Scribd Archives, </a:t>
            </a:r>
            <a:r>
              <a:rPr lang="fr-FR" dirty="0"/>
              <a:t>http://ukwebfocus.wordpress.com/2011/01/10/scridb-seems-to-be-successful-in-enhancing-access-to-papers/#comment-87172 ; </a:t>
            </a:r>
            <a:r>
              <a:rPr lang="fr-FR" dirty="0" err="1"/>
              <a:t>Blogger</a:t>
            </a:r>
            <a:r>
              <a:rPr lang="fr-FR" dirty="0"/>
              <a:t> chez Google, https://splinternews.com/google-deletes-artists-blog-and-a-decade-of-his-work-al-1793860234</a:t>
            </a:r>
            <a:r>
              <a:rPr lang="fr-FR" baseline="0" dirty="0"/>
              <a:t>)</a:t>
            </a:r>
          </a:p>
          <a:p>
            <a:pPr marL="181793" lvl="1" indent="-90106"/>
            <a:r>
              <a:rPr lang="fr-FR" b="1" baseline="0" dirty="0"/>
              <a:t>- évolution des fonctionnalités </a:t>
            </a:r>
            <a:r>
              <a:rPr lang="fr-FR" baseline="0" dirty="0"/>
              <a:t>: ex. suppression de la synchronisation entre Mendeley et </a:t>
            </a:r>
            <a:r>
              <a:rPr lang="fr-FR" baseline="0" dirty="0" err="1"/>
              <a:t>CiteULike</a:t>
            </a:r>
            <a:r>
              <a:rPr lang="fr-FR" baseline="0" dirty="0"/>
              <a:t> (http://blog.citeulike.org/?p=630, lien mort),</a:t>
            </a:r>
          </a:p>
          <a:p>
            <a:pPr marL="181793" lvl="1" indent="-90106" defTabSz="910544">
              <a:defRPr/>
            </a:pPr>
            <a:r>
              <a:rPr lang="fr-FR" b="1" baseline="0" dirty="0"/>
              <a:t>- fermetures de services </a:t>
            </a:r>
            <a:r>
              <a:rPr lang="fr-FR" baseline="0" dirty="0"/>
              <a:t>: ex. : réseaux sociaux (ex. : </a:t>
            </a:r>
            <a:r>
              <a:rPr lang="fr-FR" baseline="0" dirty="0" err="1"/>
              <a:t>UniPHY</a:t>
            </a:r>
            <a:r>
              <a:rPr lang="fr-FR" baseline="0" dirty="0"/>
              <a:t>, </a:t>
            </a:r>
            <a:r>
              <a:rPr lang="fr-FR" baseline="0" dirty="0" err="1"/>
              <a:t>BioMedexperts</a:t>
            </a:r>
            <a:r>
              <a:rPr lang="fr-FR" baseline="0" dirty="0"/>
              <a:t>) ou sites de partage (ex. : </a:t>
            </a:r>
            <a:r>
              <a:rPr lang="fr-FR" baseline="0" dirty="0" err="1"/>
              <a:t>CiteULike</a:t>
            </a:r>
            <a:r>
              <a:rPr lang="fr-FR" baseline="0" dirty="0"/>
              <a:t>), de manière volontaire ou forcée (cf. fermeture </a:t>
            </a:r>
            <a:r>
              <a:rPr lang="fr-FR" baseline="0" dirty="0" err="1"/>
              <a:t>Megaupload</a:t>
            </a:r>
            <a:r>
              <a:rPr lang="fr-FR" baseline="0" dirty="0"/>
              <a:t>, </a:t>
            </a:r>
            <a:r>
              <a:rPr lang="fr-FR" dirty="0"/>
              <a:t>http://www.numerama.com/magazine/21355-megaupload-des-voix-s-elevent-pour-recuperer-les-fichiers-legaux.html) </a:t>
            </a:r>
            <a:endParaRPr lang="fr-FR" baseline="0" dirty="0"/>
          </a:p>
          <a:p>
            <a:pPr marL="181793" lvl="1" indent="-90106" defTabSz="910544">
              <a:defRPr/>
            </a:pPr>
            <a:r>
              <a:rPr lang="fr-FR" baseline="0" dirty="0"/>
              <a:t>- problème pour la </a:t>
            </a:r>
            <a:r>
              <a:rPr lang="fr-FR" b="1" baseline="0" dirty="0"/>
              <a:t>sauvegarde des données </a:t>
            </a:r>
            <a:r>
              <a:rPr lang="fr-FR" baseline="0" dirty="0"/>
              <a:t>(ex. : stockage en ligne) – cf. suppression d’une page par Facebook, https://www.timeshighereducation.com/news/academic-lost-research-contacts-facebook-deleted-page</a:t>
            </a:r>
          </a:p>
          <a:p>
            <a:pPr marL="181793" lvl="1" indent="-90106" defTabSz="910544">
              <a:defRPr/>
            </a:pPr>
            <a:r>
              <a:rPr lang="fr-FR" baseline="0" dirty="0"/>
              <a:t>- problème pour la </a:t>
            </a:r>
            <a:r>
              <a:rPr lang="fr-FR" b="1" baseline="0" dirty="0"/>
              <a:t>paternité des idées </a:t>
            </a:r>
            <a:r>
              <a:rPr lang="fr-FR" baseline="0" dirty="0"/>
              <a:t>(ex. : conversation privée rendue publique par une faille de sécurité)</a:t>
            </a:r>
          </a:p>
          <a:p>
            <a:pPr marL="181793" lvl="1" indent="-90106"/>
            <a:r>
              <a:rPr lang="fr-FR" baseline="0" dirty="0"/>
              <a:t>- problème pour la </a:t>
            </a:r>
            <a:r>
              <a:rPr lang="fr-FR" b="1" baseline="0" dirty="0"/>
              <a:t>réplication des résultats </a:t>
            </a:r>
            <a:r>
              <a:rPr lang="fr-FR" dirty="0"/>
              <a:t>(cf. http://reproducibilityinitiative.org/#/home), </a:t>
            </a:r>
            <a:r>
              <a:rPr lang="fr-FR" baseline="0" dirty="0"/>
              <a:t>la future citation et la future référence à ces documents</a:t>
            </a:r>
          </a:p>
          <a:p>
            <a:pPr marL="455272" lvl="1" indent="0"/>
            <a:r>
              <a:rPr lang="fr-FR" b="1" u="sng" dirty="0"/>
              <a:t>A comparer avec les publications papier et les entrepôts d’archives ouvertes dont la pérennité est (davantage) garantie</a:t>
            </a:r>
          </a:p>
          <a:p>
            <a:pPr marL="181793" lvl="1" indent="-98011"/>
            <a:r>
              <a:rPr lang="fr-FR" baseline="0" dirty="0"/>
              <a:t>- valable également pour les autres services</a:t>
            </a:r>
            <a:r>
              <a:rPr lang="fr-FR" dirty="0"/>
              <a:t> en ligne : </a:t>
            </a:r>
            <a:r>
              <a:rPr lang="fr-FR" baseline="0" dirty="0"/>
              <a:t>54 % des blogueurs académiques ne font pas de sauvegarde de leurs blogs (C. Hank, 2012, http://fr.slideshare.net/carolynhank/scholars-blogs-or-scholarly-blogs-perceptions-and-implications-for-promotion-reward-and-preservation)</a:t>
            </a:r>
          </a:p>
          <a:p>
            <a:pPr marL="447368" lvl="1" indent="0">
              <a:lnSpc>
                <a:spcPct val="110000"/>
              </a:lnSpc>
            </a:pPr>
            <a:r>
              <a:rPr lang="fr-FR" baseline="0" dirty="0">
                <a:sym typeface="Wingdings" pitchFamily="2" charset="2"/>
              </a:rPr>
              <a:t> </a:t>
            </a:r>
            <a:r>
              <a:rPr lang="fr-FR" b="1" dirty="0"/>
              <a:t>faire des sauvegardes régulières</a:t>
            </a:r>
          </a:p>
          <a:p>
            <a:pPr marL="539054" lvl="2">
              <a:lnSpc>
                <a:spcPct val="110000"/>
              </a:lnSpc>
            </a:pPr>
            <a:r>
              <a:rPr lang="fr-FR" dirty="0"/>
              <a:t>- outils généralistes : </a:t>
            </a:r>
            <a:r>
              <a:rPr lang="fr-FR" dirty="0" err="1"/>
              <a:t>Backupify</a:t>
            </a:r>
            <a:r>
              <a:rPr lang="fr-FR" dirty="0"/>
              <a:t> (http://www.backupify.com/ : Facebook, Twitter, LinkedIn)</a:t>
            </a:r>
          </a:p>
          <a:p>
            <a:pPr marL="539054" lvl="2">
              <a:lnSpc>
                <a:spcPct val="110000"/>
              </a:lnSpc>
            </a:pPr>
            <a:r>
              <a:rPr lang="fr-FR" dirty="0"/>
              <a:t>- outils particuliers à certains outils ou réseaux : ex. : export Google, Diigo…</a:t>
            </a:r>
          </a:p>
          <a:p>
            <a:endParaRPr lang="fr-FR" dirty="0"/>
          </a:p>
          <a:p>
            <a:r>
              <a:rPr lang="fr-FR" dirty="0"/>
              <a:t>Mais un </a:t>
            </a:r>
            <a:r>
              <a:rPr lang="fr-FR" b="1" dirty="0"/>
              <a:t>attrait évident </a:t>
            </a:r>
            <a:r>
              <a:rPr lang="fr-FR" dirty="0"/>
              <a:t>pour ce genre de plateformes : tendance des chercheurs à utiliser de plus en plus les réseaux sociaux pour y déposer le texte intégral d’articles (cf. http://urfistinfo.hypotheses.org/2896),</a:t>
            </a:r>
            <a:r>
              <a:rPr lang="fr-FR" baseline="0" dirty="0"/>
              <a:t> créant une concurrence évidente avec les archives ouvertes (G. Hall, 2015, http://www.garyhall.info/journal/2015/10/18/does-academiaedu-mean-open-access-is-becoming-irrelevant.html)</a:t>
            </a:r>
            <a:endParaRPr lang="fr-FR" dirty="0"/>
          </a:p>
        </p:txBody>
      </p:sp>
      <p:sp>
        <p:nvSpPr>
          <p:cNvPr id="4" name="Espace réservé du numéro de diapositive 3"/>
          <p:cNvSpPr>
            <a:spLocks noGrp="1"/>
          </p:cNvSpPr>
          <p:nvPr>
            <p:ph type="sldNum" sz="quarter" idx="10"/>
          </p:nvPr>
        </p:nvSpPr>
        <p:spPr/>
        <p:txBody>
          <a:bodyPr/>
          <a:lstStyle/>
          <a:p>
            <a:fld id="{E85F5C5C-7072-4A7E-938F-E124611D0BD8}" type="slidenum">
              <a:rPr lang="fr-FR" smtClean="0"/>
              <a:pPr/>
              <a:t>133</a:t>
            </a:fld>
            <a:endParaRPr lang="fr-FR"/>
          </a:p>
        </p:txBody>
      </p:sp>
    </p:spTree>
    <p:extLst>
      <p:ext uri="{BB962C8B-B14F-4D97-AF65-F5344CB8AC3E}">
        <p14:creationId xmlns:p14="http://schemas.microsoft.com/office/powerpoint/2010/main" val="261897587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88526" indent="-79041" defTabSz="910544">
              <a:buFontTx/>
              <a:buChar char="-"/>
              <a:defRPr/>
            </a:pPr>
            <a:r>
              <a:rPr lang="fr-FR" b="1" dirty="0"/>
              <a:t>propriété des données</a:t>
            </a:r>
            <a:r>
              <a:rPr lang="fr-FR" dirty="0"/>
              <a:t> (notamment</a:t>
            </a:r>
            <a:r>
              <a:rPr lang="fr-FR" baseline="0" dirty="0"/>
              <a:t> publications) mises sur ces plateformes ? [– voir également diapo suivante]</a:t>
            </a:r>
          </a:p>
          <a:p>
            <a:pPr marL="177050" lvl="1" indent="-79041">
              <a:buFontTx/>
              <a:buChar char="-"/>
              <a:defRPr/>
            </a:pPr>
            <a:r>
              <a:rPr lang="fr-FR" baseline="0" dirty="0"/>
              <a:t>Academia s’accorde une licence</a:t>
            </a:r>
            <a:r>
              <a:rPr lang="fr-FR" dirty="0"/>
              <a:t> de </a:t>
            </a:r>
            <a:r>
              <a:rPr lang="fr-FR" dirty="0" err="1"/>
              <a:t>réexploitation</a:t>
            </a:r>
            <a:r>
              <a:rPr lang="fr-FR" dirty="0"/>
              <a:t> très large sur le contenu déposé : « </a:t>
            </a:r>
            <a:r>
              <a:rPr lang="fr-FR" i="1" dirty="0"/>
              <a:t>B</a:t>
            </a:r>
            <a:r>
              <a:rPr lang="en-US" i="1" dirty="0"/>
              <a:t>y making any Member Content available through the Site or Services, you hereby grant to Academia.edu a worldwide, revocable, non-exclusive, transferable license to exercise any and all rights under copyright, in any medium, and to authorize others to do the same, in connection with operating and providing the Services and Content to you and to other Members, provided that the Member Content is not sold for a profit. Academia.edu does not claim any ownership rights in any Member Content and nothing in these Terms will be deemed to restrict any rights that you may have to use and exploit any Member Content</a:t>
            </a:r>
            <a:r>
              <a:rPr lang="en-US" dirty="0"/>
              <a:t>.</a:t>
            </a:r>
            <a:r>
              <a:rPr lang="fr-FR" dirty="0"/>
              <a:t> » (https://www.academia.edu/terms) et conservera les « </a:t>
            </a:r>
            <a:r>
              <a:rPr lang="fr-FR" i="1" dirty="0"/>
              <a:t>records</a:t>
            </a:r>
            <a:r>
              <a:rPr lang="fr-FR" dirty="0"/>
              <a:t> » (sans définir cette notion)</a:t>
            </a:r>
            <a:r>
              <a:rPr lang="fr-FR" baseline="0" dirty="0"/>
              <a:t>, même après fermeture du compte </a:t>
            </a:r>
            <a:r>
              <a:rPr lang="fr-FR" dirty="0"/>
              <a:t>(cf. </a:t>
            </a:r>
            <a:r>
              <a:rPr lang="fr-FR" i="1" dirty="0"/>
              <a:t>Terms</a:t>
            </a:r>
            <a:r>
              <a:rPr lang="fr-FR" dirty="0"/>
              <a:t> :  http://www.academia.edu/terms et </a:t>
            </a:r>
            <a:r>
              <a:rPr lang="fr-FR" i="1" dirty="0"/>
              <a:t>Privacy</a:t>
            </a:r>
            <a:r>
              <a:rPr lang="fr-FR" dirty="0"/>
              <a:t> : https://www.academia.edu/privacy)</a:t>
            </a:r>
            <a:endParaRPr lang="fr-FR" baseline="0" dirty="0"/>
          </a:p>
          <a:p>
            <a:pPr marL="177050" marR="0" lvl="1" indent="-79041" algn="l" defTabSz="914400" rtl="0" eaLnBrk="1" fontAlgn="auto" latinLnBrk="0" hangingPunct="1">
              <a:lnSpc>
                <a:spcPct val="100000"/>
              </a:lnSpc>
              <a:spcBef>
                <a:spcPts val="0"/>
              </a:spcBef>
              <a:spcAft>
                <a:spcPts val="0"/>
              </a:spcAft>
              <a:buClrTx/>
              <a:buSzTx/>
              <a:buFontTx/>
              <a:buChar char="-"/>
              <a:tabLst/>
              <a:defRPr/>
            </a:pPr>
            <a:r>
              <a:rPr lang="fr-FR" baseline="0" dirty="0"/>
              <a:t>ResearchGate ne s’accorde pas de droit particulier sur le contenu déposé : « </a:t>
            </a:r>
            <a:r>
              <a:rPr lang="en-US" sz="900" b="0" i="1" kern="1200" dirty="0">
                <a:solidFill>
                  <a:schemeClr val="tx1"/>
                </a:solidFill>
                <a:effectLst/>
                <a:latin typeface="Times New Roman" pitchFamily="18" charset="0"/>
                <a:ea typeface="+mn-ea"/>
                <a:cs typeface="Times New Roman" pitchFamily="18" charset="0"/>
              </a:rPr>
              <a:t>As a member, when you post full-text articles or supplementary materials on ResearchGate, you do not transfer or assign copyright to us </a:t>
            </a:r>
            <a:r>
              <a:rPr lang="fr-FR" dirty="0"/>
              <a:t>» (https://www.researchgate.net/ip-policy)</a:t>
            </a:r>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134</a:t>
            </a:fld>
            <a:endParaRPr lang="fr-FR"/>
          </a:p>
        </p:txBody>
      </p:sp>
    </p:spTree>
    <p:extLst>
      <p:ext uri="{BB962C8B-B14F-4D97-AF65-F5344CB8AC3E}">
        <p14:creationId xmlns:p14="http://schemas.microsoft.com/office/powerpoint/2010/main" val="427362505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7050" lvl="1" indent="-79041">
              <a:buFontTx/>
              <a:buChar char="-"/>
              <a:defRPr/>
            </a:pPr>
            <a:r>
              <a:rPr lang="fr-FR" baseline="0" dirty="0"/>
              <a:t>lors de la fermeture d’un compte, Academia se réserve le droit de conserver d</a:t>
            </a:r>
            <a:r>
              <a:rPr lang="fr-FR" dirty="0"/>
              <a:t>es « </a:t>
            </a:r>
            <a:r>
              <a:rPr lang="fr-FR" i="1" dirty="0"/>
              <a:t>records</a:t>
            </a:r>
            <a:r>
              <a:rPr lang="fr-FR" dirty="0"/>
              <a:t> » (sans définir cette notion), notamment pour des « buts commerciaux légitimes »</a:t>
            </a:r>
            <a:r>
              <a:rPr lang="fr-FR" baseline="0" dirty="0"/>
              <a:t> </a:t>
            </a:r>
            <a:r>
              <a:rPr lang="fr-FR" dirty="0"/>
              <a:t>(« </a:t>
            </a:r>
            <a:r>
              <a:rPr lang="fr-FR" i="1" dirty="0" err="1"/>
              <a:t>legitimate</a:t>
            </a:r>
            <a:r>
              <a:rPr lang="fr-FR" i="1" dirty="0"/>
              <a:t> business </a:t>
            </a:r>
            <a:r>
              <a:rPr lang="fr-FR" i="1" dirty="0" err="1"/>
              <a:t>purposes</a:t>
            </a:r>
            <a:r>
              <a:rPr lang="fr-FR" dirty="0"/>
              <a:t> », https://www.academia.edu/privacy)</a:t>
            </a:r>
            <a:endParaRPr lang="fr-FR" baseline="0" dirty="0"/>
          </a:p>
          <a:p>
            <a:pPr marL="177050" marR="0" lvl="1" indent="-79041" algn="l" defTabSz="914400" rtl="0" eaLnBrk="1" fontAlgn="auto" latinLnBrk="0" hangingPunct="1">
              <a:lnSpc>
                <a:spcPct val="100000"/>
              </a:lnSpc>
              <a:spcBef>
                <a:spcPts val="0"/>
              </a:spcBef>
              <a:spcAft>
                <a:spcPts val="0"/>
              </a:spcAft>
              <a:buClrTx/>
              <a:buSzTx/>
              <a:buFontTx/>
              <a:buChar char="-"/>
              <a:tabLst/>
              <a:defRPr/>
            </a:pPr>
            <a:r>
              <a:rPr lang="fr-FR" baseline="0" dirty="0"/>
              <a:t>ResearchGate, de son côté, peut conserver un certain nombre de choses même après la fermeture d’un compte : « </a:t>
            </a:r>
            <a:r>
              <a:rPr lang="en-US" sz="900" b="0" i="1" kern="1200" dirty="0">
                <a:solidFill>
                  <a:schemeClr val="tx1"/>
                </a:solidFill>
                <a:effectLst/>
                <a:latin typeface="Times New Roman" pitchFamily="18" charset="0"/>
                <a:ea typeface="+mn-ea"/>
                <a:cs typeface="Times New Roman" pitchFamily="18" charset="0"/>
              </a:rPr>
              <a:t>We will retain Personal Information from closed or inactive accounts to the extent and as long as it is necessary and relevant for our operations and/or to comply with law, prevent fraud, collect any fees owed, resolve disputes, troubleshoot problems, assist with any investigations, enforce our Terms of Service, and/or take other actions otherwise permitted by law. </a:t>
            </a:r>
            <a:r>
              <a:rPr lang="fr-FR" dirty="0"/>
              <a:t>» (https://www.researchgate.net/privacy-policy#Closing-your-account-and-retention-of-Personal-Information)</a:t>
            </a:r>
          </a:p>
          <a:p>
            <a:pPr marL="92074" lvl="1" indent="-77787">
              <a:buFontTx/>
              <a:buChar char="-"/>
              <a:defRPr/>
            </a:pPr>
            <a:endParaRPr lang="fr-FR" b="1" dirty="0"/>
          </a:p>
          <a:p>
            <a:pPr marL="92074" lvl="1" indent="-77787">
              <a:buFontTx/>
              <a:buChar char="-"/>
              <a:defRPr/>
            </a:pPr>
            <a:endParaRPr lang="fr-FR" b="1" dirty="0"/>
          </a:p>
          <a:p>
            <a:pPr marL="92074" lvl="1" indent="-77787">
              <a:buFontTx/>
              <a:buChar char="-"/>
              <a:defRPr/>
            </a:pPr>
            <a:r>
              <a:rPr lang="fr-FR" b="1" dirty="0"/>
              <a:t>usages possibles de ces données ?</a:t>
            </a:r>
            <a:r>
              <a:rPr lang="fr-FR" dirty="0"/>
              <a:t> : </a:t>
            </a:r>
          </a:p>
          <a:p>
            <a:pPr marL="182560" lvl="1" indent="-77787">
              <a:buFontTx/>
              <a:buChar char="-"/>
              <a:defRPr/>
            </a:pPr>
            <a:r>
              <a:rPr lang="fr-FR" dirty="0"/>
              <a:t>constitution d’une base clients ciblée monde académique </a:t>
            </a:r>
          </a:p>
          <a:p>
            <a:pPr marL="182560" lvl="1" indent="-77787">
              <a:buFontTx/>
              <a:buChar char="-"/>
              <a:defRPr/>
            </a:pPr>
            <a:r>
              <a:rPr lang="fr-FR" dirty="0"/>
              <a:t>constitution d’une base de données de recherche (parfois accessibles uniquement sur ces réseaux)</a:t>
            </a:r>
          </a:p>
          <a:p>
            <a:pPr marL="182560" lvl="1" indent="-77787">
              <a:buFontTx/>
              <a:buChar char="-"/>
              <a:defRPr/>
            </a:pPr>
            <a:r>
              <a:rPr lang="fr-FR" dirty="0"/>
              <a:t>utilisations à des fins commerciales ou scientifiques, au détriment du contrat initialement signé avec l’éditeur et dans des domaines où l’usage académique n’est pas encore bien reconnu (ex. : cas du TDM : </a:t>
            </a:r>
            <a:r>
              <a:rPr lang="fr-FR" i="1" dirty="0" err="1"/>
              <a:t>text</a:t>
            </a:r>
            <a:r>
              <a:rPr lang="fr-FR" i="1" dirty="0"/>
              <a:t> and data </a:t>
            </a:r>
            <a:r>
              <a:rPr lang="fr-FR" i="1" dirty="0" err="1"/>
              <a:t>mining</a:t>
            </a:r>
            <a:r>
              <a:rPr lang="fr-FR" dirty="0"/>
              <a:t> pour la France) : la plupart des réseaux sociaux se réservent le droit de transmettre des données personnelles à des services tiers, y compris hors de la zone européenne (ex. : ResearchGate, https://www.researchgate.net/privacy-policy#Transfers-of-Personal-Information-outside-of-the-European-Economic-Area)</a:t>
            </a:r>
          </a:p>
          <a:p>
            <a:pPr marL="92074" lvl="1" indent="-77787">
              <a:buFontTx/>
              <a:buChar char="-"/>
              <a:defRPr/>
            </a:pPr>
            <a:endParaRPr lang="fr-FR" baseline="0" dirty="0"/>
          </a:p>
          <a:p>
            <a:pPr marL="88526" indent="-79041" defTabSz="910544">
              <a:buFontTx/>
              <a:buChar char="-"/>
              <a:defRPr/>
            </a:pPr>
            <a:r>
              <a:rPr lang="fr-FR" b="1" baseline="0" dirty="0"/>
              <a:t>pérennité de l’accès</a:t>
            </a:r>
            <a:r>
              <a:rPr lang="fr-FR" baseline="0" dirty="0"/>
              <a:t> à ces données (par ex. si le service devient payant, ou s’il ferme) ?</a:t>
            </a:r>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135</a:t>
            </a:fld>
            <a:endParaRPr lang="fr-FR"/>
          </a:p>
        </p:txBody>
      </p:sp>
    </p:spTree>
    <p:extLst>
      <p:ext uri="{BB962C8B-B14F-4D97-AF65-F5344CB8AC3E}">
        <p14:creationId xmlns:p14="http://schemas.microsoft.com/office/powerpoint/2010/main" val="63024986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1793" indent="-90106"/>
            <a:r>
              <a:rPr lang="fr-FR" dirty="0"/>
              <a:t>Les réseaux sociaux</a:t>
            </a:r>
            <a:r>
              <a:rPr lang="fr-FR" baseline="0" dirty="0"/>
              <a:t> jouent de plus en plus le rôle de </a:t>
            </a:r>
            <a:r>
              <a:rPr lang="fr-FR" b="1" baseline="0" dirty="0"/>
              <a:t>plateformes de dépôt de publication</a:t>
            </a:r>
            <a:r>
              <a:rPr lang="fr-FR" baseline="0" dirty="0"/>
              <a:t>, alors même qu’ils ne sont pas de l’</a:t>
            </a:r>
            <a:r>
              <a:rPr lang="fr-FR" i="1" baseline="0" dirty="0"/>
              <a:t>open access </a:t>
            </a:r>
            <a:r>
              <a:rPr lang="fr-FR" i="0" baseline="0" dirty="0"/>
              <a:t>(accès libre, gratuit et pérenne aux données), « participant à la fois d’une dissémination et d’un brouillage des enjeux actuels pour la communication scientifique, et s’</a:t>
            </a:r>
            <a:r>
              <a:rPr lang="fr-FR" i="0" baseline="0" dirty="0" err="1"/>
              <a:t>inscriv</a:t>
            </a:r>
            <a:r>
              <a:rPr lang="fr-FR" i="0" baseline="0" dirty="0"/>
              <a:t>[a]nt en concurrence avec les initiatives institutionnelles (</a:t>
            </a:r>
            <a:r>
              <a:rPr lang="fr-FR" dirty="0"/>
              <a:t>e.g. </a:t>
            </a:r>
            <a:r>
              <a:rPr lang="fr-FR" dirty="0" err="1"/>
              <a:t>OpenDOAR</a:t>
            </a:r>
            <a:r>
              <a:rPr lang="fr-FR" dirty="0"/>
              <a:t>) </a:t>
            </a:r>
            <a:r>
              <a:rPr lang="fr-FR" i="0" baseline="0" dirty="0"/>
              <a:t>» </a:t>
            </a:r>
            <a:r>
              <a:rPr lang="fr-FR" sz="800" dirty="0"/>
              <a:t>(E. </a:t>
            </a:r>
            <a:r>
              <a:rPr lang="fr-FR" sz="800" dirty="0" err="1"/>
              <a:t>Bester</a:t>
            </a:r>
            <a:r>
              <a:rPr lang="fr-FR" sz="800" dirty="0"/>
              <a:t>, 2014, « L’offre de réseaux… », http://lesenjeux.u-grenoble3.fr/2014/02-Bester/index.html)</a:t>
            </a:r>
          </a:p>
          <a:p>
            <a:pPr marL="181793" indent="-90106"/>
            <a:r>
              <a:rPr lang="fr-FR" i="0" baseline="0" dirty="0"/>
              <a:t>cf. définition donnée dans le cadre du programme européen Horizon 2020 : « </a:t>
            </a:r>
            <a:r>
              <a:rPr lang="fr-FR" b="0" i="0" u="none" strike="noStrike" kern="1200" baseline="0" dirty="0">
                <a:solidFill>
                  <a:schemeClr val="tx1"/>
                </a:solidFill>
              </a:rPr>
              <a:t>Un réservoir pour publications scientifiques est une archive en ligne. Les archives institutionnelles, thématiques ou centralisées sont toutes acceptables. </a:t>
            </a:r>
            <a:r>
              <a:rPr lang="fr-FR" b="1" i="0" u="none" strike="noStrike" kern="1200" baseline="0" dirty="0">
                <a:solidFill>
                  <a:schemeClr val="tx1"/>
                </a:solidFill>
              </a:rPr>
              <a:t>Par contre, les bénéficiaires ne doivent pas choisir un entrepôt qui demande qu'on lui accorde des droits sur les publications déposées et en entrave l'accès</a:t>
            </a:r>
            <a:r>
              <a:rPr lang="fr-FR" b="0" i="0" u="none" strike="noStrike" kern="1200" baseline="0" dirty="0">
                <a:solidFill>
                  <a:schemeClr val="tx1"/>
                </a:solidFill>
              </a:rPr>
              <a:t> </a:t>
            </a:r>
            <a:r>
              <a:rPr lang="fr-FR" sz="800" dirty="0"/>
              <a:t>» (</a:t>
            </a:r>
            <a:r>
              <a:rPr lang="fr-FR" sz="800" i="1" dirty="0"/>
              <a:t>Horizon 2020…</a:t>
            </a:r>
            <a:r>
              <a:rPr lang="fr-FR" sz="800" dirty="0"/>
              <a:t>, 2013, traduction INIST : http://openaccess.inist.fr/IMG/pdf/lignes_directrices_la_horizon_2020_tr_fr.pdf, p. 7)</a:t>
            </a:r>
          </a:p>
          <a:p>
            <a:pPr marL="181793" indent="-90106" defTabSz="914383">
              <a:defRPr/>
            </a:pPr>
            <a:endParaRPr lang="fr-FR" dirty="0">
              <a:sym typeface="Wingdings" panose="05000000000000000000" pitchFamily="2" charset="2"/>
            </a:endParaRPr>
          </a:p>
          <a:p>
            <a:pPr marL="181793" indent="-90106" defTabSz="914383">
              <a:defRPr/>
            </a:pPr>
            <a:r>
              <a:rPr lang="fr-FR" dirty="0">
                <a:sym typeface="Wingdings" panose="05000000000000000000" pitchFamily="2" charset="2"/>
              </a:rPr>
              <a:t>« </a:t>
            </a:r>
            <a:r>
              <a:rPr lang="en-US" i="1" dirty="0"/>
              <a:t>Yet posting on Academia.edu is far from being ethically and politically equivalent to using an institutional open access repository</a:t>
            </a:r>
            <a:r>
              <a:rPr lang="fr-FR" dirty="0"/>
              <a:t> » (Gary Hall, 2015, http://www.garyhall.info/journal/2015/10/18/does-academiaedu-mean-open-access-is-becoming-irrelevant.html). </a:t>
            </a:r>
            <a:endParaRPr lang="en-US" dirty="0"/>
          </a:p>
          <a:p>
            <a:pPr marL="181793" indent="-90106"/>
            <a:endParaRPr lang="fr-FR" sz="800" dirty="0"/>
          </a:p>
          <a:p>
            <a:endParaRPr lang="fr-FR" dirty="0"/>
          </a:p>
        </p:txBody>
      </p:sp>
      <p:sp>
        <p:nvSpPr>
          <p:cNvPr id="4" name="Espace réservé du numéro de diapositive 3"/>
          <p:cNvSpPr>
            <a:spLocks noGrp="1"/>
          </p:cNvSpPr>
          <p:nvPr>
            <p:ph type="sldNum" sz="quarter" idx="5"/>
          </p:nvPr>
        </p:nvSpPr>
        <p:spPr/>
        <p:txBody>
          <a:bodyPr/>
          <a:lstStyle/>
          <a:p>
            <a:fld id="{674A2ACD-2B3D-4894-BA84-7EEEFD1E15C8}" type="slidenum">
              <a:rPr lang="fr-FR" smtClean="0"/>
              <a:pPr/>
              <a:t>136</a:t>
            </a:fld>
            <a:endParaRPr lang="fr-FR" dirty="0"/>
          </a:p>
        </p:txBody>
      </p:sp>
    </p:spTree>
    <p:extLst>
      <p:ext uri="{BB962C8B-B14F-4D97-AF65-F5344CB8AC3E}">
        <p14:creationId xmlns:p14="http://schemas.microsoft.com/office/powerpoint/2010/main" val="108584334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577" y="4501457"/>
            <a:ext cx="5388610" cy="4439841"/>
          </a:xfrm>
        </p:spPr>
        <p:txBody>
          <a:bodyPr/>
          <a:lstStyle/>
          <a:p>
            <a:pPr defTabSz="910544">
              <a:defRPr/>
            </a:pPr>
            <a:r>
              <a:rPr lang="fr-FR" b="1" dirty="0"/>
              <a:t>Questions éthiques et juridiques</a:t>
            </a:r>
          </a:p>
          <a:p>
            <a:pPr marL="88526" indent="-88526" defTabSz="910544">
              <a:defRPr/>
            </a:pPr>
            <a:r>
              <a:rPr lang="fr-FR" b="1" dirty="0"/>
              <a:t>86 % des chercheurs français ignorent la politique d’utilisation des données sur les réseaux sociaux </a:t>
            </a:r>
            <a:r>
              <a:rPr lang="fr-FR" dirty="0"/>
              <a:t>(étude Couperin, 2014, http://couperin.org/images/stories/openaire/Couperin_RSDR%20et%20OA_Etude%20exploratoire_2014.pdf, p. 46)</a:t>
            </a:r>
          </a:p>
          <a:p>
            <a:pPr defTabSz="910544">
              <a:defRPr/>
            </a:pPr>
            <a:r>
              <a:rPr lang="fr-FR" dirty="0"/>
              <a:t>Possibilité de mettre des publications sur Academia et ResearchGate de façon aisée techniquement, mais :</a:t>
            </a:r>
          </a:p>
          <a:p>
            <a:pPr marL="170727" lvl="1" indent="-79041">
              <a:buFontTx/>
              <a:buChar char="-"/>
              <a:defRPr/>
            </a:pPr>
            <a:r>
              <a:rPr lang="fr-FR" b="1" dirty="0"/>
              <a:t>droit</a:t>
            </a:r>
            <a:r>
              <a:rPr lang="fr-FR" dirty="0"/>
              <a:t> de mettre ces documents en ligne (contrats d’édition, droit de diffusion, clauses de confidentialité…) ?</a:t>
            </a:r>
          </a:p>
          <a:p>
            <a:pPr marL="265575" lvl="1" indent="-88526">
              <a:buFontTx/>
              <a:buChar char="-"/>
              <a:defRPr/>
            </a:pPr>
            <a:r>
              <a:rPr lang="fr-FR" b="1" dirty="0"/>
              <a:t>position des réseaux sociaux </a:t>
            </a:r>
            <a:r>
              <a:rPr lang="fr-FR" dirty="0"/>
              <a:t>:  comme pour YouTube et d’autres services similaires, ces plateformes se considèrent comme de simples </a:t>
            </a:r>
            <a:r>
              <a:rPr lang="fr-FR" dirty="0">
                <a:sym typeface="Wingdings" pitchFamily="2" charset="2"/>
              </a:rPr>
              <a:t>plateformes d’hébergement : </a:t>
            </a:r>
            <a:r>
              <a:rPr lang="fr-FR" dirty="0"/>
              <a:t>la responsabilité est celle de l’internaute et c’est aux tiers parties de demander le retrait des documents enfreignant le copyright (principes du </a:t>
            </a:r>
            <a:r>
              <a:rPr lang="fr-FR" b="1" dirty="0"/>
              <a:t>DMCA</a:t>
            </a:r>
            <a:r>
              <a:rPr lang="fr-FR" dirty="0"/>
              <a:t> ou </a:t>
            </a:r>
            <a:r>
              <a:rPr lang="fr-FR" i="1" dirty="0">
                <a:sym typeface="Wingdings" pitchFamily="2" charset="2"/>
              </a:rPr>
              <a:t>Digital Millennium Copyright </a:t>
            </a:r>
            <a:r>
              <a:rPr lang="fr-FR" i="1" dirty="0" err="1">
                <a:sym typeface="Wingdings" pitchFamily="2" charset="2"/>
              </a:rPr>
              <a:t>Act</a:t>
            </a:r>
            <a:r>
              <a:rPr lang="fr-FR" dirty="0">
                <a:sym typeface="Wingdings" pitchFamily="2" charset="2"/>
              </a:rPr>
              <a:t>)</a:t>
            </a:r>
            <a:r>
              <a:rPr lang="fr-FR" dirty="0"/>
              <a:t> ; ex. : même si ResearchGate indique la politique éditoriale de l’auteur selon SHERPA/ROMEO (cf. S. </a:t>
            </a:r>
            <a:r>
              <a:rPr lang="fr-FR" dirty="0" err="1"/>
              <a:t>Forsythe</a:t>
            </a:r>
            <a:r>
              <a:rPr lang="fr-FR" dirty="0"/>
              <a:t>, http://fr.slideshare.net/LibraryResearchTeamNTU/raising-your-research-profile-39231913, p. 30-33), « </a:t>
            </a:r>
            <a:r>
              <a:rPr lang="en-US" dirty="0"/>
              <a:t> </a:t>
            </a:r>
            <a:r>
              <a:rPr lang="en-US" i="1" dirty="0"/>
              <a:t>We recommend that you check individual publisher copyright policies and requirements before uploading the full-text</a:t>
            </a:r>
            <a:r>
              <a:rPr lang="fr-FR" dirty="0">
                <a:sym typeface="Wingdings" panose="05000000000000000000" pitchFamily="2" charset="2"/>
              </a:rPr>
              <a:t> » et rappelle la possibilité d’un échange en </a:t>
            </a:r>
            <a:r>
              <a:rPr lang="fr-FR" b="1" dirty="0" err="1">
                <a:sym typeface="Wingdings" panose="05000000000000000000" pitchFamily="2" charset="2"/>
              </a:rPr>
              <a:t>peer</a:t>
            </a:r>
            <a:r>
              <a:rPr lang="fr-FR" b="1" dirty="0">
                <a:sym typeface="Wingdings" panose="05000000000000000000" pitchFamily="2" charset="2"/>
              </a:rPr>
              <a:t> to </a:t>
            </a:r>
            <a:r>
              <a:rPr lang="fr-FR" b="1" dirty="0" err="1">
                <a:sym typeface="Wingdings" panose="05000000000000000000" pitchFamily="2" charset="2"/>
              </a:rPr>
              <a:t>peer</a:t>
            </a:r>
            <a:endParaRPr lang="fr-FR" dirty="0">
              <a:sym typeface="Wingdings" panose="05000000000000000000" pitchFamily="2" charset="2"/>
            </a:endParaRPr>
          </a:p>
          <a:p>
            <a:pPr marL="265575" indent="-88526">
              <a:buFontTx/>
              <a:buChar char="-"/>
              <a:defRPr/>
            </a:pPr>
            <a:r>
              <a:rPr lang="fr-FR" b="1" dirty="0">
                <a:sym typeface="Wingdings" panose="05000000000000000000" pitchFamily="2" charset="2"/>
              </a:rPr>
              <a:t>position des éditeurs </a:t>
            </a:r>
            <a:r>
              <a:rPr lang="fr-FR" dirty="0">
                <a:sym typeface="Wingdings" panose="05000000000000000000" pitchFamily="2" charset="2"/>
              </a:rPr>
              <a:t>: </a:t>
            </a:r>
            <a:r>
              <a:rPr lang="fr-FR" b="1" u="sng" dirty="0">
                <a:sym typeface="Wingdings" panose="05000000000000000000" pitchFamily="2" charset="2"/>
              </a:rPr>
              <a:t>NB : tout ce qui n’est pas explicitement autorité par la licence est interdit</a:t>
            </a:r>
            <a:endParaRPr lang="fr-FR" dirty="0">
              <a:sym typeface="Wingdings" panose="05000000000000000000" pitchFamily="2" charset="2"/>
            </a:endParaRPr>
          </a:p>
          <a:p>
            <a:pPr marL="360424" lvl="1" indent="-88526" defTabSz="910544">
              <a:buFontTx/>
              <a:buChar char="-"/>
              <a:defRPr/>
            </a:pPr>
            <a:r>
              <a:rPr lang="fr-FR" b="1" dirty="0">
                <a:sym typeface="Wingdings" panose="05000000000000000000" pitchFamily="2" charset="2"/>
              </a:rPr>
              <a:t>position généralement peu explicite vis-à-vis des réseaux sociaux</a:t>
            </a:r>
            <a:r>
              <a:rPr lang="fr-FR" dirty="0">
                <a:sym typeface="Wingdings" panose="05000000000000000000" pitchFamily="2" charset="2"/>
              </a:rPr>
              <a:t> (pas de mention de ce cas particulier) : ex. : Springer : le contrat de transfert de droits conserve à l’auteur des droits d’</a:t>
            </a:r>
            <a:r>
              <a:rPr lang="fr-FR" dirty="0" err="1">
                <a:sym typeface="Wingdings" panose="05000000000000000000" pitchFamily="2" charset="2"/>
              </a:rPr>
              <a:t>autoarchivage</a:t>
            </a:r>
            <a:r>
              <a:rPr lang="fr-FR" dirty="0">
                <a:sym typeface="Wingdings" panose="05000000000000000000" pitchFamily="2" charset="2"/>
              </a:rPr>
              <a:t> « </a:t>
            </a:r>
            <a:r>
              <a:rPr lang="fr-FR" i="1" dirty="0"/>
              <a:t>on </a:t>
            </a:r>
            <a:r>
              <a:rPr lang="fr-FR" i="1" dirty="0" err="1"/>
              <a:t>their</a:t>
            </a:r>
            <a:r>
              <a:rPr lang="fr-FR" i="1" dirty="0"/>
              <a:t> </a:t>
            </a:r>
            <a:r>
              <a:rPr lang="fr-FR" i="1" dirty="0" err="1"/>
              <a:t>own</a:t>
            </a:r>
            <a:r>
              <a:rPr lang="fr-FR" i="1" dirty="0"/>
              <a:t> </a:t>
            </a:r>
            <a:r>
              <a:rPr lang="fr-FR" i="1" dirty="0" err="1"/>
              <a:t>websites</a:t>
            </a:r>
            <a:r>
              <a:rPr lang="fr-FR" i="1" dirty="0"/>
              <a:t> »</a:t>
            </a:r>
            <a:r>
              <a:rPr lang="fr-FR" dirty="0"/>
              <a:t> ou de dépôt « </a:t>
            </a:r>
            <a:r>
              <a:rPr lang="fr-FR" i="1" dirty="0"/>
              <a:t>in </a:t>
            </a:r>
            <a:r>
              <a:rPr lang="fr-FR" i="1" dirty="0" err="1"/>
              <a:t>any</a:t>
            </a:r>
            <a:r>
              <a:rPr lang="fr-FR" i="1" dirty="0"/>
              <a:t> </a:t>
            </a:r>
            <a:r>
              <a:rPr lang="fr-FR" i="1" dirty="0" err="1"/>
              <a:t>repository</a:t>
            </a:r>
            <a:r>
              <a:rPr lang="fr-FR" i="1" dirty="0"/>
              <a:t> </a:t>
            </a:r>
            <a:r>
              <a:rPr lang="fr-FR" dirty="0"/>
              <a:t>» (http://www.springer.com/fr/open-access/authors-rights/self-archiving-policy/2124) – et c’est justement le terme vague de « site personnel » qui a conduit de nombreux chercheurs à mettre leurs publications sur leurs profils personnels de réseaux sociaux ; dans le cas d’Elsevier, la voie verte (</a:t>
            </a:r>
            <a:r>
              <a:rPr lang="fr-FR" dirty="0" err="1"/>
              <a:t>autoarchivage</a:t>
            </a:r>
            <a:r>
              <a:rPr lang="fr-FR" dirty="0"/>
              <a:t>) concerne les serveurs publics (http://www.elsevier.com/about/open-access/open-access-policies/article-posting-policy#pre-print)</a:t>
            </a:r>
          </a:p>
          <a:p>
            <a:pPr marL="360424" lvl="1" indent="-88526" defTabSz="910544">
              <a:buFontTx/>
              <a:buChar char="-"/>
              <a:defRPr/>
            </a:pPr>
            <a:r>
              <a:rPr lang="fr-FR" b="1" dirty="0">
                <a:sym typeface="Wingdings" panose="05000000000000000000" pitchFamily="2" charset="2"/>
              </a:rPr>
              <a:t>distinction possible </a:t>
            </a:r>
            <a:r>
              <a:rPr lang="fr-FR" dirty="0">
                <a:sym typeface="Wingdings" panose="05000000000000000000" pitchFamily="2" charset="2"/>
              </a:rPr>
              <a:t>entre dépôt </a:t>
            </a:r>
            <a:r>
              <a:rPr lang="fr-FR" dirty="0"/>
              <a:t>d’un article au titre des archives ouvertes (voie verte) sur un site personnel ou un site institutionnel et sur un réseau social : cas de Taylor &amp; Francis, par exemple, dont les conditions ont été revues en 04/2014 (http://editorresources.taylorandfrancisgroup.com/information-on-revised-green-oa-policy/)</a:t>
            </a:r>
          </a:p>
          <a:p>
            <a:pPr marL="360424" lvl="1" indent="-88526" defTabSz="910544">
              <a:buFontTx/>
              <a:buChar char="-"/>
              <a:defRPr/>
            </a:pPr>
            <a:r>
              <a:rPr lang="fr-FR" b="1" dirty="0"/>
              <a:t>demandes de retrait par les éditeurs </a:t>
            </a:r>
            <a:r>
              <a:rPr lang="fr-FR" dirty="0"/>
              <a:t>: cf. demandes par Elsevier de retrait de milliers d’articles mis en ligne sur Academia (2013, </a:t>
            </a:r>
            <a:r>
              <a:rPr lang="fr-FR" dirty="0">
                <a:sym typeface="Wingdings" pitchFamily="2" charset="2"/>
              </a:rPr>
              <a:t>http://scienceblogs.com/confessions/2013/12/10/around-the-web-elsevier-vs-academia-edu-vs-researchers/) ; </a:t>
            </a:r>
            <a:endParaRPr lang="fr-FR" dirty="0"/>
          </a:p>
          <a:p>
            <a:pPr marL="360424" lvl="1" indent="-88526">
              <a:buFontTx/>
              <a:buChar char="-"/>
              <a:defRPr/>
            </a:pPr>
            <a:r>
              <a:rPr lang="fr-FR" dirty="0"/>
              <a:t>mais une </a:t>
            </a:r>
            <a:r>
              <a:rPr lang="fr-FR" b="1" dirty="0"/>
              <a:t>position fluctuante </a:t>
            </a:r>
            <a:r>
              <a:rPr lang="fr-FR" dirty="0"/>
              <a:t>: après ces demandes de retrait en 2013, Elsevier a limité, ensuite, ses tentatives et a décidé de changer de stratégie (cf. http://urfistinfo.hypotheses.org/2896) par peur, de se mettre à dos la communauté académique (http://blogs.scientificamerican.com/information-culture/2013/12/12/is-elsevier-really-for-science-or-just-for-profit/) et pour lutter contre les réseaux académiques, avant de s’attaquer</a:t>
            </a:r>
            <a:r>
              <a:rPr lang="fr-FR" baseline="0" dirty="0"/>
              <a:t> à ResearchGate en 2017 (cf. procédures en Allemagne, en 2017, https://urfistinfo.hypotheses.org/3126 et aux Etats-Unis en 2018, https://www.actualitte.com/article/monde-edition/une-nouvelle-plainte-contre-researchgate-le-facebook-des-chercheurs/91224)</a:t>
            </a:r>
            <a:endParaRPr lang="fr-FR" dirty="0"/>
          </a:p>
          <a:p>
            <a:pPr marL="88526" indent="-88526">
              <a:defRPr/>
            </a:pPr>
            <a:r>
              <a:rPr lang="fr-FR" dirty="0">
                <a:sym typeface="Wingdings" panose="05000000000000000000" pitchFamily="2" charset="2"/>
              </a:rPr>
              <a:t>Sur cette question, voir également </a:t>
            </a:r>
            <a:r>
              <a:rPr lang="en-US" dirty="0">
                <a:sym typeface="Wingdings" panose="05000000000000000000" pitchFamily="2" charset="2"/>
              </a:rPr>
              <a:t>Michael Clarke, 2013, http://scholarlykitchen.sspnet.org/2013/12/11/has-elsevier-signaled-a-new-era-for-academia-edu-and-other-professional-networks, et la </a:t>
            </a:r>
            <a:r>
              <a:rPr lang="en-US" dirty="0" err="1">
                <a:sym typeface="Wingdings" panose="05000000000000000000" pitchFamily="2" charset="2"/>
              </a:rPr>
              <a:t>série</a:t>
            </a:r>
            <a:r>
              <a:rPr lang="en-US" dirty="0">
                <a:sym typeface="Wingdings" panose="05000000000000000000" pitchFamily="2" charset="2"/>
              </a:rPr>
              <a:t> de billets de A. Bouchard sur </a:t>
            </a:r>
            <a:r>
              <a:rPr lang="en-US" i="1" dirty="0" err="1">
                <a:sym typeface="Wingdings" panose="05000000000000000000" pitchFamily="2" charset="2"/>
              </a:rPr>
              <a:t>URFISTinfo</a:t>
            </a:r>
            <a:r>
              <a:rPr lang="en-US" i="0" dirty="0">
                <a:sym typeface="Wingdings" panose="05000000000000000000" pitchFamily="2" charset="2"/>
              </a:rPr>
              <a:t> (2014-</a:t>
            </a:r>
            <a:r>
              <a:rPr lang="en-US" i="0" baseline="0" dirty="0">
                <a:sym typeface="Wingdings" panose="05000000000000000000" pitchFamily="2" charset="2"/>
              </a:rPr>
              <a:t> )</a:t>
            </a:r>
            <a:endParaRPr lang="en-US" i="1" dirty="0">
              <a:sym typeface="Wingdings" panose="05000000000000000000" pitchFamily="2" charset="2"/>
            </a:endParaRPr>
          </a:p>
          <a:p>
            <a:pPr marL="88526" indent="-88526" defTabSz="910544">
              <a:defRPr/>
            </a:pPr>
            <a:r>
              <a:rPr lang="fr-FR" b="1" dirty="0">
                <a:solidFill>
                  <a:prstClr val="black"/>
                </a:solidFill>
              </a:rPr>
              <a:t>Conseil  : ne jamais céder l’ensemble de ses droits (sauf s’il y a une bonne raison)</a:t>
            </a:r>
          </a:p>
          <a:p>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137</a:t>
            </a:fld>
            <a:endParaRPr lang="fr-FR"/>
          </a:p>
        </p:txBody>
      </p:sp>
    </p:spTree>
    <p:extLst>
      <p:ext uri="{BB962C8B-B14F-4D97-AF65-F5344CB8AC3E}">
        <p14:creationId xmlns:p14="http://schemas.microsoft.com/office/powerpoint/2010/main" val="150870988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Référence : https://www.legifrance.gouv.fr/eli/loi/2016/10/7/ECFI1524250L/jo#JORFARTI000033202841</a:t>
            </a:r>
          </a:p>
          <a:p>
            <a:endParaRPr lang="fr-FR" dirty="0"/>
          </a:p>
          <a:p>
            <a:pPr marL="92074" indent="-92074" defTabSz="914383">
              <a:defRPr/>
            </a:pPr>
            <a:r>
              <a:rPr lang="fr-FR" dirty="0"/>
              <a:t>Pour</a:t>
            </a:r>
            <a:r>
              <a:rPr lang="fr-FR" baseline="0" dirty="0"/>
              <a:t> un exemple d’interprétation sur les réseaux sociaux, cf. Lionel Maurel. « Open Access : quelles incidences de la loi « République numérique ? ». </a:t>
            </a:r>
            <a:r>
              <a:rPr lang="fr-FR" i="1" baseline="0" dirty="0" err="1"/>
              <a:t>S.I.Lex</a:t>
            </a:r>
            <a:r>
              <a:rPr lang="fr-FR" i="1" baseline="0" dirty="0"/>
              <a:t>.</a:t>
            </a:r>
            <a:r>
              <a:rPr lang="fr-FR" i="0" baseline="0" dirty="0"/>
              <a:t> 31/10/2016. [en ligne]. Disponible sur : </a:t>
            </a:r>
            <a:r>
              <a:rPr lang="fr-FR" dirty="0"/>
              <a:t>https://scinfolex.com/2016/10/31/open-access-quelles-incidences-de-la-loi-republique-numerique/.</a:t>
            </a:r>
          </a:p>
          <a:p>
            <a:r>
              <a:rPr lang="fr-FR" dirty="0"/>
              <a:t>A compléter par</a:t>
            </a:r>
            <a:r>
              <a:rPr lang="fr-FR" baseline="0" dirty="0"/>
              <a:t> CNRS. </a:t>
            </a:r>
            <a:r>
              <a:rPr lang="fr-FR" i="1" dirty="0">
                <a:effectLst/>
              </a:rPr>
              <a:t>Le travail de la science</a:t>
            </a:r>
            <a:r>
              <a:rPr lang="fr-FR" i="1" baseline="0" dirty="0">
                <a:effectLst/>
              </a:rPr>
              <a:t> et le numérique. </a:t>
            </a:r>
            <a:r>
              <a:rPr lang="fr-FR" i="1" dirty="0">
                <a:effectLst/>
              </a:rPr>
              <a:t>Données, publications, plateformes. Une analyse systémique de la loi pour une République numérique</a:t>
            </a:r>
            <a:r>
              <a:rPr lang="fr-FR" dirty="0">
                <a:effectLst/>
              </a:rPr>
              <a:t>. 24/01/2017. 93 p. [en ligne]. Disponible sur : http://www.cnrs.fr/dist/z-outils/documents/20170203_analyse%20syst%C3%A9mique_vf.pdf ;</a:t>
            </a:r>
          </a:p>
          <a:p>
            <a:pPr marL="92074" indent="-92074" defTabSz="914383">
              <a:defRPr/>
            </a:pPr>
            <a:r>
              <a:rPr lang="fr-FR" baseline="0" dirty="0"/>
              <a:t>- la Question N° 102688 au gouvernement par Jean-David </a:t>
            </a:r>
            <a:r>
              <a:rPr lang="fr-FR" baseline="0" dirty="0" err="1"/>
              <a:t>Ciot</a:t>
            </a:r>
            <a:r>
              <a:rPr lang="fr-FR" baseline="0" dirty="0"/>
              <a:t> du 14/02/2017 sur les conditions d’application de la loi (rétroactivité, périmètre des éditeurs, évaluation du financement de l’auteur, accès matériel au fichier concerné) : [en ligne]. Disponible sur : http://questions.assemblee-nationale.fr/q14/14-102688QE.htm</a:t>
            </a:r>
          </a:p>
          <a:p>
            <a:pPr marL="92074" indent="-92074" defTabSz="914383">
              <a:defRPr/>
            </a:pPr>
            <a:r>
              <a:rPr lang="fr-FR" dirty="0"/>
              <a:t>- le </a:t>
            </a:r>
            <a:r>
              <a:rPr lang="fr-FR" i="1" dirty="0"/>
              <a:t>Guide d’application de la loi pour une République numérique (article 30). Écrits scientifiques</a:t>
            </a:r>
            <a:r>
              <a:rPr lang="fr-FR" dirty="0"/>
              <a:t>. </a:t>
            </a:r>
            <a:r>
              <a:rPr lang="fr-FR" baseline="0" dirty="0"/>
              <a:t>2018. [en ligne]. Disponible sur : https://www.ouvrirlascience.fr/guide-dapplication-de-la-loi-pour-une-republique-numerique-article-30-ecrits-scientifiques/</a:t>
            </a:r>
            <a:endParaRPr lang="fr-FR" dirty="0"/>
          </a:p>
          <a:p>
            <a:pPr marL="92074" indent="-92074" defTabSz="914383">
              <a:defRPr/>
            </a:pPr>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138</a:t>
            </a:fld>
            <a:endParaRPr lang="fr-FR" dirty="0"/>
          </a:p>
        </p:txBody>
      </p:sp>
    </p:spTree>
    <p:extLst>
      <p:ext uri="{BB962C8B-B14F-4D97-AF65-F5344CB8AC3E}">
        <p14:creationId xmlns:p14="http://schemas.microsoft.com/office/powerpoint/2010/main" val="63118743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577" y="4501458"/>
            <a:ext cx="5388610" cy="4624884"/>
          </a:xfrm>
        </p:spPr>
        <p:txBody>
          <a:bodyPr/>
          <a:lstStyle/>
          <a:p>
            <a:r>
              <a:rPr lang="fr-FR" baseline="0" dirty="0"/>
              <a:t>! </a:t>
            </a:r>
            <a:r>
              <a:rPr lang="fr-FR" b="1" baseline="0" dirty="0"/>
              <a:t>publication</a:t>
            </a:r>
            <a:r>
              <a:rPr lang="fr-FR" baseline="0" dirty="0"/>
              <a:t> : </a:t>
            </a:r>
          </a:p>
          <a:p>
            <a:pPr marL="177050" indent="-88526"/>
            <a:r>
              <a:rPr lang="fr-FR" dirty="0"/>
              <a:t>- données académiques</a:t>
            </a:r>
          </a:p>
          <a:p>
            <a:pPr marL="177050" indent="-88526">
              <a:tabLst>
                <a:tab pos="173889" algn="l"/>
                <a:tab pos="260834" algn="l"/>
              </a:tabLst>
            </a:pPr>
            <a:r>
              <a:rPr lang="fr-FR" dirty="0">
                <a:sym typeface="Wingdings" pitchFamily="2" charset="2"/>
              </a:rPr>
              <a:t>- données personnelles</a:t>
            </a:r>
          </a:p>
          <a:p>
            <a:pPr marL="177050" lvl="1" indent="-88526">
              <a:tabLst>
                <a:tab pos="173889" algn="l"/>
                <a:tab pos="260834" algn="l"/>
              </a:tabLst>
              <a:defRPr/>
            </a:pPr>
            <a:r>
              <a:rPr lang="fr-FR" dirty="0">
                <a:sym typeface="Wingdings" pitchFamily="2" charset="2"/>
              </a:rPr>
              <a:t>- danger</a:t>
            </a:r>
            <a:r>
              <a:rPr lang="fr-FR" baseline="0" dirty="0">
                <a:sym typeface="Wingdings" pitchFamily="2" charset="2"/>
              </a:rPr>
              <a:t> de perdre avantage concurrentiel : publications de données sensibles : dépôt de brevets, contrats industriels, CIFRE…</a:t>
            </a:r>
          </a:p>
          <a:p>
            <a:pPr marL="259253" lvl="1" indent="-259253">
              <a:tabLst>
                <a:tab pos="173889" algn="l"/>
                <a:tab pos="260834" algn="l"/>
              </a:tabLst>
              <a:defRPr/>
            </a:pPr>
            <a:endParaRPr lang="fr-FR" dirty="0">
              <a:sym typeface="Wingdings" pitchFamily="2" charset="2"/>
            </a:endParaRPr>
          </a:p>
          <a:p>
            <a:pPr marL="259253" lvl="1" indent="-259253">
              <a:buFontTx/>
              <a:buChar char="-"/>
              <a:tabLst>
                <a:tab pos="173889" algn="l"/>
                <a:tab pos="260834" algn="l"/>
              </a:tabLst>
            </a:pPr>
            <a:endParaRPr lang="fr-FR" sz="800" dirty="0">
              <a:sym typeface="Wingdings" pitchFamily="2" charset="2"/>
            </a:endParaRPr>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139</a:t>
            </a:fld>
            <a:endParaRPr lang="fr-FR"/>
          </a:p>
        </p:txBody>
      </p:sp>
    </p:spTree>
    <p:extLst>
      <p:ext uri="{BB962C8B-B14F-4D97-AF65-F5344CB8AC3E}">
        <p14:creationId xmlns:p14="http://schemas.microsoft.com/office/powerpoint/2010/main" val="67973797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577" y="4501458"/>
            <a:ext cx="5388610" cy="4624884"/>
          </a:xfrm>
        </p:spPr>
        <p:txBody>
          <a:bodyPr/>
          <a:lstStyle/>
          <a:p>
            <a:r>
              <a:rPr lang="fr-FR" dirty="0"/>
              <a:t>! </a:t>
            </a:r>
            <a:r>
              <a:rPr lang="fr-FR" b="1" dirty="0"/>
              <a:t>réutilisation</a:t>
            </a:r>
            <a:r>
              <a:rPr lang="fr-FR" dirty="0"/>
              <a:t> :</a:t>
            </a:r>
          </a:p>
          <a:p>
            <a:r>
              <a:rPr lang="fr-FR" dirty="0"/>
              <a:t>cf. Marion</a:t>
            </a:r>
            <a:r>
              <a:rPr lang="fr-FR" baseline="0" dirty="0"/>
              <a:t> </a:t>
            </a:r>
            <a:r>
              <a:rPr lang="fr-FR" baseline="0" dirty="0" err="1"/>
              <a:t>Wesely</a:t>
            </a:r>
            <a:r>
              <a:rPr lang="fr-FR" baseline="0" dirty="0"/>
              <a:t>, 2018, https://maisondescarnets.hypotheses.org/3702</a:t>
            </a:r>
            <a:endParaRPr lang="fr-FR" dirty="0"/>
          </a:p>
          <a:p>
            <a:pPr marL="177050" indent="-88526"/>
            <a:r>
              <a:rPr lang="fr-FR" dirty="0"/>
              <a:t>- </a:t>
            </a:r>
            <a:r>
              <a:rPr lang="fr-FR" b="1" dirty="0"/>
              <a:t>réutilisation des données d’autres personnes </a:t>
            </a:r>
            <a:r>
              <a:rPr lang="fr-FR" dirty="0"/>
              <a:t>: même d’accès libre et gratuit et sans mention de ©, les contenus internet et 2.0 ne sont pas librement et gratuitement réutilisables </a:t>
            </a:r>
          </a:p>
          <a:p>
            <a:pPr marL="265575" lvl="1" indent="-83784">
              <a:defRPr/>
            </a:pPr>
            <a:r>
              <a:rPr lang="fr-FR" dirty="0">
                <a:sym typeface="Wingdings" pitchFamily="2" charset="2"/>
              </a:rPr>
              <a:t>- droit d’auteur (contenu, cible des liens…), ex. articles déjà publiés dans des revues  nécessité de citation et d’accord de l’auteur pour toute réutilisation </a:t>
            </a:r>
          </a:p>
          <a:p>
            <a:pPr marL="265575" lvl="1" indent="-83784"/>
            <a:r>
              <a:rPr lang="fr-FR" dirty="0">
                <a:sym typeface="Wingdings" pitchFamily="2" charset="2"/>
              </a:rPr>
              <a:t>- droit de la responsabilité</a:t>
            </a:r>
          </a:p>
          <a:p>
            <a:pPr marL="265575" lvl="1" indent="-83784"/>
            <a:r>
              <a:rPr lang="fr-FR" dirty="0">
                <a:sym typeface="Wingdings" pitchFamily="2" charset="2"/>
              </a:rPr>
              <a:t>- droits de la personne (usurpation d’identité, diffamation…)</a:t>
            </a:r>
          </a:p>
          <a:p>
            <a:pPr marL="88526">
              <a:defRPr/>
            </a:pPr>
            <a:r>
              <a:rPr lang="fr-FR" dirty="0"/>
              <a:t>- </a:t>
            </a:r>
            <a:r>
              <a:rPr lang="fr-FR" b="1" dirty="0"/>
              <a:t>plagiat</a:t>
            </a:r>
            <a:r>
              <a:rPr lang="fr-FR" dirty="0"/>
              <a:t>, surtout pour des recherches en cours</a:t>
            </a:r>
          </a:p>
          <a:p>
            <a:pPr marL="265575" indent="-88526">
              <a:defRPr/>
            </a:pPr>
            <a:r>
              <a:rPr lang="fr-FR" dirty="0"/>
              <a:t>- témoignage de Lucy Williams, 2013, http://www.theguardian.com/higher-education-network/blog/2013/dec/04/academic-blogging-newspaper-research-plagiarism</a:t>
            </a:r>
          </a:p>
          <a:p>
            <a:pPr marL="265575" indent="-88526">
              <a:defRPr/>
            </a:pPr>
            <a:r>
              <a:rPr lang="fr-FR" dirty="0"/>
              <a:t>- question du </a:t>
            </a:r>
            <a:r>
              <a:rPr lang="fr-FR" b="1" dirty="0" err="1"/>
              <a:t>livetweet</a:t>
            </a:r>
            <a:r>
              <a:rPr lang="fr-FR" dirty="0"/>
              <a:t> : </a:t>
            </a:r>
            <a:r>
              <a:rPr lang="fr-FR" dirty="0" err="1"/>
              <a:t>twittergate</a:t>
            </a:r>
            <a:r>
              <a:rPr lang="fr-FR" dirty="0"/>
              <a:t> et « </a:t>
            </a:r>
            <a:r>
              <a:rPr lang="fr-FR" i="1" dirty="0" err="1"/>
              <a:t>ethics</a:t>
            </a:r>
            <a:r>
              <a:rPr lang="fr-FR" i="1" dirty="0"/>
              <a:t> of live </a:t>
            </a:r>
            <a:r>
              <a:rPr lang="fr-FR" i="1" dirty="0" err="1"/>
              <a:t>tweeting</a:t>
            </a:r>
            <a:r>
              <a:rPr lang="fr-FR" dirty="0"/>
              <a:t> », in M. </a:t>
            </a:r>
            <a:r>
              <a:rPr lang="fr-FR" dirty="0" err="1"/>
              <a:t>Fullick</a:t>
            </a:r>
            <a:r>
              <a:rPr lang="fr-FR" dirty="0"/>
              <a:t>, 2012, http://blogs.lse.ac.uk/impactofsocialsciences/2012/10/16/fullick-tweeting-out-loud/ et A. </a:t>
            </a:r>
            <a:r>
              <a:rPr lang="fr-FR" dirty="0" err="1"/>
              <a:t>Koh</a:t>
            </a:r>
            <a:r>
              <a:rPr lang="fr-FR" dirty="0"/>
              <a:t>, 2012, https://storify.com/adelinekoh/what-are-the-ethics-of-live-tweeting-at-conference</a:t>
            </a:r>
          </a:p>
          <a:p>
            <a:pPr marL="265575" indent="-88526">
              <a:defRPr/>
            </a:pPr>
            <a:r>
              <a:rPr lang="fr-FR" dirty="0"/>
              <a:t>- un </a:t>
            </a:r>
            <a:r>
              <a:rPr lang="fr-FR" b="1" dirty="0"/>
              <a:t>risque</a:t>
            </a:r>
            <a:r>
              <a:rPr lang="fr-FR" dirty="0"/>
              <a:t>… ? : cf. la position de certains éditeurs vis-à-vis d’articles soumis dont certains éléments ont déjà été dévoilés publiquement : J. </a:t>
            </a:r>
            <a:r>
              <a:rPr lang="fr-FR" dirty="0" err="1"/>
              <a:t>Tennant</a:t>
            </a:r>
            <a:r>
              <a:rPr lang="fr-FR" dirty="0"/>
              <a:t>, 2014, http://blogs.egu.eu/palaeoblog/2014/11/13/lets-have-a-discussion-about-live-tweeting-academic-conferences/</a:t>
            </a:r>
          </a:p>
          <a:p>
            <a:pPr marL="265575" indent="-88526">
              <a:defRPr/>
            </a:pPr>
            <a:r>
              <a:rPr lang="fr-FR" dirty="0"/>
              <a:t>- … ou une </a:t>
            </a:r>
            <a:r>
              <a:rPr lang="fr-FR" b="1" dirty="0"/>
              <a:t>chance</a:t>
            </a:r>
            <a:r>
              <a:rPr lang="fr-FR" dirty="0"/>
              <a:t> ? :</a:t>
            </a:r>
            <a:r>
              <a:rPr lang="fr-FR" i="1" dirty="0"/>
              <a:t> a contrario</a:t>
            </a:r>
            <a:r>
              <a:rPr lang="fr-FR" dirty="0"/>
              <a:t>, tenir un blog sur un sujet permet de délimiter le terrain et de se faire un nom sur une question (cf. P. Thomson, 2014, http://patthomson.wordpress.com/2014/09/15/should-doctoral-researchers-blog/). « En comparaison, un texte original soumis lors d’une journée d’étude court bien davantage le risque de l’emprunt irrévérencieux » (F. Provost, 2013, http://act.hypotheses.org/3217)</a:t>
            </a:r>
          </a:p>
          <a:p>
            <a:pPr lvl="0"/>
            <a:endParaRPr lang="fr-FR" dirty="0">
              <a:solidFill>
                <a:prstClr val="black"/>
              </a:solidFill>
            </a:endParaRPr>
          </a:p>
          <a:p>
            <a:pPr marL="0" lvl="1" indent="0">
              <a:buFontTx/>
              <a:buNone/>
              <a:tabLst>
                <a:tab pos="173889" algn="l"/>
                <a:tab pos="260834" algn="l"/>
              </a:tabLst>
            </a:pPr>
            <a:r>
              <a:rPr lang="fr-FR" sz="1400" b="1" dirty="0">
                <a:sym typeface="Wingdings" pitchFamily="2" charset="2"/>
              </a:rPr>
              <a:t>A CONSULTER EN PRIORITE</a:t>
            </a:r>
          </a:p>
          <a:p>
            <a:pPr marL="0" lvl="1" indent="0">
              <a:buFontTx/>
              <a:buNone/>
              <a:tabLst>
                <a:tab pos="173889" algn="l"/>
                <a:tab pos="260834" algn="l"/>
              </a:tabLst>
            </a:pPr>
            <a:r>
              <a:rPr lang="fr-FR" sz="1400" b="1" i="1" dirty="0">
                <a:sym typeface="Wingdings" pitchFamily="2" charset="2"/>
              </a:rPr>
              <a:t>Guide du droit d’auteur </a:t>
            </a:r>
            <a:r>
              <a:rPr lang="fr-FR" sz="1400" b="1" dirty="0">
                <a:sym typeface="Wingdings" pitchFamily="2" charset="2"/>
              </a:rPr>
              <a:t>(A. Lucas, </a:t>
            </a:r>
            <a:r>
              <a:rPr lang="fr-FR" sz="1400" b="1" dirty="0" err="1">
                <a:sym typeface="Wingdings" pitchFamily="2" charset="2"/>
              </a:rPr>
              <a:t>dir</a:t>
            </a:r>
            <a:r>
              <a:rPr lang="fr-FR" sz="1400" b="1" dirty="0">
                <a:sym typeface="Wingdings" pitchFamily="2" charset="2"/>
              </a:rPr>
              <a:t>.). 4e éd. 2018. 85 p., </a:t>
            </a:r>
            <a:r>
              <a:rPr lang="fr-FR" sz="1400" b="1" dirty="0">
                <a:sym typeface="Wingdings" pitchFamily="2" charset="2"/>
                <a:hlinkClick r:id="rId3"/>
              </a:rPr>
              <a:t>http://www.sup-numerique.gouv.fr/cid94535/guide-du-droit-d-auteur.html</a:t>
            </a:r>
            <a:endParaRPr lang="fr-FR" sz="1400" b="1" dirty="0">
              <a:sym typeface="Wingdings" pitchFamily="2" charset="2"/>
            </a:endParaRPr>
          </a:p>
          <a:p>
            <a:pPr marL="0" lvl="1" indent="0">
              <a:buFontTx/>
              <a:buNone/>
              <a:tabLst>
                <a:tab pos="173889" algn="l"/>
                <a:tab pos="260834" algn="l"/>
              </a:tabLst>
            </a:pPr>
            <a:endParaRPr lang="fr-FR" sz="800" dirty="0">
              <a:sym typeface="Wingdings" pitchFamily="2" charset="2"/>
            </a:endParaRPr>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140</a:t>
            </a:fld>
            <a:endParaRPr lang="fr-FR"/>
          </a:p>
        </p:txBody>
      </p:sp>
    </p:spTree>
    <p:extLst>
      <p:ext uri="{BB962C8B-B14F-4D97-AF65-F5344CB8AC3E}">
        <p14:creationId xmlns:p14="http://schemas.microsoft.com/office/powerpoint/2010/main" val="414836725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baseline="0" dirty="0" err="1"/>
              <a:t>Creative</a:t>
            </a:r>
            <a:r>
              <a:rPr lang="fr-FR" b="1" baseline="0" dirty="0"/>
              <a:t> Commons </a:t>
            </a:r>
            <a:r>
              <a:rPr lang="fr-FR" baseline="0" dirty="0"/>
              <a:t>: </a:t>
            </a:r>
            <a:r>
              <a:rPr lang="fr-FR" dirty="0"/>
              <a:t>2002, http://creativecommons.org/</a:t>
            </a:r>
          </a:p>
          <a:p>
            <a:pPr marL="177050" lvl="1"/>
            <a:r>
              <a:rPr lang="fr-FR" dirty="0"/>
              <a:t>- créateur qui décide </a:t>
            </a:r>
            <a:r>
              <a:rPr lang="fr-FR" i="1" dirty="0"/>
              <a:t>a priori </a:t>
            </a:r>
            <a:r>
              <a:rPr lang="fr-FR" dirty="0"/>
              <a:t>de l’</a:t>
            </a:r>
            <a:r>
              <a:rPr lang="fr-FR" b="1" dirty="0"/>
              <a:t>utilisation qui peut en être faite</a:t>
            </a:r>
            <a:r>
              <a:rPr lang="fr-FR" dirty="0"/>
              <a:t>, sans avoir</a:t>
            </a:r>
            <a:r>
              <a:rPr lang="fr-FR" baseline="0" dirty="0"/>
              <a:t> besoin que l’utilisateur ultérieur ne demande de permission explicite</a:t>
            </a:r>
            <a:endParaRPr lang="fr-FR" dirty="0"/>
          </a:p>
          <a:p>
            <a:pPr marL="177050" lvl="1"/>
            <a:r>
              <a:rPr lang="fr-FR" dirty="0"/>
              <a:t>- système plus souple que le droit d’auteur traditionnel dans un </a:t>
            </a:r>
            <a:r>
              <a:rPr lang="fr-FR" b="1" dirty="0"/>
              <a:t>esprit collaboratif </a:t>
            </a:r>
            <a:r>
              <a:rPr lang="fr-FR" dirty="0"/>
              <a:t>et permettant la </a:t>
            </a:r>
            <a:r>
              <a:rPr lang="fr-FR" b="1" dirty="0" err="1"/>
              <a:t>réexploitation</a:t>
            </a:r>
            <a:r>
              <a:rPr lang="fr-FR" dirty="0"/>
              <a:t>, mais ne privant</a:t>
            </a:r>
            <a:r>
              <a:rPr lang="fr-FR" baseline="0" dirty="0"/>
              <a:t> nullement du droit d’auteur (simples exceptions)</a:t>
            </a:r>
            <a:endParaRPr lang="fr-FR" dirty="0"/>
          </a:p>
          <a:p>
            <a:pPr marL="262413" lvl="1" indent="-85364">
              <a:buFontTx/>
              <a:buChar char="-"/>
            </a:pPr>
            <a:r>
              <a:rPr lang="fr-FR" dirty="0"/>
              <a:t>à mi-chemin entre licences libres et licences commerciales (puisque peut permettre ou</a:t>
            </a:r>
            <a:r>
              <a:rPr lang="fr-FR" baseline="0" dirty="0"/>
              <a:t> non des réutilisations commerciales)</a:t>
            </a:r>
          </a:p>
          <a:p>
            <a:pPr marL="262413" lvl="1" indent="-85364">
              <a:buFontTx/>
              <a:buChar char="-"/>
            </a:pPr>
            <a:r>
              <a:rPr lang="fr-FR" baseline="0" dirty="0"/>
              <a:t>peuvent être attribuées à tout type de production (production publiée – sous réserve de respecter les droits éventuels de l’éditeur) </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141</a:t>
            </a:fld>
            <a:endParaRPr lang="fr-FR"/>
          </a:p>
        </p:txBody>
      </p:sp>
    </p:spTree>
    <p:extLst>
      <p:ext uri="{BB962C8B-B14F-4D97-AF65-F5344CB8AC3E}">
        <p14:creationId xmlns:p14="http://schemas.microsoft.com/office/powerpoint/2010/main" val="371900720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5248">
              <a:defRPr/>
            </a:pPr>
            <a:r>
              <a:rPr lang="fr-FR" sz="1400" dirty="0"/>
              <a:t>CNRS / CPU – Comité d’éthique</a:t>
            </a:r>
            <a:r>
              <a:rPr lang="fr-FR" sz="1400" baseline="0" dirty="0"/>
              <a:t> du CNRS</a:t>
            </a:r>
            <a:r>
              <a:rPr lang="fr-FR" sz="1400" dirty="0"/>
              <a:t>. </a:t>
            </a:r>
            <a:r>
              <a:rPr lang="fr-FR" sz="1400" i="1" dirty="0"/>
              <a:t>Pratiquer une recherche intègre et responsable. Un guide</a:t>
            </a:r>
            <a:r>
              <a:rPr lang="fr-FR" sz="1400" dirty="0"/>
              <a:t>. 33 p. 03/2017, </a:t>
            </a:r>
            <a:r>
              <a:rPr lang="fr-FR" sz="1400" dirty="0">
                <a:hlinkClick r:id="rId3"/>
              </a:rPr>
              <a:t>https://comite-ethique.cnrs.fr/guide-pratique/</a:t>
            </a:r>
            <a:r>
              <a:rPr lang="fr-FR" sz="1400" dirty="0"/>
              <a:t> </a:t>
            </a:r>
            <a:br>
              <a:rPr lang="fr-FR" sz="1400" dirty="0"/>
            </a:br>
            <a:r>
              <a:rPr lang="fr-FR" dirty="0"/>
              <a:t>A compléter par COMETS, 2018, https://comite-ethique.cnrs.fr/wp-content/uploads/2019/10/AVIS-2018-37.pdf et COMETS, 2018-2020, https://comite-ethique.cnrs.fr/wp-content/uploads/2020/03/AVIS-2018-35.pdf</a:t>
            </a:r>
          </a:p>
          <a:p>
            <a:pPr marL="95248">
              <a:defRPr/>
            </a:pPr>
            <a:endParaRPr lang="fr-FR" dirty="0"/>
          </a:p>
          <a:p>
            <a:pPr marL="95248">
              <a:defRPr/>
            </a:pPr>
            <a:endParaRPr lang="fr-FR" dirty="0"/>
          </a:p>
          <a:p>
            <a:pPr marL="91686" indent="-77459"/>
            <a:r>
              <a:rPr lang="fr-FR" b="1" dirty="0"/>
              <a:t>Droits et devoirs du salarié </a:t>
            </a:r>
            <a:r>
              <a:rPr lang="fr-FR" dirty="0"/>
              <a:t>(autorisations, chartes de bonne conduite sur les réseaux sociaux…), </a:t>
            </a:r>
          </a:p>
          <a:p>
            <a:pPr marL="184957" indent="-170730" defTabSz="910560">
              <a:buFontTx/>
              <a:buChar char="-"/>
              <a:defRPr/>
            </a:pPr>
            <a:r>
              <a:rPr lang="fr-FR" b="1" dirty="0">
                <a:sym typeface="Wingdings" pitchFamily="2" charset="2"/>
              </a:rPr>
              <a:t>déontologie</a:t>
            </a:r>
            <a:r>
              <a:rPr lang="fr-FR" dirty="0">
                <a:sym typeface="Wingdings" pitchFamily="2" charset="2"/>
              </a:rPr>
              <a:t> du fonctionnaire ; </a:t>
            </a:r>
            <a:r>
              <a:rPr lang="fr-FR" baseline="0" dirty="0"/>
              <a:t>cf. aussi l’arrêt du Conseil d’État du 20 mars 2017 qui rappelle que les agents publics (fonctionnaires et contractuels) sont soumis à des obligations déontologiques pour leur expression en ligne, y compris les blogs et réseaux sociaux</a:t>
            </a:r>
            <a:endParaRPr lang="fr-FR" dirty="0">
              <a:sym typeface="Wingdings" pitchFamily="2" charset="2"/>
            </a:endParaRPr>
          </a:p>
          <a:p>
            <a:pPr marL="184957" indent="-170730">
              <a:buFontTx/>
              <a:buChar char="-"/>
            </a:pPr>
            <a:r>
              <a:rPr lang="fr-FR" b="1" baseline="0" dirty="0">
                <a:sym typeface="Wingdings" pitchFamily="2" charset="2"/>
              </a:rPr>
              <a:t>liberté d’expression </a:t>
            </a:r>
            <a:r>
              <a:rPr lang="fr-FR" baseline="0" dirty="0">
                <a:sym typeface="Wingdings" pitchFamily="2" charset="2"/>
              </a:rPr>
              <a:t>: « </a:t>
            </a:r>
            <a:r>
              <a:rPr lang="fr-FR" b="0" i="0" u="none" strike="noStrike" kern="1200" baseline="0" dirty="0">
                <a:solidFill>
                  <a:schemeClr val="tx1"/>
                </a:solidFill>
              </a:rPr>
              <a:t>La liberté d’expression et d’opinion s’applique dans le cadre légal de la fonction publique, avec une obligation de réserve, de confidentialité, de neutralité et de transparence des liens d’intérêt. Le chercheur exprimera à chaque occasion à quel titre, personnel ou institutionnel, il intervient et distinguera ce qui appartient au domaine de son expertise scientifique et ce qui est fondé sur des convictions personnelles. La communication sur les réseaux sociaux doit obéir aux mêmes règles » </a:t>
            </a:r>
            <a:r>
              <a:rPr lang="fr-FR" dirty="0"/>
              <a:t>(</a:t>
            </a:r>
            <a:r>
              <a:rPr lang="fr-FR" i="1" dirty="0">
                <a:sym typeface="Wingdings" pitchFamily="2" charset="2"/>
              </a:rPr>
              <a:t>Charte nationale de déontologie</a:t>
            </a:r>
            <a:r>
              <a:rPr lang="fr-FR" i="1" baseline="0" dirty="0">
                <a:sym typeface="Wingdings" pitchFamily="2" charset="2"/>
              </a:rPr>
              <a:t> des métiers de la recherche</a:t>
            </a:r>
            <a:r>
              <a:rPr lang="fr-FR" dirty="0"/>
              <a:t>. 2015. 6 p. [en ligne]. Disponible sur : http://www.cnrs.fr/comets/IMG/pdf/charte_nationale__deontologie_signe_e_janvier2015.pdf) ; ex. : conseil du</a:t>
            </a:r>
            <a:r>
              <a:rPr lang="fr-FR" baseline="0" dirty="0"/>
              <a:t> DSI de l’université de Lancaster (http://www.lancaster.ac.uk/iss/security/training/social-networking/)</a:t>
            </a:r>
          </a:p>
          <a:p>
            <a:pPr marL="14227"/>
            <a:r>
              <a:rPr lang="fr-FR" baseline="0" dirty="0"/>
              <a:t>- question de l’</a:t>
            </a:r>
            <a:r>
              <a:rPr lang="fr-FR" b="1" i="1" baseline="0" dirty="0" err="1"/>
              <a:t>endorsement</a:t>
            </a:r>
            <a:r>
              <a:rPr lang="fr-FR" baseline="0" dirty="0"/>
              <a:t> : « Vos tweets n’engagent pas que vous » (ex. du </a:t>
            </a:r>
            <a:r>
              <a:rPr lang="fr-FR" i="1" baseline="0" dirty="0"/>
              <a:t>New York Times</a:t>
            </a:r>
            <a:r>
              <a:rPr lang="fr-FR" i="0" baseline="0" dirty="0"/>
              <a:t>, T. </a:t>
            </a:r>
            <a:r>
              <a:rPr lang="fr-FR" i="0" baseline="0" dirty="0" err="1"/>
              <a:t>Coëffé</a:t>
            </a:r>
            <a:r>
              <a:rPr lang="fr-FR" i="0" baseline="0" dirty="0"/>
              <a:t>, 2017, https://www.blogdumoderateur.com/tweets-are-my-own-nyt/)</a:t>
            </a:r>
            <a:br>
              <a:rPr lang="fr-FR" i="0" baseline="0" dirty="0"/>
            </a:br>
            <a:r>
              <a:rPr lang="fr-FR" i="0" baseline="0" dirty="0">
                <a:sym typeface="Wingdings" panose="05000000000000000000" pitchFamily="2" charset="2"/>
              </a:rPr>
              <a:t> voir A. Tattersall, 2019, https://blogs.lse.ac.uk/impactofsocialsciences/2019/04/08/dont-be-a-giraffe-how-to-avoid-trolls-on-academic-social-media/</a:t>
            </a:r>
            <a:br>
              <a:rPr lang="fr-FR" baseline="0" dirty="0"/>
            </a:br>
            <a:endParaRPr lang="fr-FR" baseline="0" dirty="0"/>
          </a:p>
          <a:p>
            <a:pPr marL="91686" indent="-90106"/>
            <a:r>
              <a:rPr lang="fr-FR" dirty="0"/>
              <a:t>Ex. d’affaires d’</a:t>
            </a:r>
            <a:r>
              <a:rPr lang="fr-FR" b="1" dirty="0"/>
              <a:t>expressions sur les média sociaux </a:t>
            </a:r>
            <a:r>
              <a:rPr lang="fr-FR" dirty="0"/>
              <a:t>de chercheurs conduisant à des </a:t>
            </a:r>
            <a:r>
              <a:rPr lang="fr-FR" b="1" dirty="0"/>
              <a:t>renvois</a:t>
            </a:r>
            <a:r>
              <a:rPr lang="fr-FR" dirty="0"/>
              <a:t> (cf. aussi D. </a:t>
            </a:r>
            <a:r>
              <a:rPr lang="fr-FR" dirty="0" err="1"/>
              <a:t>Lupton</a:t>
            </a:r>
            <a:r>
              <a:rPr lang="fr-FR" dirty="0"/>
              <a:t>, 2014, http://www.canberra.edu.au/faculties/arts-design/attachments/pdf/n-and-mrc/Feeling-Better-Connected-report-final.pdf, p.6) :</a:t>
            </a:r>
          </a:p>
          <a:p>
            <a:pPr marL="170727" indent="-79041">
              <a:buFontTx/>
              <a:buChar char="-"/>
            </a:pPr>
            <a:r>
              <a:rPr lang="fr-FR" dirty="0"/>
              <a:t>Christopher </a:t>
            </a:r>
            <a:r>
              <a:rPr lang="fr-FR" dirty="0" err="1"/>
              <a:t>Rollston</a:t>
            </a:r>
            <a:r>
              <a:rPr lang="fr-FR" dirty="0"/>
              <a:t>, </a:t>
            </a:r>
            <a:r>
              <a:rPr lang="fr-FR" i="1" dirty="0" err="1"/>
              <a:t>tenured</a:t>
            </a:r>
            <a:r>
              <a:rPr lang="fr-FR" i="1" dirty="0"/>
              <a:t> </a:t>
            </a:r>
            <a:r>
              <a:rPr lang="fr-FR" i="1" dirty="0" err="1"/>
              <a:t>professor</a:t>
            </a:r>
            <a:r>
              <a:rPr lang="fr-FR" i="1" dirty="0"/>
              <a:t> </a:t>
            </a:r>
            <a:r>
              <a:rPr lang="fr-FR" dirty="0"/>
              <a:t>à l’Emmanuel </a:t>
            </a:r>
            <a:r>
              <a:rPr lang="fr-FR" dirty="0" err="1"/>
              <a:t>College</a:t>
            </a:r>
            <a:r>
              <a:rPr lang="fr-FR" dirty="0"/>
              <a:t>, forcé à démissionner, suite à un billet de blog sur le </a:t>
            </a:r>
            <a:r>
              <a:rPr lang="fr-FR" i="1" dirty="0" err="1"/>
              <a:t>Huffington</a:t>
            </a:r>
            <a:r>
              <a:rPr lang="fr-FR" i="1" dirty="0"/>
              <a:t> Post</a:t>
            </a:r>
            <a:r>
              <a:rPr lang="fr-FR" dirty="0"/>
              <a:t> sur la place des femmes dans les Ecritures, cf. https://nearemmaus.wordpress.com/2013/09/06/5-reasons-students-shouldnt-blog-1-public-reputation/</a:t>
            </a:r>
          </a:p>
          <a:p>
            <a:pPr marL="170727" indent="-79041">
              <a:buFontTx/>
              <a:buChar char="-"/>
            </a:pPr>
            <a:r>
              <a:rPr lang="fr-FR" dirty="0"/>
              <a:t>suite à un tweet de David W. </a:t>
            </a:r>
            <a:r>
              <a:rPr lang="fr-FR" dirty="0" err="1"/>
              <a:t>Guth</a:t>
            </a:r>
            <a:r>
              <a:rPr lang="fr-FR" dirty="0"/>
              <a:t>, de l’université du Kansas, sur le port d’armes aux Etats-Unis, le </a:t>
            </a:r>
            <a:r>
              <a:rPr lang="fr-FR" i="1" dirty="0" err="1"/>
              <a:t>board</a:t>
            </a:r>
            <a:r>
              <a:rPr lang="fr-FR" i="1" dirty="0"/>
              <a:t> of </a:t>
            </a:r>
            <a:r>
              <a:rPr lang="fr-FR" i="1" dirty="0" err="1"/>
              <a:t>regents</a:t>
            </a:r>
            <a:r>
              <a:rPr lang="fr-FR" i="1" dirty="0"/>
              <a:t> </a:t>
            </a:r>
            <a:r>
              <a:rPr lang="fr-FR" dirty="0"/>
              <a:t>de l’université du Kansas adopte un règlement selon lequel tout membre de l’université peut être licencié en cas d’« usage impropre des médias sociaux » (https://www.insidehighered.com/news/2013/12/19/kansas-regents-adopt-policy-when-social-media-use-can-get-faculty-fired)</a:t>
            </a:r>
          </a:p>
          <a:p>
            <a:pPr marL="170727" indent="-79041">
              <a:buFontTx/>
              <a:buChar char="-"/>
            </a:pPr>
            <a:r>
              <a:rPr lang="fr-FR" dirty="0"/>
              <a:t>Steve </a:t>
            </a:r>
            <a:r>
              <a:rPr lang="fr-FR" dirty="0" err="1"/>
              <a:t>Salaita</a:t>
            </a:r>
            <a:r>
              <a:rPr lang="fr-FR" dirty="0"/>
              <a:t>, professeur de l’université d’Illinois, dont l’embauche semble avoir été bloquée suite à ses prises de positions anti-israéliennes sur Twitter, cf. http://www.theguardian.com/education/2014/sep/09/professor-israel-criticism-twitter-university-illinois</a:t>
            </a:r>
          </a:p>
          <a:p>
            <a:pPr marL="181793" indent="-90106"/>
            <a:r>
              <a:rPr lang="fr-FR" dirty="0"/>
              <a:t>- bataille</a:t>
            </a:r>
            <a:r>
              <a:rPr lang="fr-FR" baseline="0" dirty="0"/>
              <a:t> juridique entre la Chicago State </a:t>
            </a:r>
            <a:r>
              <a:rPr lang="fr-FR" baseline="0" dirty="0" err="1"/>
              <a:t>University</a:t>
            </a:r>
            <a:r>
              <a:rPr lang="fr-FR" baseline="0" dirty="0"/>
              <a:t> et deux chercheurs accusés d’avoir publié un blog critique sur le management de l’institution, interrogeant notamment la notion de liberté académique </a:t>
            </a:r>
            <a:r>
              <a:rPr lang="fr-FR" baseline="0" dirty="0">
                <a:sym typeface="Wingdings" panose="05000000000000000000" pitchFamily="2" charset="2"/>
              </a:rPr>
              <a:t> victoire des deux chercheurs (cf. P. </a:t>
            </a:r>
            <a:r>
              <a:rPr lang="fr-FR" baseline="0" dirty="0" err="1">
                <a:sym typeface="Wingdings" panose="05000000000000000000" pitchFamily="2" charset="2"/>
              </a:rPr>
              <a:t>Basken</a:t>
            </a:r>
            <a:r>
              <a:rPr lang="fr-FR" baseline="0" dirty="0">
                <a:sym typeface="Wingdings" panose="05000000000000000000" pitchFamily="2" charset="2"/>
              </a:rPr>
              <a:t>, 2019, https://www.timeshighereducation.com/news/us-university-pays-ps510k-settle-lawsuit-over-critical-blog)</a:t>
            </a:r>
            <a:endParaRPr lang="fr-FR" dirty="0"/>
          </a:p>
          <a:p>
            <a:pPr marL="181793" indent="-90106"/>
            <a:r>
              <a:rPr lang="fr-FR" dirty="0"/>
              <a:t>- pour</a:t>
            </a:r>
            <a:r>
              <a:rPr lang="fr-FR" baseline="0" dirty="0"/>
              <a:t> des exemples récents sur Twitter, cf. </a:t>
            </a:r>
            <a:r>
              <a:rPr lang="en-US" baseline="0" dirty="0"/>
              <a:t>E. </a:t>
            </a:r>
            <a:r>
              <a:rPr lang="en-US" baseline="0" dirty="0" err="1"/>
              <a:t>Bothwell</a:t>
            </a:r>
            <a:r>
              <a:rPr lang="en-US" baseline="0" dirty="0"/>
              <a:t>, 2019, https://www.timeshighereducation.com/news/call-sector-guidelines-academic-freedom-social-media : </a:t>
            </a:r>
            <a:r>
              <a:rPr lang="en-US" baseline="0" dirty="0" err="1"/>
              <a:t>prise</a:t>
            </a:r>
            <a:r>
              <a:rPr lang="en-US" baseline="0" dirty="0"/>
              <a:t> de positions </a:t>
            </a:r>
            <a:r>
              <a:rPr lang="en-US" baseline="0" dirty="0" err="1"/>
              <a:t>politiques</a:t>
            </a:r>
            <a:r>
              <a:rPr lang="en-US" baseline="0" dirty="0"/>
              <a:t> vis-à-vis du </a:t>
            </a:r>
            <a:r>
              <a:rPr lang="en-US" baseline="0" dirty="0" err="1"/>
              <a:t>gouvernement</a:t>
            </a:r>
            <a:r>
              <a:rPr lang="en-US" baseline="0" dirty="0"/>
              <a:t> </a:t>
            </a:r>
            <a:r>
              <a:rPr lang="en-US" baseline="0" dirty="0" err="1"/>
              <a:t>anglais</a:t>
            </a:r>
            <a:r>
              <a:rPr lang="en-US" baseline="0" dirty="0"/>
              <a:t> </a:t>
            </a:r>
            <a:r>
              <a:rPr lang="en-US" baseline="0" dirty="0" err="1"/>
              <a:t>ou</a:t>
            </a:r>
            <a:r>
              <a:rPr lang="en-US" baseline="0" dirty="0"/>
              <a:t> de son institution, </a:t>
            </a:r>
            <a:r>
              <a:rPr lang="en-US" baseline="0" dirty="0" err="1"/>
              <a:t>nombre</a:t>
            </a:r>
            <a:r>
              <a:rPr lang="en-US" baseline="0" dirty="0"/>
              <a:t> trop </a:t>
            </a:r>
            <a:r>
              <a:rPr lang="en-US" baseline="0" dirty="0" err="1"/>
              <a:t>importants</a:t>
            </a:r>
            <a:r>
              <a:rPr lang="en-US" baseline="0" dirty="0"/>
              <a:t> de tweets </a:t>
            </a:r>
            <a:r>
              <a:rPr lang="en-US" baseline="0" dirty="0">
                <a:sym typeface="Wingdings" panose="05000000000000000000" pitchFamily="2" charset="2"/>
              </a:rPr>
              <a:t> </a:t>
            </a:r>
            <a:r>
              <a:rPr lang="en-US" baseline="0" dirty="0" err="1">
                <a:sym typeface="Wingdings" panose="05000000000000000000" pitchFamily="2" charset="2"/>
              </a:rPr>
              <a:t>une</a:t>
            </a:r>
            <a:r>
              <a:rPr lang="en-US" baseline="0" dirty="0">
                <a:sym typeface="Wingdings" panose="05000000000000000000" pitchFamily="2" charset="2"/>
              </a:rPr>
              <a:t> surveillance accrue des propos </a:t>
            </a:r>
            <a:r>
              <a:rPr lang="en-US" baseline="0" dirty="0" err="1">
                <a:sym typeface="Wingdings" panose="05000000000000000000" pitchFamily="2" charset="2"/>
              </a:rPr>
              <a:t>tenus</a:t>
            </a:r>
            <a:r>
              <a:rPr lang="en-US" baseline="0" dirty="0">
                <a:sym typeface="Wingdings" panose="05000000000000000000" pitchFamily="2" charset="2"/>
              </a:rPr>
              <a:t> par les </a:t>
            </a:r>
            <a:r>
              <a:rPr lang="en-US" baseline="0" dirty="0" err="1">
                <a:sym typeface="Wingdings" panose="05000000000000000000" pitchFamily="2" charset="2"/>
              </a:rPr>
              <a:t>chercheurs</a:t>
            </a:r>
            <a:r>
              <a:rPr lang="en-US" baseline="0" dirty="0">
                <a:sym typeface="Wingdings" panose="05000000000000000000" pitchFamily="2" charset="2"/>
              </a:rPr>
              <a:t> sur les </a:t>
            </a:r>
            <a:r>
              <a:rPr lang="en-US" baseline="0" dirty="0" err="1">
                <a:sym typeface="Wingdings" panose="05000000000000000000" pitchFamily="2" charset="2"/>
              </a:rPr>
              <a:t>médias</a:t>
            </a:r>
            <a:r>
              <a:rPr lang="en-US" baseline="0" dirty="0">
                <a:sym typeface="Wingdings" panose="05000000000000000000" pitchFamily="2" charset="2"/>
              </a:rPr>
              <a:t> </a:t>
            </a:r>
            <a:r>
              <a:rPr lang="en-US" baseline="0" dirty="0" err="1">
                <a:sym typeface="Wingdings" panose="05000000000000000000" pitchFamily="2" charset="2"/>
              </a:rPr>
              <a:t>sociaux</a:t>
            </a:r>
            <a:r>
              <a:rPr lang="en-US" baseline="0" dirty="0">
                <a:sym typeface="Wingdings" panose="05000000000000000000" pitchFamily="2" charset="2"/>
              </a:rPr>
              <a:t> par les </a:t>
            </a:r>
            <a:r>
              <a:rPr lang="en-US" baseline="0" dirty="0" err="1">
                <a:sym typeface="Wingdings" panose="05000000000000000000" pitchFamily="2" charset="2"/>
              </a:rPr>
              <a:t>responsables</a:t>
            </a:r>
            <a:r>
              <a:rPr lang="en-US" baseline="0" dirty="0">
                <a:sym typeface="Wingdings" panose="05000000000000000000" pitchFamily="2" charset="2"/>
              </a:rPr>
              <a:t> </a:t>
            </a:r>
            <a:r>
              <a:rPr lang="en-US" baseline="0" dirty="0" err="1">
                <a:sym typeface="Wingdings" panose="05000000000000000000" pitchFamily="2" charset="2"/>
              </a:rPr>
              <a:t>institutionnels</a:t>
            </a:r>
            <a:r>
              <a:rPr lang="en-US" baseline="0" dirty="0">
                <a:sym typeface="Wingdings" panose="05000000000000000000" pitchFamily="2" charset="2"/>
              </a:rPr>
              <a:t> ? (</a:t>
            </a:r>
            <a:r>
              <a:rPr lang="en-US" i="1" baseline="0" dirty="0">
                <a:sym typeface="Wingdings" panose="05000000000000000000" pitchFamily="2" charset="2"/>
              </a:rPr>
              <a:t>ibid.</a:t>
            </a:r>
            <a:r>
              <a:rPr lang="en-US" i="0" baseline="0" dirty="0">
                <a:sym typeface="Wingdings" panose="05000000000000000000" pitchFamily="2" charset="2"/>
              </a:rPr>
              <a:t>)</a:t>
            </a:r>
            <a:endParaRPr lang="en-US" baseline="0" dirty="0"/>
          </a:p>
          <a:p>
            <a:pPr marL="170727" indent="-79041">
              <a:buFontTx/>
              <a:buChar char="-"/>
            </a:pPr>
            <a:endParaRPr lang="fr-FR" dirty="0"/>
          </a:p>
          <a:p>
            <a:pPr marL="91686" indent="-77459"/>
            <a:r>
              <a:rPr lang="fr-FR" dirty="0">
                <a:sym typeface="Wingdings" pitchFamily="2" charset="2"/>
              </a:rPr>
              <a:t> besoin</a:t>
            </a:r>
            <a:r>
              <a:rPr lang="fr-FR" baseline="0" dirty="0">
                <a:sym typeface="Wingdings" pitchFamily="2" charset="2"/>
              </a:rPr>
              <a:t> de mieux protéger la prise de position des chercheurs sur les réseaux (cf. </a:t>
            </a:r>
            <a:r>
              <a:rPr lang="fr-FR" baseline="0" dirty="0" err="1">
                <a:sym typeface="Wingdings" pitchFamily="2" charset="2"/>
              </a:rPr>
              <a:t>Cassidy</a:t>
            </a:r>
            <a:r>
              <a:rPr lang="fr-FR" baseline="0" dirty="0">
                <a:sym typeface="Wingdings" pitchFamily="2" charset="2"/>
              </a:rPr>
              <a:t> R. </a:t>
            </a:r>
            <a:r>
              <a:rPr lang="fr-FR" baseline="0" dirty="0" err="1">
                <a:sym typeface="Wingdings" pitchFamily="2" charset="2"/>
              </a:rPr>
              <a:t>Sugimoto</a:t>
            </a:r>
            <a:r>
              <a:rPr lang="fr-FR" baseline="0" dirty="0">
                <a:sym typeface="Wingdings" pitchFamily="2" charset="2"/>
              </a:rPr>
              <a:t>, 2016, http://blogs.lse.ac.uk/impactofsocialsciences/2016/04/11/tenure-can-withstand-twitter-thoughts-on-social-media-and-academic-freedom/)</a:t>
            </a:r>
            <a:endParaRPr lang="fr-FR" dirty="0">
              <a:sym typeface="Wingdings" pitchFamily="2" charset="2"/>
            </a:endParaRPr>
          </a:p>
          <a:p>
            <a:pPr marL="95248">
              <a:defRPr/>
            </a:pPr>
            <a:endParaRPr lang="fr-FR" dirty="0"/>
          </a:p>
          <a:p>
            <a:pPr marL="95248">
              <a:defRPr/>
            </a:pPr>
            <a:endParaRPr lang="fr-FR" dirty="0"/>
          </a:p>
          <a:p>
            <a:pPr>
              <a:defRPr/>
            </a:pPr>
            <a:r>
              <a:rPr lang="fr-FR" b="1" dirty="0"/>
              <a:t>Cas de l’utilisation des données des médias sociaux dans un contexte de recherche </a:t>
            </a:r>
            <a:r>
              <a:rPr lang="fr-FR" dirty="0"/>
              <a:t>:</a:t>
            </a:r>
          </a:p>
          <a:p>
            <a:pPr marL="85725">
              <a:defRPr/>
            </a:pPr>
            <a:r>
              <a:rPr lang="fr-FR" dirty="0"/>
              <a:t>- SERISS, 2019, https://www.cessda.eu/News-Events/News/CESSDA/Two-brand-new-guides-for-researchers-launched-at-ESRA2019</a:t>
            </a:r>
          </a:p>
          <a:p>
            <a:pPr marL="85725">
              <a:defRPr/>
            </a:pPr>
            <a:r>
              <a:rPr lang="fr-FR" dirty="0"/>
              <a:t>- LES, s. d., https://info.lse.ac.uk/staff/divisions/Secretarys-Division/Assets/Documents/Information-Records-Management/Social-media-personal-data-and-research-guidance-v.1.pdf, à compléter par https://info.lse.ac.uk/staff/services/Policies-and-procedures/Assets/Documents/infCon.pdf?from_serp=1</a:t>
            </a:r>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142</a:t>
            </a:fld>
            <a:endParaRPr lang="fr-FR" dirty="0"/>
          </a:p>
        </p:txBody>
      </p:sp>
    </p:spTree>
    <p:extLst>
      <p:ext uri="{BB962C8B-B14F-4D97-AF65-F5344CB8AC3E}">
        <p14:creationId xmlns:p14="http://schemas.microsoft.com/office/powerpoint/2010/main" val="422184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0544">
              <a:defRPr/>
            </a:pPr>
            <a:r>
              <a:rPr lang="fr-FR" b="1" dirty="0"/>
              <a:t>Définition</a:t>
            </a:r>
          </a:p>
          <a:p>
            <a:pPr marL="181793" indent="-90106" defTabSz="910544">
              <a:defRPr/>
            </a:pPr>
            <a:r>
              <a:rPr lang="fr-FR" dirty="0"/>
              <a:t>- « Les médias sociaux désignent un ensemble de services permettant de développer des conversations et des interactions sociales sur internet ou en situation de mobilité » </a:t>
            </a:r>
            <a:r>
              <a:rPr lang="fr-FR" sz="800" dirty="0"/>
              <a:t>(F. Cavazza, 2011, http://www.mediassociaux.fr/2009/06/29/une-definition-des-medias-sociaux/)</a:t>
            </a:r>
          </a:p>
          <a:p>
            <a:pPr marL="181793" indent="-90106" defTabSz="910544">
              <a:defRPr/>
            </a:pPr>
            <a:r>
              <a:rPr lang="fr-FR" dirty="0"/>
              <a:t>- réseau social : </a:t>
            </a:r>
            <a:r>
              <a:rPr lang="fr-FR" dirty="0">
                <a:sym typeface="Wingdings" pitchFamily="2" charset="2"/>
              </a:rPr>
              <a:t>« </a:t>
            </a:r>
            <a:r>
              <a:rPr lang="en-US" i="1" dirty="0"/>
              <a:t>any online community of scientists</a:t>
            </a:r>
            <a:r>
              <a:rPr lang="en-US" dirty="0"/>
              <a:t> </a:t>
            </a:r>
            <a:r>
              <a:rPr lang="fr-FR" dirty="0">
                <a:sym typeface="Wingdings" pitchFamily="2" charset="2"/>
              </a:rPr>
              <a:t>» </a:t>
            </a:r>
            <a:r>
              <a:rPr lang="fr-FR" sz="800" dirty="0">
                <a:sym typeface="Wingdings" pitchFamily="2" charset="2"/>
              </a:rPr>
              <a:t>(</a:t>
            </a:r>
            <a:r>
              <a:rPr lang="fr-FR" sz="800" i="1" dirty="0">
                <a:sym typeface="Wingdings" pitchFamily="2" charset="2"/>
              </a:rPr>
              <a:t>Comprendia</a:t>
            </a:r>
            <a:r>
              <a:rPr lang="fr-FR" sz="800" dirty="0">
                <a:sym typeface="Wingdings" pitchFamily="2" charset="2"/>
              </a:rPr>
              <a:t>, 2012, http://comprendia.com/2012/03/12/what-is-a-scientific-social-network-6-examples/)</a:t>
            </a:r>
            <a:endParaRPr lang="fr-FR" sz="800" dirty="0"/>
          </a:p>
          <a:p>
            <a:endParaRPr lang="fr-FR" dirty="0"/>
          </a:p>
          <a:p>
            <a:pPr defTabSz="910544">
              <a:defRPr/>
            </a:pPr>
            <a:r>
              <a:rPr lang="fr-FR" dirty="0"/>
              <a:t>Frontières parfois floues entre les </a:t>
            </a:r>
            <a:r>
              <a:rPr lang="fr-FR" b="1" dirty="0"/>
              <a:t>types d’outils de réseautage </a:t>
            </a:r>
          </a:p>
          <a:p>
            <a:pPr marL="91686" defTabSz="910544">
              <a:defRPr/>
            </a:pPr>
            <a:r>
              <a:rPr lang="fr-FR" dirty="0"/>
              <a:t>des communautés permettent de partager du contenu et de travailler de façon collaborative,  et, inversement, les plateformes de partage de contenu permettent de créer des communautés – principe de la science 2.0, l’application des principes du web 2.0/social/collaboratif au domaine de la recherche</a:t>
            </a:r>
          </a:p>
          <a:p>
            <a:pPr marL="91686" defTabSz="910544">
              <a:defRPr/>
            </a:pPr>
            <a:endParaRPr lang="fr-FR" dirty="0"/>
          </a:p>
          <a:p>
            <a:pPr defTabSz="910544">
              <a:defRPr/>
            </a:pPr>
            <a:r>
              <a:rPr lang="fr-FR" b="1" dirty="0"/>
              <a:t>Typologie</a:t>
            </a:r>
            <a:r>
              <a:rPr lang="fr-FR" dirty="0"/>
              <a:t> d’usages</a:t>
            </a:r>
          </a:p>
          <a:p>
            <a:pPr marL="87312"/>
            <a:r>
              <a:rPr lang="fr-FR" dirty="0"/>
              <a:t>- par le </a:t>
            </a:r>
            <a:r>
              <a:rPr lang="fr-FR" b="1" dirty="0"/>
              <a:t>public</a:t>
            </a:r>
            <a:r>
              <a:rPr lang="fr-FR" dirty="0"/>
              <a:t> : rôle de l’</a:t>
            </a:r>
            <a:r>
              <a:rPr lang="fr-FR" b="1" dirty="0"/>
              <a:t>âge</a:t>
            </a:r>
            <a:r>
              <a:rPr lang="fr-FR" dirty="0"/>
              <a:t> dans la construction d’un réseau social (Simon Langlois, 1977) : valeur progresse avec l’évolution de la carrière</a:t>
            </a:r>
          </a:p>
          <a:p>
            <a:pPr marL="87312"/>
            <a:r>
              <a:rPr lang="fr-FR" dirty="0"/>
              <a:t>- par l’</a:t>
            </a:r>
            <a:r>
              <a:rPr lang="fr-FR" b="1" dirty="0"/>
              <a:t>usage</a:t>
            </a:r>
            <a:r>
              <a:rPr lang="fr-FR" dirty="0"/>
              <a:t> : « </a:t>
            </a:r>
            <a:r>
              <a:rPr lang="fr-FR" dirty="0" err="1"/>
              <a:t>MySpace</a:t>
            </a:r>
            <a:r>
              <a:rPr lang="fr-FR" dirty="0"/>
              <a:t>, c’est le bar, Facebook, c’est la maison, LinkedIn, c’est le bureau et Twitter, c’est la machine à café » </a:t>
            </a:r>
            <a:r>
              <a:rPr lang="fr-FR" sz="800" dirty="0"/>
              <a:t>(</a:t>
            </a:r>
            <a:r>
              <a:rPr lang="fr-FR" sz="800" dirty="0">
                <a:sym typeface="Wingdings" pitchFamily="2" charset="2"/>
              </a:rPr>
              <a:t>cf. http://www.les-infostrateges.com/actu/0901622/facebook-c-est-la-maison-et-linkedin-le-bureau)</a:t>
            </a:r>
          </a:p>
          <a:p>
            <a:pPr marL="87312"/>
            <a:r>
              <a:rPr lang="fr-FR" sz="800" dirty="0">
                <a:sym typeface="Wingdings" pitchFamily="2" charset="2"/>
              </a:rPr>
              <a:t>- p</a:t>
            </a:r>
            <a:r>
              <a:rPr lang="fr-FR" dirty="0"/>
              <a:t>ar le </a:t>
            </a:r>
            <a:r>
              <a:rPr lang="fr-FR" b="1" dirty="0"/>
              <a:t>fonctionnement</a:t>
            </a:r>
            <a:r>
              <a:rPr lang="fr-FR" dirty="0"/>
              <a:t> : </a:t>
            </a:r>
            <a:r>
              <a:rPr lang="fr-FR" b="1" dirty="0"/>
              <a:t>création</a:t>
            </a:r>
            <a:r>
              <a:rPr lang="fr-FR" dirty="0"/>
              <a:t> : sociétés commerciales (Nature Network), institutions publiques (</a:t>
            </a:r>
            <a:r>
              <a:rPr lang="fr-FR" dirty="0" err="1"/>
              <a:t>AgroVivo</a:t>
            </a:r>
            <a:r>
              <a:rPr lang="fr-FR" dirty="0"/>
              <a:t>, Carnets2Descartes), individus (MyScienceWork, ResearchGate) ; </a:t>
            </a:r>
            <a:r>
              <a:rPr lang="fr-FR" b="1" dirty="0"/>
              <a:t>accès</a:t>
            </a:r>
            <a:r>
              <a:rPr lang="fr-FR" dirty="0"/>
              <a:t> : inscription ouverte à tous (Twitter) ; sur invitation (souvent au lancement du service) ; conditions (Facebook à son lancement : pour un établissement ; ResearchGate : besoin d’une adresse institutionnelle)</a:t>
            </a:r>
          </a:p>
          <a:p>
            <a:pPr marL="87312"/>
            <a:r>
              <a:rPr lang="fr-FR" dirty="0"/>
              <a:t>- par la </a:t>
            </a:r>
            <a:r>
              <a:rPr lang="fr-FR" b="1" dirty="0"/>
              <a:t>création et l’alimentation du réseau </a:t>
            </a:r>
            <a:r>
              <a:rPr lang="fr-FR" dirty="0"/>
              <a:t>: </a:t>
            </a:r>
            <a:r>
              <a:rPr lang="fr-FR" b="1" dirty="0"/>
              <a:t>suivi</a:t>
            </a:r>
            <a:r>
              <a:rPr lang="fr-FR" dirty="0"/>
              <a:t> : direct (automatique) ou indirect (à accepter) ; </a:t>
            </a:r>
            <a:r>
              <a:rPr lang="fr-FR" b="1" dirty="0"/>
              <a:t>réciprocité</a:t>
            </a:r>
            <a:r>
              <a:rPr lang="fr-FR" dirty="0"/>
              <a:t> : symétrique ou asymétrique ; </a:t>
            </a:r>
            <a:r>
              <a:rPr lang="fr-FR" b="1" dirty="0"/>
              <a:t>viral</a:t>
            </a:r>
            <a:r>
              <a:rPr lang="fr-FR" dirty="0"/>
              <a:t> : à partir du carnet d’adresses, invitation à ses contacts, suggestions automatiques, sollicitations ou recommandations</a:t>
            </a:r>
          </a:p>
          <a:p>
            <a:pPr marL="342894" lvl="2" indent="-342894">
              <a:buFont typeface="Wingdings" panose="05000000000000000000" pitchFamily="2" charset="2"/>
              <a:buChar char="à"/>
              <a:defRPr/>
            </a:pPr>
            <a:endParaRPr lang="fr-FR" dirty="0">
              <a:sym typeface="Wingdings" pitchFamily="2" charset="2"/>
            </a:endParaRPr>
          </a:p>
          <a:p>
            <a:pPr marL="341460" lvl="2" indent="-79042">
              <a:buFont typeface="Wingdings" panose="05000000000000000000" pitchFamily="2" charset="2"/>
              <a:buChar char="à"/>
              <a:defRPr/>
            </a:pPr>
            <a:r>
              <a:rPr lang="fr-FR" b="1" dirty="0">
                <a:sym typeface="Wingdings" pitchFamily="2" charset="2"/>
              </a:rPr>
              <a:t>importance de savoir le public cible du réseau</a:t>
            </a:r>
            <a:r>
              <a:rPr lang="fr-FR" b="1" dirty="0"/>
              <a:t> </a:t>
            </a:r>
          </a:p>
          <a:p>
            <a:pPr marL="341460" lvl="2" indent="-79042">
              <a:buFont typeface="Wingdings" panose="05000000000000000000" pitchFamily="2" charset="2"/>
              <a:buChar char="à"/>
              <a:defRPr/>
            </a:pPr>
            <a:r>
              <a:rPr lang="fr-FR" b="1" dirty="0"/>
              <a:t>des usages différents et non concurrents</a:t>
            </a:r>
          </a:p>
          <a:p>
            <a:pPr marL="91686" defTabSz="910544">
              <a:defRPr/>
            </a:pPr>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14</a:t>
            </a:fld>
            <a:endParaRPr lang="fr-FR"/>
          </a:p>
        </p:txBody>
      </p:sp>
    </p:spTree>
    <p:extLst>
      <p:ext uri="{BB962C8B-B14F-4D97-AF65-F5344CB8AC3E}">
        <p14:creationId xmlns:p14="http://schemas.microsoft.com/office/powerpoint/2010/main" val="148196533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266695" indent="-171447">
              <a:buFont typeface="Wingdings" panose="05000000000000000000" pitchFamily="2" charset="2"/>
              <a:buChar char="à"/>
              <a:defRPr/>
            </a:pPr>
            <a:r>
              <a:rPr lang="fr-FR" b="1" dirty="0"/>
              <a:t>privilégier</a:t>
            </a:r>
            <a:r>
              <a:rPr lang="fr-FR" b="1" baseline="0" dirty="0"/>
              <a:t> une alimentation </a:t>
            </a:r>
            <a:r>
              <a:rPr lang="fr-FR" b="1" i="1" baseline="0" dirty="0"/>
              <a:t>a minima</a:t>
            </a:r>
            <a:r>
              <a:rPr lang="fr-FR" b="1" baseline="0" dirty="0"/>
              <a:t> du réseau </a:t>
            </a:r>
            <a:r>
              <a:rPr lang="fr-FR" b="0" i="0" baseline="0" dirty="0"/>
              <a:t>(références bibliographiques et lien vers le document déposé ailleurs (archives ouvertes, plateformes de revues) </a:t>
            </a:r>
          </a:p>
          <a:p>
            <a:pPr marL="358769" lvl="1" indent="-171447">
              <a:buFontTx/>
              <a:buChar char="-"/>
              <a:defRPr/>
            </a:pPr>
            <a:r>
              <a:rPr lang="fr-FR" b="0" i="0" baseline="0" dirty="0"/>
              <a:t>indiquer le lien sur le réseau (il existe un champ </a:t>
            </a:r>
            <a:r>
              <a:rPr lang="fr-FR" b="0" i="1" baseline="0" dirty="0"/>
              <a:t>ad hoc </a:t>
            </a:r>
            <a:r>
              <a:rPr lang="fr-FR" b="0" i="0" baseline="0" dirty="0"/>
              <a:t>sur Academia ; sur ResearchGate, comme ce champ </a:t>
            </a:r>
            <a:r>
              <a:rPr lang="fr-FR" b="0" i="1" baseline="0" dirty="0"/>
              <a:t>ad hoc</a:t>
            </a:r>
            <a:r>
              <a:rPr lang="fr-FR" b="0" i="0" baseline="0" dirty="0"/>
              <a:t> n’apparaît qu’une fois le fichier déposé, utiliser un champ non prévu pour ça (ex. abstract, etc.) - le DOI peut être d’ailleurs être exprimé avec une URL, sur le modèle : &lt;http://dx.doi.org/[</a:t>
            </a:r>
            <a:r>
              <a:rPr lang="fr-FR" b="0" i="0" baseline="0" dirty="0" err="1"/>
              <a:t>préfixeOIE</a:t>
            </a:r>
            <a:r>
              <a:rPr lang="fr-FR" b="0" i="0" baseline="0" dirty="0"/>
              <a:t>]/[</a:t>
            </a:r>
            <a:r>
              <a:rPr lang="fr-FR" b="0" i="0" baseline="0" dirty="0" err="1"/>
              <a:t>réf.article</a:t>
            </a:r>
            <a:r>
              <a:rPr lang="fr-FR" b="0" i="0" baseline="0" dirty="0"/>
              <a:t>]&gt;</a:t>
            </a:r>
          </a:p>
          <a:p>
            <a:pPr marL="358769" lvl="1" indent="-171447">
              <a:buFontTx/>
              <a:buChar char="-"/>
              <a:defRPr/>
            </a:pPr>
            <a:r>
              <a:rPr lang="fr-FR" b="0" i="0" baseline="0" dirty="0"/>
              <a:t>déposer un fichier minimal (juste le lien vers le document, ou, mieux pour la </a:t>
            </a:r>
            <a:r>
              <a:rPr lang="fr-FR" b="0" i="0" baseline="0" dirty="0" err="1"/>
              <a:t>citabilité</a:t>
            </a:r>
            <a:r>
              <a:rPr lang="fr-FR" b="0" i="0" baseline="0" dirty="0"/>
              <a:t>, les références bibliographiques complètes par exemple, tirées de HAL, et le lien)</a:t>
            </a:r>
          </a:p>
          <a:p>
            <a:pPr marL="898503" lvl="1" indent="-171447">
              <a:buFontTx/>
              <a:buChar char="-"/>
              <a:defRPr/>
            </a:pPr>
            <a:endParaRPr lang="fr-FR" b="0" i="0" baseline="0" dirty="0">
              <a:latin typeface="Arial" panose="020B0604020202020204" pitchFamily="34" charset="0"/>
              <a:cs typeface="Arial" panose="020B0604020202020204" pitchFamily="34" charset="0"/>
            </a:endParaRPr>
          </a:p>
          <a:p>
            <a:pPr marL="266695" indent="-171447">
              <a:buFont typeface="Wingdings" panose="05000000000000000000" pitchFamily="2" charset="2"/>
              <a:buChar char="à"/>
              <a:defRPr/>
            </a:pPr>
            <a:r>
              <a:rPr lang="fr-FR" b="1" baseline="0" dirty="0"/>
              <a:t>position de plus en plus fréquente</a:t>
            </a:r>
            <a:r>
              <a:rPr lang="fr-FR" b="1" dirty="0"/>
              <a:t> dans les institutions</a:t>
            </a:r>
            <a:endParaRPr lang="fr-FR" b="0" dirty="0"/>
          </a:p>
          <a:p>
            <a:pPr marL="358769" indent="-171447">
              <a:buFontTx/>
              <a:buChar char="-"/>
            </a:pPr>
            <a:r>
              <a:rPr lang="fr-FR" dirty="0"/>
              <a:t>cf. CNRS / CPU – Comité d’éthique</a:t>
            </a:r>
            <a:r>
              <a:rPr lang="fr-FR" baseline="0" dirty="0"/>
              <a:t> du CNRS</a:t>
            </a:r>
            <a:r>
              <a:rPr lang="fr-FR" dirty="0"/>
              <a:t>. </a:t>
            </a:r>
            <a:r>
              <a:rPr lang="fr-FR" i="1" dirty="0"/>
              <a:t>Pratiquer une recherche intègre et responsable. Un guide</a:t>
            </a:r>
            <a:r>
              <a:rPr lang="fr-FR" dirty="0"/>
              <a:t>. 33 p. 03/2017. [en ligne]. Disponible sur : https://comite-ethique.cnrs.fr/guide-pratique/, p. 16 : « Certains réseaux sociaux scientifiques (Academia, ResearchGate, MyScienceWork par exemple), sont destinés à la communication entre chercheurs et à donner de la visibilité à leurs travaux. Les chercheurs peuvent y signaler leurs publications mais aussi les déposer sur le site. Leur usage doit se faire dans le respect des règles de bonnes conduites. Le dépôt sur ces plateformes engage la responsabilité individuelle du dépositaire mais pas celle de l’organisme employeur, même si le nom de celui-ci y figure » </a:t>
            </a:r>
          </a:p>
          <a:p>
            <a:pPr marL="358769" indent="-171447">
              <a:buFontTx/>
              <a:buChar char="-"/>
            </a:pPr>
            <a:r>
              <a:rPr lang="fr-FR" dirty="0"/>
              <a:t>cf. P. Aventurier et D. L’</a:t>
            </a:r>
            <a:r>
              <a:rPr lang="fr-FR" dirty="0" err="1"/>
              <a:t>Hostis</a:t>
            </a:r>
            <a:r>
              <a:rPr lang="fr-FR" dirty="0"/>
              <a:t>, 2016, https://ist.blogs.inrae.fr/technologies/wp-content/uploads/sites/2/2016/11/Activist1_ReseauxSociaux-1.pdf </a:t>
            </a:r>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143</a:t>
            </a:fld>
            <a:endParaRPr lang="fr-FR" dirty="0"/>
          </a:p>
        </p:txBody>
      </p:sp>
    </p:spTree>
    <p:extLst>
      <p:ext uri="{BB962C8B-B14F-4D97-AF65-F5344CB8AC3E}">
        <p14:creationId xmlns:p14="http://schemas.microsoft.com/office/powerpoint/2010/main" val="358232265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 </a:t>
            </a:r>
            <a:r>
              <a:rPr lang="fr-FR" dirty="0" err="1"/>
              <a:t>University</a:t>
            </a:r>
            <a:r>
              <a:rPr lang="fr-FR" dirty="0"/>
              <a:t> of Cambridge, 2016, https://www.cam.ac.uk/system/files/social_media_guidelines._version_1.4.pdf</a:t>
            </a:r>
          </a:p>
        </p:txBody>
      </p:sp>
      <p:sp>
        <p:nvSpPr>
          <p:cNvPr id="4" name="Espace réservé du numéro de diapositive 3"/>
          <p:cNvSpPr>
            <a:spLocks noGrp="1"/>
          </p:cNvSpPr>
          <p:nvPr>
            <p:ph type="sldNum" sz="quarter" idx="5"/>
          </p:nvPr>
        </p:nvSpPr>
        <p:spPr/>
        <p:txBody>
          <a:bodyPr/>
          <a:lstStyle/>
          <a:p>
            <a:fld id="{674A2ACD-2B3D-4894-BA84-7EEEFD1E15C8}" type="slidenum">
              <a:rPr lang="fr-FR" smtClean="0"/>
              <a:pPr/>
              <a:t>144</a:t>
            </a:fld>
            <a:endParaRPr lang="fr-FR" dirty="0"/>
          </a:p>
        </p:txBody>
      </p:sp>
    </p:spTree>
    <p:extLst>
      <p:ext uri="{BB962C8B-B14F-4D97-AF65-F5344CB8AC3E}">
        <p14:creationId xmlns:p14="http://schemas.microsoft.com/office/powerpoint/2010/main" val="1909821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145</a:t>
            </a:fld>
            <a:endParaRPr lang="fr-FR"/>
          </a:p>
        </p:txBody>
      </p:sp>
    </p:spTree>
    <p:extLst>
      <p:ext uri="{BB962C8B-B14F-4D97-AF65-F5344CB8AC3E}">
        <p14:creationId xmlns:p14="http://schemas.microsoft.com/office/powerpoint/2010/main" val="355050638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B60A166-8114-4AC4-8238-4824E529A866}" type="slidenum">
              <a:rPr lang="fr-FR" smtClean="0"/>
              <a:t>146</a:t>
            </a:fld>
            <a:endParaRPr lang="fr-FR"/>
          </a:p>
        </p:txBody>
      </p:sp>
    </p:spTree>
    <p:extLst>
      <p:ext uri="{BB962C8B-B14F-4D97-AF65-F5344CB8AC3E}">
        <p14:creationId xmlns:p14="http://schemas.microsoft.com/office/powerpoint/2010/main" val="316858527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577" y="4686501"/>
            <a:ext cx="5477039" cy="4439841"/>
          </a:xfrm>
        </p:spPr>
        <p:txBody>
          <a:bodyPr/>
          <a:lstStyle/>
          <a:p>
            <a:pPr>
              <a:tabLst>
                <a:tab pos="180212" algn="l"/>
                <a:tab pos="358843" algn="l"/>
              </a:tabLst>
              <a:defRP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030D8-6CE3-42FB-945C-626F086E6091}" type="slidenum">
              <a:rPr kumimoji="0" lang="fr-FR"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fr-FR" sz="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5926413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 https://fr-fr.facebook.com/lseps/posts/is-it-time-to-say-goodbye-to-social-media-exhaustionrebellion/10157349197608347/, d’après M. </a:t>
            </a:r>
            <a:r>
              <a:rPr lang="fr-FR" dirty="0" err="1"/>
              <a:t>Carrigan</a:t>
            </a:r>
            <a:r>
              <a:rPr lang="fr-FR" dirty="0"/>
              <a:t>, 2019, https://markcarrigan.net/2019/11/30/why-ive-deleted-my-twitter-account-exhaustionrebellion/</a:t>
            </a:r>
          </a:p>
        </p:txBody>
      </p:sp>
      <p:sp>
        <p:nvSpPr>
          <p:cNvPr id="4" name="Espace réservé du numéro de diapositive 3"/>
          <p:cNvSpPr>
            <a:spLocks noGrp="1"/>
          </p:cNvSpPr>
          <p:nvPr>
            <p:ph type="sldNum" sz="quarter" idx="5"/>
          </p:nvPr>
        </p:nvSpPr>
        <p:spPr/>
        <p:txBody>
          <a:bodyPr/>
          <a:lstStyle/>
          <a:p>
            <a:fld id="{674A2ACD-2B3D-4894-BA84-7EEEFD1E15C8}" type="slidenum">
              <a:rPr lang="fr-FR" smtClean="0"/>
              <a:pPr/>
              <a:t>148</a:t>
            </a:fld>
            <a:endParaRPr lang="fr-FR" dirty="0"/>
          </a:p>
        </p:txBody>
      </p:sp>
    </p:spTree>
    <p:extLst>
      <p:ext uri="{BB962C8B-B14F-4D97-AF65-F5344CB8AC3E}">
        <p14:creationId xmlns:p14="http://schemas.microsoft.com/office/powerpoint/2010/main" val="67112385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577" y="4573408"/>
            <a:ext cx="5388610" cy="4439841"/>
          </a:xfrm>
        </p:spPr>
        <p:txBody>
          <a:bodyPr/>
          <a:lstStyle/>
          <a:p>
            <a:r>
              <a:rPr lang="fr-FR" b="1" dirty="0"/>
              <a:t>Recrutement</a:t>
            </a:r>
            <a:r>
              <a:rPr lang="fr-FR" dirty="0"/>
              <a:t> : </a:t>
            </a:r>
          </a:p>
          <a:p>
            <a:pPr marL="256095" lvl="1" indent="-170730">
              <a:buFontTx/>
              <a:buChar char="-"/>
            </a:pPr>
            <a:r>
              <a:rPr lang="fr-FR" baseline="0" dirty="0"/>
              <a:t>pour les candidats, les </a:t>
            </a:r>
            <a:r>
              <a:rPr lang="fr-FR" dirty="0"/>
              <a:t>réseaux sociaux (Facebook, Twitter ou LinkedIn) ne sont considérés ni comme très importants ni comme très efficaces dans la recherche d’emploi (étude </a:t>
            </a:r>
            <a:r>
              <a:rPr lang="fr-FR" dirty="0" err="1"/>
              <a:t>RégionsJob</a:t>
            </a:r>
            <a:r>
              <a:rPr lang="fr-FR" dirty="0"/>
              <a:t>, 2017, https://www.blog-emploi.com/enquete-emploi-regionsjob-2017/) </a:t>
            </a:r>
            <a:r>
              <a:rPr lang="fr-FR" dirty="0">
                <a:sym typeface="Wingdings" panose="05000000000000000000" pitchFamily="2" charset="2"/>
              </a:rPr>
              <a:t></a:t>
            </a:r>
            <a:r>
              <a:rPr lang="fr-FR" dirty="0"/>
              <a:t> des réseaux sociaux utilisés surtout pour être visible </a:t>
            </a:r>
            <a:r>
              <a:rPr lang="fr-FR" baseline="0" dirty="0"/>
              <a:t>; surtout pour des postes de cadres et d’informaticiens </a:t>
            </a:r>
            <a:r>
              <a:rPr lang="fr-FR" sz="800" dirty="0"/>
              <a:t>(étude </a:t>
            </a:r>
            <a:r>
              <a:rPr lang="fr-FR" sz="800" dirty="0" err="1"/>
              <a:t>RégionsJob</a:t>
            </a:r>
            <a:r>
              <a:rPr lang="fr-FR" sz="800" dirty="0"/>
              <a:t>, 2014, http://fr.slideshare.net/captainjob/enquete-reseaux-sociaux-recrutement?)</a:t>
            </a:r>
            <a:endParaRPr lang="fr-FR" dirty="0"/>
          </a:p>
          <a:p>
            <a:pPr marL="256095" lvl="1" indent="-170730">
              <a:buFontTx/>
              <a:buChar char="-"/>
            </a:pPr>
            <a:r>
              <a:rPr lang="fr-FR" dirty="0"/>
              <a:t>19% des sondés estiment avoir trouvé un emploi grâce à des informations les concernant en ligne (étude </a:t>
            </a:r>
            <a:r>
              <a:rPr lang="fr-FR" dirty="0" err="1"/>
              <a:t>RégionsJob</a:t>
            </a:r>
            <a:r>
              <a:rPr lang="fr-FR" dirty="0"/>
              <a:t>, 2017, https://www.blog-emploi.com/enquete-emploi-regionsjob-2017/)</a:t>
            </a:r>
          </a:p>
          <a:p>
            <a:pPr marL="259255" indent="-170730">
              <a:buFontTx/>
              <a:buChar char="-"/>
            </a:pPr>
            <a:r>
              <a:rPr lang="fr-FR" dirty="0"/>
              <a:t>pour les étudiants et les jeunes</a:t>
            </a:r>
            <a:r>
              <a:rPr lang="fr-FR" baseline="0" dirty="0"/>
              <a:t> diplômés en général : </a:t>
            </a:r>
          </a:p>
          <a:p>
            <a:pPr marL="439469" lvl="1" indent="-170730">
              <a:buFontTx/>
              <a:buChar char="-"/>
            </a:pPr>
            <a:r>
              <a:rPr lang="fr-FR" dirty="0"/>
              <a:t>« L’interaction des étudiants et jeunes diplômés avec ces outils reste passive et se concentre essentiellement sur la consultation d’offres et sur la prise d’information sur l’entreprise. Le fait de postuler, en particulier, est extrêmement faible. L’activité, et donc l’interaction dynamique, vient avec la proximité au marché de l’emploi. Et avec, pour l’instant une efficacité limitée quant au fait de trouver un stage ou un emploi grâce à ces outils. En fait, ils ne sont qu’une composante des usages liés au recrutement. Les canaux traditionnels ont toujours leur place et leur efficacité. » </a:t>
            </a:r>
            <a:r>
              <a:rPr lang="fr-FR" sz="800" dirty="0"/>
              <a:t>(étude EDHEC </a:t>
            </a:r>
            <a:r>
              <a:rPr lang="fr-FR" sz="800" dirty="0" err="1"/>
              <a:t>NewGen</a:t>
            </a:r>
            <a:r>
              <a:rPr lang="fr-FR" sz="800" dirty="0"/>
              <a:t> Talent Centre/</a:t>
            </a:r>
            <a:r>
              <a:rPr lang="fr-FR" sz="800" dirty="0" err="1"/>
              <a:t>JobTeaser</a:t>
            </a:r>
            <a:r>
              <a:rPr lang="fr-FR" sz="800" dirty="0"/>
              <a:t>, 2013, http://edhecnewgentalent.com/wp-content/uploads/2013/06/etude-du-18-Juin.pdf)</a:t>
            </a:r>
            <a:r>
              <a:rPr lang="fr-FR" dirty="0"/>
              <a:t> : décalage entre le lieu de la recherche et le lieu de découverte réelle</a:t>
            </a:r>
          </a:p>
          <a:p>
            <a:pPr marL="439469" lvl="1" indent="-170730">
              <a:buFontTx/>
              <a:buChar char="-"/>
            </a:pPr>
            <a:r>
              <a:rPr lang="fr-FR" dirty="0"/>
              <a:t>2017</a:t>
            </a:r>
            <a:r>
              <a:rPr lang="fr-FR" baseline="0" dirty="0"/>
              <a:t> :  une utilisation active des réseaux sociaux professionnels (1</a:t>
            </a:r>
            <a:r>
              <a:rPr lang="fr-FR" baseline="30000" dirty="0"/>
              <a:t>er</a:t>
            </a:r>
            <a:r>
              <a:rPr lang="fr-FR" baseline="0" dirty="0"/>
              <a:t> : consultation des offres d’emploi et des stages, 2° avoir son CV en ligne et gérer son réseau professionnel), mais plus pour se renseigner que pour candidater ; les réseaux sociaux (LinkedIn, Viadeo, Facebook et Twitter) sont cependant considérés comme des outils peu efficaces pour trouver un emploi ou un stage (étude </a:t>
            </a:r>
            <a:r>
              <a:rPr lang="fr-FR" dirty="0"/>
              <a:t>EDHEC </a:t>
            </a:r>
            <a:r>
              <a:rPr lang="fr-FR" dirty="0" err="1"/>
              <a:t>NewGen</a:t>
            </a:r>
            <a:r>
              <a:rPr lang="fr-FR" dirty="0"/>
              <a:t> Talent Centre et </a:t>
            </a:r>
            <a:r>
              <a:rPr lang="fr-FR" dirty="0" err="1"/>
              <a:t>JobTeaser</a:t>
            </a:r>
            <a:r>
              <a:rPr lang="fr-FR" baseline="0" dirty="0"/>
              <a:t>, 2017, http://edhecnewgentalent.com/publications/recrutement-etudiants-nouveaux-canaux-edition-juin-2017/) </a:t>
            </a:r>
            <a:endParaRPr lang="fr-FR" dirty="0"/>
          </a:p>
          <a:p>
            <a:pPr rtl="0"/>
            <a:endParaRPr lang="fr-FR" dirty="0"/>
          </a:p>
          <a:p>
            <a:pPr rtl="0"/>
            <a:r>
              <a:rPr lang="fr-FR" b="1" dirty="0"/>
              <a:t>Renouvellement du débat d’idées </a:t>
            </a:r>
            <a:r>
              <a:rPr lang="fr-FR" dirty="0"/>
              <a:t>?</a:t>
            </a:r>
          </a:p>
          <a:p>
            <a:pPr marL="259974" indent="-171450">
              <a:buFontTx/>
              <a:buChar char="-"/>
            </a:pPr>
            <a:r>
              <a:rPr lang="fr-FR" dirty="0"/>
              <a:t>« Le cercle </a:t>
            </a:r>
            <a:r>
              <a:rPr lang="fr-FR" kern="1200" dirty="0">
                <a:solidFill>
                  <a:schemeClr val="tx1"/>
                </a:solidFill>
                <a:effectLst/>
              </a:rPr>
              <a:t>vertueux procuré par la « présence Web2.0 » des scientifiques sur le net ne se traduit-il pas essentiellement par un certain nombre d’invitations, de sollicitations à des conférences et à l’écriture d’articles, ces effets positifs participent-ils au renouvellement du débat d’idées ? » </a:t>
            </a:r>
            <a:r>
              <a:rPr lang="fr-FR" sz="800" dirty="0"/>
              <a:t>(E. </a:t>
            </a:r>
            <a:r>
              <a:rPr lang="fr-FR" sz="800" dirty="0" err="1"/>
              <a:t>Broudoux</a:t>
            </a:r>
            <a:r>
              <a:rPr lang="fr-FR" sz="800" dirty="0"/>
              <a:t> et G. Chartron, 2009, http://archivesic.ccsd.cnrs.fr/sic_00424826/fr)</a:t>
            </a:r>
          </a:p>
          <a:p>
            <a:pPr marL="259974" indent="-171450">
              <a:buFontTx/>
              <a:buChar char="-"/>
            </a:pPr>
            <a:r>
              <a:rPr lang="fr-FR" sz="800" dirty="0"/>
              <a:t>remise en cause de la diversité supposées des profils sur les réseaux sociaux (Q. </a:t>
            </a:r>
            <a:r>
              <a:rPr lang="fr-FR" sz="800" dirty="0" err="1"/>
              <a:t>Ke</a:t>
            </a:r>
            <a:r>
              <a:rPr lang="fr-FR" sz="800" dirty="0"/>
              <a:t>, Y.-Y. </a:t>
            </a:r>
            <a:r>
              <a:rPr lang="fr-FR" sz="800" dirty="0" err="1"/>
              <a:t>Ahn</a:t>
            </a:r>
            <a:r>
              <a:rPr lang="fr-FR" sz="800" dirty="0"/>
              <a:t> et C. R. </a:t>
            </a:r>
            <a:r>
              <a:rPr lang="fr-FR" sz="800" dirty="0" err="1"/>
              <a:t>Sugimoto</a:t>
            </a:r>
            <a:r>
              <a:rPr lang="fr-FR" sz="800" dirty="0"/>
              <a:t>, 2017, https://blogs.lse.ac.uk/impactofsocialsciences/2017/07/12/scientific-birds-of-a-feather-flock-together-science-communication-on-social-media-rarely-happens-across-or-beyond-disciplinary-boundaries/) – même conclusion in L. Loubère et F. </a:t>
            </a:r>
            <a:r>
              <a:rPr lang="fr-FR" sz="800" dirty="0" err="1"/>
              <a:t>Ibekwe</a:t>
            </a:r>
            <a:r>
              <a:rPr lang="fr-FR" sz="800" dirty="0"/>
              <a:t>, 2019, https://hal.archives-ouvertes.fr/hal-02307664</a:t>
            </a:r>
          </a:p>
          <a:p>
            <a:pPr marL="177050" indent="-88526"/>
            <a:r>
              <a:rPr lang="fr-FR" kern="1200" dirty="0">
                <a:solidFill>
                  <a:schemeClr val="tx1"/>
                </a:solidFill>
                <a:effectLst/>
              </a:rPr>
              <a:t>- danger de</a:t>
            </a:r>
            <a:r>
              <a:rPr lang="fr-FR" kern="1200" baseline="0" dirty="0">
                <a:solidFill>
                  <a:schemeClr val="tx1"/>
                </a:solidFill>
                <a:effectLst/>
              </a:rPr>
              <a:t> ne se tourner que vers ce qui est </a:t>
            </a:r>
            <a:r>
              <a:rPr lang="fr-FR" b="1" kern="1200" baseline="0" dirty="0">
                <a:solidFill>
                  <a:schemeClr val="tx1"/>
                </a:solidFill>
                <a:effectLst/>
              </a:rPr>
              <a:t>populaire ou à la mode </a:t>
            </a:r>
            <a:r>
              <a:rPr lang="fr-FR" kern="1200" baseline="0" dirty="0">
                <a:solidFill>
                  <a:schemeClr val="tx1"/>
                </a:solidFill>
                <a:effectLst/>
              </a:rPr>
              <a:t>– or, </a:t>
            </a:r>
            <a:r>
              <a:rPr lang="fr-FR" kern="1200" dirty="0">
                <a:solidFill>
                  <a:schemeClr val="tx1"/>
                </a:solidFill>
                <a:effectLst/>
              </a:rPr>
              <a:t>« si Febvre et Bloch s’étaient souciés de leur RG Score, ils n’auraient pas fondé l’école des Annales » </a:t>
            </a:r>
            <a:r>
              <a:rPr lang="fr-FR" sz="800" dirty="0"/>
              <a:t>(Frédéric </a:t>
            </a:r>
            <a:r>
              <a:rPr lang="fr-FR" sz="800" dirty="0" err="1"/>
              <a:t>Clavert</a:t>
            </a:r>
            <a:r>
              <a:rPr lang="fr-FR" sz="800" dirty="0"/>
              <a:t>, 2012, http://www.clavert.net/si-febvre-et-bloch-setaient-soucies-de-leur-rg-score-ils-nauraient-pas-fonde-lecole-des-annales/)</a:t>
            </a:r>
          </a:p>
          <a:p>
            <a:pPr marL="177050" indent="-88526"/>
            <a:r>
              <a:rPr lang="fr-FR" kern="1200" dirty="0">
                <a:solidFill>
                  <a:schemeClr val="tx1"/>
                </a:solidFill>
                <a:effectLst/>
              </a:rPr>
              <a:t>- voir aussi l’avis du prix Nobel</a:t>
            </a:r>
            <a:r>
              <a:rPr lang="fr-FR" kern="1200" baseline="0" dirty="0">
                <a:solidFill>
                  <a:schemeClr val="tx1"/>
                </a:solidFill>
                <a:effectLst/>
              </a:rPr>
              <a:t> de physique 2010, A. </a:t>
            </a:r>
            <a:r>
              <a:rPr lang="fr-FR" kern="1200" baseline="0" dirty="0" err="1">
                <a:solidFill>
                  <a:schemeClr val="tx1"/>
                </a:solidFill>
                <a:effectLst/>
              </a:rPr>
              <a:t>Geim</a:t>
            </a:r>
            <a:r>
              <a:rPr lang="fr-FR" kern="1200" baseline="0" dirty="0">
                <a:solidFill>
                  <a:schemeClr val="tx1"/>
                </a:solidFill>
                <a:effectLst/>
              </a:rPr>
              <a:t>, « </a:t>
            </a:r>
            <a:r>
              <a:rPr lang="en-US" i="1" kern="1200" baseline="0" dirty="0">
                <a:solidFill>
                  <a:schemeClr val="tx1"/>
                </a:solidFill>
                <a:effectLst/>
              </a:rPr>
              <a:t>Social media masking lack of science breakthroughs</a:t>
            </a:r>
            <a:r>
              <a:rPr lang="fr-FR" kern="1200" dirty="0">
                <a:solidFill>
                  <a:schemeClr val="tx1"/>
                </a:solidFill>
                <a:effectLst/>
              </a:rPr>
              <a:t> » (</a:t>
            </a:r>
            <a:r>
              <a:rPr lang="fr-FR" kern="1200" baseline="0" dirty="0">
                <a:solidFill>
                  <a:schemeClr val="tx1"/>
                </a:solidFill>
                <a:effectLst/>
              </a:rPr>
              <a:t>http://www.theaustralian.com.au/news/world/social-media-masking-lack-of-science-breakthroughs-sir-andre-geim-says/story-fnb64oi6-1226682963705#)</a:t>
            </a:r>
            <a:endParaRPr lang="fr-FR" dirty="0"/>
          </a:p>
          <a:p>
            <a:pPr marL="177050" indent="-88526"/>
            <a:r>
              <a:rPr lang="fr-FR" dirty="0"/>
              <a:t>- </a:t>
            </a:r>
            <a:r>
              <a:rPr lang="fr-FR" kern="1200" baseline="0" dirty="0">
                <a:solidFill>
                  <a:schemeClr val="tx1"/>
                </a:solidFill>
                <a:effectLst/>
              </a:rPr>
              <a:t>question de l’</a:t>
            </a:r>
            <a:r>
              <a:rPr lang="fr-FR" b="1" kern="1200" baseline="0" dirty="0">
                <a:solidFill>
                  <a:schemeClr val="tx1"/>
                </a:solidFill>
                <a:effectLst/>
              </a:rPr>
              <a:t>aspect social </a:t>
            </a:r>
            <a:r>
              <a:rPr lang="fr-FR" kern="1200" baseline="0" dirty="0">
                <a:solidFill>
                  <a:schemeClr val="tx1"/>
                </a:solidFill>
                <a:effectLst/>
              </a:rPr>
              <a:t>en général : « </a:t>
            </a:r>
            <a:r>
              <a:rPr lang="en-US" i="1" kern="1200" baseline="0" dirty="0">
                <a:solidFill>
                  <a:schemeClr val="tx1"/>
                </a:solidFill>
                <a:effectLst/>
              </a:rPr>
              <a:t>After six years of running Zotero, it’s not clear that there is a whole lot of social value to academic social networks</a:t>
            </a:r>
            <a:r>
              <a:rPr lang="en-US" kern="1200" baseline="0" dirty="0">
                <a:solidFill>
                  <a:schemeClr val="tx1"/>
                </a:solidFill>
                <a:effectLst/>
              </a:rPr>
              <a:t> </a:t>
            </a:r>
            <a:r>
              <a:rPr lang="fr-FR" kern="1200" dirty="0">
                <a:solidFill>
                  <a:schemeClr val="tx1"/>
                </a:solidFill>
                <a:effectLst/>
              </a:rPr>
              <a:t>»  (Sean </a:t>
            </a:r>
            <a:r>
              <a:rPr lang="fr-FR" kern="1200" dirty="0" err="1">
                <a:solidFill>
                  <a:schemeClr val="tx1"/>
                </a:solidFill>
                <a:effectLst/>
              </a:rPr>
              <a:t>Takats</a:t>
            </a:r>
            <a:r>
              <a:rPr lang="fr-FR" kern="1200" dirty="0">
                <a:solidFill>
                  <a:schemeClr val="tx1"/>
                </a:solidFill>
                <a:effectLst/>
              </a:rPr>
              <a:t>, responsable du site Zotero, 2012, http://chronicle.com/article/Social-Networks-for-Academics/131726/)</a:t>
            </a:r>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149</a:t>
            </a:fld>
            <a:endParaRPr lang="fr-FR"/>
          </a:p>
        </p:txBody>
      </p:sp>
    </p:spTree>
    <p:extLst>
      <p:ext uri="{BB962C8B-B14F-4D97-AF65-F5344CB8AC3E}">
        <p14:creationId xmlns:p14="http://schemas.microsoft.com/office/powerpoint/2010/main" val="363949162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Réseaux</a:t>
            </a:r>
            <a:r>
              <a:rPr lang="fr-FR" baseline="0" dirty="0"/>
              <a:t> sociaux : des outils pour booster sa communication scientifique</a:t>
            </a:r>
          </a:p>
          <a:p>
            <a:r>
              <a:rPr lang="fr-FR" baseline="0" dirty="0"/>
              <a:t>mais ne sont </a:t>
            </a:r>
            <a:r>
              <a:rPr lang="fr-FR" b="1" baseline="0" dirty="0"/>
              <a:t>pas les seuls outils de visibilité</a:t>
            </a:r>
          </a:p>
          <a:p>
            <a:pPr marL="173035" indent="-80962"/>
            <a:r>
              <a:rPr lang="fr-FR" dirty="0">
                <a:sym typeface="Wingdings" panose="05000000000000000000" pitchFamily="2" charset="2"/>
              </a:rPr>
              <a:t>- </a:t>
            </a:r>
            <a:r>
              <a:rPr lang="fr-FR" b="1" dirty="0">
                <a:sym typeface="Wingdings" panose="05000000000000000000" pitchFamily="2" charset="2"/>
              </a:rPr>
              <a:t>en présentiel</a:t>
            </a:r>
            <a:r>
              <a:rPr lang="fr-FR" dirty="0">
                <a:sym typeface="Wingdings" panose="05000000000000000000" pitchFamily="2" charset="2"/>
              </a:rPr>
              <a:t> : conférences, communication dans les médias traditionnels, e-mail…</a:t>
            </a:r>
            <a:endParaRPr lang="fr-FR" b="1" dirty="0">
              <a:sym typeface="Wingdings" panose="05000000000000000000" pitchFamily="2" charset="2"/>
            </a:endParaRPr>
          </a:p>
          <a:p>
            <a:pPr marL="173035" indent="-80962"/>
            <a:r>
              <a:rPr lang="fr-FR" b="1" dirty="0"/>
              <a:t>- </a:t>
            </a:r>
            <a:r>
              <a:rPr lang="fr-FR" b="1" baseline="0" dirty="0"/>
              <a:t>en ligne </a:t>
            </a:r>
            <a:r>
              <a:rPr lang="fr-FR" baseline="0" dirty="0"/>
              <a:t>: ex. : les archives ouvertes comme </a:t>
            </a:r>
            <a:r>
              <a:rPr lang="fr-FR" baseline="0" dirty="0" err="1"/>
              <a:t>ProdInra</a:t>
            </a:r>
            <a:r>
              <a:rPr lang="fr-FR" baseline="0" dirty="0"/>
              <a:t>, les services de profil comme Google </a:t>
            </a:r>
            <a:r>
              <a:rPr lang="fr-FR" baseline="0" dirty="0" err="1"/>
              <a:t>scholar</a:t>
            </a:r>
            <a:r>
              <a:rPr lang="fr-FR" baseline="0" dirty="0"/>
              <a:t>, les services d’identifiants chercheurs comme ORCID</a:t>
            </a:r>
            <a:endParaRPr lang="fr-FR" dirty="0"/>
          </a:p>
          <a:p>
            <a:pPr marL="173035" indent="-80962"/>
            <a:endParaRPr lang="fr-FR" kern="1200" baseline="0" dirty="0">
              <a:solidFill>
                <a:schemeClr val="tx1"/>
              </a:solidFill>
              <a:effectLst/>
              <a:sym typeface="Wingdings" panose="05000000000000000000" pitchFamily="2" charset="2"/>
            </a:endParaRPr>
          </a:p>
          <a:p>
            <a:endParaRPr lang="fr-FR" kern="1200" baseline="0" dirty="0">
              <a:solidFill>
                <a:schemeClr val="tx1"/>
              </a:solidFill>
              <a:effectLst/>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fld id="{9977D34E-C38C-4194-86B4-634840C578CE}" type="slidenum">
              <a:rPr lang="fr-FR" smtClean="0">
                <a:solidFill>
                  <a:prstClr val="black"/>
                </a:solidFill>
              </a:rPr>
              <a:pPr/>
              <a:t>150</a:t>
            </a:fld>
            <a:endParaRPr lang="fr-FR">
              <a:solidFill>
                <a:prstClr val="black"/>
              </a:solidFill>
            </a:endParaRPr>
          </a:p>
        </p:txBody>
      </p:sp>
    </p:spTree>
    <p:extLst>
      <p:ext uri="{BB962C8B-B14F-4D97-AF65-F5344CB8AC3E}">
        <p14:creationId xmlns:p14="http://schemas.microsoft.com/office/powerpoint/2010/main" val="395690382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a:t>
            </a:r>
            <a:r>
              <a:rPr lang="en-US" i="1" dirty="0"/>
              <a:t>Managing the balance between openness and disclosure requires you to think carefully about how you work and what you are trying to achieve. There is no right or wrong answer here</a:t>
            </a:r>
            <a:r>
              <a:rPr lang="fr-FR" dirty="0"/>
              <a:t> » </a:t>
            </a:r>
            <a:r>
              <a:rPr lang="fr-FR" sz="800" dirty="0"/>
              <a:t>(RIN, 2011, http://www.rin.ac.uk/our-work/communicating-and-disseminating-research/social-media-guide-researchers, p. 18)</a:t>
            </a:r>
            <a:endParaRPr lang="en-US" sz="800" dirty="0"/>
          </a:p>
          <a:p>
            <a:endParaRPr lang="fr-FR" dirty="0"/>
          </a:p>
          <a:p>
            <a:r>
              <a:rPr lang="fr-FR" dirty="0"/>
              <a:t>Définir une </a:t>
            </a:r>
            <a:r>
              <a:rPr lang="fr-FR" b="1" dirty="0"/>
              <a:t>stratégie</a:t>
            </a:r>
            <a:r>
              <a:rPr lang="fr-FR" b="1" baseline="0" dirty="0"/>
              <a:t> de présence (en ligne ou non) </a:t>
            </a:r>
            <a:r>
              <a:rPr lang="fr-FR" baseline="0" dirty="0"/>
              <a:t>: penser aux </a:t>
            </a:r>
            <a:r>
              <a:rPr lang="fr-FR" b="1" baseline="0" dirty="0"/>
              <a:t>autres outils et autres lieux </a:t>
            </a:r>
            <a:r>
              <a:rPr lang="fr-FR" baseline="0" dirty="0"/>
              <a:t>permettant les mêmes choses : </a:t>
            </a:r>
          </a:p>
          <a:p>
            <a:pPr marL="177050" indent="-88526"/>
            <a:r>
              <a:rPr lang="fr-FR" baseline="0" dirty="0"/>
              <a:t>- réseautage « réel » (colloques, séminaires, associations)</a:t>
            </a:r>
          </a:p>
          <a:p>
            <a:pPr marL="177050" indent="-88526"/>
            <a:r>
              <a:rPr lang="fr-FR" baseline="0" dirty="0"/>
              <a:t>- moyens d’informations « traditionnels » ou non (listes de diffusion, forums, groupes Facebook…) </a:t>
            </a:r>
          </a:p>
          <a:p>
            <a:pPr marL="177050" indent="-88526"/>
            <a:r>
              <a:rPr lang="fr-FR" baseline="0" dirty="0"/>
              <a:t>- lieux de publication/visibilité autres (blogs/sites personnels, archives ouvertes…)</a:t>
            </a:r>
          </a:p>
          <a:p>
            <a:endParaRPr lang="fr-FR" baseline="0" dirty="0"/>
          </a:p>
          <a:p>
            <a:r>
              <a:rPr lang="fr-FR" dirty="0"/>
              <a:t>Nécessité d’</a:t>
            </a:r>
            <a:r>
              <a:rPr lang="fr-FR" b="1" dirty="0"/>
              <a:t>avoir de bonnes pratiques</a:t>
            </a:r>
            <a:r>
              <a:rPr lang="fr-FR" dirty="0"/>
              <a:t> (sphère</a:t>
            </a:r>
            <a:r>
              <a:rPr lang="fr-FR" baseline="0" dirty="0"/>
              <a:t> privée/professionnelle)</a:t>
            </a:r>
          </a:p>
          <a:p>
            <a:r>
              <a:rPr lang="fr-FR" dirty="0"/>
              <a:t>Importance de choisir des outils en fonction de ses moyens, usages et attentes :</a:t>
            </a:r>
          </a:p>
          <a:p>
            <a:pPr marL="177050" indent="-88526"/>
            <a:r>
              <a:rPr lang="fr-FR" dirty="0"/>
              <a:t>- objectifs</a:t>
            </a:r>
          </a:p>
          <a:p>
            <a:pPr marL="177050" indent="-88526"/>
            <a:r>
              <a:rPr lang="fr-FR" dirty="0"/>
              <a:t>- stratégies</a:t>
            </a:r>
            <a:r>
              <a:rPr lang="fr-FR" baseline="0" dirty="0"/>
              <a:t> (outils, moyens…)</a:t>
            </a:r>
          </a:p>
          <a:p>
            <a:pPr marL="177050" indent="-88526"/>
            <a:r>
              <a:rPr lang="fr-FR" baseline="0" dirty="0"/>
              <a:t>- relativiser (compétences, ressources…)</a:t>
            </a:r>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151</a:t>
            </a:fld>
            <a:endParaRPr lang="fr-FR"/>
          </a:p>
        </p:txBody>
      </p:sp>
    </p:spTree>
    <p:extLst>
      <p:ext uri="{BB962C8B-B14F-4D97-AF65-F5344CB8AC3E}">
        <p14:creationId xmlns:p14="http://schemas.microsoft.com/office/powerpoint/2010/main" val="133791174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152</a:t>
            </a:fld>
            <a:endParaRPr lang="fr-FR"/>
          </a:p>
        </p:txBody>
      </p:sp>
    </p:spTree>
    <p:extLst>
      <p:ext uri="{BB962C8B-B14F-4D97-AF65-F5344CB8AC3E}">
        <p14:creationId xmlns:p14="http://schemas.microsoft.com/office/powerpoint/2010/main" val="3246940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Réf. : https://www.allaccess.com/merge/archive/31294/infographic-what-happens-in-an-internet-minute (2020)</a:t>
            </a:r>
            <a:br>
              <a:rPr lang="fr-FR" dirty="0"/>
            </a:br>
            <a:endParaRPr lang="fr-FR" dirty="0"/>
          </a:p>
          <a:p>
            <a:r>
              <a:rPr lang="fr-FR" baseline="0" dirty="0" err="1"/>
              <a:t>We</a:t>
            </a:r>
            <a:r>
              <a:rPr lang="fr-FR" baseline="0" dirty="0"/>
              <a:t> are social / </a:t>
            </a:r>
            <a:r>
              <a:rPr lang="fr-FR" baseline="0" dirty="0" err="1"/>
              <a:t>Hootsuite</a:t>
            </a:r>
            <a:r>
              <a:rPr lang="fr-FR" baseline="0" dirty="0"/>
              <a:t>, </a:t>
            </a:r>
            <a:r>
              <a:rPr lang="fr-FR" i="1" baseline="0" dirty="0"/>
              <a:t>Digital 2019</a:t>
            </a:r>
            <a:r>
              <a:rPr lang="fr-FR" i="0" baseline="0" dirty="0"/>
              <a:t>,</a:t>
            </a:r>
            <a:r>
              <a:rPr lang="fr-FR" baseline="0" dirty="0"/>
              <a:t> https://wearesocial.com/global-digital-report-2019 et </a:t>
            </a:r>
            <a:r>
              <a:rPr lang="fr-FR" dirty="0"/>
              <a:t>Mary Meeker, </a:t>
            </a:r>
            <a:r>
              <a:rPr lang="fr-FR" i="1" dirty="0"/>
              <a:t>Internet trends 2019</a:t>
            </a:r>
            <a:r>
              <a:rPr lang="fr-FR" i="0" dirty="0"/>
              <a:t>, https</a:t>
            </a:r>
            <a:r>
              <a:rPr lang="fr-FR" dirty="0"/>
              <a:t>://techcrunch.com/2019/06/11/internet-trends-report-2019</a:t>
            </a:r>
          </a:p>
          <a:p>
            <a:br>
              <a:rPr lang="fr-FR" dirty="0"/>
            </a:br>
            <a:r>
              <a:rPr lang="fr-FR" dirty="0"/>
              <a:t>- 45% de la population mondial</a:t>
            </a:r>
            <a:r>
              <a:rPr lang="fr-FR" baseline="0" dirty="0"/>
              <a:t>e est active sur les réseaux sociaux, avec une place marquée de l’utilisation mobile (42 % de la population mondiale)</a:t>
            </a:r>
            <a:br>
              <a:rPr lang="fr-FR" baseline="0" dirty="0"/>
            </a:br>
            <a:r>
              <a:rPr lang="fr-FR" baseline="0" dirty="0"/>
              <a:t>- sites les plus visités : 1° Google, 2° YouTube, 4° Facebook, 13° </a:t>
            </a:r>
            <a:r>
              <a:rPr lang="fr-FR" baseline="0" dirty="0" err="1"/>
              <a:t>Wikipedia</a:t>
            </a:r>
            <a:r>
              <a:rPr lang="fr-FR" baseline="0" dirty="0"/>
              <a:t>, 27° Instagram, 39° Twitter, (04/2020, https://www.alexa.com/topsites</a:t>
            </a:r>
            <a:r>
              <a:rPr lang="fr-FR" dirty="0"/>
              <a:t>, en prenant en compte les sites chinois qui viennent</a:t>
            </a:r>
            <a:r>
              <a:rPr lang="fr-FR" baseline="0" dirty="0"/>
              <a:t> fausser une vision plus mondiale</a:t>
            </a:r>
            <a:r>
              <a:rPr lang="fr-FR" dirty="0"/>
              <a:t>)</a:t>
            </a:r>
          </a:p>
          <a:p>
            <a:r>
              <a:rPr lang="fr-FR" dirty="0">
                <a:sym typeface="Wingdings" panose="05000000000000000000" pitchFamily="2" charset="2"/>
              </a:rPr>
              <a:t> </a:t>
            </a:r>
            <a:r>
              <a:rPr lang="en-US" sz="900" b="0" i="0" kern="1200" dirty="0">
                <a:solidFill>
                  <a:schemeClr val="tx1"/>
                </a:solidFill>
                <a:effectLst/>
                <a:latin typeface="Times New Roman" pitchFamily="18" charset="0"/>
                <a:ea typeface="+mn-ea"/>
                <a:cs typeface="Times New Roman" pitchFamily="18" charset="0"/>
              </a:rPr>
              <a:t>Facebook, YouTube, Twitter </a:t>
            </a:r>
            <a:r>
              <a:rPr lang="en-US" sz="900" b="0" i="0" kern="1200" dirty="0" err="1">
                <a:solidFill>
                  <a:schemeClr val="tx1"/>
                </a:solidFill>
                <a:effectLst/>
                <a:latin typeface="Times New Roman" pitchFamily="18" charset="0"/>
                <a:ea typeface="+mn-ea"/>
                <a:cs typeface="Times New Roman" pitchFamily="18" charset="0"/>
              </a:rPr>
              <a:t>comme</a:t>
            </a:r>
            <a:r>
              <a:rPr lang="en-US" sz="900" b="0" i="0" kern="1200" dirty="0">
                <a:solidFill>
                  <a:schemeClr val="tx1"/>
                </a:solidFill>
                <a:effectLst/>
                <a:latin typeface="Times New Roman" pitchFamily="18" charset="0"/>
                <a:ea typeface="+mn-ea"/>
                <a:cs typeface="Times New Roman" pitchFamily="18" charset="0"/>
              </a:rPr>
              <a:t> sources </a:t>
            </a:r>
            <a:r>
              <a:rPr lang="en-US" sz="900" b="0" i="0" kern="1200" dirty="0" err="1">
                <a:solidFill>
                  <a:schemeClr val="tx1"/>
                </a:solidFill>
                <a:effectLst/>
                <a:latin typeface="Times New Roman" pitchFamily="18" charset="0"/>
                <a:ea typeface="+mn-ea"/>
                <a:cs typeface="Times New Roman" pitchFamily="18" charset="0"/>
              </a:rPr>
              <a:t>d’information</a:t>
            </a:r>
            <a:r>
              <a:rPr lang="en-US" sz="900" b="0" i="0" kern="1200" dirty="0">
                <a:solidFill>
                  <a:schemeClr val="tx1"/>
                </a:solidFill>
                <a:effectLst/>
                <a:latin typeface="Times New Roman" pitchFamily="18" charset="0"/>
                <a:ea typeface="+mn-ea"/>
                <a:cs typeface="Times New Roman" pitchFamily="18" charset="0"/>
              </a:rPr>
              <a:t> les plus </a:t>
            </a:r>
            <a:r>
              <a:rPr lang="en-US" sz="900" b="0" i="0" kern="1200" dirty="0" err="1">
                <a:solidFill>
                  <a:schemeClr val="tx1"/>
                </a:solidFill>
                <a:effectLst/>
                <a:latin typeface="Times New Roman" pitchFamily="18" charset="0"/>
                <a:ea typeface="+mn-ea"/>
                <a:cs typeface="Times New Roman" pitchFamily="18" charset="0"/>
              </a:rPr>
              <a:t>importantes</a:t>
            </a:r>
            <a:endParaRPr lang="fr-FR" dirty="0"/>
          </a:p>
          <a:p>
            <a:endParaRPr lang="fr-FR" dirty="0"/>
          </a:p>
          <a:p>
            <a:r>
              <a:rPr lang="fr-FR" baseline="0" dirty="0"/>
              <a:t>En France, 77 % des internautes français se déclarent membres actifs d’au moins un réseau social et un internaute est membre de 3,7 réseaux en moyenne (source : Harris interactive, 2019, https://harris-interactive.fr/wp-content/uploads/sites/6/2019/03/Harris_Interactive-Offre_Social_Life_2019.pdf) ; environ 60 % des Français utilisent internet pour participer à des réseaux sociaux (source : INSEE, 2016, https://insee.fr/fr/outil-interactif/3142332/bloc-3c.html?lang=fr)</a:t>
            </a:r>
          </a:p>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15</a:t>
            </a:fld>
            <a:endParaRPr lang="fr-FR"/>
          </a:p>
        </p:txBody>
      </p:sp>
    </p:spTree>
    <p:extLst>
      <p:ext uri="{BB962C8B-B14F-4D97-AF65-F5344CB8AC3E}">
        <p14:creationId xmlns:p14="http://schemas.microsoft.com/office/powerpoint/2010/main" val="187348803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0544">
              <a:defRPr/>
            </a:pPr>
            <a:r>
              <a:rPr lang="fr-FR" b="1" baseline="0" dirty="0"/>
              <a:t>Dilemme </a:t>
            </a:r>
            <a:r>
              <a:rPr lang="fr-FR" baseline="0" dirty="0"/>
              <a:t>: </a:t>
            </a:r>
          </a:p>
          <a:p>
            <a:pPr marL="177050" indent="-88526" defTabSz="910544">
              <a:defRPr/>
            </a:pPr>
            <a:r>
              <a:rPr lang="fr-FR" baseline="0" dirty="0"/>
              <a:t>- </a:t>
            </a:r>
            <a:r>
              <a:rPr lang="fr-FR" b="1" baseline="0" dirty="0"/>
              <a:t>services 2.0 </a:t>
            </a:r>
            <a:r>
              <a:rPr lang="fr-FR" baseline="0" dirty="0"/>
              <a:t>bien référencés sur les moteurs de recherche pour mettre en valeur des contenus hébergés dans des services institutionnels </a:t>
            </a:r>
            <a:r>
              <a:rPr lang="fr-FR" sz="800" dirty="0"/>
              <a:t>(ex. B. Kelly, 2013, http://ukwebfocus.wordpress.com/2013/02/06/why-im-evaluating-researchgate/)  </a:t>
            </a:r>
            <a:r>
              <a:rPr lang="fr-FR" baseline="0" dirty="0"/>
              <a:t>mais</a:t>
            </a:r>
            <a:r>
              <a:rPr lang="fr-FR" dirty="0"/>
              <a:t> pérennité pas assurée</a:t>
            </a:r>
          </a:p>
          <a:p>
            <a:pPr marL="177050" indent="-88526" defTabSz="910544">
              <a:defRPr/>
            </a:pPr>
            <a:r>
              <a:rPr lang="fr-FR" b="1" baseline="0" dirty="0"/>
              <a:t>- outils institutionnels</a:t>
            </a:r>
            <a:r>
              <a:rPr lang="fr-FR" baseline="0" dirty="0"/>
              <a:t> :  dépôt sur HAL sécurisé et contrôlé ; meilleure description  des travaux (qualité des métadonnées) ; accès aux données libre, gratuit et pérenne</a:t>
            </a:r>
          </a:p>
          <a:p>
            <a:r>
              <a:rPr lang="fr-FR" b="1" dirty="0"/>
              <a:t>Conseils</a:t>
            </a:r>
            <a:r>
              <a:rPr lang="fr-FR" dirty="0"/>
              <a:t> : </a:t>
            </a:r>
          </a:p>
          <a:p>
            <a:pPr marL="177050" indent="-88526"/>
            <a:r>
              <a:rPr lang="fr-FR" dirty="0"/>
              <a:t>- </a:t>
            </a:r>
            <a:r>
              <a:rPr lang="fr-FR" b="1" dirty="0"/>
              <a:t>alimenter en priorité les sites institutionnels  dont viabilité plus assurée </a:t>
            </a:r>
            <a:r>
              <a:rPr lang="fr-FR" dirty="0"/>
              <a:t>: CV sur la </a:t>
            </a:r>
            <a:r>
              <a:rPr lang="fr-FR" baseline="0" dirty="0"/>
              <a:t>page personnelle sur le site de l’institution, </a:t>
            </a:r>
            <a:r>
              <a:rPr lang="fr-FR" i="1" baseline="0" dirty="0" err="1"/>
              <a:t>papers</a:t>
            </a:r>
            <a:r>
              <a:rPr lang="fr-FR" baseline="0" dirty="0"/>
              <a:t> sur une archive</a:t>
            </a:r>
            <a:r>
              <a:rPr lang="fr-FR" dirty="0"/>
              <a:t> </a:t>
            </a:r>
            <a:r>
              <a:rPr lang="fr-FR" baseline="0" dirty="0"/>
              <a:t>ouverte </a:t>
            </a:r>
            <a:r>
              <a:rPr lang="fr-FR" dirty="0"/>
              <a:t> : « En tant que chercheurs, faire connaître nos travaux est bien sûr normal et nécessaire mais assurer un archivage, qui a le plus de chance possible de résister au temps, demeure un devoir essentiel dont il ne faut pas sous-estimer l’importance et la difficulté » </a:t>
            </a:r>
            <a:r>
              <a:rPr lang="fr-FR" sz="800" dirty="0"/>
              <a:t>(C. Benech, 2014, http://archeorient.hypotheses.org/2554) ; </a:t>
            </a:r>
            <a:r>
              <a:rPr lang="en-US" dirty="0"/>
              <a:t>le </a:t>
            </a:r>
            <a:r>
              <a:rPr lang="en-US" dirty="0" err="1"/>
              <a:t>dépôt</a:t>
            </a:r>
            <a:r>
              <a:rPr lang="en-US" dirty="0"/>
              <a:t> de documents </a:t>
            </a:r>
            <a:r>
              <a:rPr lang="en-US" dirty="0" err="1"/>
              <a:t>sur</a:t>
            </a:r>
            <a:r>
              <a:rPr lang="en-US" dirty="0"/>
              <a:t> des </a:t>
            </a:r>
            <a:r>
              <a:rPr lang="en-US" dirty="0" err="1"/>
              <a:t>plateformes</a:t>
            </a:r>
            <a:r>
              <a:rPr lang="en-US" dirty="0"/>
              <a:t> </a:t>
            </a:r>
            <a:r>
              <a:rPr lang="en-US" dirty="0" err="1"/>
              <a:t>d’archives</a:t>
            </a:r>
            <a:r>
              <a:rPr lang="en-US" dirty="0"/>
              <a:t> </a:t>
            </a:r>
            <a:r>
              <a:rPr lang="en-US" dirty="0" err="1"/>
              <a:t>ouvertes</a:t>
            </a:r>
            <a:r>
              <a:rPr lang="en-US" dirty="0"/>
              <a:t> assure </a:t>
            </a:r>
            <a:r>
              <a:rPr lang="en-US" dirty="0" err="1"/>
              <a:t>également</a:t>
            </a:r>
            <a:r>
              <a:rPr lang="en-US" dirty="0"/>
              <a:t> </a:t>
            </a:r>
            <a:r>
              <a:rPr lang="en-US" dirty="0" err="1"/>
              <a:t>une</a:t>
            </a:r>
            <a:r>
              <a:rPr lang="en-US" dirty="0"/>
              <a:t> bonne indexation </a:t>
            </a:r>
            <a:r>
              <a:rPr lang="en-US" dirty="0" err="1"/>
              <a:t>dans</a:t>
            </a:r>
            <a:r>
              <a:rPr lang="en-US" dirty="0"/>
              <a:t> Google, les </a:t>
            </a:r>
            <a:r>
              <a:rPr lang="en-US" dirty="0" err="1"/>
              <a:t>moteurs</a:t>
            </a:r>
            <a:r>
              <a:rPr lang="en-US" dirty="0"/>
              <a:t> de </a:t>
            </a:r>
            <a:r>
              <a:rPr lang="en-US" dirty="0" err="1"/>
              <a:t>recherche</a:t>
            </a:r>
            <a:r>
              <a:rPr lang="en-US" dirty="0"/>
              <a:t> </a:t>
            </a:r>
            <a:r>
              <a:rPr lang="en-US" dirty="0" err="1"/>
              <a:t>scientifiques</a:t>
            </a:r>
            <a:r>
              <a:rPr lang="en-US" dirty="0"/>
              <a:t> </a:t>
            </a:r>
            <a:r>
              <a:rPr lang="en-US" dirty="0" err="1"/>
              <a:t>comme</a:t>
            </a:r>
            <a:r>
              <a:rPr lang="en-US" dirty="0"/>
              <a:t> Google scholar et </a:t>
            </a:r>
            <a:r>
              <a:rPr lang="en-US" dirty="0" err="1"/>
              <a:t>Isidore</a:t>
            </a:r>
            <a:r>
              <a:rPr lang="en-US" dirty="0"/>
              <a:t> </a:t>
            </a:r>
            <a:r>
              <a:rPr lang="en-US" dirty="0" err="1"/>
              <a:t>ou</a:t>
            </a:r>
            <a:r>
              <a:rPr lang="en-US" dirty="0"/>
              <a:t> les </a:t>
            </a:r>
            <a:r>
              <a:rPr lang="en-US" dirty="0" err="1"/>
              <a:t>moissonneurs</a:t>
            </a:r>
            <a:r>
              <a:rPr lang="en-US" dirty="0"/>
              <a:t> OAI </a:t>
            </a:r>
            <a:endParaRPr lang="fr-FR" dirty="0"/>
          </a:p>
          <a:p>
            <a:pPr marL="177050" indent="-88526"/>
            <a:r>
              <a:rPr lang="fr-FR" dirty="0"/>
              <a:t>- </a:t>
            </a:r>
            <a:r>
              <a:rPr lang="fr-FR" b="1" dirty="0"/>
              <a:t>ne pas stocker de publications sur ces réseaux en ligne </a:t>
            </a:r>
            <a:r>
              <a:rPr lang="fr-FR" dirty="0"/>
              <a:t>mais n’y indiquer que les liens vers les versions déposées dans des archives institutionnelles ; le</a:t>
            </a:r>
            <a:r>
              <a:rPr lang="fr-FR" baseline="0" dirty="0"/>
              <a:t> C</a:t>
            </a:r>
            <a:r>
              <a:rPr lang="en-US" baseline="0" dirty="0"/>
              <a:t>entre for Research Communications, University of Nottingham (2011, http://crc.nottingham.ac.uk/projects/rcs/Social_Networking_Report-Duke&amp;Jordan.pdf</a:t>
            </a:r>
            <a:r>
              <a:rPr lang="fr-FR" baseline="0" dirty="0"/>
              <a:t>, point 5.4 notamment</a:t>
            </a:r>
            <a:r>
              <a:rPr lang="en-US" baseline="0" dirty="0"/>
              <a:t>)</a:t>
            </a:r>
            <a:r>
              <a:rPr lang="fr-FR" baseline="0" dirty="0"/>
              <a:t> craint même pour le sort des plateformes de dépôt en archives ouvertes si les chercheurs déposent plus volontiers sur les réseaux sociaux ou si l’un des réseaux sociaux devient dominant ; voir également </a:t>
            </a:r>
            <a:r>
              <a:rPr lang="en-US" baseline="0" dirty="0"/>
              <a:t>Office of Scholarly Communication (University of California), 2015, http://osc.universityofcalifornia.edu/2015/12/a-social-networking-site-is-not-an-open-access-repository/)</a:t>
            </a:r>
            <a:endParaRPr lang="fr-FR" baseline="0" dirty="0"/>
          </a:p>
          <a:p>
            <a:r>
              <a:rPr lang="fr-FR" b="1" dirty="0"/>
              <a:t>Exemples </a:t>
            </a:r>
            <a:r>
              <a:rPr lang="fr-FR" dirty="0"/>
              <a:t>:</a:t>
            </a:r>
          </a:p>
          <a:p>
            <a:pPr marL="177050" indent="-88526"/>
            <a:r>
              <a:rPr lang="fr-FR" baseline="0" dirty="0"/>
              <a:t>- voir notamment les bonnes pratiques du laboratoire Triangle (</a:t>
            </a:r>
            <a:r>
              <a:rPr lang="fr-FR" sz="800" dirty="0"/>
              <a:t>UMR5206, http://triangle.ens-lyon.fr/spip.php?article3867) </a:t>
            </a:r>
            <a:r>
              <a:rPr lang="fr-FR" baseline="0" dirty="0"/>
              <a:t>et les préconisations de l’INRIA </a:t>
            </a:r>
            <a:r>
              <a:rPr lang="fr-FR" sz="800" dirty="0"/>
              <a:t>(https://iww.inria.fr/ist/academia-edu-et-hal-preconisation/)</a:t>
            </a:r>
          </a:p>
          <a:p>
            <a:r>
              <a:rPr lang="fr-FR" b="1" dirty="0"/>
              <a:t>Limites</a:t>
            </a:r>
            <a:r>
              <a:rPr lang="fr-FR" dirty="0"/>
              <a:t> :</a:t>
            </a:r>
          </a:p>
          <a:p>
            <a:pPr marL="177050" indent="-88526"/>
            <a:r>
              <a:rPr lang="fr-FR" dirty="0"/>
              <a:t>- pas / peu d’</a:t>
            </a:r>
            <a:r>
              <a:rPr lang="fr-FR" b="1" dirty="0"/>
              <a:t>interopérabilité</a:t>
            </a:r>
            <a:r>
              <a:rPr lang="fr-FR" dirty="0"/>
              <a:t> entre ces services et les réseaux sociaux </a:t>
            </a:r>
            <a:r>
              <a:rPr lang="fr-FR" dirty="0">
                <a:sym typeface="Wingdings" pitchFamily="2" charset="2"/>
              </a:rPr>
              <a:t> problème d’échanges et de mises à jour </a:t>
            </a:r>
            <a:r>
              <a:rPr lang="fr-FR" sz="800" dirty="0">
                <a:sym typeface="Wingdings" pitchFamily="2" charset="2"/>
              </a:rPr>
              <a:t>(cf. D. Fournier, http://www.agropolis.fr/actualites/2012-enjeux-reseaux-sociaux-communaute-scientifique-ist.php</a:t>
            </a:r>
            <a:r>
              <a:rPr lang="fr-FR" sz="800" dirty="0"/>
              <a:t>), </a:t>
            </a:r>
            <a:r>
              <a:rPr lang="fr-FR" dirty="0"/>
              <a:t>voire possibilité de passer d’un service</a:t>
            </a:r>
            <a:r>
              <a:rPr lang="fr-FR" baseline="0" dirty="0"/>
              <a:t> à l’autre</a:t>
            </a:r>
            <a:endParaRPr lang="fr-FR" dirty="0"/>
          </a:p>
          <a:p>
            <a:pPr marL="177050" indent="-88526"/>
            <a:r>
              <a:rPr lang="fr-FR" dirty="0"/>
              <a:t>- peu de technologies pour des </a:t>
            </a:r>
            <a:r>
              <a:rPr lang="fr-FR" b="1" dirty="0"/>
              <a:t>interconnexions</a:t>
            </a:r>
            <a:r>
              <a:rPr lang="fr-FR" dirty="0"/>
              <a:t> avec les systèmes d’information</a:t>
            </a:r>
            <a:endParaRPr lang="fr-FR" baseline="0"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153</a:t>
            </a:fld>
            <a:endParaRPr lang="fr-FR"/>
          </a:p>
        </p:txBody>
      </p:sp>
    </p:spTree>
    <p:extLst>
      <p:ext uri="{BB962C8B-B14F-4D97-AF65-F5344CB8AC3E}">
        <p14:creationId xmlns:p14="http://schemas.microsoft.com/office/powerpoint/2010/main" val="404809388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577" y="4573408"/>
            <a:ext cx="5388610" cy="4439841"/>
          </a:xfrm>
        </p:spPr>
        <p:txBody>
          <a:bodyPr/>
          <a:lstStyle/>
          <a:p>
            <a:pPr defTabSz="910544">
              <a:defRPr/>
            </a:pPr>
            <a:r>
              <a:rPr lang="fr-FR" sz="800" dirty="0"/>
              <a:t> </a:t>
            </a:r>
            <a:r>
              <a:rPr lang="fr-FR" dirty="0"/>
              <a:t>Systèmes basés sur les </a:t>
            </a:r>
            <a:r>
              <a:rPr lang="fr-FR" b="1" dirty="0"/>
              <a:t>lacunes des outils institutionnels </a:t>
            </a:r>
            <a:r>
              <a:rPr lang="fr-FR" dirty="0"/>
              <a:t>(pages de laboratoires difficiles à mettre à jour ; méconnaissance et manque de visibilité des services d’archives ouvertes…)</a:t>
            </a:r>
          </a:p>
          <a:p>
            <a:endParaRPr lang="fr-FR" b="1" dirty="0"/>
          </a:p>
          <a:p>
            <a:r>
              <a:rPr lang="fr-FR" b="1" dirty="0"/>
              <a:t>Pas / peu de projets de réseaux sociaux institutionnels</a:t>
            </a:r>
            <a:r>
              <a:rPr lang="fr-FR" dirty="0"/>
              <a:t> : </a:t>
            </a:r>
          </a:p>
          <a:p>
            <a:pPr marL="177050" indent="-88526"/>
            <a:r>
              <a:rPr lang="fr-FR" dirty="0"/>
              <a:t>- projets institutionnels sont lents, lourds et n’aboutissent pas toujours ; ex. projet du NRCC américain d’un réseau national de scientifiques, projets de réseaux liées à des ressources en Allemagne (http://vertigo.hypotheses.org/1104, 2010) ou projet de l’Institut des humanités numériques de Bordeaux et à la Fondation Maison des sciences de l’homme (http://editionsmsh.revues.org/289, 2012)</a:t>
            </a:r>
          </a:p>
          <a:p>
            <a:pPr marL="177050" indent="-88526"/>
            <a:r>
              <a:rPr lang="fr-FR" dirty="0"/>
              <a:t>- peu de projets en </a:t>
            </a:r>
            <a:r>
              <a:rPr lang="fr-FR" i="1" dirty="0"/>
              <a:t>open source</a:t>
            </a:r>
            <a:r>
              <a:rPr lang="fr-FR" dirty="0"/>
              <a:t>, excepté Vivo (http://www.vivoweb.org/), cf. P. Aventurier, 2014, http://fr.slideshare.net/paventurier/academic-social-networks-challenges-and-opportunities</a:t>
            </a:r>
          </a:p>
          <a:p>
            <a:pPr defTabSz="910544">
              <a:defRPr/>
            </a:pPr>
            <a:endParaRPr lang="fr-FR" b="1" dirty="0"/>
          </a:p>
          <a:p>
            <a:pPr defTabSz="910544">
              <a:defRPr/>
            </a:pPr>
            <a:r>
              <a:rPr lang="fr-FR" b="1" dirty="0"/>
              <a:t>Rôle des professionnels de l’information</a:t>
            </a:r>
            <a:r>
              <a:rPr lang="fr-FR" dirty="0"/>
              <a:t> dans la veille et la formation sur ces outils : participation à la création de la science et non plus seulement la recherche documentaire et la conservation (T. M. McMahon et al., 2012, http://www.dlib.org/dlib/march12/mcmahon/03mcmahon.html) ; doit permettre également d’accroître la visibilité des bibliothèques au sein même des établissements (cf. interview de Chris Chan, http://blog.impactstory.org/impactstory-advisor-month-chris-chan-january-2015/)</a:t>
            </a:r>
          </a:p>
          <a:p>
            <a:pPr defTabSz="910544">
              <a:defRPr/>
            </a:pPr>
            <a:endParaRPr lang="fr-FR" b="1" dirty="0"/>
          </a:p>
          <a:p>
            <a:pPr defTabSz="910544">
              <a:defRPr/>
            </a:pPr>
            <a:r>
              <a:rPr lang="fr-FR" dirty="0"/>
              <a:t>Prise en compte de ces questions à comparer avec celles de la gestion des données de la recherche, le développement de l’</a:t>
            </a:r>
            <a:r>
              <a:rPr lang="fr-FR" i="1" dirty="0"/>
              <a:t>open </a:t>
            </a:r>
            <a:r>
              <a:rPr lang="fr-FR" i="1" dirty="0" err="1"/>
              <a:t>access</a:t>
            </a:r>
            <a:r>
              <a:rPr lang="fr-FR" i="1" dirty="0"/>
              <a:t>…</a:t>
            </a:r>
          </a:p>
          <a:p>
            <a:pPr defTabSz="910544">
              <a:defRPr/>
            </a:pPr>
            <a:endParaRPr lang="fr-FR" sz="800" b="1" dirty="0"/>
          </a:p>
          <a:p>
            <a:pPr defTabSz="914383">
              <a:defRPr/>
            </a:pPr>
            <a:r>
              <a:rPr lang="fr-FR" sz="800" dirty="0" err="1"/>
              <a:t>Etude</a:t>
            </a:r>
            <a:r>
              <a:rPr lang="fr-FR" sz="800" dirty="0"/>
              <a:t> Couperin pour préparer le </a:t>
            </a:r>
            <a:r>
              <a:rPr lang="fr-FR" sz="800" b="1" dirty="0"/>
              <a:t>projet européen Foster</a:t>
            </a:r>
            <a:r>
              <a:rPr lang="fr-FR" sz="800" dirty="0"/>
              <a:t> (http://www.couperin.org/site-content/289-foster/1121-le-projet-foster) qui vise « mettre en place des mécanismes pérennes au bénéfice des chercheurs européens pour promouvoir la science ouverte dans leurs méthodes de travail de tous les jours, et donc d’aider les chercheurs à optimiser la visibilité et l’impact de leur recherche dans la cadre de la politique européenne en faveur de l’open access et en accord avec les objectifs de l’Europe sur une Recherche Responsable et l’Innovation ».</a:t>
            </a:r>
          </a:p>
          <a:p>
            <a:r>
              <a:rPr lang="en-US" sz="800" dirty="0"/>
              <a:t>2 positions </a:t>
            </a:r>
            <a:r>
              <a:rPr lang="en-US" sz="800" b="1" dirty="0" err="1"/>
              <a:t>contradictoires</a:t>
            </a:r>
            <a:r>
              <a:rPr lang="en-US" sz="800" b="1" dirty="0"/>
              <a:t> </a:t>
            </a:r>
            <a:r>
              <a:rPr lang="en-US" sz="800" b="1" dirty="0" err="1"/>
              <a:t>ou</a:t>
            </a:r>
            <a:r>
              <a:rPr lang="en-US" sz="800" b="1" dirty="0"/>
              <a:t> </a:t>
            </a:r>
            <a:r>
              <a:rPr lang="en-US" sz="800" b="1" dirty="0" err="1"/>
              <a:t>complémentaires</a:t>
            </a:r>
            <a:r>
              <a:rPr lang="en-US" sz="800" b="1" dirty="0"/>
              <a:t> </a:t>
            </a:r>
            <a:r>
              <a:rPr lang="en-US" sz="800" dirty="0"/>
              <a:t>? : danger des </a:t>
            </a:r>
            <a:r>
              <a:rPr lang="en-US" sz="800" dirty="0" err="1"/>
              <a:t>réseaux</a:t>
            </a:r>
            <a:r>
              <a:rPr lang="en-US" sz="800" dirty="0"/>
              <a:t> </a:t>
            </a:r>
            <a:r>
              <a:rPr lang="en-US" sz="800" dirty="0" err="1"/>
              <a:t>sociaux</a:t>
            </a:r>
            <a:r>
              <a:rPr lang="en-US" sz="800" dirty="0"/>
              <a:t> : </a:t>
            </a:r>
            <a:r>
              <a:rPr lang="fr-FR" sz="800" dirty="0"/>
              <a:t>« </a:t>
            </a:r>
            <a:r>
              <a:rPr lang="en-US" sz="800" i="1" dirty="0"/>
              <a:t>Such a development could negatively impact on the perception and adoption of Open Access, could </a:t>
            </a:r>
            <a:r>
              <a:rPr lang="en-US" sz="800" i="1" dirty="0" err="1"/>
              <a:t>marginalise</a:t>
            </a:r>
            <a:r>
              <a:rPr lang="en-US" sz="800" i="1" dirty="0"/>
              <a:t> repositories and could also have other implications</a:t>
            </a:r>
            <a:r>
              <a:rPr lang="fr-FR" sz="800" dirty="0"/>
              <a:t> » </a:t>
            </a:r>
            <a:r>
              <a:rPr lang="en-US" sz="800" dirty="0"/>
              <a:t>(étude Centre for Research Communications, 2011, http://crc.nottingham.ac.uk/projects/rcs/Social_Networking_Report-Duke&amp;Jordan.pdf) </a:t>
            </a:r>
            <a:r>
              <a:rPr lang="en-US" sz="800" dirty="0" err="1"/>
              <a:t>ou</a:t>
            </a:r>
            <a:r>
              <a:rPr lang="en-US" sz="800" dirty="0"/>
              <a:t> bien </a:t>
            </a:r>
            <a:r>
              <a:rPr lang="en-US" sz="800" dirty="0" err="1"/>
              <a:t>une</a:t>
            </a:r>
            <a:r>
              <a:rPr lang="en-US" sz="800" dirty="0"/>
              <a:t> </a:t>
            </a:r>
            <a:r>
              <a:rPr lang="en-US" sz="800" dirty="0" err="1"/>
              <a:t>opportunité</a:t>
            </a:r>
            <a:r>
              <a:rPr lang="en-US" sz="800" dirty="0"/>
              <a:t> : </a:t>
            </a:r>
            <a:r>
              <a:rPr lang="fr-FR" sz="800" dirty="0"/>
              <a:t>« </a:t>
            </a:r>
            <a:r>
              <a:rPr lang="fr-FR" sz="800" i="1" dirty="0" err="1"/>
              <a:t>Were</a:t>
            </a:r>
            <a:r>
              <a:rPr lang="fr-FR" sz="800" i="1" dirty="0"/>
              <a:t> more </a:t>
            </a:r>
            <a:r>
              <a:rPr lang="fr-FR" sz="800" i="1" dirty="0" err="1"/>
              <a:t>publishers</a:t>
            </a:r>
            <a:r>
              <a:rPr lang="fr-FR" sz="800" i="1" dirty="0"/>
              <a:t> to enforce </a:t>
            </a:r>
            <a:r>
              <a:rPr lang="fr-FR" sz="800" i="1" dirty="0" err="1"/>
              <a:t>their</a:t>
            </a:r>
            <a:r>
              <a:rPr lang="fr-FR" sz="800" i="1" dirty="0"/>
              <a:t> </a:t>
            </a:r>
            <a:r>
              <a:rPr lang="fr-FR" sz="800" i="1" dirty="0" err="1"/>
              <a:t>intellectual</a:t>
            </a:r>
            <a:r>
              <a:rPr lang="fr-FR" sz="800" i="1" dirty="0"/>
              <a:t> </a:t>
            </a:r>
            <a:r>
              <a:rPr lang="fr-FR" sz="800" i="1" dirty="0" err="1"/>
              <a:t>property</a:t>
            </a:r>
            <a:r>
              <a:rPr lang="fr-FR" sz="800" i="1" dirty="0"/>
              <a:t> </a:t>
            </a:r>
            <a:r>
              <a:rPr lang="fr-FR" sz="800" i="1" dirty="0" err="1"/>
              <a:t>rights</a:t>
            </a:r>
            <a:r>
              <a:rPr lang="fr-FR" sz="800" i="1" dirty="0"/>
              <a:t> </a:t>
            </a:r>
            <a:r>
              <a:rPr lang="fr-FR" sz="800" i="1" dirty="0" err="1"/>
              <a:t>with</a:t>
            </a:r>
            <a:r>
              <a:rPr lang="fr-FR" sz="800" i="1" dirty="0"/>
              <a:t> respect to </a:t>
            </a:r>
            <a:r>
              <a:rPr lang="fr-FR" sz="800" i="1" dirty="0" err="1"/>
              <a:t>academic</a:t>
            </a:r>
            <a:r>
              <a:rPr lang="fr-FR" sz="800" i="1" dirty="0"/>
              <a:t> networks, </a:t>
            </a:r>
            <a:r>
              <a:rPr lang="fr-FR" sz="800" i="1" dirty="0" err="1"/>
              <a:t>it</a:t>
            </a:r>
            <a:r>
              <a:rPr lang="fr-FR" sz="800" i="1" dirty="0"/>
              <a:t> </a:t>
            </a:r>
            <a:r>
              <a:rPr lang="fr-FR" sz="800" i="1" dirty="0" err="1"/>
              <a:t>may</a:t>
            </a:r>
            <a:r>
              <a:rPr lang="fr-FR" sz="800" i="1" dirty="0"/>
              <a:t> </a:t>
            </a:r>
            <a:r>
              <a:rPr lang="fr-FR" sz="800" i="1" dirty="0" err="1"/>
              <a:t>well</a:t>
            </a:r>
            <a:r>
              <a:rPr lang="fr-FR" sz="800" i="1" dirty="0"/>
              <a:t> lead, over the longer </a:t>
            </a:r>
            <a:r>
              <a:rPr lang="fr-FR" sz="800" i="1" dirty="0" err="1"/>
              <a:t>term</a:t>
            </a:r>
            <a:r>
              <a:rPr lang="fr-FR" sz="800" i="1" dirty="0"/>
              <a:t> and if the </a:t>
            </a:r>
            <a:r>
              <a:rPr lang="fr-FR" sz="800" i="1" dirty="0" err="1"/>
              <a:t>market</a:t>
            </a:r>
            <a:r>
              <a:rPr lang="fr-FR" sz="800" i="1" dirty="0"/>
              <a:t> </a:t>
            </a:r>
            <a:r>
              <a:rPr lang="fr-FR" sz="800" i="1" dirty="0" err="1"/>
              <a:t>wants</a:t>
            </a:r>
            <a:r>
              <a:rPr lang="fr-FR" sz="800" i="1" dirty="0"/>
              <a:t> </a:t>
            </a:r>
            <a:r>
              <a:rPr lang="fr-FR" sz="800" i="1" dirty="0" err="1"/>
              <a:t>it</a:t>
            </a:r>
            <a:r>
              <a:rPr lang="fr-FR" sz="800" i="1" dirty="0"/>
              <a:t>, to more </a:t>
            </a:r>
            <a:r>
              <a:rPr lang="fr-FR" sz="800" i="1" dirty="0" err="1"/>
              <a:t>uptake</a:t>
            </a:r>
            <a:r>
              <a:rPr lang="fr-FR" sz="800" i="1" dirty="0"/>
              <a:t> of </a:t>
            </a:r>
            <a:r>
              <a:rPr lang="fr-FR" sz="800" i="1" dirty="0" err="1"/>
              <a:t>both</a:t>
            </a:r>
            <a:r>
              <a:rPr lang="fr-FR" sz="800" i="1" dirty="0"/>
              <a:t> </a:t>
            </a:r>
            <a:r>
              <a:rPr lang="fr-FR" sz="800" i="1" dirty="0" err="1"/>
              <a:t>institutional</a:t>
            </a:r>
            <a:r>
              <a:rPr lang="fr-FR" sz="800" i="1" dirty="0"/>
              <a:t> self-</a:t>
            </a:r>
            <a:r>
              <a:rPr lang="fr-FR" sz="800" i="1" dirty="0" err="1"/>
              <a:t>archiving</a:t>
            </a:r>
            <a:r>
              <a:rPr lang="fr-FR" sz="800" i="1" dirty="0"/>
              <a:t> and Gold OA publication</a:t>
            </a:r>
            <a:r>
              <a:rPr lang="fr-FR" sz="800" dirty="0"/>
              <a:t> » (M. Clarke, 2013, http://scholarlykitchen.sspnet.org/2013/12/11/has-elsevier-signaled-a-new-era-for-academia-edu-and-other-professional-networks/) ?</a:t>
            </a:r>
          </a:p>
          <a:p>
            <a:endParaRPr lang="en-US" sz="800" dirty="0"/>
          </a:p>
          <a:p>
            <a:pPr defTabSz="910544">
              <a:defRPr/>
            </a:pPr>
            <a:r>
              <a:rPr lang="en-US" sz="800" b="1" dirty="0"/>
              <a:t>Etude du Centre for Research Communications </a:t>
            </a:r>
            <a:r>
              <a:rPr lang="en-US" sz="800" dirty="0"/>
              <a:t>(2011, http://crc.nottingham.ac.uk/projects/rcs/Social_Networking_Report-Duke&amp;Jordan.pdf) : 7 </a:t>
            </a:r>
            <a:r>
              <a:rPr lang="en-US" sz="800" dirty="0" err="1"/>
              <a:t>recommandations</a:t>
            </a:r>
            <a:r>
              <a:rPr lang="en-US" sz="800" dirty="0"/>
              <a:t> à destination des </a:t>
            </a:r>
            <a:r>
              <a:rPr lang="en-US" sz="800" dirty="0" err="1"/>
              <a:t>responsables</a:t>
            </a:r>
            <a:r>
              <a:rPr lang="en-US" sz="800" dirty="0"/>
              <a:t> </a:t>
            </a:r>
            <a:r>
              <a:rPr lang="en-US" sz="800" dirty="0" err="1"/>
              <a:t>britaniques</a:t>
            </a:r>
            <a:r>
              <a:rPr lang="en-US" sz="800" dirty="0"/>
              <a:t> dans son point 5 </a:t>
            </a:r>
            <a:r>
              <a:rPr lang="fr-FR" sz="800" dirty="0"/>
              <a:t>spécifiquement sur « </a:t>
            </a:r>
            <a:r>
              <a:rPr lang="en-US" sz="800" i="1" dirty="0"/>
              <a:t>Issues and opportunities presented by academic social networking sites</a:t>
            </a:r>
            <a:r>
              <a:rPr lang="fr-FR" sz="800" dirty="0"/>
              <a:t> »</a:t>
            </a:r>
            <a:r>
              <a:rPr lang="en-US" sz="800" dirty="0"/>
              <a:t> </a:t>
            </a:r>
          </a:p>
          <a:p>
            <a:pPr marL="182560" indent="-90486"/>
            <a:r>
              <a:rPr lang="en-US" sz="800" dirty="0"/>
              <a:t>- étude et </a:t>
            </a:r>
            <a:r>
              <a:rPr lang="en-US" sz="800" dirty="0" err="1"/>
              <a:t>veille</a:t>
            </a:r>
            <a:r>
              <a:rPr lang="en-US" sz="800" dirty="0"/>
              <a:t> sur les </a:t>
            </a:r>
            <a:r>
              <a:rPr lang="en-US" sz="800" dirty="0" err="1"/>
              <a:t>réseaux</a:t>
            </a:r>
            <a:r>
              <a:rPr lang="en-US" sz="800" dirty="0"/>
              <a:t> </a:t>
            </a:r>
            <a:r>
              <a:rPr lang="en-US" sz="800" dirty="0" err="1"/>
              <a:t>sociaux</a:t>
            </a:r>
            <a:r>
              <a:rPr lang="en-US" sz="800" dirty="0"/>
              <a:t>, </a:t>
            </a:r>
            <a:r>
              <a:rPr lang="en-US" sz="800" dirty="0" err="1"/>
              <a:t>leurs</a:t>
            </a:r>
            <a:r>
              <a:rPr lang="en-US" sz="800" dirty="0"/>
              <a:t> publics et </a:t>
            </a:r>
            <a:r>
              <a:rPr lang="en-US" sz="800" dirty="0" err="1"/>
              <a:t>leurs</a:t>
            </a:r>
            <a:r>
              <a:rPr lang="en-US" sz="800" dirty="0"/>
              <a:t> </a:t>
            </a:r>
            <a:r>
              <a:rPr lang="en-US" sz="800" dirty="0" err="1"/>
              <a:t>évolutions</a:t>
            </a:r>
            <a:endParaRPr lang="en-US" sz="800" dirty="0"/>
          </a:p>
          <a:p>
            <a:pPr marL="182560"/>
            <a:r>
              <a:rPr lang="en-US" sz="800" i="1" dirty="0"/>
              <a:t>* </a:t>
            </a:r>
            <a:r>
              <a:rPr lang="fr-FR" sz="800" dirty="0"/>
              <a:t>« </a:t>
            </a:r>
            <a:r>
              <a:rPr lang="en-US" sz="800" i="1" dirty="0"/>
              <a:t>Recommendation 3: Impact studies of the appearance of a highly successful academic social networking site should be conducted.</a:t>
            </a:r>
            <a:r>
              <a:rPr lang="fr-FR" sz="800" dirty="0"/>
              <a:t> »</a:t>
            </a:r>
            <a:r>
              <a:rPr lang="en-US" sz="800" i="1" dirty="0"/>
              <a:t> </a:t>
            </a:r>
          </a:p>
          <a:p>
            <a:pPr marL="182560"/>
            <a:r>
              <a:rPr lang="en-US" sz="800" i="1" dirty="0"/>
              <a:t>* </a:t>
            </a:r>
            <a:r>
              <a:rPr lang="fr-FR" sz="800" dirty="0"/>
              <a:t>« </a:t>
            </a:r>
            <a:r>
              <a:rPr lang="en-US" sz="800" i="1" dirty="0"/>
              <a:t>Recommendation 4: A watching brief should be kept on academic social networking sites and their levels of use. In particular, a careful watch should be kept for potential lock-in.</a:t>
            </a:r>
            <a:r>
              <a:rPr lang="fr-FR" sz="800" dirty="0"/>
              <a:t> »</a:t>
            </a:r>
            <a:endParaRPr lang="en-US" sz="800" i="1" dirty="0"/>
          </a:p>
          <a:p>
            <a:pPr marL="182560" indent="-90486"/>
            <a:r>
              <a:rPr lang="en-US" sz="800" dirty="0"/>
              <a:t>- </a:t>
            </a:r>
            <a:r>
              <a:rPr lang="en-US" sz="800" dirty="0" err="1"/>
              <a:t>valorisation</a:t>
            </a:r>
            <a:r>
              <a:rPr lang="en-US" sz="800" dirty="0"/>
              <a:t> de </a:t>
            </a:r>
            <a:r>
              <a:rPr lang="en-US" sz="800" dirty="0" err="1"/>
              <a:t>l’</a:t>
            </a:r>
            <a:r>
              <a:rPr lang="en-US" sz="800" i="1" dirty="0" err="1"/>
              <a:t>open</a:t>
            </a:r>
            <a:r>
              <a:rPr lang="en-US" sz="800" i="1" dirty="0"/>
              <a:t> access </a:t>
            </a:r>
            <a:r>
              <a:rPr lang="en-US" sz="800" dirty="0"/>
              <a:t>par des services </a:t>
            </a:r>
            <a:r>
              <a:rPr lang="en-US" sz="800" dirty="0" err="1"/>
              <a:t>pertinents</a:t>
            </a:r>
            <a:r>
              <a:rPr lang="en-US" sz="800" dirty="0"/>
              <a:t> et </a:t>
            </a:r>
            <a:r>
              <a:rPr lang="en-US" sz="800" dirty="0" err="1"/>
              <a:t>une</a:t>
            </a:r>
            <a:r>
              <a:rPr lang="en-US" sz="800" dirty="0"/>
              <a:t> </a:t>
            </a:r>
            <a:r>
              <a:rPr lang="en-US" sz="800" dirty="0" err="1"/>
              <a:t>meilleure</a:t>
            </a:r>
            <a:r>
              <a:rPr lang="en-US" sz="800" dirty="0"/>
              <a:t> information des </a:t>
            </a:r>
            <a:r>
              <a:rPr lang="en-US" sz="800" dirty="0" err="1"/>
              <a:t>étudiants</a:t>
            </a:r>
            <a:r>
              <a:rPr lang="en-US" sz="800" dirty="0"/>
              <a:t> et </a:t>
            </a:r>
            <a:r>
              <a:rPr lang="en-US" sz="800" dirty="0" err="1"/>
              <a:t>chercheurs</a:t>
            </a:r>
            <a:endParaRPr lang="en-US" sz="800" dirty="0"/>
          </a:p>
          <a:p>
            <a:pPr marL="182560"/>
            <a:r>
              <a:rPr lang="en-US" sz="800" i="1" dirty="0"/>
              <a:t>* </a:t>
            </a:r>
            <a:r>
              <a:rPr lang="fr-FR" sz="800" dirty="0"/>
              <a:t>« </a:t>
            </a:r>
            <a:r>
              <a:rPr lang="en-US" sz="800" i="1" dirty="0"/>
              <a:t>Recommendation 2: Researchers should be encouraged to understand the value of Open Access publishing and to publish on institutional repositories.</a:t>
            </a:r>
            <a:r>
              <a:rPr lang="fr-FR" sz="800" dirty="0"/>
              <a:t> »</a:t>
            </a:r>
            <a:r>
              <a:rPr lang="en-US" sz="800" i="1" dirty="0"/>
              <a:t> </a:t>
            </a:r>
          </a:p>
          <a:p>
            <a:pPr marL="182560" defTabSz="914383">
              <a:defRPr/>
            </a:pPr>
            <a:r>
              <a:rPr lang="en-US" sz="800" i="1" dirty="0"/>
              <a:t>* </a:t>
            </a:r>
            <a:r>
              <a:rPr lang="fr-FR" sz="800" dirty="0"/>
              <a:t>« </a:t>
            </a:r>
            <a:r>
              <a:rPr lang="en-US" sz="800" i="1" dirty="0"/>
              <a:t>Recommendation 5: Researchers should use references to an article’s location in the repository rather than deposit additional copies of it in other locations such as social networking sites.</a:t>
            </a:r>
            <a:r>
              <a:rPr lang="fr-FR" sz="800" dirty="0"/>
              <a:t> »</a:t>
            </a:r>
            <a:r>
              <a:rPr lang="en-US" sz="800" i="1" dirty="0"/>
              <a:t> </a:t>
            </a:r>
            <a:endParaRPr lang="en-US" sz="800" dirty="0"/>
          </a:p>
          <a:p>
            <a:pPr marL="182560"/>
            <a:r>
              <a:rPr lang="en-US" sz="800" i="1" dirty="0"/>
              <a:t>* </a:t>
            </a:r>
            <a:r>
              <a:rPr lang="fr-FR" sz="800" dirty="0"/>
              <a:t>« </a:t>
            </a:r>
            <a:r>
              <a:rPr lang="en-US" sz="800" i="1" dirty="0"/>
              <a:t>Recommendation 7: UK bodies should contribute to the development of a portal service to international Open Access full text resources.</a:t>
            </a:r>
            <a:r>
              <a:rPr lang="fr-FR" sz="800" dirty="0"/>
              <a:t> »</a:t>
            </a:r>
            <a:endParaRPr lang="en-US" sz="800" dirty="0"/>
          </a:p>
          <a:p>
            <a:pPr marL="92074"/>
            <a:r>
              <a:rPr lang="en-US" sz="800" dirty="0"/>
              <a:t>- recommendations </a:t>
            </a:r>
            <a:r>
              <a:rPr lang="en-US" sz="800" dirty="0" err="1"/>
              <a:t>spécifiques</a:t>
            </a:r>
            <a:r>
              <a:rPr lang="en-US" sz="800" dirty="0"/>
              <a:t> sur la formation, </a:t>
            </a:r>
            <a:r>
              <a:rPr lang="en-US" sz="800" dirty="0" err="1"/>
              <a:t>notamment</a:t>
            </a:r>
            <a:r>
              <a:rPr lang="en-US" sz="800" dirty="0"/>
              <a:t> sur les </a:t>
            </a:r>
            <a:r>
              <a:rPr lang="en-US" sz="800" dirty="0" err="1"/>
              <a:t>pré-requis</a:t>
            </a:r>
            <a:r>
              <a:rPr lang="en-US" sz="800" dirty="0"/>
              <a:t> </a:t>
            </a:r>
          </a:p>
          <a:p>
            <a:pPr marL="182560"/>
            <a:r>
              <a:rPr lang="en-US" sz="800" i="1" dirty="0"/>
              <a:t>* </a:t>
            </a:r>
            <a:r>
              <a:rPr lang="fr-FR" sz="800" dirty="0"/>
              <a:t>« </a:t>
            </a:r>
            <a:r>
              <a:rPr lang="en-US" sz="800" i="1" dirty="0"/>
              <a:t>Recommendation 6: Guides to good practice in research communications should be developed.</a:t>
            </a:r>
            <a:r>
              <a:rPr lang="fr-FR" sz="800" dirty="0"/>
              <a:t> »</a:t>
            </a:r>
            <a:r>
              <a:rPr lang="en-US" sz="800" i="1" dirty="0"/>
              <a:t> </a:t>
            </a:r>
            <a:endParaRPr lang="en-US" sz="800" dirty="0"/>
          </a:p>
          <a:p>
            <a:pPr marL="182560">
              <a:defRPr/>
            </a:pPr>
            <a:r>
              <a:rPr lang="fr-FR" sz="800" dirty="0"/>
              <a:t>*  « </a:t>
            </a:r>
            <a:r>
              <a:rPr lang="en-US" sz="800" i="1" dirty="0"/>
              <a:t>Recommendation 1: Institutions should arrange that induction courses for research students cover Open Access and repositories.</a:t>
            </a:r>
            <a:r>
              <a:rPr lang="fr-FR" sz="800" dirty="0"/>
              <a:t> »</a:t>
            </a:r>
            <a:r>
              <a:rPr lang="en-US" sz="800" i="1" dirty="0"/>
              <a:t> </a:t>
            </a:r>
            <a:endParaRPr lang="en-US" sz="800" dirty="0"/>
          </a:p>
          <a:p>
            <a:pPr defTabSz="910544">
              <a:defRPr/>
            </a:pPr>
            <a:endParaRPr lang="fr-FR" sz="800" b="1" dirty="0"/>
          </a:p>
          <a:p>
            <a:pPr defTabSz="910544">
              <a:defRPr/>
            </a:pPr>
            <a:r>
              <a:rPr lang="fr-FR" sz="800" b="1" dirty="0"/>
              <a:t>Accompagnement des chercheurs</a:t>
            </a:r>
          </a:p>
          <a:p>
            <a:pPr marL="177050" indent="-88526" defTabSz="910544">
              <a:defRPr/>
            </a:pPr>
            <a:r>
              <a:rPr lang="fr-FR" i="1" dirty="0"/>
              <a:t>« </a:t>
            </a:r>
            <a:r>
              <a:rPr lang="en-US" i="1" dirty="0"/>
              <a:t>A Library 2.0 should not only provide the important information and services for literature and literature search but also could be the important catalyst for promoting appropriate and useful Web 2.0 services in the context of Science 2.0. In this sense, libraries can provide personalized advice for selecting the most appropriate Web 2.0 services for individual researchers.</a:t>
            </a:r>
            <a:r>
              <a:rPr lang="fr-FR" dirty="0"/>
              <a:t> » (S. B. </a:t>
            </a:r>
            <a:r>
              <a:rPr lang="fr-FR" dirty="0" err="1"/>
              <a:t>Linek</a:t>
            </a:r>
            <a:r>
              <a:rPr lang="fr-FR" dirty="0"/>
              <a:t> et J. </a:t>
            </a:r>
            <a:r>
              <a:rPr lang="fr-FR" dirty="0" err="1"/>
              <a:t>Bäßler</a:t>
            </a:r>
            <a:r>
              <a:rPr lang="fr-FR" dirty="0"/>
              <a:t>, 2015, http://www.dlib.org/dlib/july15/linek/07linek.html). </a:t>
            </a:r>
          </a:p>
          <a:p>
            <a:pPr marL="177050" indent="-88526" defTabSz="910544">
              <a:defRPr/>
            </a:pPr>
            <a:endParaRPr lang="fr-FR" dirty="0"/>
          </a:p>
          <a:p>
            <a:pPr marL="177050" indent="-88526" defTabSz="910544">
              <a:defRPr/>
            </a:pPr>
            <a:r>
              <a:rPr lang="fr-FR" dirty="0"/>
              <a:t>- </a:t>
            </a:r>
            <a:r>
              <a:rPr lang="fr-FR" i="1" dirty="0"/>
              <a:t>veille sur ces questions</a:t>
            </a:r>
            <a:r>
              <a:rPr lang="fr-FR" dirty="0"/>
              <a:t>, sur les nouveaux outils  pour pouvoir répondre aux questions des usagers</a:t>
            </a:r>
          </a:p>
          <a:p>
            <a:pPr marL="177050" indent="-88526"/>
            <a:r>
              <a:rPr lang="fr-FR" dirty="0"/>
              <a:t>- </a:t>
            </a:r>
            <a:r>
              <a:rPr lang="fr-FR" i="1" dirty="0"/>
              <a:t>mise en valeur des travaux de l’établissement sur les réseaux </a:t>
            </a:r>
            <a:r>
              <a:rPr lang="fr-FR" dirty="0"/>
              <a:t>: ex. bibliothèque de l’université de Rhodes (Afrique du Sud) : http://fr.slideshare.net/RUlibrary/researchopen-access </a:t>
            </a:r>
            <a:r>
              <a:rPr lang="fr-FR" dirty="0">
                <a:sym typeface="Wingdings" panose="05000000000000000000" pitchFamily="2" charset="2"/>
              </a:rPr>
              <a:t>question préalable : </a:t>
            </a:r>
            <a:r>
              <a:rPr lang="fr-FR" dirty="0"/>
              <a:t>importance de s’y investir ?</a:t>
            </a:r>
          </a:p>
          <a:p>
            <a:pPr marL="177050" indent="-88526"/>
            <a:r>
              <a:rPr lang="fr-FR" dirty="0"/>
              <a:t>- création de </a:t>
            </a:r>
            <a:r>
              <a:rPr lang="fr-FR" i="1" dirty="0"/>
              <a:t>guides d’usage des réseaux sociaux pour les publics</a:t>
            </a:r>
            <a:r>
              <a:rPr lang="fr-FR" dirty="0"/>
              <a:t>, sous différents axes : ex. avec la plateforme </a:t>
            </a:r>
            <a:r>
              <a:rPr lang="fr-FR" dirty="0" err="1"/>
              <a:t>Libguides</a:t>
            </a:r>
            <a:r>
              <a:rPr lang="fr-FR" dirty="0"/>
              <a:t> ou des blogs : médias sociaux en général : </a:t>
            </a:r>
            <a:r>
              <a:rPr lang="fr-FR" dirty="0" err="1"/>
              <a:t>Formadoct</a:t>
            </a:r>
            <a:r>
              <a:rPr lang="fr-FR" dirty="0"/>
              <a:t> (http://guides-formadoct.ueb.eu/reseauxsociaux), université de Lancaster (http://lancaster.libguides.com/content.php?pid=259544&amp;sid=2141903) ou </a:t>
            </a:r>
            <a:r>
              <a:rPr lang="fr-FR" i="1" dirty="0"/>
              <a:t>Institute of </a:t>
            </a:r>
            <a:r>
              <a:rPr lang="fr-FR" i="1" dirty="0" err="1"/>
              <a:t>Education</a:t>
            </a:r>
            <a:r>
              <a:rPr lang="fr-FR" i="1" dirty="0"/>
              <a:t> </a:t>
            </a:r>
            <a:r>
              <a:rPr lang="fr-FR" dirty="0"/>
              <a:t>de Londres (http://libguides.ioe.ac.uk/content.php?pid=538047&amp;sid=4780716) ; visibilité du chercheur : université d’Utrecht (http://libguides.library.uu.nl/researchimpact//profiles) ou université Dudley Knox (http://libguides.nps.edu/profiles/researchgate) ; point d’information : université de de Leiden (http://connectedleidenresearcher.nl ), de Warwick (http://blogs.warwick.ac.uk/libresearch/entry/mendeley_and_researchgate/) ou de Wayne State (https://blogs.wayne.edu/scholarscoop/2013/10/14/researchgate/)</a:t>
            </a:r>
          </a:p>
          <a:p>
            <a:pPr marL="177050" indent="-88526"/>
            <a:r>
              <a:rPr lang="fr-FR" dirty="0"/>
              <a:t>- </a:t>
            </a:r>
            <a:r>
              <a:rPr lang="fr-FR" i="1" dirty="0"/>
              <a:t>information et formations</a:t>
            </a:r>
            <a:r>
              <a:rPr lang="fr-FR" dirty="0"/>
              <a:t> : la question des réseaux sociaux peut être le point d’entrée pour aborder toutes les questions sous-tendues par ces réseaux sociaux et qui peuvent avoir d’autres réponses que ces réseaux :</a:t>
            </a:r>
          </a:p>
          <a:p>
            <a:pPr marL="360424" lvl="1" defTabSz="910544">
              <a:buFontTx/>
              <a:buChar char="-"/>
              <a:defRPr/>
            </a:pPr>
            <a:r>
              <a:rPr lang="fr-FR" dirty="0"/>
              <a:t>conseil et accompagnement sur les stratégies de présence en ligne (identité numérique et traces) (cf. K. </a:t>
            </a:r>
            <a:r>
              <a:rPr lang="fr-FR" dirty="0" err="1"/>
              <a:t>Guha</a:t>
            </a:r>
            <a:r>
              <a:rPr lang="fr-FR" dirty="0"/>
              <a:t>, 2013, http://rumor.hypotheses.org/3390) : « </a:t>
            </a:r>
            <a:r>
              <a:rPr lang="en-US" i="1" dirty="0"/>
              <a:t>Librarians might help colleagues prepare their careers for a more social-media-driven environment by explaining basic social networking best practices, which might include something as basic as a profile on a site like Academia.edu, or any other publicly available site that allows users to list their publications</a:t>
            </a:r>
            <a:r>
              <a:rPr lang="fr-FR" dirty="0"/>
              <a:t> »</a:t>
            </a:r>
            <a:r>
              <a:rPr lang="en-US" dirty="0"/>
              <a:t> (S. Ovadia, 2013, </a:t>
            </a:r>
            <a:r>
              <a:rPr lang="en-US" dirty="0" err="1"/>
              <a:t>cité</a:t>
            </a:r>
            <a:r>
              <a:rPr lang="en-US" dirty="0"/>
              <a:t> in J. Wee, 2014, http://fr.slideshare.net/ntunmg/research-network-30833267) </a:t>
            </a:r>
            <a:endParaRPr lang="fr-FR" dirty="0"/>
          </a:p>
          <a:p>
            <a:pPr marL="360424" lvl="1">
              <a:buFontTx/>
              <a:buChar char="-"/>
            </a:pPr>
            <a:r>
              <a:rPr lang="fr-FR" dirty="0"/>
              <a:t>formations aux pratiques complémentaires (recherche d’informations, gestion des données de la recherche)</a:t>
            </a:r>
          </a:p>
          <a:p>
            <a:pPr marL="360424" lvl="1">
              <a:buFontTx/>
              <a:buChar char="-"/>
            </a:pPr>
            <a:r>
              <a:rPr lang="fr-FR" dirty="0"/>
              <a:t>sensibilisation aux questions éthiques et juridiques de ces services et rappels sur les archives ouvertes</a:t>
            </a:r>
          </a:p>
          <a:p>
            <a:endParaRPr lang="fr-FR" sz="800" b="1"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154</a:t>
            </a:fld>
            <a:endParaRPr lang="fr-FR"/>
          </a:p>
        </p:txBody>
      </p:sp>
    </p:spTree>
    <p:extLst>
      <p:ext uri="{BB962C8B-B14F-4D97-AF65-F5344CB8AC3E}">
        <p14:creationId xmlns:p14="http://schemas.microsoft.com/office/powerpoint/2010/main" val="79431736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3035" indent="-80962"/>
            <a:r>
              <a:rPr lang="fr-FR" kern="1200" baseline="0" dirty="0">
                <a:solidFill>
                  <a:schemeClr val="tx1"/>
                </a:solidFill>
                <a:effectLst/>
                <a:sym typeface="Wingdings" panose="05000000000000000000" pitchFamily="2" charset="2"/>
              </a:rPr>
              <a:t>Les réseaux sociaux comme moyen de </a:t>
            </a:r>
          </a:p>
          <a:p>
            <a:pPr marL="262804" indent="-170730">
              <a:buFontTx/>
              <a:buChar char="-"/>
            </a:pPr>
            <a:r>
              <a:rPr lang="fr-FR" kern="1200" baseline="0" dirty="0">
                <a:solidFill>
                  <a:schemeClr val="tx1"/>
                </a:solidFill>
                <a:effectLst/>
                <a:sym typeface="Wingdings" panose="05000000000000000000" pitchFamily="2" charset="2"/>
              </a:rPr>
              <a:t>développer de </a:t>
            </a:r>
            <a:r>
              <a:rPr lang="fr-FR" b="1" kern="1200" baseline="0" dirty="0">
                <a:solidFill>
                  <a:schemeClr val="tx1"/>
                </a:solidFill>
                <a:effectLst/>
                <a:sym typeface="Wingdings" panose="05000000000000000000" pitchFamily="2" charset="2"/>
              </a:rPr>
              <a:t>nouvelles compétences </a:t>
            </a:r>
            <a:r>
              <a:rPr lang="fr-FR" kern="1200" baseline="0" dirty="0">
                <a:solidFill>
                  <a:schemeClr val="tx1"/>
                </a:solidFill>
                <a:effectLst/>
                <a:sym typeface="Wingdings" panose="05000000000000000000" pitchFamily="2" charset="2"/>
              </a:rPr>
              <a:t>(web social)</a:t>
            </a:r>
          </a:p>
          <a:p>
            <a:pPr marL="262804" indent="-170730">
              <a:buFontTx/>
              <a:buChar char="-"/>
            </a:pPr>
            <a:r>
              <a:rPr lang="fr-FR" kern="1200" baseline="0" dirty="0">
                <a:solidFill>
                  <a:schemeClr val="tx1"/>
                </a:solidFill>
                <a:effectLst/>
                <a:sym typeface="Wingdings" panose="05000000000000000000" pitchFamily="2" charset="2"/>
              </a:rPr>
              <a:t>proposer de nouvelles</a:t>
            </a:r>
            <a:r>
              <a:rPr lang="fr-FR" b="1" kern="1200" baseline="0" dirty="0">
                <a:solidFill>
                  <a:schemeClr val="tx1"/>
                </a:solidFill>
                <a:effectLst/>
                <a:sym typeface="Wingdings" panose="05000000000000000000" pitchFamily="2" charset="2"/>
              </a:rPr>
              <a:t> / d’autres formes d’accompagnement </a:t>
            </a:r>
            <a:r>
              <a:rPr lang="fr-FR" kern="1200" baseline="0" dirty="0">
                <a:solidFill>
                  <a:schemeClr val="tx1"/>
                </a:solidFill>
                <a:effectLst/>
                <a:sym typeface="Wingdings" panose="05000000000000000000" pitchFamily="2" charset="2"/>
              </a:rPr>
              <a:t>(cf. A. Bouchard, 2019, http://www.abes.fr/Publications-Evenements/Arabesques/Arabesques-n-92)</a:t>
            </a:r>
          </a:p>
          <a:p>
            <a:pPr marL="262804" indent="-170730" defTabSz="910560">
              <a:buFontTx/>
              <a:buChar char="-"/>
              <a:defRPr/>
            </a:pPr>
            <a:r>
              <a:rPr lang="fr-FR" kern="1200" baseline="0" dirty="0">
                <a:solidFill>
                  <a:schemeClr val="tx1"/>
                </a:solidFill>
                <a:effectLst/>
                <a:sym typeface="Wingdings" panose="05000000000000000000" pitchFamily="2" charset="2"/>
              </a:rPr>
              <a:t>gagner en </a:t>
            </a:r>
            <a:r>
              <a:rPr lang="fr-FR" b="1" kern="1200" baseline="0" dirty="0">
                <a:solidFill>
                  <a:schemeClr val="tx1"/>
                </a:solidFill>
                <a:effectLst/>
                <a:sym typeface="Wingdings" panose="05000000000000000000" pitchFamily="2" charset="2"/>
              </a:rPr>
              <a:t>visibilité</a:t>
            </a:r>
            <a:r>
              <a:rPr lang="fr-FR" kern="1200" baseline="0" dirty="0">
                <a:solidFill>
                  <a:schemeClr val="tx1"/>
                </a:solidFill>
                <a:effectLst/>
                <a:sym typeface="Wingdings" panose="05000000000000000000" pitchFamily="2" charset="2"/>
              </a:rPr>
              <a:t> voire une </a:t>
            </a:r>
            <a:r>
              <a:rPr lang="fr-FR" b="1" kern="1200" baseline="0" dirty="0">
                <a:solidFill>
                  <a:schemeClr val="tx1"/>
                </a:solidFill>
                <a:effectLst/>
                <a:sym typeface="Wingdings" panose="05000000000000000000" pitchFamily="2" charset="2"/>
              </a:rPr>
              <a:t>reconnaissance professionnelle </a:t>
            </a:r>
            <a:r>
              <a:rPr lang="fr-FR" kern="1200" baseline="0" dirty="0">
                <a:solidFill>
                  <a:schemeClr val="tx1"/>
                </a:solidFill>
                <a:effectLst/>
                <a:sym typeface="Wingdings" panose="05000000000000000000" pitchFamily="2" charset="2"/>
              </a:rPr>
              <a:t>(cf. C. </a:t>
            </a:r>
            <a:r>
              <a:rPr lang="fr-FR" kern="1200" baseline="0" dirty="0" err="1">
                <a:solidFill>
                  <a:schemeClr val="tx1"/>
                </a:solidFill>
                <a:effectLst/>
                <a:sym typeface="Wingdings" panose="05000000000000000000" pitchFamily="2" charset="2"/>
              </a:rPr>
              <a:t>Hugot</a:t>
            </a:r>
            <a:r>
              <a:rPr lang="fr-FR" kern="1200" baseline="0" dirty="0">
                <a:solidFill>
                  <a:schemeClr val="tx1"/>
                </a:solidFill>
                <a:effectLst/>
                <a:sym typeface="Wingdings" panose="05000000000000000000" pitchFamily="2" charset="2"/>
              </a:rPr>
              <a:t>, 2016, https://www.enssib.fr/bibliotheque-numerique/documents/67665-8586-innover.pdf)</a:t>
            </a:r>
            <a:endParaRPr lang="fr-FR" b="1" kern="1200" baseline="0" dirty="0">
              <a:solidFill>
                <a:schemeClr val="tx1"/>
              </a:solidFill>
              <a:effectLst/>
              <a:sym typeface="Wingdings" panose="05000000000000000000" pitchFamily="2" charset="2"/>
            </a:endParaRPr>
          </a:p>
          <a:p>
            <a:pPr marL="262804" indent="-170730">
              <a:buFontTx/>
              <a:buChar char="-"/>
            </a:pPr>
            <a:r>
              <a:rPr lang="fr-FR" kern="1200" baseline="0" dirty="0">
                <a:solidFill>
                  <a:schemeClr val="tx1"/>
                </a:solidFill>
                <a:effectLst/>
                <a:sym typeface="Wingdings" panose="05000000000000000000" pitchFamily="2" charset="2"/>
              </a:rPr>
              <a:t>développer de </a:t>
            </a:r>
            <a:r>
              <a:rPr lang="fr-FR" b="1" kern="1200" baseline="0" dirty="0">
                <a:solidFill>
                  <a:schemeClr val="tx1"/>
                </a:solidFill>
                <a:effectLst/>
                <a:sym typeface="Wingdings" panose="05000000000000000000" pitchFamily="2" charset="2"/>
              </a:rPr>
              <a:t>nouveaux partenariats disciplinaires </a:t>
            </a:r>
            <a:r>
              <a:rPr lang="fr-FR" kern="1200" baseline="0" dirty="0">
                <a:solidFill>
                  <a:schemeClr val="tx1"/>
                </a:solidFill>
                <a:effectLst/>
                <a:sym typeface="Wingdings" panose="05000000000000000000" pitchFamily="2" charset="2"/>
              </a:rPr>
              <a:t>(cf. C. </a:t>
            </a:r>
            <a:r>
              <a:rPr lang="fr-FR" kern="1200" baseline="0" dirty="0" err="1">
                <a:solidFill>
                  <a:schemeClr val="tx1"/>
                </a:solidFill>
                <a:effectLst/>
                <a:sym typeface="Wingdings" panose="05000000000000000000" pitchFamily="2" charset="2"/>
              </a:rPr>
              <a:t>Hugot</a:t>
            </a:r>
            <a:r>
              <a:rPr lang="fr-FR" kern="1200" baseline="0" dirty="0">
                <a:solidFill>
                  <a:schemeClr val="tx1"/>
                </a:solidFill>
                <a:effectLst/>
                <a:sym typeface="Wingdings" panose="05000000000000000000" pitchFamily="2" charset="2"/>
              </a:rPr>
              <a:t>, 2016, https://www.enssib.fr/bibliotheque-numerique/documents/67665-8586-innover.pdf) voire favoriser</a:t>
            </a:r>
            <a:r>
              <a:rPr lang="fr-FR" kern="1200" dirty="0">
                <a:solidFill>
                  <a:schemeClr val="tx1"/>
                </a:solidFill>
                <a:effectLst/>
                <a:sym typeface="Wingdings" panose="05000000000000000000" pitchFamily="2" charset="2"/>
              </a:rPr>
              <a:t> des partenariats éditoriaux entre communautés professionnelles (cf. C. </a:t>
            </a:r>
            <a:r>
              <a:rPr lang="fr-FR" dirty="0">
                <a:sym typeface="Wingdings" panose="05000000000000000000" pitchFamily="2" charset="2"/>
              </a:rPr>
              <a:t>Muller et al., 2018, http://bbf.enssib.fr/contributions/quels-enjeux-editoriaux-pour-un-carnet-de-recherche-0)</a:t>
            </a:r>
            <a:endParaRPr lang="fr-FR" kern="1200" baseline="0" dirty="0">
              <a:solidFill>
                <a:schemeClr val="tx1"/>
              </a:solidFill>
              <a:effectLst/>
              <a:sym typeface="Wingdings" panose="05000000000000000000" pitchFamily="2" charset="2"/>
            </a:endParaRPr>
          </a:p>
          <a:p>
            <a:pPr marL="92074"/>
            <a:endParaRPr lang="fr-FR" kern="1200" baseline="0" dirty="0">
              <a:solidFill>
                <a:schemeClr val="tx1"/>
              </a:solidFill>
              <a:effectLst/>
              <a:sym typeface="Wingdings" panose="05000000000000000000" pitchFamily="2" charset="2"/>
            </a:endParaRPr>
          </a:p>
          <a:p>
            <a:pPr>
              <a:buFontTx/>
              <a:buNone/>
            </a:pPr>
            <a:r>
              <a:rPr lang="fr-FR" kern="1200" baseline="0" dirty="0">
                <a:solidFill>
                  <a:schemeClr val="tx1"/>
                </a:solidFill>
                <a:effectLst/>
                <a:sym typeface="Wingdings" panose="05000000000000000000" pitchFamily="2" charset="2"/>
              </a:rPr>
              <a:t>Exemple d</a:t>
            </a:r>
            <a:r>
              <a:rPr lang="fr-FR" i="1" kern="1200" baseline="0" dirty="0">
                <a:solidFill>
                  <a:schemeClr val="tx1"/>
                </a:solidFill>
                <a:effectLst/>
                <a:sym typeface="Wingdings" panose="05000000000000000000" pitchFamily="2" charset="2"/>
              </a:rPr>
              <a:t>’Insula</a:t>
            </a:r>
            <a:r>
              <a:rPr lang="fr-FR" kern="1200" baseline="0" dirty="0">
                <a:solidFill>
                  <a:schemeClr val="tx1"/>
                </a:solidFill>
                <a:effectLst/>
                <a:sym typeface="Wingdings" panose="05000000000000000000" pitchFamily="2" charset="2"/>
              </a:rPr>
              <a:t> : C. </a:t>
            </a:r>
            <a:r>
              <a:rPr lang="fr-FR" kern="1200" baseline="0" dirty="0" err="1">
                <a:solidFill>
                  <a:schemeClr val="tx1"/>
                </a:solidFill>
                <a:effectLst/>
                <a:sym typeface="Wingdings" panose="05000000000000000000" pitchFamily="2" charset="2"/>
              </a:rPr>
              <a:t>Hugot</a:t>
            </a:r>
            <a:r>
              <a:rPr lang="fr-FR" kern="1200" baseline="0" dirty="0">
                <a:solidFill>
                  <a:schemeClr val="tx1"/>
                </a:solidFill>
                <a:effectLst/>
                <a:sym typeface="Wingdings" panose="05000000000000000000" pitchFamily="2" charset="2"/>
              </a:rPr>
              <a:t>, 2016, https://www.enssib.fr/bibliotheque-numerique/documents/67665-8586-innover.pdf</a:t>
            </a:r>
          </a:p>
          <a:p>
            <a:r>
              <a:rPr lang="fr-FR" kern="1200" baseline="0" dirty="0">
                <a:solidFill>
                  <a:schemeClr val="tx1"/>
                </a:solidFill>
                <a:effectLst/>
                <a:sym typeface="Wingdings" panose="05000000000000000000" pitchFamily="2" charset="2"/>
              </a:rPr>
              <a:t>Pour des exemples récents sur</a:t>
            </a:r>
            <a:r>
              <a:rPr lang="fr-FR" kern="1200" dirty="0">
                <a:solidFill>
                  <a:schemeClr val="tx1"/>
                </a:solidFill>
                <a:effectLst/>
                <a:sym typeface="Wingdings" panose="05000000000000000000" pitchFamily="2" charset="2"/>
              </a:rPr>
              <a:t> la question bibliothèques universitaires / réseaux sociaux, cf. </a:t>
            </a:r>
            <a:r>
              <a:rPr lang="fr-FR" i="1" dirty="0"/>
              <a:t>Bibliothèques et réseaux sociaux, </a:t>
            </a:r>
            <a:r>
              <a:rPr lang="fr-FR" dirty="0"/>
              <a:t>2018, http://www.abes.fr/Publications-Evenements/Arabesques/Arabesques-n-918 </a:t>
            </a:r>
          </a:p>
          <a:p>
            <a:r>
              <a:rPr lang="fr-FR" kern="1200" baseline="0" dirty="0">
                <a:solidFill>
                  <a:schemeClr val="tx1"/>
                </a:solidFill>
                <a:effectLst/>
                <a:sym typeface="Wingdings" panose="05000000000000000000" pitchFamily="2" charset="2"/>
              </a:rPr>
              <a:t>Voir aussi « Les institutions culturelles au miroir des réseaux sociaux numériques ». </a:t>
            </a:r>
            <a:r>
              <a:rPr lang="fr-FR" i="1" kern="1200" baseline="0" dirty="0">
                <a:solidFill>
                  <a:schemeClr val="tx1"/>
                </a:solidFill>
                <a:effectLst/>
                <a:sym typeface="Wingdings" panose="05000000000000000000" pitchFamily="2" charset="2"/>
              </a:rPr>
              <a:t>Balisages,</a:t>
            </a:r>
            <a:r>
              <a:rPr lang="fr-FR" kern="1200" baseline="0" dirty="0">
                <a:solidFill>
                  <a:schemeClr val="tx1"/>
                </a:solidFill>
                <a:effectLst/>
                <a:sym typeface="Wingdings" panose="05000000000000000000" pitchFamily="2" charset="2"/>
              </a:rPr>
              <a:t> 2-2021, https://publications-prairial.fr/balisages/index.php?id=176</a:t>
            </a:r>
          </a:p>
        </p:txBody>
      </p:sp>
      <p:sp>
        <p:nvSpPr>
          <p:cNvPr id="4" name="Espace réservé du numéro de diapositive 3"/>
          <p:cNvSpPr>
            <a:spLocks noGrp="1"/>
          </p:cNvSpPr>
          <p:nvPr>
            <p:ph type="sldNum" sz="quarter" idx="10"/>
          </p:nvPr>
        </p:nvSpPr>
        <p:spPr/>
        <p:txBody>
          <a:bodyPr/>
          <a:lstStyle/>
          <a:p>
            <a:fld id="{9977D34E-C38C-4194-86B4-634840C578CE}" type="slidenum">
              <a:rPr lang="fr-FR" smtClean="0">
                <a:solidFill>
                  <a:prstClr val="black"/>
                </a:solidFill>
              </a:rPr>
              <a:pPr/>
              <a:t>155</a:t>
            </a:fld>
            <a:endParaRPr lang="fr-FR">
              <a:solidFill>
                <a:prstClr val="black"/>
              </a:solidFill>
            </a:endParaRPr>
          </a:p>
        </p:txBody>
      </p:sp>
    </p:spTree>
    <p:extLst>
      <p:ext uri="{BB962C8B-B14F-4D97-AF65-F5344CB8AC3E}">
        <p14:creationId xmlns:p14="http://schemas.microsoft.com/office/powerpoint/2010/main" val="257517747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B60A166-8114-4AC4-8238-4824E529A866}" type="slidenum">
              <a:rPr lang="fr-FR" smtClean="0"/>
              <a:t>156</a:t>
            </a:fld>
            <a:endParaRPr lang="fr-FR"/>
          </a:p>
        </p:txBody>
      </p:sp>
    </p:spTree>
    <p:extLst>
      <p:ext uri="{BB962C8B-B14F-4D97-AF65-F5344CB8AC3E}">
        <p14:creationId xmlns:p14="http://schemas.microsoft.com/office/powerpoint/2010/main" val="316858527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157</a:t>
            </a:fld>
            <a:endParaRPr lang="fr-FR"/>
          </a:p>
        </p:txBody>
      </p:sp>
    </p:spTree>
    <p:extLst>
      <p:ext uri="{BB962C8B-B14F-4D97-AF65-F5344CB8AC3E}">
        <p14:creationId xmlns:p14="http://schemas.microsoft.com/office/powerpoint/2010/main" val="190618740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158</a:t>
            </a:fld>
            <a:endParaRPr lang="fr-FR"/>
          </a:p>
        </p:txBody>
      </p:sp>
    </p:spTree>
    <p:extLst>
      <p:ext uri="{BB962C8B-B14F-4D97-AF65-F5344CB8AC3E}">
        <p14:creationId xmlns:p14="http://schemas.microsoft.com/office/powerpoint/2010/main" val="321083102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159</a:t>
            </a:fld>
            <a:endParaRPr lang="fr-FR"/>
          </a:p>
        </p:txBody>
      </p:sp>
    </p:spTree>
    <p:extLst>
      <p:ext uri="{BB962C8B-B14F-4D97-AF65-F5344CB8AC3E}">
        <p14:creationId xmlns:p14="http://schemas.microsoft.com/office/powerpoint/2010/main" val="321083102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160</a:t>
            </a:fld>
            <a:endParaRPr lang="fr-FR"/>
          </a:p>
        </p:txBody>
      </p:sp>
    </p:spTree>
    <p:extLst>
      <p:ext uri="{BB962C8B-B14F-4D97-AF65-F5344CB8AC3E}">
        <p14:creationId xmlns:p14="http://schemas.microsoft.com/office/powerpoint/2010/main" val="113772391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161</a:t>
            </a:fld>
            <a:endParaRPr lang="fr-FR"/>
          </a:p>
        </p:txBody>
      </p:sp>
    </p:spTree>
    <p:extLst>
      <p:ext uri="{BB962C8B-B14F-4D97-AF65-F5344CB8AC3E}">
        <p14:creationId xmlns:p14="http://schemas.microsoft.com/office/powerpoint/2010/main" val="147115864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162</a:t>
            </a:fld>
            <a:endParaRPr lang="fr-FR"/>
          </a:p>
        </p:txBody>
      </p:sp>
    </p:spTree>
    <p:extLst>
      <p:ext uri="{BB962C8B-B14F-4D97-AF65-F5344CB8AC3E}">
        <p14:creationId xmlns:p14="http://schemas.microsoft.com/office/powerpoint/2010/main" val="2950787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0544">
              <a:spcBef>
                <a:spcPts val="299"/>
              </a:spcBef>
              <a:defRPr/>
            </a:pPr>
            <a:r>
              <a:rPr lang="fr-FR" b="1" dirty="0"/>
              <a:t>Etat des lieux</a:t>
            </a:r>
            <a:endParaRPr lang="fr-FR" dirty="0"/>
          </a:p>
          <a:p>
            <a:pPr marL="259255" indent="-170730" defTabSz="910544">
              <a:spcBef>
                <a:spcPts val="299"/>
              </a:spcBef>
              <a:buFontTx/>
              <a:buChar char="-"/>
              <a:defRPr/>
            </a:pPr>
            <a:r>
              <a:rPr lang="fr-FR" b="1" dirty="0"/>
              <a:t>établissements d’enseignement supérieur </a:t>
            </a:r>
            <a:r>
              <a:rPr lang="fr-FR" dirty="0"/>
              <a:t>(universités, écoles d’ingénieurs, IUT, regroupement d’établissements) : évolution au tournant des années 2010 : en 2013, 94 % des établissements de l’enseignement supérieur étaient sur les réseaux contre 68 % 2 ans plus tôt ; majoritairement entre 2 et 4 réseaux (Association des responsables de communication de l’enseignement supérieur/ARCES. </a:t>
            </a:r>
            <a:r>
              <a:rPr lang="fr-FR" i="1" dirty="0"/>
              <a:t>Observatoire des métiers de la communication dans l’enseignement supérieur. Enquête auprès des membres de l’ARCES. Vague 5 – juin 2013.</a:t>
            </a:r>
            <a:r>
              <a:rPr lang="fr-FR" dirty="0"/>
              <a:t> 49 p. Disponible sur : http://www.arces.com/var/arces/storage/original/application/817a1a06875e8b3ee5e3e1b5770d22a3.pdf). </a:t>
            </a:r>
            <a:br>
              <a:rPr lang="fr-FR" dirty="0"/>
            </a:br>
            <a:r>
              <a:rPr lang="fr-FR" dirty="0"/>
              <a:t>En 2017, 99 % des établissements sont présents sur les réseaux sociaux (par ordre décroissant : Facebook, 88 % ; Twitter, 84 % ; LinkedIn, 72 % ; YouTube, 71 %). A noter : le développement de réseaux sociaux tournés sur le contenu multimédia (Instagram) (ARCES. </a:t>
            </a:r>
            <a:r>
              <a:rPr lang="fr-FR" i="1" dirty="0"/>
              <a:t>Observatoire des métiers de la communication dans l’enseignement supérieur. Enquête auprès des membres de l’ARCES. Vague 7 – mai 2017.</a:t>
            </a:r>
            <a:r>
              <a:rPr lang="fr-FR" dirty="0"/>
              <a:t> 76 p. Disponible sur : http://www.arces.com/extension/digital/design/ewp/javascript/ckeditor/kcfinder/upload/arces/files/ARCES_Synth%C3%A8se%20du%20Barom%C3%A8tre%20des%20m%C3%A9tiers%20de%20la%20communication%20de%20lenseignement%20sup%C3%A9rieur_juin2017%281%29.pptx)</a:t>
            </a:r>
            <a:br>
              <a:rPr lang="fr-FR" dirty="0"/>
            </a:br>
            <a:r>
              <a:rPr lang="fr-FR" dirty="0"/>
              <a:t>En 2019 : développement des réseaux sociaux dans la communication (6h/sem. contre 2h/sem. en 2017) ; buts principaux : 1° construire et développer l’image de l’établissement, 2° fédérer la communauté et 3° recruter des élèves, mais diversification des cibles et des objectifs ; développement des cibles comme les leaders d’opinion et les entreprises (</a:t>
            </a:r>
            <a:r>
              <a:rPr lang="fr-FR" sz="900" dirty="0"/>
              <a:t>ARCES. </a:t>
            </a:r>
            <a:r>
              <a:rPr lang="fr-FR" sz="900" i="1" dirty="0"/>
              <a:t>Observatoire des métiers de la communication dans l’enseignement supérieur. Enquête auprès</a:t>
            </a:r>
            <a:r>
              <a:rPr lang="fr-FR" sz="900" i="1" baseline="0" dirty="0"/>
              <a:t> des membres de l’ARCES. Vague 8 – avril 2019.</a:t>
            </a:r>
            <a:r>
              <a:rPr lang="fr-FR" sz="900" dirty="0"/>
              <a:t> 77 p. Disponible sur : https://www.arces.com/images/files/ARCES_2019_Synth%C3%A8se%20du%20Barometre_metiers_communication_VF_5juin2019.pdf)</a:t>
            </a:r>
          </a:p>
          <a:p>
            <a:pPr marL="266700" defTabSz="910544">
              <a:spcBef>
                <a:spcPts val="299"/>
              </a:spcBef>
              <a:buFontTx/>
              <a:buNone/>
              <a:defRPr/>
            </a:pPr>
            <a:r>
              <a:rPr lang="fr-FR" sz="900" dirty="0"/>
              <a:t>A compléter par interview Manuel </a:t>
            </a:r>
            <a:r>
              <a:rPr lang="fr-FR" sz="900" dirty="0" err="1"/>
              <a:t>Canéve</a:t>
            </a:r>
            <a:r>
              <a:rPr lang="fr-FR" dirty="0" err="1"/>
              <a:t>t</a:t>
            </a:r>
            <a:r>
              <a:rPr lang="fr-FR" dirty="0"/>
              <a:t>, 2019, http://www.sup-numerique.gouv.fr/pid33268-cid135964/reseaux-sociaux-professionnels-quels-usages-dans-les-etablissements-d-enseignement-superieur.html	</a:t>
            </a:r>
          </a:p>
          <a:p>
            <a:pPr marL="259255" indent="-170730" defTabSz="910544">
              <a:spcBef>
                <a:spcPts val="299"/>
              </a:spcBef>
              <a:buFontTx/>
              <a:buChar char="-"/>
              <a:defRPr/>
            </a:pPr>
            <a:r>
              <a:rPr lang="fr-FR" b="1" dirty="0"/>
              <a:t>organismes de recherche (</a:t>
            </a:r>
            <a:r>
              <a:rPr lang="fr-FR" dirty="0"/>
              <a:t>BRGM, CNES, IFSTTAR, IRSTEA…) : depuis 2012 : une </a:t>
            </a:r>
            <a:r>
              <a:rPr lang="fr-FR" b="1" dirty="0"/>
              <a:t>présence « incontournable »</a:t>
            </a:r>
            <a:r>
              <a:rPr lang="fr-FR" dirty="0"/>
              <a:t> sur Twitter (Mathieu </a:t>
            </a:r>
            <a:r>
              <a:rPr lang="fr-FR" dirty="0" err="1"/>
              <a:t>Jahnich</a:t>
            </a:r>
            <a:r>
              <a:rPr lang="fr-FR" dirty="0"/>
              <a:t>. </a:t>
            </a:r>
            <a:r>
              <a:rPr lang="fr-FR" i="1" dirty="0"/>
              <a:t>Les organismes de recherche face aux réseaux sociaux</a:t>
            </a:r>
            <a:r>
              <a:rPr lang="fr-FR" dirty="0"/>
              <a:t>. Etude </a:t>
            </a:r>
            <a:r>
              <a:rPr lang="fr-FR" dirty="0" err="1"/>
              <a:t>Wanacôme</a:t>
            </a:r>
            <a:r>
              <a:rPr lang="fr-FR" dirty="0"/>
              <a:t>. 22/11/2012.  [en ligne]. Disponible sur : http://prezi.com/huyrmxem_z4x/les-organismes-de-recherche-face-aux-reseaux-sociaux/)</a:t>
            </a:r>
            <a:br>
              <a:rPr lang="fr-FR" dirty="0"/>
            </a:br>
            <a:r>
              <a:rPr lang="fr-FR" dirty="0"/>
              <a:t>situation 2016 : Twitter (communautés de chercheurs, médiateurs scientifiques, partenaires économiques), Facebook (animation, algorithme et sponsoring : la visibilité au-delà du nombre de fans), LinkedIn (usage plus complexe ; communication + RH), YouTube (pour toucher les </a:t>
            </a:r>
            <a:r>
              <a:rPr lang="fr-FR" dirty="0" err="1"/>
              <a:t>vlogueurs</a:t>
            </a:r>
            <a:r>
              <a:rPr lang="fr-FR" dirty="0"/>
              <a:t> scientifiques) (</a:t>
            </a:r>
            <a:r>
              <a:rPr lang="fr-FR" i="1" dirty="0"/>
              <a:t>Observatoire de la communication digitale des organismes de recherche. </a:t>
            </a:r>
            <a:r>
              <a:rPr lang="fr-FR" dirty="0"/>
              <a:t>Etude </a:t>
            </a:r>
            <a:r>
              <a:rPr lang="fr-FR" dirty="0" err="1"/>
              <a:t>Sircome</a:t>
            </a:r>
            <a:r>
              <a:rPr lang="fr-FR" dirty="0"/>
              <a:t>, 11/2016. [en ligne]. Disponible sur : http://sircome.com/comrecherche-la-strategie-pour-faire-face-aux-defis-du-secteur-de-la-recherche/)</a:t>
            </a:r>
          </a:p>
          <a:p>
            <a:pPr marL="259255" indent="-170730" defTabSz="910544">
              <a:spcBef>
                <a:spcPts val="299"/>
              </a:spcBef>
              <a:buFontTx/>
              <a:buChar char="-"/>
              <a:defRPr/>
            </a:pPr>
            <a:endParaRPr lang="fr-FR" dirty="0"/>
          </a:p>
          <a:p>
            <a:r>
              <a:rPr lang="fr-FR" b="1" dirty="0"/>
              <a:t>Buts</a:t>
            </a:r>
            <a:endParaRPr lang="fr-FR" dirty="0"/>
          </a:p>
          <a:p>
            <a:pPr marL="177794" indent="-85722">
              <a:buFontTx/>
              <a:buChar char="-"/>
              <a:defRPr/>
            </a:pPr>
            <a:r>
              <a:rPr lang="fr-FR" dirty="0"/>
              <a:t>« assurer une présence » : souvent liée à</a:t>
            </a:r>
            <a:r>
              <a:rPr lang="fr-FR" baseline="0" dirty="0"/>
              <a:t> communication institutionnelle du site officiel </a:t>
            </a:r>
            <a:r>
              <a:rPr lang="fr-FR" dirty="0"/>
              <a:t>(visibilité, maîtrise de l’image, apparaître comme précurseur…)</a:t>
            </a:r>
          </a:p>
          <a:p>
            <a:pPr marL="177794" indent="-85722">
              <a:buFontTx/>
              <a:buChar char="-"/>
            </a:pPr>
            <a:r>
              <a:rPr lang="fr-FR" dirty="0"/>
              <a:t>outil de communication/conversation avec les publics : </a:t>
            </a:r>
          </a:p>
          <a:p>
            <a:pPr marL="542906" lvl="1" indent="-85722">
              <a:buFontTx/>
              <a:buChar char="-"/>
            </a:pPr>
            <a:r>
              <a:rPr lang="fr-FR" dirty="0">
                <a:latin typeface="Arial" panose="020B0604020202020204" pitchFamily="34" charset="0"/>
                <a:cs typeface="Arial" panose="020B0604020202020204" pitchFamily="34" charset="0"/>
              </a:rPr>
              <a:t>communication en </a:t>
            </a:r>
            <a:r>
              <a:rPr lang="fr-FR" i="1" dirty="0">
                <a:latin typeface="Arial" panose="020B0604020202020204" pitchFamily="34" charset="0"/>
                <a:cs typeface="Arial" panose="020B0604020202020204" pitchFamily="34" charset="0"/>
              </a:rPr>
              <a:t>live </a:t>
            </a:r>
            <a:r>
              <a:rPr lang="fr-FR" dirty="0">
                <a:latin typeface="Arial" panose="020B0604020202020204" pitchFamily="34" charset="0"/>
                <a:cs typeface="Arial" panose="020B0604020202020204" pitchFamily="34" charset="0"/>
              </a:rPr>
              <a:t>(cf. principe du </a:t>
            </a:r>
            <a:r>
              <a:rPr lang="fr-FR" i="1" dirty="0" err="1">
                <a:latin typeface="Arial" panose="020B0604020202020204" pitchFamily="34" charset="0"/>
                <a:cs typeface="Arial" panose="020B0604020202020204" pitchFamily="34" charset="0"/>
              </a:rPr>
              <a:t>livetweet</a:t>
            </a:r>
            <a:r>
              <a:rPr lang="fr-FR" i="1" dirty="0">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rPr>
              <a:t>sur Twitter)</a:t>
            </a:r>
          </a:p>
          <a:p>
            <a:pPr marL="542906" lvl="1" indent="-85722">
              <a:buFontTx/>
              <a:buChar char="-"/>
            </a:pPr>
            <a:r>
              <a:rPr lang="fr-FR" dirty="0">
                <a:latin typeface="Arial" panose="020B0604020202020204" pitchFamily="34" charset="0"/>
                <a:cs typeface="Arial" panose="020B0604020202020204" pitchFamily="34" charset="0"/>
              </a:rPr>
              <a:t>communication de crise </a:t>
            </a:r>
          </a:p>
          <a:p>
            <a:pPr marL="542906" lvl="1" indent="-85722">
              <a:buFontTx/>
              <a:buChar char="-"/>
            </a:pPr>
            <a:r>
              <a:rPr lang="fr-FR" dirty="0">
                <a:latin typeface="Arial" panose="020B0604020202020204" pitchFamily="34" charset="0"/>
                <a:cs typeface="Arial" panose="020B0604020202020204" pitchFamily="34" charset="0"/>
              </a:rPr>
              <a:t>présentation du chercheur au travail : rendre le travail du chercheur public et susciter des vocations, au moment où la recherche scientifique doit de plus en plus rendre des comptes et est remise en question (humanisation de la science)</a:t>
            </a:r>
          </a:p>
          <a:p>
            <a:pPr marL="177794" indent="-85722">
              <a:buFontTx/>
              <a:buChar char="-"/>
            </a:pPr>
            <a:r>
              <a:rPr lang="fr-FR" dirty="0"/>
              <a:t>outil de veille (institutionnelle, thématique) sur l’e-</a:t>
            </a:r>
            <a:r>
              <a:rPr lang="fr-FR" dirty="0" err="1"/>
              <a:t>reputation</a:t>
            </a:r>
            <a:r>
              <a:rPr lang="fr-FR" dirty="0"/>
              <a:t> de l’institution, de ses chercheurs…</a:t>
            </a:r>
          </a:p>
          <a:p>
            <a:endParaRPr lang="fr-FR" dirty="0"/>
          </a:p>
          <a:p>
            <a:pPr marL="92074" indent="-92074" defTabSz="914383">
              <a:defRPr/>
            </a:pPr>
            <a:r>
              <a:rPr lang="fr-FR" sz="1000" dirty="0"/>
              <a:t>Paramètres de réussite identifiés : stratégie, ressources, thématiques (étude </a:t>
            </a:r>
            <a:r>
              <a:rPr lang="fr-FR" sz="1000" dirty="0" err="1"/>
              <a:t>Sircome</a:t>
            </a:r>
            <a:r>
              <a:rPr lang="fr-FR" sz="1000" dirty="0"/>
              <a:t>, 2016, http://sircome.com/comrecherche-la-strategie-pour-faire-face-aux-defis-du-secteur-de-la-recherche/) </a:t>
            </a:r>
            <a:br>
              <a:rPr lang="fr-FR" sz="1000" dirty="0"/>
            </a:br>
            <a:r>
              <a:rPr lang="fr-FR" sz="1000" dirty="0">
                <a:sym typeface="Wingdings" panose="05000000000000000000" pitchFamily="2" charset="2"/>
              </a:rPr>
              <a:t> importance de travailler une </a:t>
            </a:r>
            <a:r>
              <a:rPr lang="fr-FR" sz="1000" b="1" dirty="0">
                <a:sym typeface="Wingdings" panose="05000000000000000000" pitchFamily="2" charset="2"/>
              </a:rPr>
              <a:t>ligne éditoriale</a:t>
            </a:r>
            <a:r>
              <a:rPr lang="fr-FR" sz="1000" dirty="0">
                <a:sym typeface="Wingdings" panose="05000000000000000000" pitchFamily="2" charset="2"/>
              </a:rPr>
              <a:t> (en fonction des publics, des outils)</a:t>
            </a:r>
            <a:endParaRPr lang="fr-FR" sz="1000" dirty="0"/>
          </a:p>
          <a:p>
            <a:endParaRPr lang="fr-FR" dirty="0"/>
          </a:p>
          <a:p>
            <a:endParaRPr lang="fr-FR" dirty="0"/>
          </a:p>
          <a:p>
            <a:r>
              <a:rPr lang="fr-FR" b="1" dirty="0"/>
              <a:t>Exemples</a:t>
            </a:r>
            <a:r>
              <a:rPr lang="fr-FR" dirty="0"/>
              <a:t> : https://www.facebook.com/pages/Universit%C3%A9-Toulouse-Jean-Jaur%C3%A8s/256170874775 et https://twitter.com/UTJeanJaures</a:t>
            </a:r>
          </a:p>
          <a:p>
            <a:pPr marL="259255" indent="-170730" defTabSz="910544">
              <a:spcBef>
                <a:spcPts val="299"/>
              </a:spcBef>
              <a:buFontTx/>
              <a:buChar char="-"/>
              <a:defRPr/>
            </a:pPr>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16</a:t>
            </a:fld>
            <a:endParaRPr lang="fr-FR"/>
          </a:p>
        </p:txBody>
      </p:sp>
    </p:spTree>
    <p:extLst>
      <p:ext uri="{BB962C8B-B14F-4D97-AF65-F5344CB8AC3E}">
        <p14:creationId xmlns:p14="http://schemas.microsoft.com/office/powerpoint/2010/main" val="122670142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163</a:t>
            </a:fld>
            <a:endParaRPr lang="fr-FR"/>
          </a:p>
        </p:txBody>
      </p:sp>
    </p:spTree>
    <p:extLst>
      <p:ext uri="{BB962C8B-B14F-4D97-AF65-F5344CB8AC3E}">
        <p14:creationId xmlns:p14="http://schemas.microsoft.com/office/powerpoint/2010/main" val="147115864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164</a:t>
            </a:fld>
            <a:endParaRPr lang="fr-FR"/>
          </a:p>
        </p:txBody>
      </p:sp>
    </p:spTree>
    <p:extLst>
      <p:ext uri="{BB962C8B-B14F-4D97-AF65-F5344CB8AC3E}">
        <p14:creationId xmlns:p14="http://schemas.microsoft.com/office/powerpoint/2010/main" val="90730275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165</a:t>
            </a:fld>
            <a:endParaRPr lang="fr-FR"/>
          </a:p>
        </p:txBody>
      </p:sp>
    </p:spTree>
    <p:extLst>
      <p:ext uri="{BB962C8B-B14F-4D97-AF65-F5344CB8AC3E}">
        <p14:creationId xmlns:p14="http://schemas.microsoft.com/office/powerpoint/2010/main" val="282339751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166</a:t>
            </a:fld>
            <a:endParaRPr lang="fr-FR"/>
          </a:p>
        </p:txBody>
      </p:sp>
    </p:spTree>
    <p:extLst>
      <p:ext uri="{BB962C8B-B14F-4D97-AF65-F5344CB8AC3E}">
        <p14:creationId xmlns:p14="http://schemas.microsoft.com/office/powerpoint/2010/main" val="239290320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167</a:t>
            </a:fld>
            <a:endParaRPr lang="fr-FR"/>
          </a:p>
        </p:txBody>
      </p:sp>
    </p:spTree>
    <p:extLst>
      <p:ext uri="{BB962C8B-B14F-4D97-AF65-F5344CB8AC3E}">
        <p14:creationId xmlns:p14="http://schemas.microsoft.com/office/powerpoint/2010/main" val="286607820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168</a:t>
            </a:fld>
            <a:endParaRPr lang="fr-FR"/>
          </a:p>
        </p:txBody>
      </p:sp>
    </p:spTree>
    <p:extLst>
      <p:ext uri="{BB962C8B-B14F-4D97-AF65-F5344CB8AC3E}">
        <p14:creationId xmlns:p14="http://schemas.microsoft.com/office/powerpoint/2010/main" val="282339751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169</a:t>
            </a:fld>
            <a:endParaRPr lang="fr-FR"/>
          </a:p>
        </p:txBody>
      </p:sp>
    </p:spTree>
    <p:extLst>
      <p:ext uri="{BB962C8B-B14F-4D97-AF65-F5344CB8AC3E}">
        <p14:creationId xmlns:p14="http://schemas.microsoft.com/office/powerpoint/2010/main" val="72980813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a:latin typeface="Candara" panose="020E0502030303020204" pitchFamily="34" charset="0"/>
              </a:rPr>
              <a:pPr/>
              <a:t>170</a:t>
            </a:fld>
            <a:endParaRPr lang="fr-FR" dirty="0">
              <a:latin typeface="Candara" panose="020E0502030303020204" pitchFamily="34" charset="0"/>
            </a:endParaRPr>
          </a:p>
        </p:txBody>
      </p:sp>
    </p:spTree>
    <p:extLst>
      <p:ext uri="{BB962C8B-B14F-4D97-AF65-F5344CB8AC3E}">
        <p14:creationId xmlns:p14="http://schemas.microsoft.com/office/powerpoint/2010/main" val="410651068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a:latin typeface="Candara" panose="020E0502030303020204" pitchFamily="34" charset="0"/>
              </a:rPr>
              <a:pPr/>
              <a:t>171</a:t>
            </a:fld>
            <a:endParaRPr lang="fr-FR" dirty="0">
              <a:latin typeface="Candara" panose="020E0502030303020204" pitchFamily="34" charset="0"/>
            </a:endParaRPr>
          </a:p>
        </p:txBody>
      </p:sp>
    </p:spTree>
    <p:extLst>
      <p:ext uri="{BB962C8B-B14F-4D97-AF65-F5344CB8AC3E}">
        <p14:creationId xmlns:p14="http://schemas.microsoft.com/office/powerpoint/2010/main" val="232792617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172</a:t>
            </a:fld>
            <a:endParaRPr lang="fr-FR"/>
          </a:p>
        </p:txBody>
      </p:sp>
    </p:spTree>
    <p:extLst>
      <p:ext uri="{BB962C8B-B14F-4D97-AF65-F5344CB8AC3E}">
        <p14:creationId xmlns:p14="http://schemas.microsoft.com/office/powerpoint/2010/main" val="2030365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3162" lvl="2" indent="0" defTabSz="910544">
              <a:defRPr/>
            </a:pPr>
            <a:r>
              <a:rPr lang="fr-FR" b="1" baseline="0" dirty="0">
                <a:solidFill>
                  <a:schemeClr val="tx1"/>
                </a:solidFill>
                <a:ea typeface="Batang" pitchFamily="18" charset="-127"/>
              </a:rPr>
              <a:t>En préambule </a:t>
            </a:r>
            <a:r>
              <a:rPr lang="fr-FR" baseline="0" dirty="0">
                <a:solidFill>
                  <a:schemeClr val="tx1"/>
                </a:solidFill>
                <a:ea typeface="Batang" pitchFamily="18" charset="-127"/>
              </a:rPr>
              <a:t>: attention aux biais liés aux méthodes employées pour ces enquêtes (enquêtes par sondages, </a:t>
            </a:r>
            <a:r>
              <a:rPr lang="fr-FR" baseline="0" dirty="0">
                <a:ea typeface="Batang" pitchFamily="18" charset="-127"/>
              </a:rPr>
              <a:t>lieux de diffusion de l’information – ex. : relais sur les réseaux sociaux, etc.), </a:t>
            </a:r>
            <a:r>
              <a:rPr lang="fr-FR" sz="800" dirty="0">
                <a:ea typeface="Batang" pitchFamily="18" charset="-127"/>
              </a:rPr>
              <a:t>cf. N. </a:t>
            </a:r>
            <a:r>
              <a:rPr lang="fr-FR" sz="800" dirty="0" err="1">
                <a:ea typeface="Batang" pitchFamily="18" charset="-127"/>
              </a:rPr>
              <a:t>Vanderbiest</a:t>
            </a:r>
            <a:r>
              <a:rPr lang="fr-FR" sz="800" dirty="0">
                <a:ea typeface="Batang" pitchFamily="18" charset="-127"/>
              </a:rPr>
              <a:t>, http://www.reputatiolab.com/2014/04/petit-manuel-etudes-biaisees-les-reseaux-sociaux/#sthash.vmtMtijn.lYjRQNu2.dpbs</a:t>
            </a:r>
          </a:p>
          <a:p>
            <a:pPr marL="3162" lvl="2" indent="0" defTabSz="910544">
              <a:defRPr/>
            </a:pPr>
            <a:endParaRPr lang="fr-FR" baseline="0" dirty="0">
              <a:ea typeface="Batang" pitchFamily="18" charset="-127"/>
            </a:endParaRPr>
          </a:p>
          <a:p>
            <a:pPr marL="3162" lvl="2" indent="0" defTabSz="910544">
              <a:defRPr/>
            </a:pPr>
            <a:r>
              <a:rPr lang="fr-FR" b="1" dirty="0">
                <a:ea typeface="Batang" pitchFamily="18" charset="-127"/>
              </a:rPr>
              <a:t>Etudes</a:t>
            </a:r>
            <a:r>
              <a:rPr lang="fr-FR" dirty="0">
                <a:ea typeface="Batang" pitchFamily="18" charset="-127"/>
              </a:rPr>
              <a:t> (France) :</a:t>
            </a:r>
            <a:endParaRPr lang="fr-FR" baseline="0" dirty="0">
              <a:ea typeface="Batang" pitchFamily="18" charset="-127"/>
            </a:endParaRPr>
          </a:p>
          <a:p>
            <a:pPr marL="180212" lvl="2"/>
            <a:r>
              <a:rPr lang="fr-FR" baseline="0" dirty="0">
                <a:ea typeface="Batang" pitchFamily="18" charset="-127"/>
              </a:rPr>
              <a:t>- </a:t>
            </a:r>
            <a:r>
              <a:rPr lang="fr-FR" b="1" baseline="0" dirty="0">
                <a:ea typeface="Batang" pitchFamily="18" charset="-127"/>
              </a:rPr>
              <a:t>étude URFIST de </a:t>
            </a:r>
            <a:r>
              <a:rPr lang="fr-FR" sz="800" b="1" dirty="0">
                <a:ea typeface="Batang" pitchFamily="18" charset="-127"/>
              </a:rPr>
              <a:t>Nice </a:t>
            </a:r>
            <a:r>
              <a:rPr lang="fr-FR" sz="800" dirty="0">
                <a:ea typeface="Batang" pitchFamily="18" charset="-127"/>
              </a:rPr>
              <a:t>(G. Gallezot et M. Roland, 2011, http://urfist.unice.fr/2011/12/02/epi-enquete-sur-les-pratiques-informationnelles-des-chercheurs/) </a:t>
            </a:r>
            <a:r>
              <a:rPr lang="fr-FR" baseline="0" dirty="0">
                <a:ea typeface="Batang" pitchFamily="18" charset="-127"/>
              </a:rPr>
              <a:t>: </a:t>
            </a:r>
            <a:r>
              <a:rPr lang="fr-FR" dirty="0">
                <a:ea typeface="Batang" pitchFamily="18" charset="-127"/>
              </a:rPr>
              <a:t>42 % des chercheurs utilisent des réseaux sociaux (Facebook : 34 %, Viadeo : 9 %, LinkedIn : 8%, Twitter : 6 %)</a:t>
            </a:r>
            <a:endParaRPr lang="fr-FR" baseline="0" dirty="0">
              <a:ea typeface="Batang" pitchFamily="18" charset="-127"/>
            </a:endParaRPr>
          </a:p>
          <a:p>
            <a:pPr marL="180212" lvl="2">
              <a:buFontTx/>
              <a:buChar char="-"/>
            </a:pPr>
            <a:r>
              <a:rPr lang="fr-FR" b="1" baseline="0" dirty="0">
                <a:ea typeface="Batang" pitchFamily="18" charset="-127"/>
              </a:rPr>
              <a:t> étude CNRS </a:t>
            </a:r>
            <a:r>
              <a:rPr lang="fr-FR" sz="800" dirty="0">
                <a:ea typeface="Batang" pitchFamily="18" charset="-127"/>
              </a:rPr>
              <a:t>(</a:t>
            </a:r>
            <a:r>
              <a:rPr lang="fr-FR" sz="800" dirty="0"/>
              <a:t>étude CNRS, 2013 : http://corist-shs.cnrs.fr/sites/default/files/evenements/brigitteperucca_reseaux</a:t>
            </a:r>
            <a:br>
              <a:rPr lang="fr-FR" sz="800" dirty="0"/>
            </a:br>
            <a:r>
              <a:rPr lang="fr-FR" sz="800" dirty="0"/>
              <a:t>sociaux.pdf ) </a:t>
            </a:r>
            <a:r>
              <a:rPr lang="fr-FR" baseline="0" dirty="0">
                <a:ea typeface="Batang" pitchFamily="18" charset="-127"/>
              </a:rPr>
              <a:t>: 70 % des répondants utilisent des réseaux sociaux, et 80 % en SHS, en priorité Facebook et LinkedIn, mais avec une distinction difficile entre utilisation professionnelle et utilisation personnelle ;</a:t>
            </a:r>
            <a:r>
              <a:rPr lang="fr-FR" dirty="0"/>
              <a:t> réseaux</a:t>
            </a:r>
            <a:r>
              <a:rPr lang="fr-FR" baseline="0" dirty="0"/>
              <a:t> sociaux scientifiques (</a:t>
            </a:r>
            <a:r>
              <a:rPr lang="fr-FR" baseline="0" dirty="0" err="1"/>
              <a:t>Reasearchgate</a:t>
            </a:r>
            <a:r>
              <a:rPr lang="fr-FR" baseline="0" dirty="0"/>
              <a:t>, Hypothèses…) moins connus que généralistes (Facebook) </a:t>
            </a:r>
          </a:p>
          <a:p>
            <a:pPr marL="180212" lvl="2">
              <a:buFontTx/>
              <a:buChar char="-"/>
            </a:pPr>
            <a:r>
              <a:rPr lang="fr-FR" b="1" dirty="0">
                <a:ea typeface="Batang" pitchFamily="18" charset="-127"/>
              </a:rPr>
              <a:t>étude Bibliothèque La Pérouse </a:t>
            </a:r>
            <a:r>
              <a:rPr lang="fr-FR" dirty="0">
                <a:ea typeface="Batang" pitchFamily="18" charset="-127"/>
              </a:rPr>
              <a:t>(</a:t>
            </a:r>
            <a:r>
              <a:rPr lang="fr-FR" sz="800" dirty="0">
                <a:ea typeface="Batang" pitchFamily="18" charset="-127"/>
              </a:rPr>
              <a:t>IFREMER et IUEM, 2012, in C. </a:t>
            </a:r>
            <a:r>
              <a:rPr lang="fr-FR" sz="800" dirty="0" err="1">
                <a:ea typeface="Batang" pitchFamily="18" charset="-127"/>
              </a:rPr>
              <a:t>Bertignac</a:t>
            </a:r>
            <a:r>
              <a:rPr lang="fr-FR" sz="800" dirty="0">
                <a:ea typeface="Batang" pitchFamily="18" charset="-127"/>
              </a:rPr>
              <a:t> et M. Le Gall, </a:t>
            </a:r>
            <a:r>
              <a:rPr lang="fr-FR" sz="800" i="1" dirty="0">
                <a:ea typeface="Batang" pitchFamily="18" charset="-127"/>
              </a:rPr>
              <a:t>2013, </a:t>
            </a:r>
            <a:r>
              <a:rPr lang="fr-FR" sz="800" dirty="0">
                <a:ea typeface="Batang" pitchFamily="18" charset="-127"/>
              </a:rPr>
              <a:t>http://fr.slideshare.net/Catherine_Bertignac/2013-3-enqueteweb2) </a:t>
            </a:r>
            <a:r>
              <a:rPr lang="fr-FR" dirty="0">
                <a:ea typeface="Batang" pitchFamily="18" charset="-127"/>
              </a:rPr>
              <a:t>: faible utilisation, quelque soit l’âge</a:t>
            </a:r>
          </a:p>
          <a:p>
            <a:pPr marL="180212" lvl="2">
              <a:buFontTx/>
              <a:buChar char="-"/>
            </a:pPr>
            <a:r>
              <a:rPr lang="fr-FR" b="1" baseline="0" dirty="0"/>
              <a:t>étude EDHEC </a:t>
            </a:r>
            <a:r>
              <a:rPr lang="fr-FR" b="1" baseline="0" dirty="0" err="1"/>
              <a:t>NewGen</a:t>
            </a:r>
            <a:r>
              <a:rPr lang="fr-FR" b="1" baseline="0" dirty="0"/>
              <a:t> Talent Centre/</a:t>
            </a:r>
            <a:r>
              <a:rPr lang="fr-FR" b="1" baseline="0" dirty="0" err="1"/>
              <a:t>JobTeaser</a:t>
            </a:r>
            <a:r>
              <a:rPr lang="fr-FR" b="1" baseline="0" dirty="0"/>
              <a:t> </a:t>
            </a:r>
            <a:r>
              <a:rPr lang="fr-FR" sz="800" dirty="0"/>
              <a:t>(E. </a:t>
            </a:r>
            <a:r>
              <a:rPr lang="fr-FR" sz="800" dirty="0" err="1"/>
              <a:t>Delamarre</a:t>
            </a:r>
            <a:r>
              <a:rPr lang="fr-FR" sz="800" dirty="0"/>
              <a:t> et al., 2013, http://edhecnewgentalent.com/wp-content/uploads/2013/06/etude-du-18-Juin.pdf)</a:t>
            </a:r>
            <a:r>
              <a:rPr lang="fr-FR" baseline="0" dirty="0"/>
              <a:t> : 79 % des étudiants et jeunes diplômés (universités, écoles de commerce et d’ingénieur) sont sur un réseau social professionnel, contre 53 % deux ans plus tôt</a:t>
            </a:r>
          </a:p>
          <a:p>
            <a:pPr marL="180212" lvl="2">
              <a:buFontTx/>
              <a:buChar char="-"/>
            </a:pPr>
            <a:r>
              <a:rPr lang="fr-FR" b="1" dirty="0"/>
              <a:t>étude Couperin</a:t>
            </a:r>
            <a:r>
              <a:rPr lang="fr-FR" dirty="0"/>
              <a:t> (2014, http://couperin.org/images/stories/openaire/Couperin_RSDR%20et%20OA_Etude%20exploratoire_2014.pdf) : </a:t>
            </a:r>
          </a:p>
          <a:p>
            <a:pPr marL="357262" lvl="2">
              <a:buFontTx/>
              <a:buChar char="-"/>
            </a:pPr>
            <a:r>
              <a:rPr lang="fr-FR" dirty="0"/>
              <a:t>71 % des chercheurs sont sur un réseau « grand public » (Facebook : 80 %, LinkedIn : 64 %) et un chercheur est membre de 2 réseaux sociaux en moyenne ; mêmes conclusions que l’étude du CNRS : </a:t>
            </a:r>
            <a:r>
              <a:rPr lang="fr-FR" dirty="0">
                <a:ea typeface="Batang" pitchFamily="18" charset="-127"/>
              </a:rPr>
              <a:t>distinction difficile entre utilisation professionnelle et utilisation personnelle ;</a:t>
            </a:r>
            <a:r>
              <a:rPr lang="fr-FR" dirty="0"/>
              <a:t> réseaux sociaux scientifiques moins connus que généralistes</a:t>
            </a:r>
          </a:p>
          <a:p>
            <a:pPr marL="357262" lvl="2">
              <a:buFontTx/>
              <a:buChar char="-"/>
            </a:pPr>
            <a:r>
              <a:rPr lang="fr-FR" dirty="0"/>
              <a:t>66 % se déclarent « satisfaits » des réseaux sociaux ; les plus grands utilisateurs se déclarant les plus satisfaits (sciences de la vie et SHS)</a:t>
            </a:r>
          </a:p>
          <a:p>
            <a:pPr marL="0" lvl="2" indent="0">
              <a:buFontTx/>
              <a:buChar char="-"/>
            </a:pPr>
            <a:r>
              <a:rPr lang="fr-FR" b="1" dirty="0"/>
              <a:t> étude université de Caen </a:t>
            </a:r>
            <a:r>
              <a:rPr lang="fr-FR" dirty="0"/>
              <a:t>(2020, C. Boudry et M. Durand-</a:t>
            </a:r>
            <a:r>
              <a:rPr lang="fr-FR" dirty="0" err="1"/>
              <a:t>Barrhez</a:t>
            </a:r>
            <a:r>
              <a:rPr lang="fr-FR" dirty="0"/>
              <a:t>, 2019, https://doi.org/10.1371/journal.pone.0238583) : 54%  sur RG (1/4 en SHS), 15 % sur Academia (2/3 en SHS)</a:t>
            </a:r>
          </a:p>
          <a:p>
            <a:pPr marL="266700" lvl="2" indent="0"/>
            <a:r>
              <a:rPr lang="fr-FR" dirty="0"/>
              <a:t>- un usage marqué par la discipline</a:t>
            </a:r>
          </a:p>
          <a:p>
            <a:pPr marL="266700" lvl="2" indent="0">
              <a:buFontTx/>
              <a:buChar char="-"/>
            </a:pPr>
            <a:r>
              <a:rPr lang="fr-FR" dirty="0"/>
              <a:t> un usage variable selon les outils</a:t>
            </a:r>
          </a:p>
          <a:p>
            <a:pPr marL="357262" lvl="2">
              <a:buFontTx/>
              <a:buChar char="-"/>
            </a:pPr>
            <a:endParaRPr lang="fr-FR" dirty="0"/>
          </a:p>
        </p:txBody>
      </p:sp>
      <p:sp>
        <p:nvSpPr>
          <p:cNvPr id="4" name="Espace réservé du numéro de diapositive 3"/>
          <p:cNvSpPr>
            <a:spLocks noGrp="1"/>
          </p:cNvSpPr>
          <p:nvPr>
            <p:ph type="sldNum" sz="quarter" idx="10"/>
          </p:nvPr>
        </p:nvSpPr>
        <p:spPr/>
        <p:txBody>
          <a:bodyPr/>
          <a:lstStyle/>
          <a:p>
            <a:fld id="{73EF1A42-4EA6-46FA-9109-6E77110377BA}" type="slidenum">
              <a:rPr lang="fr-FR" smtClean="0"/>
              <a:t>17</a:t>
            </a:fld>
            <a:endParaRPr lang="fr-FR"/>
          </a:p>
        </p:txBody>
      </p:sp>
    </p:spTree>
    <p:extLst>
      <p:ext uri="{BB962C8B-B14F-4D97-AF65-F5344CB8AC3E}">
        <p14:creationId xmlns:p14="http://schemas.microsoft.com/office/powerpoint/2010/main" val="337148979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173</a:t>
            </a:fld>
            <a:endParaRPr lang="fr-FR"/>
          </a:p>
        </p:txBody>
      </p:sp>
    </p:spTree>
    <p:extLst>
      <p:ext uri="{BB962C8B-B14F-4D97-AF65-F5344CB8AC3E}">
        <p14:creationId xmlns:p14="http://schemas.microsoft.com/office/powerpoint/2010/main" val="203036560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174</a:t>
            </a:fld>
            <a:endParaRPr lang="fr-FR"/>
          </a:p>
        </p:txBody>
      </p:sp>
    </p:spTree>
    <p:extLst>
      <p:ext uri="{BB962C8B-B14F-4D97-AF65-F5344CB8AC3E}">
        <p14:creationId xmlns:p14="http://schemas.microsoft.com/office/powerpoint/2010/main" val="203036560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175</a:t>
            </a:fld>
            <a:endParaRPr lang="fr-FR"/>
          </a:p>
        </p:txBody>
      </p:sp>
    </p:spTree>
    <p:extLst>
      <p:ext uri="{BB962C8B-B14F-4D97-AF65-F5344CB8AC3E}">
        <p14:creationId xmlns:p14="http://schemas.microsoft.com/office/powerpoint/2010/main" val="203036560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176</a:t>
            </a:fld>
            <a:endParaRPr lang="fr-FR"/>
          </a:p>
        </p:txBody>
      </p:sp>
    </p:spTree>
    <p:extLst>
      <p:ext uri="{BB962C8B-B14F-4D97-AF65-F5344CB8AC3E}">
        <p14:creationId xmlns:p14="http://schemas.microsoft.com/office/powerpoint/2010/main" val="203036560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177</a:t>
            </a:fld>
            <a:endParaRPr lang="fr-FR"/>
          </a:p>
        </p:txBody>
      </p:sp>
    </p:spTree>
    <p:extLst>
      <p:ext uri="{BB962C8B-B14F-4D97-AF65-F5344CB8AC3E}">
        <p14:creationId xmlns:p14="http://schemas.microsoft.com/office/powerpoint/2010/main" val="270178433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178</a:t>
            </a:fld>
            <a:endParaRPr lang="fr-FR"/>
          </a:p>
        </p:txBody>
      </p:sp>
    </p:spTree>
    <p:extLst>
      <p:ext uri="{BB962C8B-B14F-4D97-AF65-F5344CB8AC3E}">
        <p14:creationId xmlns:p14="http://schemas.microsoft.com/office/powerpoint/2010/main" val="198868784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179</a:t>
            </a:fld>
            <a:endParaRPr lang="fr-FR"/>
          </a:p>
        </p:txBody>
      </p:sp>
    </p:spTree>
    <p:extLst>
      <p:ext uri="{BB962C8B-B14F-4D97-AF65-F5344CB8AC3E}">
        <p14:creationId xmlns:p14="http://schemas.microsoft.com/office/powerpoint/2010/main" val="352860526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180</a:t>
            </a:fld>
            <a:endParaRPr lang="fr-FR"/>
          </a:p>
        </p:txBody>
      </p:sp>
    </p:spTree>
    <p:extLst>
      <p:ext uri="{BB962C8B-B14F-4D97-AF65-F5344CB8AC3E}">
        <p14:creationId xmlns:p14="http://schemas.microsoft.com/office/powerpoint/2010/main" val="182927562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181</a:t>
            </a:fld>
            <a:endParaRPr lang="fr-FR"/>
          </a:p>
        </p:txBody>
      </p:sp>
    </p:spTree>
    <p:extLst>
      <p:ext uri="{BB962C8B-B14F-4D97-AF65-F5344CB8AC3E}">
        <p14:creationId xmlns:p14="http://schemas.microsoft.com/office/powerpoint/2010/main" val="182927562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182</a:t>
            </a:fld>
            <a:endParaRPr lang="fr-FR"/>
          </a:p>
        </p:txBody>
      </p:sp>
    </p:spTree>
    <p:extLst>
      <p:ext uri="{BB962C8B-B14F-4D97-AF65-F5344CB8AC3E}">
        <p14:creationId xmlns:p14="http://schemas.microsoft.com/office/powerpoint/2010/main" val="1531728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sym typeface="Wingdings" panose="05000000000000000000" pitchFamily="2" charset="2"/>
              </a:rPr>
              <a:t>Question de la </a:t>
            </a:r>
            <a:r>
              <a:rPr lang="fr-FR" b="1" dirty="0">
                <a:sym typeface="Wingdings" panose="05000000000000000000" pitchFamily="2" charset="2"/>
              </a:rPr>
              <a:t>discipline</a:t>
            </a:r>
          </a:p>
          <a:p>
            <a:pPr marL="180212" indent="-94848"/>
            <a:endParaRPr lang="fr-FR" b="1" dirty="0">
              <a:sym typeface="Wingdings" panose="05000000000000000000" pitchFamily="2" charset="2"/>
            </a:endParaRPr>
          </a:p>
          <a:p>
            <a:pPr marL="180212" indent="-94848" defTabSz="914383">
              <a:defRPr/>
            </a:pPr>
            <a:r>
              <a:rPr lang="fr-FR" b="1" dirty="0">
                <a:sym typeface="Wingdings" panose="05000000000000000000" pitchFamily="2" charset="2"/>
              </a:rPr>
              <a:t>- études :</a:t>
            </a:r>
            <a:r>
              <a:rPr lang="fr-FR" b="1" baseline="0" dirty="0">
                <a:sym typeface="Wingdings" panose="05000000000000000000" pitchFamily="2" charset="2"/>
              </a:rPr>
              <a:t> </a:t>
            </a:r>
            <a:r>
              <a:rPr lang="fr-FR" b="0" i="1" baseline="0" dirty="0">
                <a:sym typeface="Wingdings" panose="05000000000000000000" pitchFamily="2" charset="2"/>
              </a:rPr>
              <a:t>Nature, </a:t>
            </a:r>
            <a:r>
              <a:rPr lang="fr-FR" dirty="0"/>
              <a:t>R. Van </a:t>
            </a:r>
            <a:r>
              <a:rPr lang="fr-FR" dirty="0" err="1"/>
              <a:t>Noorden</a:t>
            </a:r>
            <a:r>
              <a:rPr lang="fr-FR" dirty="0"/>
              <a:t>, 2014,  http://www.nature.com/news/online-collaboration-scientists-and-the-social-network-1.15711?WT.ec_id=NEWS-20140819), </a:t>
            </a:r>
            <a:r>
              <a:rPr lang="fr-FR" baseline="0" dirty="0">
                <a:sym typeface="Wingdings" panose="05000000000000000000" pitchFamily="2" charset="2"/>
              </a:rPr>
              <a:t>mais bien portant sur des publics plutôt STM (les publics de </a:t>
            </a:r>
            <a:r>
              <a:rPr lang="fr-FR" i="1" baseline="0" dirty="0">
                <a:sym typeface="Wingdings" panose="05000000000000000000" pitchFamily="2" charset="2"/>
              </a:rPr>
              <a:t>Nature</a:t>
            </a:r>
            <a:r>
              <a:rPr lang="fr-FR" i="0" baseline="0" dirty="0">
                <a:sym typeface="Wingdings" panose="05000000000000000000" pitchFamily="2" charset="2"/>
              </a:rPr>
              <a:t>) ; Couperin : </a:t>
            </a:r>
            <a:r>
              <a:rPr lang="da-DK" dirty="0"/>
              <a:t>S. Vignier et al.,  2014, http://couperin.org/images/stories/openaire/Couperin_RSDR%20et%20OA_Etude%20exploratoire_2014.pdf</a:t>
            </a:r>
            <a:r>
              <a:rPr lang="fr-FR" dirty="0"/>
              <a:t> et F. Rousseau-Hans, 2020, https://hal.archives-ouvertes.fr/cea-02450324 ; </a:t>
            </a:r>
            <a:r>
              <a:rPr lang="fr-FR" dirty="0" err="1"/>
              <a:t>Universiteit</a:t>
            </a:r>
            <a:r>
              <a:rPr lang="fr-FR" dirty="0"/>
              <a:t> Utrecht. </a:t>
            </a:r>
            <a:r>
              <a:rPr lang="en-US" i="1" dirty="0"/>
              <a:t>Innovations in Scholarly Communication. The Changing Research Workflow.  </a:t>
            </a:r>
            <a:r>
              <a:rPr lang="en-US" dirty="0"/>
              <a:t>2015. </a:t>
            </a:r>
            <a:r>
              <a:rPr lang="fr-FR" dirty="0"/>
              <a:t>[en ligne]. Disponible sur : </a:t>
            </a:r>
            <a:r>
              <a:rPr lang="en-US" baseline="0" dirty="0"/>
              <a:t>https://101innovations.wordpress.com ; Mark </a:t>
            </a:r>
            <a:r>
              <a:rPr lang="en-US" baseline="0" dirty="0" err="1"/>
              <a:t>Staniland</a:t>
            </a:r>
            <a:r>
              <a:rPr lang="en-US" baseline="0" dirty="0"/>
              <a:t>. « How do researchers use social media and scholarly collaboration networks (SCNs)? ». </a:t>
            </a:r>
            <a:r>
              <a:rPr lang="en-US" i="1" baseline="0" dirty="0"/>
              <a:t>Nature blog</a:t>
            </a:r>
            <a:r>
              <a:rPr lang="en-US" baseline="0" dirty="0"/>
              <a:t>.  15/06/2017. [</a:t>
            </a:r>
            <a:r>
              <a:rPr lang="en-US" baseline="0" dirty="0" err="1"/>
              <a:t>en</a:t>
            </a:r>
            <a:r>
              <a:rPr lang="en-US" baseline="0" dirty="0"/>
              <a:t> </a:t>
            </a:r>
            <a:r>
              <a:rPr lang="en-US" baseline="0" dirty="0" err="1"/>
              <a:t>ligne</a:t>
            </a:r>
            <a:r>
              <a:rPr lang="en-US" baseline="0" dirty="0"/>
              <a:t>]. </a:t>
            </a:r>
            <a:r>
              <a:rPr lang="en-US" baseline="0" dirty="0" err="1"/>
              <a:t>Disponible</a:t>
            </a:r>
            <a:r>
              <a:rPr lang="en-US" baseline="0" dirty="0"/>
              <a:t> sur : http://blogs.nature.com/ofschemesandmemes/2017/06/15/how-do-researchers-use-social-media-and-scholarly-collaboration-networks-scns (! </a:t>
            </a:r>
            <a:r>
              <a:rPr lang="fr-FR" baseline="0" dirty="0"/>
              <a:t>biais disciplinaire éventuel [lecteurs de Nature], donc importance d’outils développés dans les communautés STM [Google </a:t>
            </a:r>
            <a:r>
              <a:rPr lang="fr-FR" baseline="0" dirty="0" err="1"/>
              <a:t>scholar</a:t>
            </a:r>
            <a:r>
              <a:rPr lang="fr-FR" baseline="0" dirty="0"/>
              <a:t>, ORCID])</a:t>
            </a:r>
            <a:endParaRPr lang="fr-FR" baseline="0" dirty="0">
              <a:sym typeface="Wingdings" panose="05000000000000000000" pitchFamily="2" charset="2"/>
            </a:endParaRPr>
          </a:p>
          <a:p>
            <a:pPr marL="170727" indent="-85364">
              <a:buFont typeface="Wingdings"/>
              <a:buChar char="L"/>
            </a:pPr>
            <a:endParaRPr lang="fr-FR" dirty="0">
              <a:sym typeface="Wingdings" panose="05000000000000000000" pitchFamily="2" charset="2"/>
            </a:endParaRPr>
          </a:p>
          <a:p>
            <a:pPr marL="85364"/>
            <a:r>
              <a:rPr lang="fr-FR" baseline="0" dirty="0">
                <a:sym typeface="Wingdings" panose="05000000000000000000" pitchFamily="2" charset="2"/>
              </a:rPr>
              <a:t>- </a:t>
            </a:r>
            <a:r>
              <a:rPr lang="fr-FR" b="1" baseline="0" dirty="0">
                <a:sym typeface="Wingdings" panose="05000000000000000000" pitchFamily="2" charset="2"/>
              </a:rPr>
              <a:t>grandes</a:t>
            </a:r>
            <a:r>
              <a:rPr lang="fr-FR" b="1" dirty="0">
                <a:sym typeface="Wingdings" panose="05000000000000000000" pitchFamily="2" charset="2"/>
              </a:rPr>
              <a:t> lignes :</a:t>
            </a:r>
          </a:p>
          <a:p>
            <a:pPr marL="436306" indent="-170730">
              <a:buFontTx/>
              <a:buChar char="-"/>
            </a:pPr>
            <a:r>
              <a:rPr lang="fr-FR" dirty="0">
                <a:sym typeface="Wingdings" pitchFamily="2" charset="2"/>
              </a:rPr>
              <a:t>globalement : </a:t>
            </a:r>
            <a:r>
              <a:rPr lang="fr-FR" b="1" dirty="0">
                <a:sym typeface="Wingdings" pitchFamily="2" charset="2"/>
              </a:rPr>
              <a:t>variable selon les disciplines </a:t>
            </a:r>
            <a:r>
              <a:rPr lang="fr-FR" dirty="0">
                <a:sym typeface="Wingdings" pitchFamily="2" charset="2"/>
              </a:rPr>
              <a:t>: plus fréquent dans les domaines où il y a déjà de fortes collaborations et une </a:t>
            </a:r>
            <a:r>
              <a:rPr lang="fr-FR" dirty="0"/>
              <a:t>tradition de partage et de publicité de la recherche </a:t>
            </a:r>
            <a:r>
              <a:rPr lang="fr-FR" dirty="0">
                <a:sym typeface="Wingdings" pitchFamily="2" charset="2"/>
              </a:rPr>
              <a:t>(ex. : </a:t>
            </a:r>
            <a:r>
              <a:rPr lang="fr-FR" dirty="0" err="1">
                <a:sym typeface="Wingdings" pitchFamily="2" charset="2"/>
              </a:rPr>
              <a:t>ArXiv</a:t>
            </a:r>
            <a:r>
              <a:rPr lang="fr-FR" dirty="0">
                <a:sym typeface="Wingdings" pitchFamily="2" charset="2"/>
              </a:rPr>
              <a:t>) : physique, astronomie…, alors que </a:t>
            </a:r>
            <a:r>
              <a:rPr lang="fr-FR" dirty="0"/>
              <a:t>sciences du vivant, chimie, mathématiques : utilisation en-dessous de la moyenne : enjeux industriels et commerciaux (cf. industrie pharmaceutique ou automobile)</a:t>
            </a:r>
            <a:r>
              <a:rPr lang="fr-FR" baseline="0" dirty="0"/>
              <a:t> ; mais une homogénéisation progressive ? (J. L. Ortega, 2017, https://osf.io/tqjux/)</a:t>
            </a:r>
            <a:endParaRPr lang="fr-FR" dirty="0"/>
          </a:p>
          <a:p>
            <a:pPr marL="436306" indent="-170730">
              <a:buFontTx/>
              <a:buChar char="-"/>
            </a:pPr>
            <a:r>
              <a:rPr lang="fr-FR" dirty="0"/>
              <a:t>rôle</a:t>
            </a:r>
            <a:r>
              <a:rPr lang="fr-FR" baseline="0" dirty="0"/>
              <a:t> du </a:t>
            </a:r>
            <a:r>
              <a:rPr lang="fr-FR" b="1" baseline="0" dirty="0"/>
              <a:t>positionnement dans la carrière </a:t>
            </a:r>
            <a:r>
              <a:rPr lang="fr-FR" baseline="0" dirty="0"/>
              <a:t>: « </a:t>
            </a:r>
            <a:r>
              <a:rPr lang="en-US" i="1" baseline="0" dirty="0"/>
              <a:t>These observations illustrate that academics’ use of SNS is perceived to be beneficial in different ways at different stages of an academic career</a:t>
            </a:r>
            <a:r>
              <a:rPr lang="fr-FR" dirty="0"/>
              <a:t> »</a:t>
            </a:r>
            <a:r>
              <a:rPr lang="en-US" i="0" baseline="0" dirty="0"/>
              <a:t> </a:t>
            </a:r>
            <a:r>
              <a:rPr lang="en-US" baseline="0" dirty="0"/>
              <a:t>(K. Jordan et M. Weller, 2018, https://journal.alt.ac.uk/index.php/rlt/article/view/2013, </a:t>
            </a:r>
            <a:r>
              <a:rPr lang="en-US" baseline="0" dirty="0" err="1"/>
              <a:t>confirmé</a:t>
            </a:r>
            <a:r>
              <a:rPr lang="en-US" baseline="0" dirty="0"/>
              <a:t> </a:t>
            </a:r>
            <a:r>
              <a:rPr lang="en-US" i="1" baseline="0" dirty="0"/>
              <a:t>in</a:t>
            </a:r>
            <a:r>
              <a:rPr lang="en-US" i="0" baseline="0" dirty="0"/>
              <a:t> K. Jordan, 2019, http://www.irrodl.org/index.php/irrodl/article/view/4021) : </a:t>
            </a:r>
            <a:r>
              <a:rPr lang="fr-FR" i="0" baseline="0" noProof="0" dirty="0"/>
              <a:t>si l’usage quantitatif des réseaux sociaux est davantage une question de discipline que d’âge, les attentes et les usages varient cependant selon le positionnement dans la carrière (doctorants, titulaires, etc.) </a:t>
            </a:r>
          </a:p>
          <a:p>
            <a:pPr marL="436306" indent="-170730">
              <a:buFontTx/>
              <a:buChar char="-"/>
            </a:pPr>
            <a:r>
              <a:rPr lang="fr-FR" b="1" dirty="0"/>
              <a:t>France</a:t>
            </a:r>
            <a:r>
              <a:rPr lang="fr-FR" dirty="0"/>
              <a:t> : même constat : utilisation éparpillée selon les disciplines</a:t>
            </a:r>
          </a:p>
          <a:p>
            <a:pPr marL="445787" indent="-85364"/>
            <a:r>
              <a:rPr lang="fr-FR" dirty="0"/>
              <a:t>	- 2010-2011 : « utilisation [...] marginale » en sciences (</a:t>
            </a:r>
            <a:r>
              <a:rPr lang="fr-FR" sz="800" dirty="0"/>
              <a:t>L. </a:t>
            </a:r>
            <a:r>
              <a:rPr lang="fr-FR" sz="800" dirty="0" err="1"/>
              <a:t>Bianchini</a:t>
            </a:r>
            <a:r>
              <a:rPr lang="fr-FR" sz="800" dirty="0"/>
              <a:t>, 2011, http://blog.mysciencework.com/2011/04/26/l%E2%80%99evolution-de-la-pratique-des-reseaux-sociaux-professionnels.html</a:t>
            </a:r>
            <a:r>
              <a:rPr lang="fr-FR" dirty="0"/>
              <a:t>), « décevant » en sciences de l’environnement </a:t>
            </a:r>
            <a:r>
              <a:rPr lang="fr-FR" sz="800" dirty="0"/>
              <a:t>(E. </a:t>
            </a:r>
            <a:r>
              <a:rPr lang="fr-FR" sz="800" dirty="0" err="1"/>
              <a:t>Duchemin</a:t>
            </a:r>
            <a:r>
              <a:rPr lang="fr-FR" sz="800" dirty="0"/>
              <a:t>, 2010, http://vertigo.hypotheses.org/1104</a:t>
            </a:r>
            <a:r>
              <a:rPr lang="fr-FR" dirty="0"/>
              <a:t>), utilisation au dessus de la moyenne pour les SHS (</a:t>
            </a:r>
            <a:r>
              <a:rPr lang="fr-FR" sz="800" dirty="0">
                <a:ea typeface="Batang" pitchFamily="18" charset="-127"/>
              </a:rPr>
              <a:t>G. </a:t>
            </a:r>
            <a:r>
              <a:rPr lang="fr-FR" sz="800" dirty="0" err="1">
                <a:ea typeface="Batang" pitchFamily="18" charset="-127"/>
              </a:rPr>
              <a:t>Gallezot</a:t>
            </a:r>
            <a:r>
              <a:rPr lang="fr-FR" sz="800" dirty="0">
                <a:ea typeface="Batang" pitchFamily="18" charset="-127"/>
              </a:rPr>
              <a:t> et M. Roland, 2011, http://urfist.unice.fr/2011/12/02/epi-enquete-sur-les-pratiques-informationnelles-des-chercheurs/ </a:t>
            </a:r>
            <a:r>
              <a:rPr lang="fr-FR" sz="800" dirty="0"/>
              <a:t>et étude CNRS, 2013 : http://corist-shs.cnrs.fr/sites/default/files/evenements/brigitteperucca_reseauxsociaux.pdf) </a:t>
            </a:r>
          </a:p>
          <a:p>
            <a:pPr marL="360424"/>
            <a:r>
              <a:rPr lang="fr-FR" dirty="0"/>
              <a:t>- 2014 (</a:t>
            </a:r>
            <a:r>
              <a:rPr lang="fr-FR" sz="800" dirty="0"/>
              <a:t>étude Couperin (2014, http://couperin.org/images/stories/openaire/Couperin_RSDR%20et%20OA_Etude%20exploratoire_2014.pdf)) </a:t>
            </a:r>
            <a:r>
              <a:rPr lang="fr-FR" dirty="0"/>
              <a:t>: </a:t>
            </a:r>
          </a:p>
          <a:p>
            <a:pPr marL="360424"/>
            <a:r>
              <a:rPr lang="fr-FR" dirty="0"/>
              <a:t>	* droit, économie et gestion : plutôt réseaux sociaux grand public et professionnels</a:t>
            </a:r>
          </a:p>
          <a:p>
            <a:pPr marL="360424"/>
            <a:r>
              <a:rPr lang="fr-FR" dirty="0"/>
              <a:t>	* sciences de la vie, SHS : réseaux sociaux académiques</a:t>
            </a:r>
          </a:p>
          <a:p>
            <a:pPr marL="180212" indent="-94848"/>
            <a:r>
              <a:rPr lang="fr-FR" baseline="0" dirty="0"/>
              <a:t> </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18</a:t>
            </a:fld>
            <a:endParaRPr lang="fr-FR"/>
          </a:p>
        </p:txBody>
      </p:sp>
    </p:spTree>
    <p:extLst>
      <p:ext uri="{BB962C8B-B14F-4D97-AF65-F5344CB8AC3E}">
        <p14:creationId xmlns:p14="http://schemas.microsoft.com/office/powerpoint/2010/main" val="3202088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577" y="4573408"/>
            <a:ext cx="5388610" cy="4439841"/>
          </a:xfrm>
        </p:spPr>
        <p:txBody>
          <a:bodyPr/>
          <a:lstStyle/>
          <a:p>
            <a:r>
              <a:rPr lang="fr-FR" dirty="0">
                <a:sym typeface="Wingdings" panose="05000000000000000000" pitchFamily="2" charset="2"/>
              </a:rPr>
              <a:t>Question des </a:t>
            </a:r>
            <a:r>
              <a:rPr lang="fr-FR" b="1" dirty="0">
                <a:sym typeface="Wingdings" panose="05000000000000000000" pitchFamily="2" charset="2"/>
              </a:rPr>
              <a:t>pratiques</a:t>
            </a:r>
          </a:p>
          <a:p>
            <a:endParaRPr lang="fr-FR" b="1" baseline="0" dirty="0"/>
          </a:p>
          <a:p>
            <a:pPr marL="180212" indent="-94848"/>
            <a:r>
              <a:rPr lang="fr-FR" b="1" baseline="0" dirty="0"/>
              <a:t>- études</a:t>
            </a:r>
            <a:r>
              <a:rPr lang="fr-FR" baseline="0" dirty="0"/>
              <a:t> : </a:t>
            </a:r>
          </a:p>
          <a:p>
            <a:pPr marL="360424" indent="-94848">
              <a:buFontTx/>
              <a:buChar char="-"/>
              <a:defRPr/>
            </a:pPr>
            <a:r>
              <a:rPr lang="fr-FR" b="1" dirty="0"/>
              <a:t>chercheurs anglais </a:t>
            </a:r>
            <a:r>
              <a:rPr lang="fr-FR" sz="800" dirty="0"/>
              <a:t>(RIN, 2010, http://www.rin.ac.uk/our-work/communicating-and-disseminating-research/use-and-relevance-web-20-researchers) </a:t>
            </a:r>
            <a:r>
              <a:rPr lang="fr-FR" dirty="0"/>
              <a:t>: attitude globalement positive envers les services 2.0, mais sans les insérer dans leur travail quotidien sinon comme addition aux techniques de communication scientifique traditionnelles : ont des rôles et des temporalités spécifiques</a:t>
            </a:r>
          </a:p>
          <a:p>
            <a:pPr marL="360424" indent="-94848" defTabSz="910544">
              <a:buFontTx/>
              <a:buChar char="-"/>
              <a:defRPr/>
            </a:pPr>
            <a:r>
              <a:rPr lang="fr-FR" b="1" dirty="0"/>
              <a:t>chercheurs anglais </a:t>
            </a:r>
            <a:r>
              <a:rPr lang="fr-FR" sz="800" dirty="0"/>
              <a:t>(C. </a:t>
            </a:r>
            <a:r>
              <a:rPr lang="fr-FR" sz="800" dirty="0" err="1"/>
              <a:t>Tenopir</a:t>
            </a:r>
            <a:r>
              <a:rPr lang="fr-FR" sz="800" dirty="0"/>
              <a:t> et R. </a:t>
            </a:r>
            <a:r>
              <a:rPr lang="fr-FR" sz="800" dirty="0" err="1"/>
              <a:t>Volentine</a:t>
            </a:r>
            <a:r>
              <a:rPr lang="fr-FR" sz="800" dirty="0"/>
              <a:t>, 2011, http://www.jisc-collections.ac.uk/Reports/ukscholarlyreadingreport/, p. 108) </a:t>
            </a:r>
            <a:r>
              <a:rPr lang="fr-FR" dirty="0"/>
              <a:t>: «</a:t>
            </a:r>
            <a:r>
              <a:rPr lang="en-US" i="1" dirty="0"/>
              <a:t>Academics are getting information from many sources, and those who participate or create social media also read more articles and books. Academics who are engaged with information are engaged with all types of information</a:t>
            </a:r>
            <a:r>
              <a:rPr lang="fr-FR" dirty="0"/>
              <a:t> » : réseaux sociaux comme outils supplémentaires</a:t>
            </a:r>
            <a:r>
              <a:rPr lang="fr-FR" baseline="0" dirty="0"/>
              <a:t> pour la recherche (recherche d’informations et lecture)</a:t>
            </a:r>
            <a:endParaRPr lang="fr-FR" dirty="0"/>
          </a:p>
          <a:p>
            <a:pPr marL="360424" indent="-94848">
              <a:buFontTx/>
              <a:buChar char="-"/>
            </a:pPr>
            <a:r>
              <a:rPr lang="fr-FR" b="1" baseline="0" dirty="0"/>
              <a:t>doctorants anglais </a:t>
            </a:r>
            <a:r>
              <a:rPr lang="fr-FR" sz="800" dirty="0"/>
              <a:t>(JISC, 2012, http://www.jisc.ac.uk/media/documents/publications/reports/2012/researchers-of--tomorrow.pdf) </a:t>
            </a:r>
            <a:r>
              <a:rPr lang="fr-FR" i="0" baseline="0" dirty="0"/>
              <a:t>: des usages évidents (logiciels bibliographiques, réseaux sociaux, Twitter...) mais prudents (majoritairement passifs) : ces services doivent fournir un réel bénéfice pour leurs recherches</a:t>
            </a:r>
          </a:p>
          <a:p>
            <a:pPr marL="360424" indent="-94848">
              <a:buFontTx/>
              <a:buChar char="-"/>
            </a:pPr>
            <a:r>
              <a:rPr lang="fr-FR" b="1" i="0" baseline="0" dirty="0"/>
              <a:t>doctorants anglais </a:t>
            </a:r>
            <a:r>
              <a:rPr lang="fr-FR" i="0" baseline="0" dirty="0"/>
              <a:t>(Y. Zhu et R. Procter, 2013, https://www.escholar.manchester.ac.uk/item/?pid=uk-ac-man-scw:187789) : utilisation évidente des blogs et de Twitter, mais moins de Facebook ; problèmes soulevés : manque de reconnaissance de ces activités par le monde académique, crainte du plagiat et de la déformation des propos, temps nécessaire </a:t>
            </a:r>
            <a:r>
              <a:rPr lang="fr-FR" i="0" baseline="0" dirty="0">
                <a:sym typeface="Wingdings" panose="05000000000000000000" pitchFamily="2" charset="2"/>
              </a:rPr>
              <a:t> par ex., si </a:t>
            </a:r>
            <a:r>
              <a:rPr lang="fr-FR" i="0" baseline="0" dirty="0" err="1">
                <a:sym typeface="Wingdings" panose="05000000000000000000" pitchFamily="2" charset="2"/>
              </a:rPr>
              <a:t>bloguent</a:t>
            </a:r>
            <a:r>
              <a:rPr lang="fr-FR" i="0" baseline="0" dirty="0">
                <a:sym typeface="Wingdings" panose="05000000000000000000" pitchFamily="2" charset="2"/>
              </a:rPr>
              <a:t>, c’est souvent plus sur leur pratique de la thèse et leur vie de doctorant que sur le contenu intellectuel de leurs recherches</a:t>
            </a:r>
            <a:endParaRPr lang="fr-FR" i="0" baseline="0" dirty="0"/>
          </a:p>
          <a:p>
            <a:pPr marL="360424" indent="-94848" defTabSz="910560">
              <a:defRPr/>
            </a:pPr>
            <a:r>
              <a:rPr lang="fr-FR" sz="800" dirty="0"/>
              <a:t>- </a:t>
            </a:r>
            <a:r>
              <a:rPr lang="fr-FR" sz="800" b="1" dirty="0"/>
              <a:t>jeunes chercheurs (ERC - </a:t>
            </a:r>
            <a:r>
              <a:rPr lang="fr-FR" sz="800" b="1" i="1" dirty="0" err="1"/>
              <a:t>early</a:t>
            </a:r>
            <a:r>
              <a:rPr lang="fr-FR" sz="800" b="1" i="1" dirty="0"/>
              <a:t> </a:t>
            </a:r>
            <a:r>
              <a:rPr lang="fr-FR" sz="800" b="1" i="1" dirty="0" err="1"/>
              <a:t>career</a:t>
            </a:r>
            <a:r>
              <a:rPr lang="fr-FR" sz="800" b="1" i="1" dirty="0"/>
              <a:t> </a:t>
            </a:r>
            <a:r>
              <a:rPr lang="fr-FR" sz="800" b="1" i="1" dirty="0" err="1"/>
              <a:t>researchers</a:t>
            </a:r>
            <a:r>
              <a:rPr lang="fr-FR" sz="800" b="1" dirty="0"/>
              <a:t>)</a:t>
            </a:r>
            <a:r>
              <a:rPr lang="fr-FR" sz="800" dirty="0"/>
              <a:t>, cf. les travaux de David Nicholas et al., http://ciber-research.eu/harbingers.html (2015- ) ; résumé : D. Nicholas, 2019, https://blogs.lse.ac.uk/impactofsocialsciences/2019/06/05/how-will-the-emerging-generation-of-scholars-transform-scholarly-communication/ : entre 2015 et 2018, des changements de position sur la collaboration, l’impact de la recherche et les médias sociaux – une certaine prudence tant que la position professionnelle n’est pas assurée, puis une plus grande liberté d’expérimentation</a:t>
            </a:r>
          </a:p>
          <a:p>
            <a:pPr marL="360424" indent="-94848" defTabSz="910560">
              <a:defRPr/>
            </a:pPr>
            <a:r>
              <a:rPr lang="fr-FR" sz="800" dirty="0"/>
              <a:t>cf. également C. Brown, 2011, http://blogs.lse.ac.uk/impactofsocialsciences/2012/01/02/can%E2%80%99t-tweet-or-won%E2%80%99t-tweet-adoption-of-web-2-0-tools-by-researchers/ et A. </a:t>
            </a:r>
            <a:r>
              <a:rPr lang="fr-FR" sz="800" dirty="0" err="1"/>
              <a:t>Gruzd</a:t>
            </a:r>
            <a:r>
              <a:rPr lang="fr-FR" sz="800" dirty="0"/>
              <a:t> et M. </a:t>
            </a:r>
            <a:r>
              <a:rPr lang="fr-FR" sz="800" dirty="0" err="1"/>
              <a:t>Goertzen</a:t>
            </a:r>
            <a:r>
              <a:rPr lang="fr-FR" sz="800" dirty="0"/>
              <a:t>, 2013, http://www.computer.org/csdl/proceedings/hicss/2013/4892/00/4892d332.pdf</a:t>
            </a:r>
          </a:p>
          <a:p>
            <a:pPr marL="360424" indent="-94848" defTabSz="910560">
              <a:defRPr/>
            </a:pPr>
            <a:r>
              <a:rPr lang="fr-FR" sz="800" dirty="0"/>
              <a:t>pour un état des lieux récents : José Luis Ortega. </a:t>
            </a:r>
            <a:r>
              <a:rPr lang="fr-FR" sz="800" i="1" dirty="0"/>
              <a:t>Social network sites for </a:t>
            </a:r>
            <a:r>
              <a:rPr lang="fr-FR" sz="800" i="1" dirty="0" err="1"/>
              <a:t>scientists</a:t>
            </a:r>
            <a:r>
              <a:rPr lang="fr-FR" sz="800" i="1" dirty="0"/>
              <a:t>. A quantitative </a:t>
            </a:r>
            <a:r>
              <a:rPr lang="fr-FR" sz="800" i="1" dirty="0" err="1"/>
              <a:t>survey</a:t>
            </a:r>
            <a:r>
              <a:rPr lang="fr-FR" sz="800" i="1" dirty="0"/>
              <a:t>. </a:t>
            </a:r>
            <a:r>
              <a:rPr lang="fr-FR" sz="800" dirty="0"/>
              <a:t>Chandos </a:t>
            </a:r>
            <a:r>
              <a:rPr lang="fr-FR" sz="800" dirty="0" err="1"/>
              <a:t>Publishing</a:t>
            </a:r>
            <a:r>
              <a:rPr lang="fr-FR" sz="800" dirty="0"/>
              <a:t> – Elsevier, 2016. 182 p.</a:t>
            </a:r>
          </a:p>
          <a:p>
            <a:endParaRPr lang="fr-FR" i="0" baseline="0" dirty="0"/>
          </a:p>
          <a:p>
            <a:pPr lvl="1">
              <a:buFontTx/>
              <a:buNone/>
            </a:pPr>
            <a:r>
              <a:rPr lang="fr-FR" b="1" dirty="0"/>
              <a:t>- grandes lignes :</a:t>
            </a:r>
          </a:p>
          <a:p>
            <a:pPr marL="360424" indent="-94848">
              <a:defRPr/>
            </a:pPr>
            <a:r>
              <a:rPr lang="fr-FR" b="1" dirty="0"/>
              <a:t>- conservatisme</a:t>
            </a:r>
            <a:r>
              <a:rPr lang="fr-FR" dirty="0"/>
              <a:t> des pratiques</a:t>
            </a:r>
          </a:p>
          <a:p>
            <a:pPr marL="360424" indent="-94848">
              <a:defRPr/>
            </a:pPr>
            <a:r>
              <a:rPr lang="fr-FR" dirty="0">
                <a:sym typeface="Wingdings" pitchFamily="2" charset="2"/>
              </a:rPr>
              <a:t>- question de </a:t>
            </a:r>
            <a:r>
              <a:rPr lang="fr-FR" b="1" dirty="0">
                <a:sym typeface="Wingdings" pitchFamily="2" charset="2"/>
              </a:rPr>
              <a:t>génération</a:t>
            </a:r>
            <a:r>
              <a:rPr lang="fr-FR" dirty="0">
                <a:sym typeface="Wingdings" pitchFamily="2" charset="2"/>
              </a:rPr>
              <a:t> ? semble que non en général, mais </a:t>
            </a:r>
            <a:r>
              <a:rPr lang="fr-FR" dirty="0"/>
              <a:t>les jeunes chercheurs (doctorants et début de carrière) seraient plus présents que les chercheurs en poste </a:t>
            </a:r>
            <a:r>
              <a:rPr lang="fr-FR" sz="800" dirty="0"/>
              <a:t>(K. Jordan, 2014, htp://firstmonday.org/ojs/index.php</a:t>
            </a:r>
            <a:br>
              <a:rPr lang="fr-FR" sz="800" dirty="0"/>
            </a:br>
            <a:r>
              <a:rPr lang="fr-FR" sz="800" dirty="0"/>
              <a:t>/</a:t>
            </a:r>
            <a:r>
              <a:rPr lang="fr-FR" sz="800" dirty="0" err="1"/>
              <a:t>fm</a:t>
            </a:r>
            <a:r>
              <a:rPr lang="fr-FR" sz="800" dirty="0"/>
              <a:t>/article/</a:t>
            </a:r>
            <a:r>
              <a:rPr lang="fr-FR" sz="800" dirty="0" err="1"/>
              <a:t>view</a:t>
            </a:r>
            <a:r>
              <a:rPr lang="fr-FR" sz="800" dirty="0"/>
              <a:t>/4937/4159)</a:t>
            </a:r>
            <a:endParaRPr lang="fr-FR" dirty="0"/>
          </a:p>
          <a:p>
            <a:pPr marL="360424" indent="-94848" defTabSz="910544">
              <a:defRPr/>
            </a:pPr>
            <a:r>
              <a:rPr lang="fr-FR" dirty="0">
                <a:sym typeface="Wingdings" pitchFamily="2" charset="2"/>
              </a:rPr>
              <a:t>- des services </a:t>
            </a:r>
            <a:r>
              <a:rPr lang="fr-FR" b="1" dirty="0">
                <a:sym typeface="Wingdings" pitchFamily="2" charset="2"/>
              </a:rPr>
              <a:t>en attente de légitimation et de validation </a:t>
            </a:r>
            <a:r>
              <a:rPr lang="fr-FR" dirty="0">
                <a:sym typeface="Wingdings" pitchFamily="2" charset="2"/>
              </a:rPr>
              <a:t>?</a:t>
            </a:r>
          </a:p>
          <a:p>
            <a:endParaRPr lang="fr-FR" i="0" baseline="0" dirty="0"/>
          </a:p>
          <a:p>
            <a:endParaRPr lang="fr-FR"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19</a:t>
            </a:fld>
            <a:endParaRPr lang="fr-FR"/>
          </a:p>
        </p:txBody>
      </p:sp>
    </p:spTree>
    <p:extLst>
      <p:ext uri="{BB962C8B-B14F-4D97-AF65-F5344CB8AC3E}">
        <p14:creationId xmlns:p14="http://schemas.microsoft.com/office/powerpoint/2010/main" val="2380191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Wiley, </a:t>
            </a:r>
            <a:r>
              <a:rPr lang="fr-FR" i="1" dirty="0" err="1"/>
              <a:t>Maximize</a:t>
            </a:r>
            <a:r>
              <a:rPr lang="fr-FR" i="1" baseline="0" dirty="0"/>
              <a:t> the impact of </a:t>
            </a:r>
            <a:r>
              <a:rPr lang="fr-FR" i="1" baseline="0" dirty="0" err="1"/>
              <a:t>your</a:t>
            </a:r>
            <a:r>
              <a:rPr lang="fr-FR" i="1" baseline="0" dirty="0"/>
              <a:t> </a:t>
            </a:r>
            <a:r>
              <a:rPr lang="fr-FR" i="1" baseline="0" dirty="0" err="1"/>
              <a:t>published</a:t>
            </a:r>
            <a:r>
              <a:rPr lang="fr-FR" i="1" baseline="0" dirty="0"/>
              <a:t> </a:t>
            </a:r>
            <a:r>
              <a:rPr lang="fr-FR" i="1" baseline="0" dirty="0" err="1"/>
              <a:t>research</a:t>
            </a:r>
            <a:r>
              <a:rPr lang="fr-FR" i="1" baseline="0" dirty="0"/>
              <a:t> !</a:t>
            </a:r>
            <a:r>
              <a:rPr lang="fr-FR" baseline="0" dirty="0"/>
              <a:t>, </a:t>
            </a:r>
          </a:p>
          <a:p>
            <a:r>
              <a:rPr lang="fr-FR" dirty="0"/>
              <a:t>https://authorservices.wiley.com/asset/photos/promote.html/Promotionaltoolkitflyer.pdf</a:t>
            </a:r>
          </a:p>
          <a:p>
            <a:endParaRPr lang="fr-FR" dirty="0"/>
          </a:p>
          <a:p>
            <a:r>
              <a:rPr lang="fr-FR" u="none" dirty="0"/>
              <a:t>Modèle</a:t>
            </a:r>
            <a:r>
              <a:rPr lang="fr-FR" u="none" baseline="0" dirty="0"/>
              <a:t> classique de la production scientifique</a:t>
            </a:r>
            <a:r>
              <a:rPr lang="fr-FR" b="1" u="none" baseline="0" dirty="0"/>
              <a:t> </a:t>
            </a:r>
            <a:r>
              <a:rPr lang="fr-FR" baseline="0" dirty="0"/>
              <a:t>: maisons d’édition qui sont au centre</a:t>
            </a:r>
          </a:p>
          <a:p>
            <a:pPr marL="173035" indent="-80962"/>
            <a:r>
              <a:rPr lang="fr-FR" baseline="0" dirty="0"/>
              <a:t>1° de la </a:t>
            </a:r>
            <a:r>
              <a:rPr lang="fr-FR" b="1" baseline="0" dirty="0"/>
              <a:t>production et de la circulation </a:t>
            </a:r>
            <a:r>
              <a:rPr lang="fr-FR" baseline="0" dirty="0"/>
              <a:t>de contenus scientifiques publiés</a:t>
            </a:r>
          </a:p>
          <a:p>
            <a:pPr marL="173035" indent="-80962"/>
            <a:r>
              <a:rPr lang="fr-FR" baseline="0" dirty="0"/>
              <a:t>2° de la construction de la </a:t>
            </a:r>
            <a:r>
              <a:rPr lang="fr-FR" b="1" baseline="0" dirty="0"/>
              <a:t>réputation académique</a:t>
            </a:r>
          </a:p>
          <a:p>
            <a:endParaRPr lang="fr-FR" dirty="0"/>
          </a:p>
          <a:p>
            <a:r>
              <a:rPr lang="fr-FR" u="none" dirty="0"/>
              <a:t>Evolution actuelle </a:t>
            </a:r>
          </a:p>
          <a:p>
            <a:pPr marL="173035" indent="-80962"/>
            <a:r>
              <a:rPr lang="fr-FR" dirty="0"/>
              <a:t>- induite</a:t>
            </a:r>
            <a:r>
              <a:rPr lang="fr-FR" baseline="0" dirty="0"/>
              <a:t> notamment par le développement des </a:t>
            </a:r>
            <a:r>
              <a:rPr lang="fr-FR" b="1" baseline="0" dirty="0"/>
              <a:t>outils sociaux alimentés par les internautes </a:t>
            </a:r>
            <a:r>
              <a:rPr lang="fr-FR" baseline="0" dirty="0"/>
              <a:t>eux-mêmes (réseaux sociaux, blogs, plateformes de contenus) : la </a:t>
            </a:r>
            <a:r>
              <a:rPr lang="fr-FR" b="1" baseline="0" dirty="0"/>
              <a:t>communication scientifique se diversifie et peut se disséminer </a:t>
            </a:r>
            <a:r>
              <a:rPr lang="fr-FR" b="0" baseline="0" dirty="0"/>
              <a:t>plus largement</a:t>
            </a:r>
          </a:p>
          <a:p>
            <a:pPr marL="173035" indent="-80962"/>
            <a:r>
              <a:rPr lang="fr-FR" baseline="0" dirty="0"/>
              <a:t>- les éditeurs l’ont bien compris et enjoignent de plus en plus les chercheurs à </a:t>
            </a:r>
            <a:r>
              <a:rPr lang="fr-FR" b="1" baseline="0" dirty="0"/>
              <a:t>prendre en main leur propre communication</a:t>
            </a:r>
            <a:r>
              <a:rPr lang="fr-FR" baseline="0" dirty="0"/>
              <a:t>, cf. conseils aux auteurs de Wiley : </a:t>
            </a:r>
            <a:r>
              <a:rPr lang="en-US" dirty="0"/>
              <a:t>“</a:t>
            </a:r>
            <a:r>
              <a:rPr lang="en-US" i="1" dirty="0"/>
              <a:t>Welcome to our one-stop shop for </a:t>
            </a:r>
            <a:r>
              <a:rPr lang="en-US" b="1" i="1" dirty="0"/>
              <a:t>helping authors promote their work</a:t>
            </a:r>
            <a:r>
              <a:rPr lang="en-US" i="1" dirty="0"/>
              <a:t>. Following this road-map will make a huge difference to the </a:t>
            </a:r>
            <a:r>
              <a:rPr lang="en-US" b="1" i="1" dirty="0"/>
              <a:t>impact</a:t>
            </a:r>
            <a:r>
              <a:rPr lang="en-US" i="1" dirty="0"/>
              <a:t> of your article. Wiley also works hard to </a:t>
            </a:r>
            <a:r>
              <a:rPr lang="en-US" b="1" i="1" dirty="0"/>
              <a:t>promote</a:t>
            </a:r>
            <a:r>
              <a:rPr lang="en-US" i="1" dirty="0"/>
              <a:t> and </a:t>
            </a:r>
            <a:r>
              <a:rPr lang="en-US" b="1" i="1" dirty="0"/>
              <a:t>increase</a:t>
            </a:r>
            <a:r>
              <a:rPr lang="en-US" i="1" dirty="0"/>
              <a:t> the </a:t>
            </a:r>
            <a:r>
              <a:rPr lang="en-US" b="1" i="1" dirty="0"/>
              <a:t>visibility</a:t>
            </a:r>
            <a:r>
              <a:rPr lang="en-US" i="1" dirty="0"/>
              <a:t> of your work</a:t>
            </a:r>
            <a:r>
              <a:rPr lang="en-US" dirty="0"/>
              <a:t>” (</a:t>
            </a:r>
            <a:r>
              <a:rPr lang="fr-FR" dirty="0"/>
              <a:t>https://authorservices.wiley.com/author-resources/Journal-Authors/Promotion/promotional-toolkit.html pour les articles ; voir aussi https://authorservices.wiley.com/author-resources/book-authors/promote/promotional-toolkit.html pour les ouvrages)</a:t>
            </a:r>
          </a:p>
          <a:p>
            <a:endParaRPr lang="fr-FR" dirty="0"/>
          </a:p>
          <a:p>
            <a:r>
              <a:rPr lang="fr-FR" dirty="0"/>
              <a:t>pour d’autres éditeurs, voir par exemple Taylor</a:t>
            </a:r>
            <a:r>
              <a:rPr lang="fr-FR" baseline="0" dirty="0"/>
              <a:t> &amp; Francis, « </a:t>
            </a:r>
            <a:r>
              <a:rPr lang="en-US" baseline="0" dirty="0"/>
              <a:t>Ensuring your research makes an impact</a:t>
            </a:r>
            <a:r>
              <a:rPr lang="fr-FR" baseline="0" dirty="0"/>
              <a:t> », : http://authorservices.taylorandfrancis.com/ensuring-your-research-makes-an-impact/</a:t>
            </a:r>
            <a:endParaRPr lang="fr-FR" dirty="0"/>
          </a:p>
        </p:txBody>
      </p:sp>
      <p:sp>
        <p:nvSpPr>
          <p:cNvPr id="4" name="Espace réservé du numéro de diapositive 3"/>
          <p:cNvSpPr>
            <a:spLocks noGrp="1"/>
          </p:cNvSpPr>
          <p:nvPr>
            <p:ph type="sldNum" sz="quarter" idx="10"/>
          </p:nvPr>
        </p:nvSpPr>
        <p:spPr/>
        <p:txBody>
          <a:bodyPr/>
          <a:lstStyle/>
          <a:p>
            <a:fld id="{9977D34E-C38C-4194-86B4-634840C578CE}" type="slidenum">
              <a:rPr lang="fr-FR" smtClean="0"/>
              <a:t>2</a:t>
            </a:fld>
            <a:endParaRPr lang="fr-FR"/>
          </a:p>
        </p:txBody>
      </p:sp>
    </p:spTree>
    <p:extLst>
      <p:ext uri="{BB962C8B-B14F-4D97-AF65-F5344CB8AC3E}">
        <p14:creationId xmlns:p14="http://schemas.microsoft.com/office/powerpoint/2010/main" val="903675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Médias sociaux</a:t>
            </a:r>
          </a:p>
          <a:p>
            <a:pPr marL="180212" indent="-94848"/>
            <a:r>
              <a:rPr lang="fr-FR" b="1" dirty="0"/>
              <a:t>- m</a:t>
            </a:r>
            <a:r>
              <a:rPr lang="fr-FR" b="1" dirty="0">
                <a:solidFill>
                  <a:schemeClr val="tx1"/>
                </a:solidFill>
              </a:rPr>
              <a:t>onde</a:t>
            </a:r>
            <a:r>
              <a:rPr lang="fr-FR" baseline="0" dirty="0">
                <a:solidFill>
                  <a:schemeClr val="tx1"/>
                </a:solidFill>
              </a:rPr>
              <a:t> : </a:t>
            </a:r>
            <a:r>
              <a:rPr lang="fr-FR" dirty="0">
                <a:solidFill>
                  <a:schemeClr val="tx1"/>
                </a:solidFill>
              </a:rPr>
              <a:t>extrême dispersion des informations et des réseaux ; aucun site scientifique ne fait l’unanimité auprès d’une communauté ou une autre (à comparer avec les grandes revues de publication) </a:t>
            </a:r>
          </a:p>
          <a:p>
            <a:pPr marL="360424" indent="-180212">
              <a:tabLst>
                <a:tab pos="360424" algn="l"/>
              </a:tabLst>
            </a:pPr>
            <a:r>
              <a:rPr lang="fr-FR" dirty="0">
                <a:solidFill>
                  <a:schemeClr val="tx1"/>
                </a:solidFill>
              </a:rPr>
              <a:t>   - </a:t>
            </a:r>
            <a:r>
              <a:rPr lang="fr-FR" b="1" dirty="0">
                <a:solidFill>
                  <a:schemeClr val="tx1"/>
                </a:solidFill>
              </a:rPr>
              <a:t>Etats-Unis</a:t>
            </a:r>
            <a:r>
              <a:rPr lang="fr-FR" dirty="0">
                <a:solidFill>
                  <a:schemeClr val="tx1"/>
                </a:solidFill>
              </a:rPr>
              <a:t> :</a:t>
            </a:r>
            <a:r>
              <a:rPr lang="fr-FR" baseline="0" dirty="0">
                <a:solidFill>
                  <a:schemeClr val="tx1"/>
                </a:solidFill>
              </a:rPr>
              <a:t> 35 % des chercheurs ont un blog (http://www.economist.com/node/12253189)</a:t>
            </a:r>
          </a:p>
          <a:p>
            <a:pPr marL="180212" indent="-94848"/>
            <a:r>
              <a:rPr lang="fr-FR" dirty="0">
                <a:solidFill>
                  <a:schemeClr val="tx1"/>
                </a:solidFill>
              </a:rPr>
              <a:t>   - </a:t>
            </a:r>
            <a:r>
              <a:rPr lang="fr-FR" b="1" dirty="0">
                <a:solidFill>
                  <a:schemeClr val="tx1"/>
                </a:solidFill>
              </a:rPr>
              <a:t>France</a:t>
            </a:r>
            <a:r>
              <a:rPr lang="fr-FR" dirty="0">
                <a:solidFill>
                  <a:schemeClr val="tx1"/>
                </a:solidFill>
              </a:rPr>
              <a:t> : </a:t>
            </a:r>
          </a:p>
          <a:p>
            <a:pPr marL="360424" lvl="1">
              <a:buFontTx/>
              <a:buChar char="-"/>
            </a:pPr>
            <a:r>
              <a:rPr lang="fr-FR" dirty="0">
                <a:solidFill>
                  <a:schemeClr val="tx1"/>
                </a:solidFill>
              </a:rPr>
              <a:t>utilisation fréquente de la </a:t>
            </a:r>
            <a:r>
              <a:rPr lang="fr-FR" b="1" dirty="0">
                <a:solidFill>
                  <a:schemeClr val="tx1"/>
                </a:solidFill>
              </a:rPr>
              <a:t>documentation numérique</a:t>
            </a:r>
            <a:r>
              <a:rPr lang="fr-FR" b="1" baseline="0" dirty="0">
                <a:solidFill>
                  <a:schemeClr val="tx1"/>
                </a:solidFill>
              </a:rPr>
              <a:t> </a:t>
            </a:r>
            <a:r>
              <a:rPr lang="fr-FR" baseline="0" dirty="0">
                <a:solidFill>
                  <a:schemeClr val="tx1"/>
                </a:solidFill>
              </a:rPr>
              <a:t>mais peu fréquente des réseaux sociaux </a:t>
            </a:r>
            <a:r>
              <a:rPr lang="fr-FR" dirty="0"/>
              <a:t>(cf. étude </a:t>
            </a:r>
            <a:r>
              <a:rPr lang="fr-FR" sz="800" dirty="0">
                <a:ea typeface="Batang" pitchFamily="18" charset="-127"/>
              </a:rPr>
              <a:t>G. Gallezot et M. Roland, 2011, http://urfist.unice.fr/2011/12/02/epi-enquete-sur-les-pratiques-informationnelles-des-chercheurs/)</a:t>
            </a:r>
            <a:endParaRPr lang="fr-FR" dirty="0">
              <a:ea typeface="Batang" pitchFamily="18" charset="-127"/>
            </a:endParaRPr>
          </a:p>
          <a:p>
            <a:pPr marL="360424" lvl="1">
              <a:buFontTx/>
              <a:buChar char="-"/>
            </a:pPr>
            <a:r>
              <a:rPr lang="fr-FR" dirty="0"/>
              <a:t>réseaux</a:t>
            </a:r>
            <a:r>
              <a:rPr lang="fr-FR" baseline="0" dirty="0"/>
              <a:t> sociaux académiques (</a:t>
            </a:r>
            <a:r>
              <a:rPr lang="fr-FR" baseline="0" dirty="0" err="1"/>
              <a:t>ReasearchGate</a:t>
            </a:r>
            <a:r>
              <a:rPr lang="fr-FR" baseline="0" dirty="0"/>
              <a:t>, Hypothèses…) moins connus que généralistes (Facebook) </a:t>
            </a:r>
            <a:r>
              <a:rPr lang="fr-FR" sz="800" dirty="0"/>
              <a:t>(étude CNRS, 2013, http://corist-shs.cnrs.fr/sites/default/files/evenements/brigitteperucca_reseauxsociaux.pdf)</a:t>
            </a:r>
            <a:endParaRPr lang="fr-FR" dirty="0"/>
          </a:p>
          <a:p>
            <a:endParaRPr lang="fr-FR" baseline="0" dirty="0">
              <a:solidFill>
                <a:schemeClr val="tx1"/>
              </a:solidFill>
            </a:endParaRPr>
          </a:p>
          <a:p>
            <a:r>
              <a:rPr lang="fr-FR" b="1" baseline="0" dirty="0">
                <a:solidFill>
                  <a:schemeClr val="tx1"/>
                </a:solidFill>
              </a:rPr>
              <a:t>Trois axes essentiels </a:t>
            </a:r>
            <a:r>
              <a:rPr lang="fr-FR" baseline="0" dirty="0">
                <a:solidFill>
                  <a:schemeClr val="tx1"/>
                </a:solidFill>
              </a:rPr>
              <a:t>: </a:t>
            </a:r>
          </a:p>
          <a:p>
            <a:pPr marL="180212" indent="-94848">
              <a:buFontTx/>
              <a:buChar char="-"/>
            </a:pPr>
            <a:r>
              <a:rPr lang="fr-FR" baseline="0" dirty="0">
                <a:solidFill>
                  <a:schemeClr val="tx1"/>
                </a:solidFill>
              </a:rPr>
              <a:t>recherche d’informations, notamment bibliographiques, billets de blog, données de la recherche…</a:t>
            </a:r>
          </a:p>
          <a:p>
            <a:pPr marL="180212" indent="-94848">
              <a:buFontTx/>
              <a:buChar char="-"/>
            </a:pPr>
            <a:r>
              <a:rPr lang="fr-FR" baseline="0" dirty="0">
                <a:solidFill>
                  <a:schemeClr val="tx1"/>
                </a:solidFill>
              </a:rPr>
              <a:t>publication scientifique et</a:t>
            </a:r>
            <a:r>
              <a:rPr lang="fr-FR" dirty="0">
                <a:solidFill>
                  <a:schemeClr val="tx1"/>
                </a:solidFill>
              </a:rPr>
              <a:t> visibilité de ses recherches</a:t>
            </a:r>
            <a:endParaRPr lang="fr-FR" baseline="0" dirty="0">
              <a:solidFill>
                <a:schemeClr val="tx1"/>
              </a:solidFill>
            </a:endParaRPr>
          </a:p>
          <a:p>
            <a:pPr marL="180212" indent="-94848">
              <a:buFontTx/>
              <a:buChar char="-"/>
            </a:pPr>
            <a:r>
              <a:rPr lang="fr-FR" baseline="0" dirty="0">
                <a:solidFill>
                  <a:schemeClr val="tx1"/>
                </a:solidFill>
              </a:rPr>
              <a:t>communication entre chercheurs</a:t>
            </a:r>
          </a:p>
          <a:p>
            <a:pPr marL="180212" indent="-94848">
              <a:buFontTx/>
              <a:buChar char="-"/>
            </a:pPr>
            <a:endParaRPr lang="fr-FR" dirty="0"/>
          </a:p>
          <a:p>
            <a:pPr marL="85364"/>
            <a:r>
              <a:rPr lang="fr-FR" baseline="0" dirty="0">
                <a:solidFill>
                  <a:schemeClr val="tx1"/>
                </a:solidFill>
                <a:sym typeface="Wingdings" panose="05000000000000000000" pitchFamily="2" charset="2"/>
              </a:rPr>
              <a:t>les médias</a:t>
            </a:r>
            <a:r>
              <a:rPr lang="fr-FR" dirty="0">
                <a:solidFill>
                  <a:schemeClr val="tx1"/>
                </a:solidFill>
                <a:sym typeface="Wingdings" panose="05000000000000000000" pitchFamily="2" charset="2"/>
              </a:rPr>
              <a:t> sociaux</a:t>
            </a:r>
            <a:r>
              <a:rPr lang="fr-FR" baseline="0" dirty="0">
                <a:solidFill>
                  <a:schemeClr val="tx1"/>
                </a:solidFill>
                <a:sym typeface="Wingdings" panose="05000000000000000000" pitchFamily="2" charset="2"/>
              </a:rPr>
              <a:t> ne sont</a:t>
            </a:r>
            <a:r>
              <a:rPr lang="fr-FR" dirty="0">
                <a:solidFill>
                  <a:schemeClr val="tx1"/>
                </a:solidFill>
                <a:sym typeface="Wingdings" panose="05000000000000000000" pitchFamily="2" charset="2"/>
              </a:rPr>
              <a:t> qu’un </a:t>
            </a:r>
            <a:r>
              <a:rPr lang="fr-FR" b="1" dirty="0">
                <a:solidFill>
                  <a:schemeClr val="tx1"/>
                </a:solidFill>
                <a:sym typeface="Wingdings" panose="05000000000000000000" pitchFamily="2" charset="2"/>
              </a:rPr>
              <a:t>complément aux pratiques traditionnelles classiques, en fonction de </a:t>
            </a:r>
            <a:r>
              <a:rPr lang="fr-FR" b="1" dirty="0">
                <a:sym typeface="Wingdings" panose="05000000000000000000" pitchFamily="2" charset="2"/>
              </a:rPr>
              <a:t>ce qu’ils </a:t>
            </a:r>
            <a:r>
              <a:rPr lang="fr-FR" b="1" dirty="0">
                <a:solidFill>
                  <a:schemeClr val="tx1"/>
                </a:solidFill>
                <a:sym typeface="Wingdings" panose="05000000000000000000" pitchFamily="2" charset="2"/>
              </a:rPr>
              <a:t>peuvent apporter </a:t>
            </a:r>
            <a:r>
              <a:rPr lang="fr-FR" dirty="0">
                <a:solidFill>
                  <a:schemeClr val="tx1"/>
                </a:solidFill>
                <a:sym typeface="Wingdings" panose="05000000000000000000" pitchFamily="2" charset="2"/>
              </a:rPr>
              <a:t>: temps réels, échanges à plus large échelle, ouverture au grand public </a:t>
            </a:r>
            <a:r>
              <a:rPr lang="fr-FR" sz="800" dirty="0"/>
              <a:t>(RIN, 2010, http://www.rin.ac.uk/our-work/communicating-and-disseminating-research/use-and-relevance-web-20-researchers)</a:t>
            </a:r>
          </a:p>
          <a:p>
            <a:pPr marL="85364"/>
            <a:r>
              <a:rPr lang="fr-FR" sz="800" dirty="0"/>
              <a:t>ex. : utilisation des listes de diffusion : S. </a:t>
            </a:r>
            <a:r>
              <a:rPr lang="fr-FR" sz="800" dirty="0" err="1"/>
              <a:t>Konkiel</a:t>
            </a:r>
            <a:r>
              <a:rPr lang="fr-FR" sz="800" dirty="0"/>
              <a:t>, 2014, http://blog.impactstory.org/impact-challenge-science-listservs/</a:t>
            </a:r>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20</a:t>
            </a:fld>
            <a:endParaRPr lang="fr-FR"/>
          </a:p>
        </p:txBody>
      </p:sp>
    </p:spTree>
    <p:extLst>
      <p:ext uri="{BB962C8B-B14F-4D97-AF65-F5344CB8AC3E}">
        <p14:creationId xmlns:p14="http://schemas.microsoft.com/office/powerpoint/2010/main" val="2380191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Selon A. </a:t>
            </a:r>
            <a:r>
              <a:rPr lang="fr-FR" dirty="0" err="1"/>
              <a:t>Gruzd</a:t>
            </a:r>
            <a:r>
              <a:rPr lang="fr-FR" dirty="0"/>
              <a:t>, M. </a:t>
            </a:r>
            <a:r>
              <a:rPr lang="fr-FR" dirty="0" err="1"/>
              <a:t>Goertzen</a:t>
            </a:r>
            <a:r>
              <a:rPr lang="fr-FR" dirty="0"/>
              <a:t> et P. Mai (2012, http://socialmedialab.ca/?p=4308, étude </a:t>
            </a:r>
            <a:r>
              <a:rPr lang="fr-FR" baseline="0" dirty="0"/>
              <a:t>sur l’adoption du web 2.0 par les chercheurs SHS), le web 2.0 propose désormais des outils capables de répondre </a:t>
            </a:r>
            <a:r>
              <a:rPr lang="fr-FR" dirty="0"/>
              <a:t>aux </a:t>
            </a:r>
            <a:r>
              <a:rPr lang="fr-FR" baseline="0" dirty="0"/>
              <a:t>attentes et usages académiques</a:t>
            </a:r>
            <a:endParaRPr lang="fr-FR" dirty="0"/>
          </a:p>
          <a:p>
            <a:endParaRPr lang="fr-FR" baseline="0" dirty="0"/>
          </a:p>
          <a:p>
            <a:r>
              <a:rPr lang="fr-FR" baseline="0" dirty="0"/>
              <a:t>Plusieurs </a:t>
            </a:r>
            <a:r>
              <a:rPr lang="fr-FR" b="1" baseline="0" dirty="0"/>
              <a:t>catégories</a:t>
            </a:r>
            <a:r>
              <a:rPr lang="fr-FR" baseline="0" dirty="0"/>
              <a:t> :</a:t>
            </a:r>
          </a:p>
          <a:p>
            <a:pPr marL="180212" indent="-94848">
              <a:buFontTx/>
              <a:buChar char="-"/>
            </a:pPr>
            <a:r>
              <a:rPr lang="fr-FR" baseline="0" dirty="0"/>
              <a:t>outils de visibilité : réseaux sociaux</a:t>
            </a:r>
          </a:p>
          <a:p>
            <a:pPr marL="180212" indent="-94848">
              <a:buFontTx/>
              <a:buChar char="-"/>
            </a:pPr>
            <a:r>
              <a:rPr lang="fr-FR" baseline="0" dirty="0"/>
              <a:t>outils de partage et de diffusion de l’information : Twitter, plateformes de contenus</a:t>
            </a:r>
          </a:p>
          <a:p>
            <a:pPr marL="180212" indent="-94848">
              <a:buFontTx/>
              <a:buChar char="-"/>
            </a:pPr>
            <a:r>
              <a:rPr lang="fr-FR" baseline="0" dirty="0"/>
              <a:t>outils de production : wikis, blogs</a:t>
            </a:r>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21</a:t>
            </a:fld>
            <a:endParaRPr lang="fr-FR"/>
          </a:p>
        </p:txBody>
      </p:sp>
    </p:spTree>
    <p:extLst>
      <p:ext uri="{BB962C8B-B14F-4D97-AF65-F5344CB8AC3E}">
        <p14:creationId xmlns:p14="http://schemas.microsoft.com/office/powerpoint/2010/main" val="385367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383">
              <a:defRPr/>
            </a:pPr>
            <a:r>
              <a:rPr lang="fr-FR" dirty="0"/>
              <a:t>Référence : </a:t>
            </a:r>
            <a:r>
              <a:rPr lang="fr-FR" dirty="0" err="1"/>
              <a:t>Universiteit</a:t>
            </a:r>
            <a:r>
              <a:rPr lang="fr-FR" dirty="0"/>
              <a:t> Utrecht. </a:t>
            </a:r>
            <a:r>
              <a:rPr lang="en-US" i="1" dirty="0"/>
              <a:t>Innovations in Scholarly Communication. The Changing Research Workflow.  </a:t>
            </a:r>
            <a:r>
              <a:rPr lang="en-US" dirty="0"/>
              <a:t>2015. </a:t>
            </a:r>
            <a:r>
              <a:rPr lang="fr-FR" dirty="0"/>
              <a:t>[en ligne]. Disponible sur : </a:t>
            </a:r>
            <a:r>
              <a:rPr lang="en-US" baseline="0" dirty="0"/>
              <a:t>https://101innovations.wordpress.com</a:t>
            </a:r>
            <a:endParaRPr lang="fr-FR" dirty="0"/>
          </a:p>
          <a:p>
            <a:endParaRPr lang="fr-FR" dirty="0"/>
          </a:p>
          <a:p>
            <a:pPr marL="0" lvl="2" indent="0" defTabSz="914383">
              <a:defRPr/>
            </a:pPr>
            <a:r>
              <a:rPr lang="fr-FR" sz="1000" dirty="0"/>
              <a:t>Multiplication des outils pour communiquer (« </a:t>
            </a:r>
            <a:r>
              <a:rPr lang="fr-FR" sz="1000" i="1" dirty="0" err="1"/>
              <a:t>outreach</a:t>
            </a:r>
            <a:r>
              <a:rPr lang="fr-FR" sz="1000" dirty="0"/>
              <a:t> », i.e. rayonnement, portée), mais réseaux sociaux utiles à différents stades du travail académique</a:t>
            </a:r>
          </a:p>
          <a:p>
            <a:pPr marL="0" lvl="2" indent="0" defTabSz="914383">
              <a:defRPr/>
            </a:pPr>
            <a:endParaRPr lang="fr-FR" dirty="0"/>
          </a:p>
        </p:txBody>
      </p:sp>
      <p:sp>
        <p:nvSpPr>
          <p:cNvPr id="4" name="Espace réservé du numéro de diapositive 3"/>
          <p:cNvSpPr>
            <a:spLocks noGrp="1"/>
          </p:cNvSpPr>
          <p:nvPr>
            <p:ph type="sldNum" sz="quarter" idx="10"/>
          </p:nvPr>
        </p:nvSpPr>
        <p:spPr/>
        <p:txBody>
          <a:bodyPr/>
          <a:lstStyle/>
          <a:p>
            <a:fld id="{9977D34E-C38C-4194-86B4-634840C578CE}" type="slidenum">
              <a:rPr lang="fr-FR" smtClean="0">
                <a:solidFill>
                  <a:prstClr val="black"/>
                </a:solidFill>
              </a:rPr>
              <a:pPr/>
              <a:t>22</a:t>
            </a:fld>
            <a:endParaRPr lang="fr-FR">
              <a:solidFill>
                <a:prstClr val="black"/>
              </a:solidFill>
            </a:endParaRPr>
          </a:p>
        </p:txBody>
      </p:sp>
    </p:spTree>
    <p:extLst>
      <p:ext uri="{BB962C8B-B14F-4D97-AF65-F5344CB8AC3E}">
        <p14:creationId xmlns:p14="http://schemas.microsoft.com/office/powerpoint/2010/main" val="1741932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Cf. schéma</a:t>
            </a:r>
            <a:r>
              <a:rPr lang="fr-FR" baseline="0" dirty="0"/>
              <a:t> Wiley : « </a:t>
            </a:r>
            <a:r>
              <a:rPr lang="en-US" i="1" baseline="0" dirty="0"/>
              <a:t>The Wider Web: Increase your outreach </a:t>
            </a:r>
            <a:r>
              <a:rPr lang="fr-FR" baseline="0" dirty="0"/>
              <a:t> »</a:t>
            </a:r>
          </a:p>
          <a:p>
            <a:endParaRPr lang="fr-FR" baseline="0" dirty="0"/>
          </a:p>
          <a:p>
            <a:r>
              <a:rPr lang="fr-FR" dirty="0"/>
              <a:t>Outils grand public, </a:t>
            </a:r>
            <a:r>
              <a:rPr lang="fr-FR" b="1" dirty="0"/>
              <a:t>professionnels</a:t>
            </a:r>
            <a:r>
              <a:rPr lang="fr-FR" dirty="0"/>
              <a:t> ou de </a:t>
            </a:r>
            <a:r>
              <a:rPr lang="fr-FR" b="1" dirty="0"/>
              <a:t>référence </a:t>
            </a:r>
          </a:p>
          <a:p>
            <a:pPr defTabSz="914383">
              <a:defRPr/>
            </a:pPr>
            <a:r>
              <a:rPr lang="fr-FR" b="1" dirty="0"/>
              <a:t>les personnes qui cherchent sur des outils professionnels ou de référence sont déjà intéressées par l’auteur et/ou ses recherches</a:t>
            </a:r>
          </a:p>
          <a:p>
            <a:endParaRPr lang="fr-FR" b="1" dirty="0"/>
          </a:p>
          <a:p>
            <a:r>
              <a:rPr lang="fr-FR" b="1" dirty="0"/>
              <a:t>Offre</a:t>
            </a:r>
          </a:p>
          <a:p>
            <a:pPr marL="87312"/>
            <a:r>
              <a:rPr lang="fr-FR" b="1" baseline="0" dirty="0"/>
              <a:t>- réseaux sociaux grand public très utilisés </a:t>
            </a:r>
            <a:r>
              <a:rPr lang="fr-FR" b="0" baseline="0" dirty="0"/>
              <a:t>(ex. : Facebook : 2,3 MM. de comptes, LinkedIn : 550 M.), mais</a:t>
            </a:r>
            <a:r>
              <a:rPr lang="fr-FR" baseline="0" dirty="0"/>
              <a:t> non spécifiquement scientifiques</a:t>
            </a:r>
            <a:endParaRPr lang="fr-FR" dirty="0"/>
          </a:p>
          <a:p>
            <a:pPr marL="173035" indent="-80962" defTabSz="914383">
              <a:defRPr/>
            </a:pPr>
            <a:r>
              <a:rPr lang="fr-FR" dirty="0"/>
              <a:t>- réseaux sociaux destinés spécifiquement aux chercheurs (</a:t>
            </a:r>
            <a:r>
              <a:rPr lang="fr-FR" b="1" dirty="0"/>
              <a:t>réseaux sociaux académiques/ scientifiques</a:t>
            </a:r>
            <a:r>
              <a:rPr lang="fr-FR" dirty="0"/>
              <a:t>) : leaders : Academia (plutôt SHS, 74 M.) et ResearchGate (plutôt STM, 15 M.)</a:t>
            </a:r>
          </a:p>
          <a:p>
            <a:pPr marL="531804" indent="-173035" defTabSz="914383">
              <a:defRPr/>
            </a:pPr>
            <a:r>
              <a:rPr lang="fr-FR" dirty="0"/>
              <a:t>- en complément des pages institutionnelles, avec des </a:t>
            </a:r>
            <a:r>
              <a:rPr lang="fr-FR" b="1" dirty="0"/>
              <a:t>fonctionnalités </a:t>
            </a:r>
            <a:r>
              <a:rPr lang="fr-FR" b="1" i="1" dirty="0"/>
              <a:t>ad hoc </a:t>
            </a:r>
            <a:r>
              <a:rPr lang="fr-FR" dirty="0"/>
              <a:t>:</a:t>
            </a:r>
            <a:r>
              <a:rPr lang="fr-FR" i="1" dirty="0"/>
              <a:t> </a:t>
            </a:r>
            <a:r>
              <a:rPr lang="fr-FR" dirty="0"/>
              <a:t>bibliographies, possibilités de dépôt des documents, métriques, questions/réponses, etc.</a:t>
            </a:r>
          </a:p>
          <a:p>
            <a:pPr marL="531804" indent="-173035"/>
            <a:r>
              <a:rPr lang="fr-FR" dirty="0"/>
              <a:t>! parfois des </a:t>
            </a:r>
            <a:r>
              <a:rPr lang="fr-FR" b="1" dirty="0"/>
              <a:t>orientations</a:t>
            </a:r>
            <a:r>
              <a:rPr lang="fr-FR" dirty="0"/>
              <a:t> disciplinaires (ex. : Academia plutôt SHS, alors que ResearchGate plutôt STM)</a:t>
            </a:r>
          </a:p>
          <a:p>
            <a:pPr marL="531804" indent="-173035"/>
            <a:r>
              <a:rPr lang="fr-FR" dirty="0"/>
              <a:t>! ces outils sont peu utilisés pour leurs fonctions vraiment sociales : « </a:t>
            </a:r>
            <a:r>
              <a:rPr lang="fr-FR" i="1" dirty="0" err="1"/>
              <a:t>reputation</a:t>
            </a:r>
            <a:r>
              <a:rPr lang="fr-FR" i="1" dirty="0"/>
              <a:t> </a:t>
            </a:r>
            <a:r>
              <a:rPr lang="fr-FR" i="1" dirty="0" err="1"/>
              <a:t>platforms</a:t>
            </a:r>
            <a:r>
              <a:rPr lang="fr-FR" dirty="0"/>
              <a:t> »</a:t>
            </a:r>
          </a:p>
          <a:p>
            <a:pPr marL="173035" indent="-80962">
              <a:buFontTx/>
              <a:buChar char="-"/>
            </a:pPr>
            <a:r>
              <a:rPr lang="fr-FR" b="1" dirty="0"/>
              <a:t>outils de référence</a:t>
            </a:r>
            <a:r>
              <a:rPr lang="fr-FR" dirty="0"/>
              <a:t> grand public, ex. : Wikipédia : citation de références bibliographiques</a:t>
            </a:r>
          </a:p>
          <a:p>
            <a:endParaRPr lang="fr-FR" dirty="0"/>
          </a:p>
          <a:p>
            <a:pPr marL="173035" indent="-80962"/>
            <a:r>
              <a:rPr lang="fr-FR" dirty="0">
                <a:sym typeface="Wingdings" panose="05000000000000000000" pitchFamily="2" charset="2"/>
              </a:rPr>
              <a:t>	 des outils que l’on peut gérer et alimenter soi-même (services de profil comme ResearchGate)</a:t>
            </a:r>
          </a:p>
          <a:p>
            <a:pPr marL="173035" indent="-80962"/>
            <a:r>
              <a:rPr lang="fr-FR" dirty="0">
                <a:sym typeface="Wingdings" panose="05000000000000000000" pitchFamily="2" charset="2"/>
              </a:rPr>
              <a:t>   des outils où l’on se contente de contribuer ponctuellement (Wikipédia)</a:t>
            </a:r>
          </a:p>
          <a:p>
            <a:endParaRPr lang="fr-FR" b="1" dirty="0">
              <a:sym typeface="Wingdings" panose="05000000000000000000" pitchFamily="2" charset="2"/>
            </a:endParaRPr>
          </a:p>
          <a:p>
            <a:r>
              <a:rPr lang="fr-FR" b="1" dirty="0">
                <a:sym typeface="Wingdings" panose="05000000000000000000" pitchFamily="2" charset="2"/>
              </a:rPr>
              <a:t>I</a:t>
            </a:r>
            <a:r>
              <a:rPr lang="fr-FR" b="1" u="none" dirty="0"/>
              <a:t>ntérêt pour le chercheur</a:t>
            </a:r>
          </a:p>
          <a:p>
            <a:pPr indent="1588"/>
            <a:r>
              <a:rPr lang="fr-FR" dirty="0"/>
              <a:t>multiplication des lieux et </a:t>
            </a:r>
            <a:r>
              <a:rPr lang="fr-FR" b="1" dirty="0"/>
              <a:t>dissémination</a:t>
            </a:r>
            <a:r>
              <a:rPr lang="fr-FR" dirty="0"/>
              <a:t> des références =</a:t>
            </a:r>
          </a:p>
          <a:p>
            <a:pPr marL="173035" indent="-80962"/>
            <a:r>
              <a:rPr lang="fr-FR" dirty="0"/>
              <a:t>- une plus</a:t>
            </a:r>
            <a:r>
              <a:rPr lang="fr-FR" baseline="0" dirty="0"/>
              <a:t> grande </a:t>
            </a:r>
            <a:r>
              <a:rPr lang="fr-FR" b="1" baseline="0" dirty="0"/>
              <a:t>visibilité</a:t>
            </a:r>
          </a:p>
          <a:p>
            <a:pPr marL="358769" indent="-92074"/>
            <a:r>
              <a:rPr lang="fr-FR" dirty="0"/>
              <a:t>- des opportunités de collaborations, de carrière et de financement</a:t>
            </a:r>
          </a:p>
          <a:p>
            <a:pPr marL="173035" indent="-80962"/>
            <a:r>
              <a:rPr lang="fr-FR" dirty="0"/>
              <a:t>- un plus grand</a:t>
            </a:r>
            <a:r>
              <a:rPr lang="fr-FR" b="1" dirty="0"/>
              <a:t> impact </a:t>
            </a:r>
            <a:r>
              <a:rPr lang="fr-FR" dirty="0"/>
              <a:t>?</a:t>
            </a:r>
            <a:r>
              <a:rPr lang="fr-FR" b="1" i="1" baseline="0" dirty="0"/>
              <a:t> </a:t>
            </a:r>
            <a:endParaRPr lang="fr-FR" b="0" i="0" baseline="0" dirty="0"/>
          </a:p>
          <a:p>
            <a:pPr marL="358769" indent="-79373">
              <a:buFontTx/>
              <a:buChar char="-"/>
            </a:pPr>
            <a:r>
              <a:rPr lang="fr-FR" b="0" i="0" baseline="0" dirty="0"/>
              <a:t>plus les références sont visibles et plus les documents sont accessibles dans la communauté scientifique et en dehors, plus ils sont lus et cités</a:t>
            </a:r>
          </a:p>
          <a:p>
            <a:pPr marL="358769" indent="-79373"/>
            <a:r>
              <a:rPr lang="fr-FR" dirty="0">
                <a:sym typeface="Wingdings" panose="05000000000000000000" pitchFamily="2" charset="2"/>
              </a:rPr>
              <a:t>- intérêt</a:t>
            </a:r>
            <a:r>
              <a:rPr lang="fr-FR" baseline="0" dirty="0">
                <a:sym typeface="Wingdings" panose="05000000000000000000" pitchFamily="2" charset="2"/>
              </a:rPr>
              <a:t> d’</a:t>
            </a:r>
            <a:r>
              <a:rPr lang="fr-FR" b="1" baseline="0" dirty="0">
                <a:sym typeface="Wingdings" panose="05000000000000000000" pitchFamily="2" charset="2"/>
              </a:rPr>
              <a:t>outils transdisciplinaires reconnus au niveau international </a:t>
            </a:r>
            <a:r>
              <a:rPr lang="fr-FR" baseline="0" dirty="0">
                <a:sym typeface="Wingdings" panose="05000000000000000000" pitchFamily="2" charset="2"/>
              </a:rPr>
              <a:t>(masse critique et versions locales, cf. Wikipédia)</a:t>
            </a:r>
            <a:r>
              <a:rPr lang="fr-FR" baseline="0" dirty="0"/>
              <a:t>	</a:t>
            </a:r>
            <a:endParaRPr lang="fr-FR" dirty="0"/>
          </a:p>
          <a:p>
            <a:pPr marL="173035" indent="-80962"/>
            <a:endParaRPr lang="fr-FR" b="1" dirty="0">
              <a:sym typeface="Wingdings" panose="05000000000000000000" pitchFamily="2" charset="2"/>
            </a:endParaRPr>
          </a:p>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23</a:t>
            </a:fld>
            <a:endParaRPr lang="fr-FR" dirty="0"/>
          </a:p>
        </p:txBody>
      </p:sp>
    </p:spTree>
    <p:extLst>
      <p:ext uri="{BB962C8B-B14F-4D97-AF65-F5344CB8AC3E}">
        <p14:creationId xmlns:p14="http://schemas.microsoft.com/office/powerpoint/2010/main" val="208708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577" y="4686501"/>
            <a:ext cx="5477039" cy="4439841"/>
          </a:xfrm>
        </p:spPr>
        <p:txBody>
          <a:bodyPr/>
          <a:lstStyle/>
          <a:p>
            <a:pPr>
              <a:tabLst>
                <a:tab pos="180212" algn="l"/>
                <a:tab pos="358843" algn="l"/>
              </a:tabLst>
              <a:defRPr/>
            </a:pPr>
            <a:r>
              <a:rPr lang="fr-FR" b="1" dirty="0"/>
              <a:t>Définition</a:t>
            </a:r>
            <a:r>
              <a:rPr lang="fr-FR" dirty="0"/>
              <a:t> : des profils  liés entre eux et partageant des centres d’intérêt commun</a:t>
            </a:r>
          </a:p>
          <a:p>
            <a:pPr>
              <a:tabLst>
                <a:tab pos="180212" algn="l"/>
                <a:tab pos="358843" algn="l"/>
              </a:tabLst>
              <a:defRPr/>
            </a:pPr>
            <a:r>
              <a:rPr lang="fr-FR" b="1" dirty="0"/>
              <a:t>Chronologie</a:t>
            </a:r>
            <a:r>
              <a:rPr lang="fr-FR" dirty="0"/>
              <a:t> :</a:t>
            </a:r>
          </a:p>
          <a:p>
            <a:pPr marL="180212" indent="-94848" defTabSz="910544">
              <a:tabLst>
                <a:tab pos="180212" algn="l"/>
                <a:tab pos="358843" algn="l"/>
              </a:tabLst>
              <a:defRPr/>
            </a:pPr>
            <a:r>
              <a:rPr lang="fr-FR" dirty="0"/>
              <a:t>- apparition à la fin des années 1990 : premiers réseaux grand public (Facebook : 2003/2004)</a:t>
            </a:r>
          </a:p>
          <a:p>
            <a:pPr marL="180212" indent="-94848" defTabSz="910544">
              <a:tabLst>
                <a:tab pos="180212" algn="l"/>
                <a:tab pos="358843" algn="l"/>
              </a:tabLst>
              <a:defRPr/>
            </a:pPr>
            <a:r>
              <a:rPr lang="fr-FR" dirty="0"/>
              <a:t>- développement à partir du développement du web 2.0 : 2003-2004 : réseaux sociaux professionnels</a:t>
            </a:r>
          </a:p>
          <a:p>
            <a:pPr marL="180212" indent="-94848">
              <a:tabLst>
                <a:tab pos="180212" algn="l"/>
                <a:tab pos="358843" algn="l"/>
              </a:tabLst>
              <a:defRPr/>
            </a:pPr>
            <a:r>
              <a:rPr lang="fr-FR" dirty="0"/>
              <a:t>- 2008 : réseaux sociaux académiques (avec des services spécifiques pour les chercheurs) ; développement fort (notamment dans les pays émergents), notamment parce que gratuits et permettent une meilleure visibilité –</a:t>
            </a:r>
            <a:r>
              <a:rPr lang="fr-FR" b="1" dirty="0"/>
              <a:t>historique des réseaux sociaux par les chercheurs </a:t>
            </a:r>
            <a:r>
              <a:rPr lang="fr-FR" dirty="0"/>
              <a:t>:</a:t>
            </a:r>
          </a:p>
          <a:p>
            <a:pPr marL="445787" lvl="1"/>
            <a:r>
              <a:rPr lang="fr-FR" dirty="0"/>
              <a:t>1° utilisation de l’existant (Facebook)</a:t>
            </a:r>
          </a:p>
          <a:p>
            <a:pPr marL="445787" lvl="1"/>
            <a:r>
              <a:rPr lang="fr-FR" dirty="0"/>
              <a:t>2° copie de l’existant (réseautage)</a:t>
            </a:r>
          </a:p>
          <a:p>
            <a:pPr marL="445787" lvl="1"/>
            <a:r>
              <a:rPr lang="fr-FR" dirty="0"/>
              <a:t>3° développement de services spécifiques aux chercheurs (diffusion de documents, réseaux d’auteurs et co-auteurs, </a:t>
            </a:r>
            <a:r>
              <a:rPr lang="fr-FR" dirty="0" err="1"/>
              <a:t>métries</a:t>
            </a:r>
            <a:r>
              <a:rPr lang="fr-FR" dirty="0"/>
              <a:t>…)</a:t>
            </a:r>
          </a:p>
          <a:p>
            <a:pPr>
              <a:tabLst>
                <a:tab pos="180212" algn="l"/>
                <a:tab pos="358843" algn="l"/>
              </a:tabLst>
            </a:pPr>
            <a:r>
              <a:rPr lang="fr-FR" b="1" dirty="0"/>
              <a:t>Terme</a:t>
            </a:r>
            <a:r>
              <a:rPr lang="fr-FR" dirty="0"/>
              <a:t> : terme pas totalement arrêté : réseaux sociaux académiques ; réseaux sociaux scientifiques ; réseaux sociaux de chercheurs ; réseaux sociaux pour chercheurs ; réseaux sociaux de recherche ; </a:t>
            </a:r>
            <a:r>
              <a:rPr lang="fr-FR" i="1" dirty="0" err="1"/>
              <a:t>academic</a:t>
            </a:r>
            <a:r>
              <a:rPr lang="fr-FR" i="1" dirty="0"/>
              <a:t> social networks</a:t>
            </a:r>
            <a:r>
              <a:rPr lang="fr-FR" dirty="0"/>
              <a:t> ; </a:t>
            </a:r>
            <a:r>
              <a:rPr lang="fr-FR" i="1" dirty="0" err="1"/>
              <a:t>academic</a:t>
            </a:r>
            <a:r>
              <a:rPr lang="fr-FR" i="1" dirty="0"/>
              <a:t> social networking sites </a:t>
            </a:r>
            <a:r>
              <a:rPr lang="fr-FR" dirty="0"/>
              <a:t>; </a:t>
            </a:r>
            <a:r>
              <a:rPr lang="fr-FR" i="1" dirty="0" err="1"/>
              <a:t>scientific</a:t>
            </a:r>
            <a:r>
              <a:rPr lang="fr-FR" i="1" dirty="0"/>
              <a:t> social networks </a:t>
            </a:r>
            <a:r>
              <a:rPr lang="fr-FR" dirty="0"/>
              <a:t>ou </a:t>
            </a:r>
            <a:r>
              <a:rPr lang="fr-FR" i="1" dirty="0"/>
              <a:t>social </a:t>
            </a:r>
            <a:r>
              <a:rPr lang="fr-FR" i="1" dirty="0" err="1"/>
              <a:t>scientific</a:t>
            </a:r>
            <a:r>
              <a:rPr lang="fr-FR" i="1" dirty="0"/>
              <a:t> networks </a:t>
            </a:r>
            <a:r>
              <a:rPr lang="fr-FR" dirty="0"/>
              <a:t>(SSN)</a:t>
            </a:r>
            <a:r>
              <a:rPr lang="fr-FR" i="1" dirty="0"/>
              <a:t> ; social networks for </a:t>
            </a:r>
            <a:r>
              <a:rPr lang="fr-FR" i="1" dirty="0" err="1"/>
              <a:t>research</a:t>
            </a:r>
            <a:r>
              <a:rPr lang="fr-FR" dirty="0"/>
              <a:t>…</a:t>
            </a:r>
          </a:p>
          <a:p>
            <a:r>
              <a:rPr lang="fr-FR" b="1" dirty="0"/>
              <a:t>Publics</a:t>
            </a:r>
            <a:r>
              <a:rPr lang="fr-FR" dirty="0"/>
              <a:t> : </a:t>
            </a:r>
          </a:p>
          <a:p>
            <a:pPr marL="180212" indent="-94848" defTabSz="910544">
              <a:defRPr/>
            </a:pPr>
            <a:r>
              <a:rPr lang="fr-FR" dirty="0"/>
              <a:t>- intérêt notamment pour les </a:t>
            </a:r>
            <a:r>
              <a:rPr lang="fr-FR" b="1" dirty="0"/>
              <a:t>jeunes chercheurs</a:t>
            </a:r>
            <a:r>
              <a:rPr lang="fr-FR" dirty="0"/>
              <a:t>, sans réseau développé </a:t>
            </a:r>
            <a:r>
              <a:rPr lang="fr-FR" sz="800" dirty="0"/>
              <a:t>(cf. http://enthese.hypotheses.org/855) </a:t>
            </a:r>
            <a:r>
              <a:rPr lang="fr-FR" dirty="0"/>
              <a:t>: permet de mettre en valeur des éléments importants, qui ne sont pas (bien) visibles dans le CV (maîtrise d’outils, traces de son activité, capacités de communication sur le web…)  ou de développer d’autres formes de présence que les institutions ne permettent pas (identité, réseautage, légitimation) ; permet d’entrer plus facilement en relation avec des chercheurs déjà en poste et de solliciter des recommandations (parfois indispensables pour un poste)</a:t>
            </a:r>
          </a:p>
          <a:p>
            <a:pPr marL="180212" indent="-94848" defTabSz="910544">
              <a:defRPr/>
            </a:pPr>
            <a:r>
              <a:rPr lang="fr-FR" dirty="0"/>
              <a:t>- néanmoins : une </a:t>
            </a:r>
            <a:r>
              <a:rPr lang="fr-FR" b="1" dirty="0"/>
              <a:t>présence plus forte des jeunes chercheurs </a:t>
            </a:r>
            <a:r>
              <a:rPr lang="fr-FR" dirty="0"/>
              <a:t>(doctorants et début de carrière), mais une présence moins centrale dans le réseau que les chercheurs en poste, pourtant moins actifs sur les réseaux (K. Jordan, 2014, http://firstmonday.org/ojs/index.php/fm/article/view/4937/4159)</a:t>
            </a:r>
          </a:p>
          <a:p>
            <a:pPr marL="180212" indent="-94848" defTabSz="910544">
              <a:defRPr/>
            </a:pPr>
            <a:r>
              <a:rPr lang="fr-FR" dirty="0"/>
              <a:t>- intérêt pour les </a:t>
            </a:r>
            <a:r>
              <a:rPr lang="fr-FR" b="1" dirty="0"/>
              <a:t>acteurs de terrain </a:t>
            </a:r>
            <a:r>
              <a:rPr lang="fr-FR" dirty="0"/>
              <a:t>pour se créer un réseau plus rapidement </a:t>
            </a:r>
            <a:r>
              <a:rPr lang="fr-FR" sz="800" dirty="0"/>
              <a:t>(cf. E. </a:t>
            </a:r>
            <a:r>
              <a:rPr lang="fr-FR" sz="800" dirty="0" err="1"/>
              <a:t>Duchemin</a:t>
            </a:r>
            <a:r>
              <a:rPr lang="fr-FR" sz="800" dirty="0"/>
              <a:t>, 2010, http://vertigo.hypotheses.org/1104)</a:t>
            </a:r>
            <a:endParaRPr lang="fr-FR" dirty="0"/>
          </a:p>
          <a:p>
            <a:r>
              <a:rPr lang="fr-FR" b="1" dirty="0"/>
              <a:t>Diversité</a:t>
            </a:r>
            <a:r>
              <a:rPr lang="fr-FR" dirty="0"/>
              <a:t> des réseaux sociaux :</a:t>
            </a:r>
          </a:p>
          <a:p>
            <a:pPr marL="180212" indent="-94848"/>
            <a:r>
              <a:rPr lang="fr-FR" dirty="0"/>
              <a:t>- communauté, usage, fonctionnement, alimentation, mais également appropriation et adaptation à ses propres usages</a:t>
            </a:r>
          </a:p>
          <a:p>
            <a:pPr marL="180212" indent="-94848"/>
            <a:r>
              <a:rPr lang="fr-FR" dirty="0"/>
              <a:t>- possibilité de fonctionnalités spécifiques (visualisation des réseaux, éléments bibliométriques…)</a:t>
            </a:r>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solidFill>
                  <a:prstClr val="black"/>
                </a:solidFill>
              </a:rPr>
              <a:pPr/>
              <a:t>24</a:t>
            </a:fld>
            <a:endParaRPr lang="fr-FR">
              <a:solidFill>
                <a:prstClr val="black"/>
              </a:solidFill>
            </a:endParaRPr>
          </a:p>
        </p:txBody>
      </p:sp>
    </p:spTree>
    <p:extLst>
      <p:ext uri="{BB962C8B-B14F-4D97-AF65-F5344CB8AC3E}">
        <p14:creationId xmlns:p14="http://schemas.microsoft.com/office/powerpoint/2010/main" val="1525768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solidFill>
                  <a:prstClr val="black"/>
                </a:solidFill>
              </a:rPr>
              <a:pPr/>
              <a:t>25</a:t>
            </a:fld>
            <a:endParaRPr lang="fr-FR">
              <a:solidFill>
                <a:prstClr val="black"/>
              </a:solidFill>
            </a:endParaRPr>
          </a:p>
        </p:txBody>
      </p:sp>
    </p:spTree>
    <p:extLst>
      <p:ext uri="{BB962C8B-B14F-4D97-AF65-F5344CB8AC3E}">
        <p14:creationId xmlns:p14="http://schemas.microsoft.com/office/powerpoint/2010/main" val="463881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85364" indent="-85364"/>
            <a:r>
              <a:rPr lang="fr-FR" b="1" dirty="0"/>
              <a:t>Réseaux sociaux professionnels : </a:t>
            </a:r>
          </a:p>
          <a:p>
            <a:pPr marL="180212" indent="-85364"/>
            <a:r>
              <a:rPr lang="fr-FR" b="1" dirty="0"/>
              <a:t>LinkedIn</a:t>
            </a:r>
            <a:r>
              <a:rPr lang="fr-FR" baseline="0" dirty="0"/>
              <a:t> : réseau social qui progresse le plus en France entre 2011 et 2013 </a:t>
            </a:r>
            <a:r>
              <a:rPr lang="fr-FR" sz="800" dirty="0"/>
              <a:t>(SNCD, http://fr.slideshare.net/ConscientNetworks/social-media-attitude-2013-les-comportements-des-franais-sur-les-rseaux-sociaux)</a:t>
            </a:r>
            <a:r>
              <a:rPr lang="fr-FR" baseline="0" dirty="0"/>
              <a:t> ; </a:t>
            </a:r>
            <a:br>
              <a:rPr lang="fr-FR" baseline="0" dirty="0"/>
            </a:br>
            <a:r>
              <a:rPr lang="fr-FR" sz="1000" dirty="0"/>
              <a:t>pour la France : plutôt pour les cadres supérieurs et les dirigeants</a:t>
            </a:r>
            <a:endParaRPr lang="fr-FR" baseline="0" dirty="0"/>
          </a:p>
          <a:p>
            <a:pPr marL="180212" indent="-85364"/>
            <a:r>
              <a:rPr lang="fr-FR" b="1" baseline="0" dirty="0"/>
              <a:t>Viadeo</a:t>
            </a:r>
            <a:r>
              <a:rPr lang="fr-FR" baseline="0" dirty="0"/>
              <a:t> : </a:t>
            </a:r>
            <a:r>
              <a:rPr lang="fr-FR" sz="1000" dirty="0"/>
              <a:t>plutôt pour les non cadres et les cadres « middle management » ; plébiscité par les PME – mis en redressement judiciaire fin 2016 </a:t>
            </a:r>
            <a:r>
              <a:rPr lang="fr-FR" sz="1000" dirty="0">
                <a:sym typeface="Wingdings" panose="05000000000000000000" pitchFamily="2" charset="2"/>
              </a:rPr>
              <a:t> à éviter désormais</a:t>
            </a:r>
            <a:endParaRPr lang="fr-FR" baseline="0" dirty="0"/>
          </a:p>
          <a:p>
            <a:endParaRPr lang="fr-FR" sz="1000" dirty="0"/>
          </a:p>
          <a:p>
            <a:r>
              <a:rPr lang="fr-FR" b="1" baseline="0" dirty="0"/>
              <a:t>Intérêts pour le</a:t>
            </a:r>
            <a:r>
              <a:rPr lang="fr-FR" b="1" dirty="0"/>
              <a:t> monde académique </a:t>
            </a:r>
            <a:r>
              <a:rPr lang="fr-FR" dirty="0"/>
              <a:t>: </a:t>
            </a:r>
          </a:p>
          <a:p>
            <a:pPr marL="180212" indent="-94848"/>
            <a:r>
              <a:rPr lang="fr-FR" dirty="0"/>
              <a:t>- développement des </a:t>
            </a:r>
            <a:r>
              <a:rPr lang="fr-FR" b="1" dirty="0"/>
              <a:t>réseaux d’anciens </a:t>
            </a:r>
            <a:r>
              <a:rPr lang="fr-FR" dirty="0"/>
              <a:t>(</a:t>
            </a:r>
            <a:r>
              <a:rPr lang="fr-FR" i="0" dirty="0" err="1"/>
              <a:t>alumni</a:t>
            </a:r>
            <a:r>
              <a:rPr lang="fr-FR" dirty="0"/>
              <a:t>) – cf. possibilité de créer des pages institutionnelles sur LinkedIn</a:t>
            </a:r>
          </a:p>
          <a:p>
            <a:pPr marL="180212" indent="-94848"/>
            <a:r>
              <a:rPr lang="fr-FR" baseline="0" dirty="0"/>
              <a:t>- rôle des </a:t>
            </a:r>
            <a:r>
              <a:rPr lang="fr-FR" b="1" baseline="0" dirty="0"/>
              <a:t>groupes et forums de discussions</a:t>
            </a:r>
          </a:p>
          <a:p>
            <a:pPr marL="180212" indent="-94848"/>
            <a:r>
              <a:rPr lang="fr-FR" baseline="0" dirty="0"/>
              <a:t>- réseaux sociaux professionnels : plutôt pour le </a:t>
            </a:r>
            <a:r>
              <a:rPr lang="fr-FR" b="1" baseline="0" dirty="0"/>
              <a:t>monde socio-économique </a:t>
            </a:r>
            <a:r>
              <a:rPr lang="fr-FR" baseline="0" dirty="0"/>
              <a:t>(employabilité dans le secteur privé)</a:t>
            </a:r>
          </a:p>
          <a:p>
            <a:pPr defTabSz="910544">
              <a:defRPr/>
            </a:pPr>
            <a:endParaRPr lang="fr-FR" baseline="0" dirty="0"/>
          </a:p>
          <a:p>
            <a:pPr defTabSz="910544">
              <a:defRPr/>
            </a:pPr>
            <a:r>
              <a:rPr lang="fr-FR" b="1" baseline="0" dirty="0"/>
              <a:t>Points </a:t>
            </a:r>
            <a:r>
              <a:rPr lang="fr-FR" b="1" dirty="0"/>
              <a:t>d’attention : </a:t>
            </a:r>
          </a:p>
          <a:p>
            <a:pPr marL="180212" indent="-94848">
              <a:defRPr/>
            </a:pPr>
            <a:r>
              <a:rPr lang="fr-FR" baseline="0" dirty="0"/>
              <a:t>- </a:t>
            </a:r>
            <a:r>
              <a:rPr lang="fr-FR" b="1" baseline="0" dirty="0"/>
              <a:t>autres codes</a:t>
            </a:r>
            <a:r>
              <a:rPr lang="fr-FR" baseline="0" dirty="0"/>
              <a:t> que présentation que sur les réseaux sociaux académiques (présentation éventuellement à la première</a:t>
            </a:r>
            <a:r>
              <a:rPr lang="fr-FR" dirty="0"/>
              <a:t> personne) : nécessite une certaine adaptation </a:t>
            </a:r>
            <a:r>
              <a:rPr lang="fr-FR" sz="800" dirty="0"/>
              <a:t>(cf. Gabriel Garrote…, http://enthese.hypotheses.org/855)</a:t>
            </a:r>
          </a:p>
          <a:p>
            <a:pPr marL="180212" indent="-94848" defTabSz="910544">
              <a:defRPr/>
            </a:pPr>
            <a:r>
              <a:rPr lang="fr-FR" baseline="0" dirty="0"/>
              <a:t>- outils</a:t>
            </a:r>
            <a:r>
              <a:rPr lang="fr-FR" dirty="0"/>
              <a:t> </a:t>
            </a:r>
            <a:r>
              <a:rPr lang="fr-FR" b="1" dirty="0"/>
              <a:t>mal adaptés </a:t>
            </a:r>
            <a:r>
              <a:rPr lang="fr-FR" dirty="0"/>
              <a:t>aux pratiques académiques : peu de places pour la bibliographie…</a:t>
            </a:r>
          </a:p>
          <a:p>
            <a:pPr marL="180212" indent="-94848" defTabSz="910544">
              <a:defRPr/>
            </a:pPr>
            <a:r>
              <a:rPr lang="fr-FR" baseline="0" dirty="0"/>
              <a:t>- nombreuses fonctionnalités accessibles uniquement sur </a:t>
            </a:r>
            <a:r>
              <a:rPr lang="fr-FR" b="1" baseline="0" dirty="0"/>
              <a:t>abonnements </a:t>
            </a:r>
            <a:r>
              <a:rPr lang="fr-FR" baseline="0" dirty="0"/>
              <a:t>; des résultats</a:t>
            </a:r>
            <a:r>
              <a:rPr lang="fr-FR" dirty="0"/>
              <a:t> de rechercher pouvant varier en fonction des abonnements souscrits</a:t>
            </a:r>
            <a:endParaRPr lang="fr-FR" baseline="0" dirty="0"/>
          </a:p>
          <a:p>
            <a:endParaRPr lang="fr-FR" baseline="0" dirty="0"/>
          </a:p>
          <a:p>
            <a:pPr fontAlgn="base"/>
            <a:r>
              <a:rPr lang="fr-FR" baseline="0" dirty="0"/>
              <a:t>NB : offre Premium de LinkedIn [au 12/2019] :</a:t>
            </a:r>
            <a:br>
              <a:rPr lang="fr-FR" baseline="0" dirty="0"/>
            </a:br>
            <a:r>
              <a:rPr lang="fr-FR" baseline="0" dirty="0"/>
              <a:t>cf. https://www.linkedin.com/help/linkedin/answer/1106/comptes-gratuits-et-abonnements-premium-linkedin?lang=fr et https://www.linkedin.com/help/linkedin/answer/15024/questions-frequentes-sur-les-comptes-premium?lang=fr</a:t>
            </a:r>
            <a:br>
              <a:rPr lang="fr-FR" baseline="0" dirty="0"/>
            </a:br>
            <a:r>
              <a:rPr lang="fr-FR" dirty="0"/>
              <a:t>LinkedIn Premium vous donne accès aux fonctionnalités suivantes :</a:t>
            </a:r>
          </a:p>
          <a:p>
            <a:pPr fontAlgn="base"/>
            <a:r>
              <a:rPr lang="fr-FR" dirty="0"/>
              <a:t>« La </a:t>
            </a:r>
            <a:r>
              <a:rPr lang="fr-FR" b="1" dirty="0"/>
              <a:t>messagerie </a:t>
            </a:r>
            <a:r>
              <a:rPr lang="fr-FR" b="1" dirty="0" err="1"/>
              <a:t>InMail</a:t>
            </a:r>
            <a:r>
              <a:rPr lang="fr-FR" dirty="0"/>
              <a:t>, qui vous permet de contacter n’importe qui, même en dehors de votre réseau.</a:t>
            </a:r>
          </a:p>
          <a:p>
            <a:pPr fontAlgn="base"/>
            <a:r>
              <a:rPr lang="fr-FR" dirty="0"/>
              <a:t>La fonction </a:t>
            </a:r>
            <a:r>
              <a:rPr lang="fr-FR" b="1" dirty="0"/>
              <a:t>Qui a consulté votre profil </a:t>
            </a:r>
            <a:r>
              <a:rPr lang="fr-FR" dirty="0"/>
              <a:t>?, qui vous donne la liste complète des personnes ayant regardé votre profil au cours des 90 derniers jours.</a:t>
            </a:r>
          </a:p>
          <a:p>
            <a:pPr fontAlgn="base"/>
            <a:r>
              <a:rPr lang="fr-FR" dirty="0"/>
              <a:t>La fonction </a:t>
            </a:r>
            <a:r>
              <a:rPr lang="fr-FR" b="1" dirty="0"/>
              <a:t>Top candidat</a:t>
            </a:r>
            <a:r>
              <a:rPr lang="fr-FR" dirty="0"/>
              <a:t>, qui vous permet d’afficher une liste d’offres d’emploi auxquelles votre profil correspond particulièrement bien.</a:t>
            </a:r>
          </a:p>
          <a:p>
            <a:pPr fontAlgn="base"/>
            <a:r>
              <a:rPr lang="fr-FR" dirty="0"/>
              <a:t>Des </a:t>
            </a:r>
            <a:r>
              <a:rPr lang="fr-FR" b="1" dirty="0"/>
              <a:t>Infos concurrentielles</a:t>
            </a:r>
            <a:r>
              <a:rPr lang="fr-FR" dirty="0"/>
              <a:t> sur les personnes qui postulent à une même offre que vous.</a:t>
            </a:r>
          </a:p>
          <a:p>
            <a:pPr fontAlgn="base"/>
            <a:r>
              <a:rPr lang="fr-FR" b="1" dirty="0"/>
              <a:t>LinkedIn Learning</a:t>
            </a:r>
            <a:r>
              <a:rPr lang="fr-FR" dirty="0"/>
              <a:t>, qui vous permet d’aiguiser vos compétences grâce à plus de 1 000 cours vidéo dispensés par des experts » .</a:t>
            </a:r>
          </a:p>
          <a:p>
            <a:endParaRPr lang="fr-FR" baseline="0"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solidFill>
                  <a:prstClr val="black"/>
                </a:solidFill>
              </a:rPr>
              <a:pPr/>
              <a:t>26</a:t>
            </a:fld>
            <a:endParaRPr lang="fr-FR">
              <a:solidFill>
                <a:prstClr val="black"/>
              </a:solidFill>
            </a:endParaRPr>
          </a:p>
        </p:txBody>
      </p:sp>
    </p:spTree>
    <p:extLst>
      <p:ext uri="{BB962C8B-B14F-4D97-AF65-F5344CB8AC3E}">
        <p14:creationId xmlns:p14="http://schemas.microsoft.com/office/powerpoint/2010/main" val="1650092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600" b="1" dirty="0"/>
              <a:t>Pour plus de détails, voir http://urfist.chartes.psl.eu/ressources/academia-researchgate-atouts-et-enjeux-des-reseaux-sociaux-academiques</a:t>
            </a:r>
            <a:endParaRPr lang="fr-FR" sz="1600" dirty="0">
              <a:sym typeface="Wingdings" panose="05000000000000000000" pitchFamily="2" charset="2"/>
            </a:endParaRPr>
          </a:p>
          <a:p>
            <a:endParaRPr lang="fr-FR" b="0" dirty="0"/>
          </a:p>
          <a:p>
            <a:r>
              <a:rPr lang="fr-FR" b="1" dirty="0"/>
              <a:t>Services les plus courants</a:t>
            </a:r>
            <a:r>
              <a:rPr lang="fr-FR" dirty="0"/>
              <a:t> </a:t>
            </a:r>
            <a:r>
              <a:rPr lang="fr-FR" baseline="0" dirty="0"/>
              <a:t>:</a:t>
            </a:r>
          </a:p>
          <a:p>
            <a:pPr marL="266690" indent="-88897">
              <a:buFontTx/>
              <a:buChar char="-"/>
            </a:pPr>
            <a:r>
              <a:rPr lang="fr-FR" sz="1000" dirty="0"/>
              <a:t>services de profil (identité professionnelle, production scientifique)</a:t>
            </a:r>
          </a:p>
          <a:p>
            <a:pPr marL="266690" indent="-88897">
              <a:buFontTx/>
              <a:buChar char="-"/>
            </a:pPr>
            <a:r>
              <a:rPr lang="fr-FR" sz="1000" dirty="0"/>
              <a:t>services de stockage (documents)</a:t>
            </a:r>
          </a:p>
          <a:p>
            <a:pPr marL="266690" indent="-88897">
              <a:buFontTx/>
              <a:buChar char="-"/>
            </a:pPr>
            <a:r>
              <a:rPr lang="fr-FR" sz="1000" dirty="0"/>
              <a:t>services professionnels (questions/réponses, offres d’emploi…)</a:t>
            </a:r>
          </a:p>
          <a:p>
            <a:pPr marL="266690" indent="-88897" defTabSz="914367">
              <a:buFontTx/>
              <a:buChar char="-"/>
              <a:defRPr/>
            </a:pPr>
            <a:r>
              <a:rPr lang="fr-FR" sz="1000" dirty="0"/>
              <a:t>services d’analyse (statistiques, visualisation, co-auteurs…)</a:t>
            </a:r>
          </a:p>
          <a:p>
            <a:r>
              <a:rPr lang="fr-FR" b="0" dirty="0">
                <a:sym typeface="Wingdings" panose="05000000000000000000" pitchFamily="2" charset="2"/>
              </a:rPr>
              <a:t> « couteaux suisses »</a:t>
            </a:r>
            <a:endParaRPr lang="fr-FR" b="0" dirty="0"/>
          </a:p>
          <a:p>
            <a:endParaRPr lang="fr-FR" b="0" dirty="0"/>
          </a:p>
          <a:p>
            <a:r>
              <a:rPr lang="fr-FR" b="1" dirty="0"/>
              <a:t>Utilité</a:t>
            </a:r>
            <a:r>
              <a:rPr lang="fr-FR" dirty="0"/>
              <a:t> des réseaux sociaux académiques</a:t>
            </a:r>
          </a:p>
          <a:p>
            <a:pPr marL="85364"/>
            <a:r>
              <a:rPr lang="fr-FR" b="1" dirty="0"/>
              <a:t>- pour le chercheur :</a:t>
            </a:r>
          </a:p>
          <a:p>
            <a:pPr marL="265575" indent="-85364"/>
            <a:r>
              <a:rPr lang="fr-FR" dirty="0"/>
              <a:t>- assurer sa visibilité</a:t>
            </a:r>
          </a:p>
          <a:p>
            <a:pPr marL="265575" indent="-85364"/>
            <a:r>
              <a:rPr lang="fr-FR" dirty="0"/>
              <a:t>- faire son autopromotion</a:t>
            </a:r>
          </a:p>
          <a:p>
            <a:pPr marL="265575" indent="-85364"/>
            <a:r>
              <a:rPr lang="fr-FR" dirty="0"/>
              <a:t>- trouver un emploi</a:t>
            </a:r>
          </a:p>
          <a:p>
            <a:pPr marL="75879"/>
            <a:r>
              <a:rPr lang="fr-FR" b="1" dirty="0"/>
              <a:t>- pour sa recherche :</a:t>
            </a:r>
          </a:p>
          <a:p>
            <a:pPr marL="369909" indent="-189697">
              <a:tabLst>
                <a:tab pos="265575" algn="l"/>
              </a:tabLst>
            </a:pPr>
            <a:r>
              <a:rPr lang="fr-FR" dirty="0"/>
              <a:t>- trouver de l’information (documents : bibliographies, documents, informations institutionnelles ; événements et projets : appels à projet, annonces de colloques) et des personnes (chercheurs/experts, futurs collaborateurs...) dans son domaine disciplinaire ou non : filtrage de l’information avant même la recherche d’information, et évaluation par la communauté, voire suggestions automatiques par les services</a:t>
            </a:r>
          </a:p>
          <a:p>
            <a:pPr marL="369909" indent="-189697">
              <a:tabLst>
                <a:tab pos="265575" algn="l"/>
              </a:tabLst>
            </a:pPr>
            <a:r>
              <a:rPr lang="fr-FR" dirty="0"/>
              <a:t>- échanger et discuter : partage de bibliographies, groupes, </a:t>
            </a:r>
            <a:r>
              <a:rPr lang="fr-FR" i="1" dirty="0"/>
              <a:t>peer-review</a:t>
            </a:r>
            <a:endParaRPr lang="fr-FR" dirty="0"/>
          </a:p>
          <a:p>
            <a:pPr marL="369909" indent="-189697">
              <a:tabLst>
                <a:tab pos="265575" algn="l"/>
              </a:tabLst>
            </a:pPr>
            <a:r>
              <a:rPr lang="fr-FR" dirty="0"/>
              <a:t>- diffuser ses publications, ses données</a:t>
            </a:r>
          </a:p>
          <a:p>
            <a:pPr marL="85364"/>
            <a:r>
              <a:rPr lang="fr-FR" b="1" dirty="0"/>
              <a:t>- pour la science :</a:t>
            </a:r>
          </a:p>
          <a:p>
            <a:pPr marL="369909" indent="-189697">
              <a:tabLst>
                <a:tab pos="265575" algn="l"/>
              </a:tabLst>
            </a:pPr>
            <a:r>
              <a:rPr lang="fr-FR" dirty="0"/>
              <a:t>- collaborer</a:t>
            </a:r>
          </a:p>
          <a:p>
            <a:pPr marL="369909" indent="-189697">
              <a:tabLst>
                <a:tab pos="265575" algn="l"/>
              </a:tabLst>
            </a:pPr>
            <a:r>
              <a:rPr lang="fr-FR" dirty="0"/>
              <a:t>- créer des liens science-terrain</a:t>
            </a:r>
          </a:p>
          <a:p>
            <a:pPr marL="369909" indent="-189697">
              <a:tabLst>
                <a:tab pos="265575" algn="l"/>
              </a:tabLst>
            </a:pPr>
            <a:r>
              <a:rPr lang="fr-FR" dirty="0"/>
              <a:t>- faire de la médiation/vulgariser</a:t>
            </a:r>
          </a:p>
          <a:p>
            <a:endParaRPr lang="fr-FR" dirty="0"/>
          </a:p>
          <a:p>
            <a:r>
              <a:rPr lang="fr-FR" dirty="0"/>
              <a:t>Modèle premium : https://support.academia.edu/hc/en-us/categories/360003163393-Academia-Premium-Features-Payment-Questions</a:t>
            </a:r>
          </a:p>
          <a:p>
            <a:r>
              <a:rPr lang="en-US" dirty="0"/>
              <a:t>“</a:t>
            </a:r>
            <a:r>
              <a:rPr lang="en-US" i="1" dirty="0"/>
              <a:t>Currently, an Academia Premium subscription package includes these benefits over a regular Academia account: </a:t>
            </a:r>
          </a:p>
          <a:p>
            <a:r>
              <a:rPr lang="en-US" i="1" dirty="0"/>
              <a:t>Mentions: Learn who cites you. </a:t>
            </a:r>
          </a:p>
          <a:p>
            <a:r>
              <a:rPr lang="en-US" i="1" dirty="0"/>
              <a:t>Readers: See who interacts with your work. </a:t>
            </a:r>
          </a:p>
          <a:p>
            <a:r>
              <a:rPr lang="en-US" i="1" dirty="0"/>
              <a:t>Enhanced Analytics: Slice and dice how, when and where your Academia profile is discovered and viewed. </a:t>
            </a:r>
          </a:p>
          <a:p>
            <a:r>
              <a:rPr lang="en-US" i="1" dirty="0"/>
              <a:t>Advanced Search: Explore the full text of millions of uploaded papers. </a:t>
            </a:r>
          </a:p>
          <a:p>
            <a:r>
              <a:rPr lang="en-US" i="1" dirty="0"/>
              <a:t>Profile Visitors: Find out types of people who check out your profile. </a:t>
            </a:r>
          </a:p>
          <a:p>
            <a:r>
              <a:rPr lang="en-US" i="1" dirty="0"/>
              <a:t>Personal Website: A clean, beautiful way to show your presence to the world. </a:t>
            </a:r>
          </a:p>
          <a:p>
            <a:r>
              <a:rPr lang="en-US" i="1" dirty="0"/>
              <a:t>Grants: Search our database of over one thousand grant and fellowship opportunities. </a:t>
            </a:r>
          </a:p>
          <a:p>
            <a:r>
              <a:rPr lang="en-US" i="1" dirty="0"/>
              <a:t>Bulk Download: download whole groups of related papers to jumpstart your research. </a:t>
            </a:r>
          </a:p>
          <a:p>
            <a:r>
              <a:rPr lang="en-US" i="1" dirty="0"/>
              <a:t>Lists: get great collections focused around relevant research interests.</a:t>
            </a:r>
          </a:p>
          <a:p>
            <a:r>
              <a:rPr lang="en-US" i="1" dirty="0"/>
              <a:t>Search Alerts: Stay updated on your research with automatic reports of saved search queries. </a:t>
            </a:r>
          </a:p>
          <a:p>
            <a:r>
              <a:rPr lang="en-US" i="1" dirty="0"/>
              <a:t>Summaries: Get super-summarized versions of papers &amp; save time on research</a:t>
            </a:r>
            <a:r>
              <a:rPr lang="en-US" dirty="0"/>
              <a:t>.”</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solidFill>
                  <a:prstClr val="black"/>
                </a:solidFill>
              </a:rPr>
              <a:pPr/>
              <a:t>27</a:t>
            </a:fld>
            <a:endParaRPr lang="fr-FR">
              <a:solidFill>
                <a:prstClr val="black"/>
              </a:solidFill>
            </a:endParaRPr>
          </a:p>
        </p:txBody>
      </p:sp>
    </p:spTree>
    <p:extLst>
      <p:ext uri="{BB962C8B-B14F-4D97-AF65-F5344CB8AC3E}">
        <p14:creationId xmlns:p14="http://schemas.microsoft.com/office/powerpoint/2010/main" val="1851980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solidFill>
                  <a:prstClr val="black"/>
                </a:solidFill>
              </a:rPr>
              <a:pPr/>
              <a:t>28</a:t>
            </a:fld>
            <a:endParaRPr lang="fr-FR">
              <a:solidFill>
                <a:prstClr val="black"/>
              </a:solidFill>
            </a:endParaRPr>
          </a:p>
        </p:txBody>
      </p:sp>
    </p:spTree>
    <p:extLst>
      <p:ext uri="{BB962C8B-B14F-4D97-AF65-F5344CB8AC3E}">
        <p14:creationId xmlns:p14="http://schemas.microsoft.com/office/powerpoint/2010/main" val="3209876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0544">
              <a:spcBef>
                <a:spcPts val="299"/>
              </a:spcBef>
              <a:defRPr/>
            </a:pPr>
            <a:r>
              <a:rPr lang="fr-FR" sz="800" dirty="0"/>
              <a:t>Référence : R. Van </a:t>
            </a:r>
            <a:r>
              <a:rPr lang="fr-FR" sz="800" dirty="0" err="1"/>
              <a:t>Noorden</a:t>
            </a:r>
            <a:r>
              <a:rPr lang="fr-FR" sz="800" dirty="0"/>
              <a:t>, 2014,  http://www.nature.com/news/online-collaboration-scientists-and-the-social-network-1.15711?WT.ec_id=NEWS-20140819</a:t>
            </a:r>
          </a:p>
          <a:p>
            <a:endParaRPr lang="fr-FR" dirty="0"/>
          </a:p>
          <a:p>
            <a:r>
              <a:rPr lang="fr-FR" dirty="0"/>
              <a:t>Services proposés </a:t>
            </a:r>
            <a:r>
              <a:rPr lang="fr-FR" b="1" dirty="0"/>
              <a:t>axés sur les pratiques actuelles de publication scientifique :</a:t>
            </a:r>
          </a:p>
          <a:p>
            <a:pPr marL="180972" indent="-95248"/>
            <a:r>
              <a:rPr lang="fr-FR" dirty="0"/>
              <a:t>- insistance sur la </a:t>
            </a:r>
            <a:r>
              <a:rPr lang="fr-FR" b="1" dirty="0"/>
              <a:t>publication</a:t>
            </a:r>
            <a:r>
              <a:rPr lang="fr-FR" dirty="0"/>
              <a:t> (cf. proportion du profil occupé par ces questions par rapport à l’espace total de la page)</a:t>
            </a:r>
          </a:p>
          <a:p>
            <a:pPr marL="180972" indent="-95248"/>
            <a:r>
              <a:rPr lang="fr-FR" dirty="0"/>
              <a:t>- </a:t>
            </a:r>
            <a:r>
              <a:rPr lang="fr-FR" b="1" dirty="0"/>
              <a:t>peu/pas de place pour les autres activités</a:t>
            </a:r>
            <a:r>
              <a:rPr lang="fr-FR" dirty="0"/>
              <a:t> : enseignement, encadrement, constitutions de dossiers de recherche…</a:t>
            </a:r>
          </a:p>
          <a:p>
            <a:pPr defTabSz="914383">
              <a:spcBef>
                <a:spcPts val="300"/>
              </a:spcBef>
              <a:defRPr/>
            </a:pPr>
            <a:endParaRPr lang="fr-FR" dirty="0"/>
          </a:p>
          <a:p>
            <a:pPr>
              <a:spcBef>
                <a:spcPts val="300"/>
              </a:spcBef>
              <a:defRPr/>
            </a:pPr>
            <a:r>
              <a:rPr lang="fr-FR" b="1" dirty="0"/>
              <a:t>Usage</a:t>
            </a:r>
            <a:r>
              <a:rPr lang="fr-FR" dirty="0"/>
              <a:t> des réseaux sociaux académiques </a:t>
            </a:r>
            <a:r>
              <a:rPr lang="fr-FR" b="1" dirty="0"/>
              <a:t>peu social et collaboratif </a:t>
            </a:r>
            <a:r>
              <a:rPr lang="fr-FR" dirty="0"/>
              <a:t>: « « ce sont des outils que les gens utilisent pour mettre en valeur leur profils et être trouvés plus facilement, ce ne sont pas des outils communs d’interaction sociale » (D. Auclair, cité in R. Van </a:t>
            </a:r>
            <a:r>
              <a:rPr lang="fr-FR" dirty="0" err="1"/>
              <a:t>Noorden</a:t>
            </a:r>
            <a:r>
              <a:rPr lang="fr-FR" dirty="0"/>
              <a:t>, </a:t>
            </a:r>
            <a:r>
              <a:rPr lang="fr-FR" i="1" dirty="0"/>
              <a:t>supra</a:t>
            </a:r>
            <a:r>
              <a:rPr lang="fr-FR" dirty="0"/>
              <a:t>)</a:t>
            </a:r>
          </a:p>
          <a:p>
            <a:pPr>
              <a:spcBef>
                <a:spcPts val="300"/>
              </a:spcBef>
              <a:defRPr/>
            </a:pPr>
            <a:r>
              <a:rPr lang="fr-FR" dirty="0"/>
              <a:t>Cf. aussi « </a:t>
            </a:r>
            <a:r>
              <a:rPr lang="fr-FR" b="1" i="1" dirty="0" err="1"/>
              <a:t>researcher</a:t>
            </a:r>
            <a:r>
              <a:rPr lang="fr-FR" b="1" i="1" dirty="0"/>
              <a:t> profile </a:t>
            </a:r>
            <a:r>
              <a:rPr lang="fr-FR" b="1" i="1" dirty="0" err="1"/>
              <a:t>systems</a:t>
            </a:r>
            <a:r>
              <a:rPr lang="fr-FR" dirty="0"/>
              <a:t> » (Alice </a:t>
            </a:r>
            <a:r>
              <a:rPr lang="fr-FR" dirty="0" err="1"/>
              <a:t>Meadows</a:t>
            </a:r>
            <a:r>
              <a:rPr lang="fr-FR" dirty="0"/>
              <a:t>, 2015, http://scholarlykitchen.sspnet.org/2015/09/21/viva-vivo-thinking-more-broadly-about-the-scholarly-communications-infrastructure/)</a:t>
            </a:r>
          </a:p>
          <a:p>
            <a:pPr>
              <a:spcBef>
                <a:spcPts val="300"/>
              </a:spcBef>
              <a:defRPr/>
            </a:pPr>
            <a:r>
              <a:rPr lang="fr-FR" dirty="0"/>
              <a:t>sur ces questions, voir http://urfistinfo.hypotheses.org/2896 </a:t>
            </a:r>
          </a:p>
          <a:p>
            <a:pPr defTabSz="910544">
              <a:defRPr/>
            </a:pPr>
            <a:endParaRPr lang="fr-FR" dirty="0"/>
          </a:p>
          <a:p>
            <a:pPr defTabSz="910544">
              <a:defRPr/>
            </a:pPr>
            <a:endParaRPr lang="fr-FR" dirty="0"/>
          </a:p>
          <a:p>
            <a:pPr defTabSz="910544">
              <a:defRPr/>
            </a:pPr>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solidFill>
                  <a:prstClr val="black"/>
                </a:solidFill>
              </a:rPr>
              <a:pPr/>
              <a:t>29</a:t>
            </a:fld>
            <a:endParaRPr lang="fr-FR">
              <a:solidFill>
                <a:prstClr val="black"/>
              </a:solidFill>
            </a:endParaRPr>
          </a:p>
        </p:txBody>
      </p:sp>
      <p:pic>
        <p:nvPicPr>
          <p:cNvPr id="6" name="Image 5"/>
          <p:cNvPicPr>
            <a:picLocks noChangeAspect="1"/>
          </p:cNvPicPr>
          <p:nvPr/>
        </p:nvPicPr>
        <p:blipFill rotWithShape="1">
          <a:blip r:embed="rId3"/>
          <a:srcRect l="7372" t="45273" r="64744" b="43509"/>
          <a:stretch/>
        </p:blipFill>
        <p:spPr bwMode="auto">
          <a:xfrm>
            <a:off x="799204" y="7163610"/>
            <a:ext cx="3325520" cy="1079252"/>
          </a:xfrm>
          <a:prstGeom prst="rect">
            <a:avLst/>
          </a:prstGeom>
          <a:ln>
            <a:noFill/>
          </a:ln>
          <a:extLst>
            <a:ext uri="{53640926-AAD7-44D8-BBD7-CCE9431645EC}">
              <a14:shadowObscured xmlns:a14="http://schemas.microsoft.com/office/drawing/2010/main"/>
            </a:ext>
          </a:extLst>
        </p:spPr>
      </p:pic>
      <p:pic>
        <p:nvPicPr>
          <p:cNvPr id="7" name="Image 6"/>
          <p:cNvPicPr>
            <a:picLocks noChangeAspect="1"/>
          </p:cNvPicPr>
          <p:nvPr/>
        </p:nvPicPr>
        <p:blipFill rotWithShape="1">
          <a:blip r:embed="rId4"/>
          <a:srcRect l="62179" t="50681" r="29327" b="42909"/>
          <a:stretch/>
        </p:blipFill>
        <p:spPr bwMode="auto">
          <a:xfrm>
            <a:off x="4374703" y="7429235"/>
            <a:ext cx="900087" cy="5480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11395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solidFill>
                  <a:prstClr val="black"/>
                </a:solidFill>
              </a:rPr>
              <a:pPr/>
              <a:t>3</a:t>
            </a:fld>
            <a:endParaRPr lang="fr-FR">
              <a:solidFill>
                <a:prstClr val="black"/>
              </a:solidFill>
            </a:endParaRPr>
          </a:p>
        </p:txBody>
      </p:sp>
    </p:spTree>
    <p:extLst>
      <p:ext uri="{BB962C8B-B14F-4D97-AF65-F5344CB8AC3E}">
        <p14:creationId xmlns:p14="http://schemas.microsoft.com/office/powerpoint/2010/main" val="171838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solidFill>
                  <a:prstClr val="black"/>
                </a:solidFill>
              </a:rPr>
              <a:pPr/>
              <a:t>30</a:t>
            </a:fld>
            <a:endParaRPr lang="fr-FR">
              <a:solidFill>
                <a:prstClr val="black"/>
              </a:solidFill>
            </a:endParaRPr>
          </a:p>
        </p:txBody>
      </p:sp>
    </p:spTree>
    <p:extLst>
      <p:ext uri="{BB962C8B-B14F-4D97-AF65-F5344CB8AC3E}">
        <p14:creationId xmlns:p14="http://schemas.microsoft.com/office/powerpoint/2010/main" val="1003965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Référence : </a:t>
            </a:r>
            <a:r>
              <a:rPr lang="en-US" dirty="0"/>
              <a:t>M. </a:t>
            </a:r>
            <a:r>
              <a:rPr lang="en-US" dirty="0" err="1"/>
              <a:t>Staniland</a:t>
            </a:r>
            <a:r>
              <a:rPr lang="en-US" dirty="0"/>
              <a:t>, 2017, http://blogs.nature.com/ofschemesandmemes/2017/06/15/how-do-researchers-use-social-media-and-scholarly-collaboration-networks-scns</a:t>
            </a:r>
          </a:p>
          <a:p>
            <a:endParaRPr lang="en-US" dirty="0"/>
          </a:p>
          <a:p>
            <a:r>
              <a:rPr lang="en-US" dirty="0"/>
              <a:t>Conclusions </a:t>
            </a:r>
            <a:r>
              <a:rPr lang="en-US" dirty="0" err="1"/>
              <a:t>identiques</a:t>
            </a:r>
            <a:r>
              <a:rPr lang="en-US" dirty="0"/>
              <a:t> in </a:t>
            </a:r>
            <a:r>
              <a:rPr lang="fr-FR" dirty="0"/>
              <a:t>F. </a:t>
            </a:r>
            <a:r>
              <a:rPr lang="fr-FR" dirty="0" err="1"/>
              <a:t>Segado-Boj</a:t>
            </a:r>
            <a:r>
              <a:rPr lang="fr-FR" dirty="0"/>
              <a:t> et al., </a:t>
            </a:r>
            <a:r>
              <a:rPr lang="fr-FR" i="0" dirty="0"/>
              <a:t>2019</a:t>
            </a:r>
            <a:r>
              <a:rPr lang="fr-FR" i="1" dirty="0"/>
              <a:t>.,</a:t>
            </a:r>
            <a:r>
              <a:rPr lang="en-US" dirty="0"/>
              <a:t>https://firstmonday.org/ojs/index.php/fm/issue/view/623</a:t>
            </a:r>
            <a:br>
              <a:rPr lang="en-US" dirty="0"/>
            </a:br>
            <a:r>
              <a:rPr lang="en-US" dirty="0"/>
              <a:t>1° </a:t>
            </a:r>
            <a:r>
              <a:rPr lang="en-US" dirty="0" err="1"/>
              <a:t>accès</a:t>
            </a:r>
            <a:r>
              <a:rPr lang="en-US" dirty="0"/>
              <a:t> à des </a:t>
            </a:r>
            <a:r>
              <a:rPr lang="en-US" dirty="0" err="1"/>
              <a:t>contenus</a:t>
            </a:r>
            <a:r>
              <a:rPr lang="en-US" dirty="0"/>
              <a:t> (</a:t>
            </a:r>
            <a:r>
              <a:rPr lang="en-US" dirty="0" err="1"/>
              <a:t>actualités</a:t>
            </a:r>
            <a:r>
              <a:rPr lang="en-US" dirty="0"/>
              <a:t>, PDF)</a:t>
            </a:r>
            <a:br>
              <a:rPr lang="en-US" dirty="0"/>
            </a:br>
            <a:r>
              <a:rPr lang="en-US" dirty="0"/>
              <a:t>2° gestion et diffusion de son </a:t>
            </a:r>
            <a:r>
              <a:rPr lang="en-US" dirty="0" err="1"/>
              <a:t>propre</a:t>
            </a:r>
            <a:r>
              <a:rPr lang="en-US" dirty="0"/>
              <a:t> </a:t>
            </a:r>
            <a:r>
              <a:rPr lang="en-US" dirty="0" err="1"/>
              <a:t>contenu</a:t>
            </a:r>
            <a:endParaRPr lang="en-US" dirty="0"/>
          </a:p>
          <a:p>
            <a:r>
              <a:rPr lang="en-US" dirty="0"/>
              <a:t>3° identification </a:t>
            </a:r>
            <a:r>
              <a:rPr lang="en-US" dirty="0" err="1"/>
              <a:t>d’experts</a:t>
            </a:r>
            <a:r>
              <a:rPr lang="en-US" dirty="0"/>
              <a:t>/ de pairs (cf. idée de Who’s who)</a:t>
            </a:r>
          </a:p>
          <a:p>
            <a:br>
              <a:rPr lang="fr-FR" dirty="0"/>
            </a:br>
            <a:r>
              <a:rPr lang="fr-FR" dirty="0"/>
              <a:t>Conclusions in </a:t>
            </a:r>
            <a:r>
              <a:rPr lang="en-US" i="0" baseline="0" dirty="0"/>
              <a:t>K. Jordan, 2019, http://www.irrodl.org/index.php/irrodl/article/view/4021 (sans </a:t>
            </a:r>
            <a:r>
              <a:rPr lang="en-US" i="0" baseline="0" dirty="0" err="1"/>
              <a:t>précision</a:t>
            </a:r>
            <a:r>
              <a:rPr lang="en-US" i="0" baseline="0" dirty="0"/>
              <a:t> de </a:t>
            </a:r>
            <a:r>
              <a:rPr lang="en-US" i="0" baseline="0" dirty="0" err="1"/>
              <a:t>l’importance</a:t>
            </a:r>
            <a:r>
              <a:rPr lang="en-US" i="0" baseline="0" dirty="0"/>
              <a:t> </a:t>
            </a:r>
            <a:r>
              <a:rPr lang="en-US" i="0" baseline="0" dirty="0" err="1"/>
              <a:t>réciproque</a:t>
            </a:r>
            <a:r>
              <a:rPr lang="en-US" i="0" baseline="0" dirty="0"/>
              <a:t> des </a:t>
            </a:r>
            <a:r>
              <a:rPr lang="en-US" i="0" baseline="0" dirty="0" err="1"/>
              <a:t>différents</a:t>
            </a:r>
            <a:r>
              <a:rPr lang="en-US" i="0" baseline="0" dirty="0"/>
              <a:t> items)</a:t>
            </a:r>
          </a:p>
          <a:p>
            <a:r>
              <a:rPr lang="en-US" i="0" baseline="0" dirty="0"/>
              <a:t>- </a:t>
            </a:r>
            <a:r>
              <a:rPr lang="en-US" i="0" baseline="0" dirty="0" err="1"/>
              <a:t>dépasser</a:t>
            </a:r>
            <a:r>
              <a:rPr lang="en-US" i="0" baseline="0" dirty="0"/>
              <a:t> les </a:t>
            </a:r>
            <a:r>
              <a:rPr lang="en-US" i="0" baseline="0" dirty="0" err="1"/>
              <a:t>contraintes</a:t>
            </a:r>
            <a:r>
              <a:rPr lang="en-US" i="0" baseline="0" dirty="0"/>
              <a:t> </a:t>
            </a:r>
            <a:r>
              <a:rPr lang="en-US" i="0" baseline="0" dirty="0" err="1"/>
              <a:t>institutionnelles</a:t>
            </a:r>
            <a:r>
              <a:rPr lang="en-US" i="0" baseline="0" dirty="0"/>
              <a:t> et </a:t>
            </a:r>
            <a:r>
              <a:rPr lang="en-US" i="0" baseline="0" dirty="0" err="1"/>
              <a:t>favoriser</a:t>
            </a:r>
            <a:r>
              <a:rPr lang="fr-FR" dirty="0"/>
              <a:t> une plus grande liberté académique </a:t>
            </a:r>
            <a:r>
              <a:rPr lang="en-US" i="0" baseline="0" dirty="0"/>
              <a:t>(</a:t>
            </a:r>
            <a:r>
              <a:rPr lang="en-US" i="0" baseline="0" dirty="0" err="1"/>
              <a:t>notamment</a:t>
            </a:r>
            <a:r>
              <a:rPr lang="en-US" i="0" baseline="0" dirty="0"/>
              <a:t> vis-à-vis </a:t>
            </a:r>
            <a:r>
              <a:rPr lang="en-US" i="0" baseline="0" dirty="0" err="1"/>
              <a:t>d’outils</a:t>
            </a:r>
            <a:r>
              <a:rPr lang="en-US" i="0" baseline="0" dirty="0"/>
              <a:t> pas </a:t>
            </a:r>
            <a:r>
              <a:rPr lang="en-US" i="0" baseline="0" dirty="0" err="1"/>
              <a:t>toujours</a:t>
            </a:r>
            <a:r>
              <a:rPr lang="en-US" i="0" baseline="0" dirty="0"/>
              <a:t> </a:t>
            </a:r>
            <a:r>
              <a:rPr lang="en-US" i="0" baseline="0" dirty="0" err="1"/>
              <a:t>ergonomiques</a:t>
            </a:r>
            <a:r>
              <a:rPr lang="en-US" i="0" baseline="0" dirty="0"/>
              <a:t>)</a:t>
            </a:r>
            <a:br>
              <a:rPr lang="en-US" i="0" baseline="0" dirty="0"/>
            </a:br>
            <a:r>
              <a:rPr lang="en-US" i="0" baseline="0" dirty="0"/>
              <a:t>- </a:t>
            </a:r>
            <a:r>
              <a:rPr lang="en-US" i="0" baseline="0" dirty="0" err="1"/>
              <a:t>étendre</a:t>
            </a:r>
            <a:r>
              <a:rPr lang="en-US" i="0" baseline="0" dirty="0"/>
              <a:t> son champ </a:t>
            </a:r>
            <a:r>
              <a:rPr lang="en-US" i="0" baseline="0" dirty="0" err="1"/>
              <a:t>académique</a:t>
            </a:r>
            <a:r>
              <a:rPr lang="en-US" i="0" baseline="0" dirty="0"/>
              <a:t> et </a:t>
            </a:r>
            <a:r>
              <a:rPr lang="fr-FR" dirty="0"/>
              <a:t>découvrir des niches disciplinaires (dépasser ses domaines de recherche, et en découvrir d’autres)</a:t>
            </a:r>
            <a:br>
              <a:rPr lang="fr-FR" dirty="0"/>
            </a:br>
            <a:r>
              <a:rPr lang="fr-FR" dirty="0"/>
              <a:t>- assurer sa promotion et son impact</a:t>
            </a:r>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31</a:t>
            </a:fld>
            <a:endParaRPr lang="fr-FR" dirty="0"/>
          </a:p>
        </p:txBody>
      </p:sp>
    </p:spTree>
    <p:extLst>
      <p:ext uri="{BB962C8B-B14F-4D97-AF65-F5344CB8AC3E}">
        <p14:creationId xmlns:p14="http://schemas.microsoft.com/office/powerpoint/2010/main" val="2099778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74A2ACD-2B3D-4894-BA84-7EEEFD1E15C8}" type="slidenum">
              <a:rPr lang="fr-FR" smtClean="0"/>
              <a:pPr/>
              <a:t>32</a:t>
            </a:fld>
            <a:endParaRPr lang="fr-FR" dirty="0"/>
          </a:p>
        </p:txBody>
      </p:sp>
    </p:spTree>
    <p:extLst>
      <p:ext uri="{BB962C8B-B14F-4D97-AF65-F5344CB8AC3E}">
        <p14:creationId xmlns:p14="http://schemas.microsoft.com/office/powerpoint/2010/main" val="19384453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4383">
              <a:defRPr/>
            </a:pPr>
            <a:r>
              <a:rPr lang="fr-FR" dirty="0"/>
              <a:t>Cf. schéma</a:t>
            </a:r>
            <a:r>
              <a:rPr lang="fr-FR" baseline="0" dirty="0"/>
              <a:t> Wiley : « </a:t>
            </a:r>
            <a:r>
              <a:rPr lang="en-US" i="1" baseline="0" dirty="0"/>
              <a:t>Social Media: Share with your network and beyond</a:t>
            </a:r>
            <a:r>
              <a:rPr lang="fr-FR" baseline="0" dirty="0"/>
              <a:t> »</a:t>
            </a:r>
          </a:p>
          <a:p>
            <a:pPr defTabSz="914383">
              <a:defRPr/>
            </a:pPr>
            <a:endParaRPr lang="fr-FR" baseline="0" dirty="0"/>
          </a:p>
          <a:p>
            <a:pPr defTabSz="914383">
              <a:defRPr/>
            </a:pPr>
            <a:r>
              <a:rPr lang="fr-FR" b="1" baseline="0" dirty="0"/>
              <a:t>Offre</a:t>
            </a:r>
          </a:p>
          <a:p>
            <a:pPr marL="173035" indent="-173035"/>
            <a:r>
              <a:rPr lang="fr-FR" baseline="0" dirty="0"/>
              <a:t>	- </a:t>
            </a:r>
            <a:r>
              <a:rPr lang="fr-FR" b="1" baseline="0" dirty="0"/>
              <a:t>diversité</a:t>
            </a:r>
            <a:r>
              <a:rPr lang="fr-FR" baseline="0" dirty="0"/>
              <a:t> </a:t>
            </a:r>
            <a:r>
              <a:rPr lang="fr-FR" b="1" baseline="0" dirty="0"/>
              <a:t>des buts </a:t>
            </a:r>
            <a:r>
              <a:rPr lang="fr-FR" baseline="0" dirty="0"/>
              <a:t>: brèves sur Twitter</a:t>
            </a:r>
            <a:r>
              <a:rPr lang="fr-FR" dirty="0"/>
              <a:t> </a:t>
            </a:r>
            <a:r>
              <a:rPr lang="fr-FR" baseline="0" dirty="0"/>
              <a:t>; publication de contenus textuels et multimédia</a:t>
            </a:r>
            <a:r>
              <a:rPr lang="fr-FR" dirty="0"/>
              <a:t> (</a:t>
            </a:r>
            <a:r>
              <a:rPr lang="fr-FR" baseline="0" dirty="0"/>
              <a:t>Scoop.it, Pinterest, Instagram, Slideshare, etc.)</a:t>
            </a:r>
          </a:p>
          <a:p>
            <a:pPr marL="173035" indent="-80962"/>
            <a:r>
              <a:rPr lang="fr-FR" baseline="0" dirty="0"/>
              <a:t>- </a:t>
            </a:r>
            <a:r>
              <a:rPr lang="fr-FR" b="1" baseline="0" dirty="0"/>
              <a:t>diversité des usages </a:t>
            </a:r>
            <a:r>
              <a:rPr lang="fr-FR" baseline="0" dirty="0"/>
              <a:t>: ex. Twitter : lieux d’annonce de nouvelles publications ou activités, comme de </a:t>
            </a:r>
            <a:r>
              <a:rPr lang="fr-FR" b="0" baseline="0" dirty="0"/>
              <a:t>discussions et d’échange</a:t>
            </a:r>
          </a:p>
          <a:p>
            <a:pPr marL="173035" indent="-80962"/>
            <a:r>
              <a:rPr lang="fr-FR" baseline="0" dirty="0"/>
              <a:t>- utiles pour toucher, au-delà de son réseau strict, le </a:t>
            </a:r>
            <a:r>
              <a:rPr lang="fr-FR" b="1" baseline="0" dirty="0"/>
              <a:t>grand public</a:t>
            </a:r>
            <a:r>
              <a:rPr lang="fr-FR" baseline="0" dirty="0"/>
              <a:t>, et notamment les </a:t>
            </a:r>
            <a:r>
              <a:rPr lang="fr-FR" b="1" baseline="0" dirty="0"/>
              <a:t>médias </a:t>
            </a:r>
            <a:r>
              <a:rPr lang="fr-FR" b="0" baseline="0" dirty="0"/>
              <a:t>(journalistes scientifiques) </a:t>
            </a:r>
          </a:p>
          <a:p>
            <a:r>
              <a:rPr lang="fr-FR" b="1" baseline="0" dirty="0">
                <a:sym typeface="Wingdings" panose="05000000000000000000" pitchFamily="2" charset="2"/>
              </a:rPr>
              <a:t> </a:t>
            </a:r>
            <a:r>
              <a:rPr lang="fr-FR" b="1" baseline="0" dirty="0"/>
              <a:t>pas toujours bien adaptés aux pratiques de partage des chercheurs </a:t>
            </a:r>
            <a:r>
              <a:rPr lang="fr-FR" baseline="0" dirty="0"/>
              <a:t>: pas de place pour la bibliographie</a:t>
            </a:r>
          </a:p>
          <a:p>
            <a:endParaRPr lang="fr-FR" dirty="0"/>
          </a:p>
          <a:p>
            <a:r>
              <a:rPr lang="fr-FR" b="1" dirty="0"/>
              <a:t>Intérêt pour le chercheur</a:t>
            </a:r>
          </a:p>
          <a:p>
            <a:pPr marL="174621" indent="-87312"/>
            <a:r>
              <a:rPr lang="fr-FR" b="1" dirty="0"/>
              <a:t>- moyen de faire connaître ses recherches et de provoquer le débat</a:t>
            </a:r>
          </a:p>
          <a:p>
            <a:pPr marL="174621" indent="-87312"/>
            <a:r>
              <a:rPr lang="fr-FR" dirty="0"/>
              <a:t>- au-delà de la simple diffusion de son CV et de ses publications, moyen de mettre en valeur également </a:t>
            </a:r>
            <a:r>
              <a:rPr lang="fr-FR" b="1" dirty="0"/>
              <a:t>ses activités et sa veille</a:t>
            </a:r>
          </a:p>
          <a:p>
            <a:pPr marL="173035" indent="-80962"/>
            <a:r>
              <a:rPr lang="fr-FR" dirty="0">
                <a:sym typeface="Wingdings" panose="05000000000000000000" pitchFamily="2" charset="2"/>
              </a:rPr>
              <a:t>	 s’affirmer, à titre personnel, comme un </a:t>
            </a:r>
            <a:r>
              <a:rPr lang="fr-FR" b="1" dirty="0">
                <a:sym typeface="Wingdings" panose="05000000000000000000" pitchFamily="2" charset="2"/>
              </a:rPr>
              <a:t>spécialiste</a:t>
            </a:r>
            <a:r>
              <a:rPr lang="fr-FR" dirty="0">
                <a:sym typeface="Wingdings" panose="05000000000000000000" pitchFamily="2" charset="2"/>
              </a:rPr>
              <a:t> d’une question</a:t>
            </a:r>
          </a:p>
          <a:p>
            <a:pPr marL="173035" indent="-80962"/>
            <a:r>
              <a:rPr lang="fr-FR" dirty="0">
                <a:sym typeface="Wingdings" panose="05000000000000000000" pitchFamily="2" charset="2"/>
              </a:rPr>
              <a:t>   faire voir l’</a:t>
            </a:r>
            <a:r>
              <a:rPr lang="fr-FR" b="1" dirty="0">
                <a:sym typeface="Wingdings" panose="05000000000000000000" pitchFamily="2" charset="2"/>
              </a:rPr>
              <a:t>expertise des scientifiques</a:t>
            </a:r>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33</a:t>
            </a:fld>
            <a:endParaRPr lang="fr-FR" dirty="0"/>
          </a:p>
        </p:txBody>
      </p:sp>
    </p:spTree>
    <p:extLst>
      <p:ext uri="{BB962C8B-B14F-4D97-AF65-F5344CB8AC3E}">
        <p14:creationId xmlns:p14="http://schemas.microsoft.com/office/powerpoint/2010/main" val="6450970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i="0"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34</a:t>
            </a:fld>
            <a:endParaRPr lang="fr-FR"/>
          </a:p>
        </p:txBody>
      </p:sp>
    </p:spTree>
    <p:extLst>
      <p:ext uri="{BB962C8B-B14F-4D97-AF65-F5344CB8AC3E}">
        <p14:creationId xmlns:p14="http://schemas.microsoft.com/office/powerpoint/2010/main" val="2275445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err="1"/>
              <a:t>Microblogging</a:t>
            </a:r>
            <a:r>
              <a:rPr lang="fr-FR" dirty="0"/>
              <a:t> : + tardif que les wikis</a:t>
            </a:r>
            <a:r>
              <a:rPr lang="fr-FR" baseline="0" dirty="0"/>
              <a:t> et les blogs (2006’s)</a:t>
            </a:r>
            <a:endParaRPr lang="fr-FR" dirty="0"/>
          </a:p>
          <a:p>
            <a:pPr marL="891575" indent="-85364">
              <a:tabLst>
                <a:tab pos="891575" algn="l"/>
              </a:tabLst>
            </a:pPr>
            <a:r>
              <a:rPr lang="fr-FR" dirty="0"/>
              <a:t>à mi-chemin entre messagerie instantanée,</a:t>
            </a:r>
            <a:r>
              <a:rPr lang="fr-FR" baseline="0" dirty="0"/>
              <a:t> SMS et blogs : messages courts (+ possibilités multimédia) ; publication, partage et discussion</a:t>
            </a:r>
          </a:p>
          <a:p>
            <a:pPr marL="891575" indent="-85364">
              <a:tabLst>
                <a:tab pos="891575" algn="l"/>
              </a:tabLst>
            </a:pPr>
            <a:r>
              <a:rPr lang="fr-FR" baseline="0" dirty="0"/>
              <a:t>système de </a:t>
            </a:r>
            <a:r>
              <a:rPr lang="fr-FR" i="1" baseline="0" dirty="0" err="1"/>
              <a:t>followers</a:t>
            </a:r>
            <a:r>
              <a:rPr lang="fr-FR" baseline="0" dirty="0"/>
              <a:t>/</a:t>
            </a:r>
            <a:r>
              <a:rPr lang="fr-FR" i="1" baseline="0" dirty="0" err="1"/>
              <a:t>following</a:t>
            </a:r>
            <a:endParaRPr lang="fr-FR" i="1" baseline="0"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35</a:t>
            </a:fld>
            <a:endParaRPr lang="fr-FR"/>
          </a:p>
        </p:txBody>
      </p:sp>
    </p:spTree>
    <p:extLst>
      <p:ext uri="{BB962C8B-B14F-4D97-AF65-F5344CB8AC3E}">
        <p14:creationId xmlns:p14="http://schemas.microsoft.com/office/powerpoint/2010/main" val="2233919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defTabSz="910560">
              <a:defRPr/>
            </a:pPr>
            <a:r>
              <a:rPr lang="fr-FR" sz="1600" b="1" dirty="0">
                <a:solidFill>
                  <a:prstClr val="black"/>
                </a:solidFill>
              </a:rPr>
              <a:t>Pour plus de détails, voir </a:t>
            </a:r>
            <a:r>
              <a:rPr lang="fr-FR" sz="1600" b="1" dirty="0">
                <a:solidFill>
                  <a:prstClr val="black"/>
                </a:solidFill>
                <a:hlinkClick r:id="rId3"/>
              </a:rPr>
              <a:t>http://urfist.chartes.psl.eu/ressources/twitter-comme-outil-academique</a:t>
            </a:r>
            <a:r>
              <a:rPr lang="fr-FR" sz="1600" b="1" dirty="0">
                <a:solidFill>
                  <a:prstClr val="black"/>
                </a:solidFill>
              </a:rPr>
              <a:t> et </a:t>
            </a:r>
            <a:r>
              <a:rPr lang="fr-FR" sz="1600" b="1" dirty="0">
                <a:hlinkClick r:id="rId4"/>
              </a:rPr>
              <a:t>http://urfist.chartes.psl.eu/ressources/twitter-un-outil-de-veille-et-de-communication-professionnelle</a:t>
            </a:r>
            <a:endParaRPr lang="fr-FR" sz="1600" b="1" dirty="0">
              <a:solidFill>
                <a:prstClr val="black"/>
              </a:solidFill>
            </a:endParaRPr>
          </a:p>
          <a:p>
            <a:endParaRPr lang="fr-FR" b="1" dirty="0"/>
          </a:p>
          <a:p>
            <a:endParaRPr lang="fr-FR" b="1" dirty="0"/>
          </a:p>
          <a:p>
            <a:r>
              <a:rPr lang="fr-FR" b="1" dirty="0"/>
              <a:t>Twitter</a:t>
            </a:r>
          </a:p>
          <a:p>
            <a:pPr marL="180212" indent="-85364">
              <a:buFontTx/>
              <a:buChar char="-"/>
            </a:pPr>
            <a:r>
              <a:rPr lang="fr-FR" b="1" dirty="0"/>
              <a:t>système asymétrique </a:t>
            </a:r>
            <a:r>
              <a:rPr lang="fr-FR" dirty="0"/>
              <a:t>(pas d’abonnement réciproque obligatoire entre deux comptes)</a:t>
            </a:r>
          </a:p>
          <a:p>
            <a:pPr marL="180212" indent="-85364">
              <a:buFontTx/>
              <a:buChar char="-"/>
            </a:pPr>
            <a:r>
              <a:rPr lang="fr-FR" b="1" dirty="0"/>
              <a:t>tweets</a:t>
            </a:r>
            <a:r>
              <a:rPr lang="fr-FR" dirty="0"/>
              <a:t> : messages limités à </a:t>
            </a:r>
            <a:r>
              <a:rPr lang="fr-FR" b="1" dirty="0"/>
              <a:t>140 signes (puis 280 à partir de 11/2017) </a:t>
            </a:r>
            <a:r>
              <a:rPr lang="fr-FR" dirty="0"/>
              <a:t>= gageure : faire tenir le plus d’informations possibles dans le moins de caractères possibles </a:t>
            </a:r>
            <a:r>
              <a:rPr lang="fr-FR" dirty="0">
                <a:sym typeface="Wingdings" pitchFamily="2" charset="2"/>
              </a:rPr>
              <a:t></a:t>
            </a:r>
            <a:r>
              <a:rPr lang="fr-FR" dirty="0"/>
              <a:t> langage, syntaxe et codes particuliers </a:t>
            </a:r>
          </a:p>
          <a:p>
            <a:pPr marL="360424" lvl="1" indent="-85364">
              <a:buFontTx/>
              <a:buChar char="-"/>
            </a:pPr>
            <a:r>
              <a:rPr lang="fr-FR" i="1" dirty="0" err="1"/>
              <a:t>tinyurl</a:t>
            </a:r>
            <a:r>
              <a:rPr lang="fr-FR" i="1" dirty="0"/>
              <a:t> </a:t>
            </a:r>
            <a:r>
              <a:rPr lang="fr-FR" dirty="0"/>
              <a:t>: URL raccourcie par une application/service tiers</a:t>
            </a:r>
          </a:p>
          <a:p>
            <a:pPr marL="360424" lvl="1" indent="-85364">
              <a:buFontTx/>
              <a:buChar char="-"/>
            </a:pPr>
            <a:r>
              <a:rPr lang="fr-FR" dirty="0"/>
              <a:t>@ (mention) : mention d’un compte Twitter</a:t>
            </a:r>
          </a:p>
          <a:p>
            <a:pPr marL="360424" lvl="1" indent="-85364">
              <a:buFontTx/>
              <a:buChar char="-"/>
            </a:pPr>
            <a:r>
              <a:rPr lang="fr-FR" dirty="0"/>
              <a:t># : hashtag : mot-clé</a:t>
            </a:r>
          </a:p>
          <a:p>
            <a:pPr marL="360424" lvl="1" indent="-85364">
              <a:buFontTx/>
              <a:buChar char="-"/>
            </a:pPr>
            <a:r>
              <a:rPr lang="fr-FR" dirty="0"/>
              <a:t>RT (retweet) : rediffusion d’un tweet d’un compte A sur un autre compte B, permettant ainsi une dissémination de l’information</a:t>
            </a:r>
          </a:p>
          <a:p>
            <a:pPr marL="360424" lvl="1" indent="-85364">
              <a:buFontTx/>
              <a:buChar char="-"/>
            </a:pPr>
            <a:endParaRPr lang="fr-FR" dirty="0"/>
          </a:p>
        </p:txBody>
      </p:sp>
      <p:sp>
        <p:nvSpPr>
          <p:cNvPr id="4" name="Espace réservé du numéro de diapositive 3"/>
          <p:cNvSpPr>
            <a:spLocks noGrp="1"/>
          </p:cNvSpPr>
          <p:nvPr>
            <p:ph type="sldNum" sz="quarter" idx="10"/>
          </p:nvPr>
        </p:nvSpPr>
        <p:spPr/>
        <p:txBody>
          <a:bodyPr/>
          <a:lstStyle/>
          <a:p>
            <a:fld id="{E85F5C5C-7072-4A7E-938F-E124611D0BD8}" type="slidenum">
              <a:rPr lang="fr-FR">
                <a:solidFill>
                  <a:prstClr val="black"/>
                </a:solidFill>
              </a:rPr>
              <a:pPr/>
              <a:t>36</a:t>
            </a:fld>
            <a:endParaRPr lang="fr-FR">
              <a:solidFill>
                <a:prstClr val="black"/>
              </a:solidFill>
            </a:endParaRPr>
          </a:p>
        </p:txBody>
      </p:sp>
    </p:spTree>
    <p:extLst>
      <p:ext uri="{BB962C8B-B14F-4D97-AF65-F5344CB8AC3E}">
        <p14:creationId xmlns:p14="http://schemas.microsoft.com/office/powerpoint/2010/main" val="1094431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0544">
              <a:defRPr/>
            </a:pPr>
            <a:r>
              <a:rPr lang="fr-FR" sz="800" dirty="0"/>
              <a:t>Référence : D. </a:t>
            </a:r>
            <a:r>
              <a:rPr lang="fr-FR" sz="800" dirty="0" err="1"/>
              <a:t>Lupton</a:t>
            </a:r>
            <a:r>
              <a:rPr lang="fr-FR" sz="800" dirty="0"/>
              <a:t>, 2014, http://www.canberra.edu.au/faculties/arts-design/attachments/pdf/n-and-mrc/Feeling-Better-Connected-report-final.pdf et R. Van </a:t>
            </a:r>
            <a:r>
              <a:rPr lang="fr-FR" sz="800" dirty="0" err="1"/>
              <a:t>Noorden</a:t>
            </a:r>
            <a:r>
              <a:rPr lang="fr-FR" sz="800" dirty="0"/>
              <a:t>, 2014,  http://www.nature.com/news/online-collaboration-scientists-and-the-social-network-1.15711?WT.ec_id=NEWS-20140819</a:t>
            </a:r>
          </a:p>
          <a:p>
            <a:pPr defTabSz="910544">
              <a:spcBef>
                <a:spcPts val="299"/>
              </a:spcBef>
              <a:defRPr/>
            </a:pPr>
            <a:endParaRPr lang="fr-FR" dirty="0"/>
          </a:p>
          <a:p>
            <a:r>
              <a:rPr lang="fr-FR" b="1" dirty="0"/>
              <a:t>Chiffres académiques </a:t>
            </a:r>
            <a:r>
              <a:rPr lang="fr-FR" dirty="0"/>
              <a:t>:</a:t>
            </a:r>
          </a:p>
          <a:p>
            <a:pPr marL="180212" indent="-94848"/>
            <a:r>
              <a:rPr lang="fr-FR" dirty="0"/>
              <a:t>- </a:t>
            </a:r>
            <a:r>
              <a:rPr lang="fr-FR" b="1" dirty="0"/>
              <a:t>une utilisation encore rare</a:t>
            </a:r>
            <a:r>
              <a:rPr lang="fr-FR" dirty="0"/>
              <a:t>: attention à ne pas exagérer les chiffres : </a:t>
            </a:r>
          </a:p>
          <a:p>
            <a:pPr marL="265575" indent="-94848">
              <a:defRPr/>
            </a:pPr>
            <a:r>
              <a:rPr lang="fr-FR" dirty="0"/>
              <a:t>- en 2012, 2,5 % des chercheurs US seulement sont sur Twitter </a:t>
            </a:r>
            <a:r>
              <a:rPr lang="fr-FR" sz="800" dirty="0"/>
              <a:t>(E. Darling et al., « </a:t>
            </a:r>
            <a:r>
              <a:rPr lang="en-US" sz="800" dirty="0"/>
              <a:t>The role of Twitter…</a:t>
            </a:r>
            <a:r>
              <a:rPr lang="fr-FR" sz="800" dirty="0"/>
              <a:t>»,</a:t>
            </a:r>
            <a:r>
              <a:rPr lang="en-US" sz="800" dirty="0"/>
              <a:t> </a:t>
            </a:r>
            <a:r>
              <a:rPr lang="fr-FR" sz="800" dirty="0"/>
              <a:t>http://library.queensu.ca/ojs/index.php/IEE/article/view/4625)</a:t>
            </a:r>
          </a:p>
          <a:p>
            <a:pPr marL="265575" indent="-94848">
              <a:defRPr/>
            </a:pPr>
            <a:r>
              <a:rPr lang="fr-FR" dirty="0"/>
              <a:t>- en 2014, Twitter est utilisé par 13 % des scientifiques de l’étude </a:t>
            </a:r>
            <a:r>
              <a:rPr lang="fr-FR" i="1" dirty="0"/>
              <a:t>Nature</a:t>
            </a:r>
            <a:r>
              <a:rPr lang="fr-FR" dirty="0"/>
              <a:t> </a:t>
            </a:r>
            <a:r>
              <a:rPr lang="fr-FR" sz="800" dirty="0"/>
              <a:t>(R. Van </a:t>
            </a:r>
            <a:r>
              <a:rPr lang="fr-FR" sz="800" dirty="0" err="1"/>
              <a:t>Noorden</a:t>
            </a:r>
            <a:r>
              <a:rPr lang="fr-FR" sz="800" dirty="0"/>
              <a:t>, 2014,  http://www.nature.com/news/online-collaboration-scientists-and-the-social-network-1.15711?WT.ec_id=NEWS-20140819)</a:t>
            </a:r>
          </a:p>
          <a:p>
            <a:pPr marL="180212" indent="-94848"/>
            <a:r>
              <a:rPr lang="fr-FR" dirty="0">
                <a:solidFill>
                  <a:prstClr val="black"/>
                </a:solidFill>
              </a:rPr>
              <a:t>- </a:t>
            </a:r>
            <a:r>
              <a:rPr lang="fr-FR" b="1" dirty="0">
                <a:solidFill>
                  <a:prstClr val="black"/>
                </a:solidFill>
              </a:rPr>
              <a:t>une utilisation globalement passive :</a:t>
            </a:r>
            <a:endParaRPr lang="fr-FR" dirty="0">
              <a:solidFill>
                <a:prstClr val="black"/>
              </a:solidFill>
            </a:endParaRPr>
          </a:p>
          <a:p>
            <a:pPr marL="265575" indent="-94848"/>
            <a:r>
              <a:rPr lang="fr-FR" dirty="0"/>
              <a:t>- parmi les chercheurs disposant d’un compte Twitter, 15% des chercheurs US </a:t>
            </a:r>
            <a:r>
              <a:rPr lang="fr-FR" dirty="0" err="1"/>
              <a:t>tweetent</a:t>
            </a:r>
            <a:r>
              <a:rPr lang="fr-FR" dirty="0"/>
              <a:t> au moins une fois par semaine, mais 74 % ne </a:t>
            </a:r>
            <a:r>
              <a:rPr lang="fr-FR" dirty="0" err="1"/>
              <a:t>tweetent</a:t>
            </a:r>
            <a:r>
              <a:rPr lang="fr-FR" dirty="0"/>
              <a:t> pas et 23 % ont suivi des conférences sur Twitter </a:t>
            </a:r>
            <a:r>
              <a:rPr lang="fr-FR" sz="800" dirty="0"/>
              <a:t>(https://twitter.com/JennyKorn/status/516279381350948864, d’après Christine </a:t>
            </a:r>
            <a:r>
              <a:rPr lang="fr-FR" sz="800" dirty="0" err="1"/>
              <a:t>Greenhow</a:t>
            </a:r>
            <a:r>
              <a:rPr lang="fr-FR" sz="800" dirty="0"/>
              <a:t>)</a:t>
            </a:r>
          </a:p>
          <a:p>
            <a:pPr marL="85364" lvl="1" indent="0"/>
            <a:endParaRPr lang="fr-FR" dirty="0"/>
          </a:p>
          <a:p>
            <a:pPr marL="0" lvl="1" indent="0"/>
            <a:r>
              <a:rPr lang="fr-FR" b="1" dirty="0"/>
              <a:t>Usages particuliers </a:t>
            </a:r>
            <a:r>
              <a:rPr lang="fr-FR" dirty="0"/>
              <a:t>: </a:t>
            </a:r>
          </a:p>
          <a:p>
            <a:pPr lvl="1"/>
            <a:r>
              <a:rPr lang="fr-FR" dirty="0"/>
              <a:t>- suivre des conférences pratique du </a:t>
            </a:r>
            <a:r>
              <a:rPr lang="fr-FR" b="1" dirty="0"/>
              <a:t>live-tweet [LT] </a:t>
            </a:r>
            <a:r>
              <a:rPr lang="fr-FR" dirty="0"/>
              <a:t>– quelques conseils pour bien live-tweeter : </a:t>
            </a:r>
            <a:r>
              <a:rPr lang="fr-FR" sz="800" dirty="0"/>
              <a:t>E. </a:t>
            </a:r>
            <a:r>
              <a:rPr lang="fr-FR" sz="800" dirty="0" err="1"/>
              <a:t>Priego</a:t>
            </a:r>
            <a:r>
              <a:rPr lang="fr-FR" sz="800" dirty="0"/>
              <a:t>, http://www.hastac.org/blogs/ernesto-priego/2012/10/02/academic-live-tweeting-other-threats et J. </a:t>
            </a:r>
            <a:r>
              <a:rPr lang="fr-FR" sz="800" dirty="0" err="1"/>
              <a:t>Tennant</a:t>
            </a:r>
            <a:r>
              <a:rPr lang="fr-FR" sz="800" dirty="0"/>
              <a:t>, http://blogs.egu.eu/palaeoblog/2014/11/13/lets-have-a-discussion-about-live-tweeting-academic-conferences/</a:t>
            </a:r>
          </a:p>
          <a:p>
            <a:pPr defTabSz="910544">
              <a:spcBef>
                <a:spcPts val="299"/>
              </a:spcBef>
              <a:defRPr/>
            </a:pPr>
            <a:endParaRPr lang="fr-FR" dirty="0"/>
          </a:p>
          <a:p>
            <a:pPr defTabSz="910544">
              <a:spcBef>
                <a:spcPts val="299"/>
              </a:spcBef>
              <a:defRPr/>
            </a:pPr>
            <a:r>
              <a:rPr lang="fr-FR" dirty="0"/>
              <a:t>Ex. de </a:t>
            </a:r>
            <a:r>
              <a:rPr lang="fr-FR" b="1" dirty="0"/>
              <a:t>retours d’expérience </a:t>
            </a:r>
            <a:r>
              <a:rPr lang="fr-FR" dirty="0"/>
              <a:t>:</a:t>
            </a:r>
            <a:br>
              <a:rPr lang="fr-FR" dirty="0"/>
            </a:br>
            <a:r>
              <a:rPr lang="fr-FR" dirty="0"/>
              <a:t>- Flavien </a:t>
            </a:r>
            <a:r>
              <a:rPr lang="fr-FR" dirty="0" err="1"/>
              <a:t>Bouttet</a:t>
            </a:r>
            <a:r>
              <a:rPr lang="fr-FR" dirty="0"/>
              <a:t>, 2017, http://bibliotheque-blogs.unice.fr/neurones/2017/04/18/les-jeunes-chercheur-e-s-et-les-reseaux-sociaux-entretien-avec-flavien-bouttet/</a:t>
            </a:r>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37</a:t>
            </a:fld>
            <a:endParaRPr lang="fr-FR"/>
          </a:p>
        </p:txBody>
      </p:sp>
    </p:spTree>
    <p:extLst>
      <p:ext uri="{BB962C8B-B14F-4D97-AF65-F5344CB8AC3E}">
        <p14:creationId xmlns:p14="http://schemas.microsoft.com/office/powerpoint/2010/main" val="2725805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defTabSz="910560">
              <a:defRPr/>
            </a:pPr>
            <a:r>
              <a:rPr lang="fr-FR" dirty="0"/>
              <a:t>Référence : </a:t>
            </a:r>
            <a:r>
              <a:rPr lang="fr-FR" dirty="0" err="1"/>
              <a:t>Nordiana</a:t>
            </a:r>
            <a:r>
              <a:rPr lang="fr-FR" dirty="0"/>
              <a:t> Ahmad </a:t>
            </a:r>
            <a:r>
              <a:rPr lang="fr-FR" dirty="0" err="1"/>
              <a:t>Kharman</a:t>
            </a:r>
            <a:r>
              <a:rPr lang="fr-FR" dirty="0"/>
              <a:t> Shah et Andrew M. Cox. « </a:t>
            </a:r>
            <a:r>
              <a:rPr lang="fr-FR" dirty="0" err="1"/>
              <a:t>Uncovering</a:t>
            </a:r>
            <a:r>
              <a:rPr lang="fr-FR" dirty="0"/>
              <a:t> the </a:t>
            </a:r>
            <a:r>
              <a:rPr lang="fr-FR" dirty="0" err="1"/>
              <a:t>scholarly</a:t>
            </a:r>
            <a:r>
              <a:rPr lang="fr-FR" dirty="0"/>
              <a:t> use of Twitter in the </a:t>
            </a:r>
            <a:r>
              <a:rPr lang="fr-FR" dirty="0" err="1"/>
              <a:t>academia</a:t>
            </a:r>
            <a:r>
              <a:rPr lang="fr-FR" dirty="0"/>
              <a:t>: </a:t>
            </a:r>
            <a:r>
              <a:rPr lang="fr-FR" dirty="0" err="1"/>
              <a:t>Experiences</a:t>
            </a:r>
            <a:r>
              <a:rPr lang="fr-FR" dirty="0"/>
              <a:t> in a British </a:t>
            </a:r>
            <a:r>
              <a:rPr lang="fr-FR" dirty="0" err="1"/>
              <a:t>university</a:t>
            </a:r>
            <a:r>
              <a:rPr lang="fr-FR" dirty="0"/>
              <a:t> ». </a:t>
            </a:r>
            <a:r>
              <a:rPr lang="fr-FR" i="1" dirty="0" err="1"/>
              <a:t>Malaysian</a:t>
            </a:r>
            <a:r>
              <a:rPr lang="fr-FR" i="1" dirty="0"/>
              <a:t> journal of </a:t>
            </a:r>
            <a:r>
              <a:rPr lang="fr-FR" i="1" dirty="0" err="1"/>
              <a:t>library</a:t>
            </a:r>
            <a:r>
              <a:rPr lang="fr-FR" i="1" dirty="0"/>
              <a:t> &amp; information science</a:t>
            </a:r>
            <a:r>
              <a:rPr lang="fr-FR" dirty="0"/>
              <a:t>. 2017. vol 22, n°3. p. 93-108. [en ligne]. Disponible sur : https://doi.org/10.22452/mjlis.vol22no3.6. </a:t>
            </a:r>
          </a:p>
          <a:p>
            <a:pPr defTabSz="910560">
              <a:defRPr/>
            </a:pPr>
            <a:endParaRPr lang="fr-FR" dirty="0"/>
          </a:p>
          <a:p>
            <a:r>
              <a:rPr lang="fr-FR" b="1" dirty="0"/>
              <a:t>Intérêts possibles </a:t>
            </a:r>
            <a:r>
              <a:rPr lang="fr-FR" dirty="0"/>
              <a:t>: </a:t>
            </a:r>
          </a:p>
          <a:p>
            <a:pPr marL="180212" indent="-85364">
              <a:buFontTx/>
              <a:buChar char="-"/>
            </a:pPr>
            <a:r>
              <a:rPr lang="fr-FR" dirty="0"/>
              <a:t>contenu des messages plus clair que simples listes d’intérêts ou de domaines sur un CV ou un profil de réseau social pour connaître l’activité d’une personne</a:t>
            </a:r>
          </a:p>
          <a:p>
            <a:pPr marL="180212" indent="-85364">
              <a:buFontTx/>
              <a:buChar char="-"/>
            </a:pPr>
            <a:r>
              <a:rPr lang="fr-FR" dirty="0"/>
              <a:t>construction de liens potentiels : liens simples, non intrusifs ni hiérarchiques – un but cependant à relativiser, Twitter reproduisant des modèles hiérarchiques classiques ( des relations inégales selon le statut, une forme de « politesse académique »), </a:t>
            </a:r>
            <a:r>
              <a:rPr lang="en-US" dirty="0"/>
              <a:t>Robert </a:t>
            </a:r>
            <a:r>
              <a:rPr lang="en-US" dirty="0" err="1"/>
              <a:t>Jäschke</a:t>
            </a:r>
            <a:r>
              <a:rPr lang="en-US" dirty="0"/>
              <a:t>, Stephanie B. </a:t>
            </a:r>
            <a:r>
              <a:rPr lang="en-US" dirty="0" err="1"/>
              <a:t>Linek</a:t>
            </a:r>
            <a:r>
              <a:rPr lang="en-US" dirty="0"/>
              <a:t> and Christian P. Hoffmann, 2017, https://blogs.lse.ac.uk/impactofsocialsciences/2017/10/03/new-media-familiar-dynamics-academic-hierarchies-influence-academics-following-behaviour-on-twitter/</a:t>
            </a:r>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38</a:t>
            </a:fld>
            <a:endParaRPr lang="fr-FR"/>
          </a:p>
        </p:txBody>
      </p:sp>
    </p:spTree>
    <p:extLst>
      <p:ext uri="{BB962C8B-B14F-4D97-AF65-F5344CB8AC3E}">
        <p14:creationId xmlns:p14="http://schemas.microsoft.com/office/powerpoint/2010/main" val="36246225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74A2ACD-2B3D-4894-BA84-7EEEFD1E15C8}" type="slidenum">
              <a:rPr lang="fr-FR" smtClean="0"/>
              <a:pPr/>
              <a:t>39</a:t>
            </a:fld>
            <a:endParaRPr lang="fr-FR" dirty="0"/>
          </a:p>
        </p:txBody>
      </p:sp>
    </p:spTree>
    <p:extLst>
      <p:ext uri="{BB962C8B-B14F-4D97-AF65-F5344CB8AC3E}">
        <p14:creationId xmlns:p14="http://schemas.microsoft.com/office/powerpoint/2010/main" val="69374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Contexte académique : de nouveaux</a:t>
            </a:r>
            <a:r>
              <a:rPr lang="fr-FR" baseline="0" dirty="0"/>
              <a:t> outils, de de nouvelles pratiques et de nouveaux enjeux</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solidFill>
                  <a:prstClr val="black"/>
                </a:solidFill>
              </a:rPr>
              <a:pPr/>
              <a:t>4</a:t>
            </a:fld>
            <a:endParaRPr lang="fr-FR">
              <a:solidFill>
                <a:prstClr val="black"/>
              </a:solidFill>
            </a:endParaRPr>
          </a:p>
        </p:txBody>
      </p:sp>
    </p:spTree>
    <p:extLst>
      <p:ext uri="{BB962C8B-B14F-4D97-AF65-F5344CB8AC3E}">
        <p14:creationId xmlns:p14="http://schemas.microsoft.com/office/powerpoint/2010/main" val="20909378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a:t>
            </a:r>
            <a:r>
              <a:rPr lang="fr-FR" b="1" dirty="0"/>
              <a:t>outils de stockage et de gestion </a:t>
            </a:r>
            <a:r>
              <a:rPr lang="fr-FR" dirty="0"/>
              <a:t>de contenus numériques (texte, images, vidéos…)</a:t>
            </a:r>
            <a:r>
              <a:rPr lang="fr-FR" baseline="0" dirty="0"/>
              <a:t>, favorisant des pratiques indépendantes d’un ordinateur particulier</a:t>
            </a:r>
          </a:p>
          <a:p>
            <a:r>
              <a:rPr lang="fr-FR" baseline="0" dirty="0"/>
              <a:t>- </a:t>
            </a:r>
            <a:r>
              <a:rPr lang="fr-FR" b="1" baseline="0" dirty="0"/>
              <a:t>mise en commun </a:t>
            </a:r>
            <a:r>
              <a:rPr lang="fr-FR" baseline="0" dirty="0"/>
              <a:t>et republication</a:t>
            </a:r>
          </a:p>
          <a:p>
            <a:r>
              <a:rPr lang="fr-FR" baseline="0" dirty="0"/>
              <a:t>- </a:t>
            </a:r>
            <a:r>
              <a:rPr lang="fr-FR" b="1" baseline="0" dirty="0"/>
              <a:t>espaces personnels </a:t>
            </a:r>
            <a:r>
              <a:rPr lang="fr-FR" baseline="0" dirty="0"/>
              <a:t>parfois privés</a:t>
            </a:r>
          </a:p>
          <a:p>
            <a:r>
              <a:rPr lang="fr-FR" baseline="0" dirty="0"/>
              <a:t>- utilisation de sa </a:t>
            </a:r>
            <a:r>
              <a:rPr lang="fr-FR" b="1" baseline="0" dirty="0"/>
              <a:t>propre indexation </a:t>
            </a:r>
            <a:r>
              <a:rPr lang="fr-FR" baseline="0" dirty="0"/>
              <a:t>(titre, tags) et classement ; possibilité éventuelle de commenter et noter</a:t>
            </a:r>
          </a:p>
          <a:p>
            <a:r>
              <a:rPr lang="fr-FR" baseline="0" dirty="0"/>
              <a:t>- possibilité de </a:t>
            </a:r>
            <a:r>
              <a:rPr lang="fr-FR" b="1" baseline="0" dirty="0"/>
              <a:t>micro-communautés</a:t>
            </a:r>
            <a:endParaRPr lang="fr-FR" b="1"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40</a:t>
            </a:fld>
            <a:endParaRPr lang="fr-FR"/>
          </a:p>
        </p:txBody>
      </p:sp>
    </p:spTree>
    <p:extLst>
      <p:ext uri="{BB962C8B-B14F-4D97-AF65-F5344CB8AC3E}">
        <p14:creationId xmlns:p14="http://schemas.microsoft.com/office/powerpoint/2010/main" val="22903145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Intérêts</a:t>
            </a:r>
            <a:r>
              <a:rPr lang="fr-FR" dirty="0"/>
              <a:t> : </a:t>
            </a:r>
          </a:p>
          <a:p>
            <a:pPr marL="170727" indent="-82201">
              <a:buFontTx/>
              <a:buChar char="-"/>
            </a:pPr>
            <a:r>
              <a:rPr lang="fr-FR" dirty="0"/>
              <a:t>plateformes</a:t>
            </a:r>
            <a:r>
              <a:rPr lang="fr-FR" baseline="0" dirty="0"/>
              <a:t> </a:t>
            </a:r>
            <a:r>
              <a:rPr lang="fr-FR" b="1" baseline="0" dirty="0"/>
              <a:t>simples</a:t>
            </a:r>
            <a:r>
              <a:rPr lang="fr-FR" baseline="0" dirty="0"/>
              <a:t> à utiliser (pas besoin de serveur et de grandes bandes passantes) </a:t>
            </a:r>
          </a:p>
          <a:p>
            <a:pPr marL="170727" indent="-82201">
              <a:buFontTx/>
              <a:buChar char="-"/>
            </a:pPr>
            <a:r>
              <a:rPr lang="fr-FR" baseline="0" dirty="0"/>
              <a:t>bonne </a:t>
            </a:r>
            <a:r>
              <a:rPr lang="fr-FR" b="1" baseline="0" dirty="0"/>
              <a:t>visibilité</a:t>
            </a:r>
            <a:r>
              <a:rPr lang="fr-FR" baseline="0" dirty="0"/>
              <a:t> sur les moteurs de recherche</a:t>
            </a:r>
          </a:p>
          <a:p>
            <a:pPr marL="170727" indent="-82201">
              <a:buFontTx/>
              <a:buChar char="-"/>
            </a:pPr>
            <a:r>
              <a:rPr lang="fr-FR" b="1" baseline="0" dirty="0"/>
              <a:t>viral</a:t>
            </a:r>
            <a:r>
              <a:rPr lang="fr-FR" baseline="0" dirty="0"/>
              <a:t> : circulation rapide et partage aisé</a:t>
            </a:r>
            <a:endParaRPr lang="fr-FR"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41</a:t>
            </a:fld>
            <a:endParaRPr lang="fr-FR"/>
          </a:p>
        </p:txBody>
      </p:sp>
    </p:spTree>
    <p:extLst>
      <p:ext uri="{BB962C8B-B14F-4D97-AF65-F5344CB8AC3E}">
        <p14:creationId xmlns:p14="http://schemas.microsoft.com/office/powerpoint/2010/main" val="884685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Intérêts</a:t>
            </a:r>
            <a:r>
              <a:rPr lang="fr-FR" dirty="0"/>
              <a:t> : </a:t>
            </a:r>
          </a:p>
          <a:p>
            <a:pPr marL="170727" indent="-82201">
              <a:buFontTx/>
              <a:buChar char="-"/>
            </a:pPr>
            <a:r>
              <a:rPr lang="fr-FR" dirty="0"/>
              <a:t>plateformes</a:t>
            </a:r>
            <a:r>
              <a:rPr lang="fr-FR" baseline="0" dirty="0"/>
              <a:t> </a:t>
            </a:r>
            <a:r>
              <a:rPr lang="fr-FR" b="1" baseline="0" dirty="0"/>
              <a:t>simples</a:t>
            </a:r>
            <a:r>
              <a:rPr lang="fr-FR" baseline="0" dirty="0"/>
              <a:t> à utiliser (pas besoin de serveur et de grandes bandes passantes) </a:t>
            </a:r>
          </a:p>
          <a:p>
            <a:pPr marL="170727" indent="-82201">
              <a:buFontTx/>
              <a:buChar char="-"/>
            </a:pPr>
            <a:r>
              <a:rPr lang="fr-FR" baseline="0" dirty="0"/>
              <a:t>bonne </a:t>
            </a:r>
            <a:r>
              <a:rPr lang="fr-FR" b="1" baseline="0" dirty="0"/>
              <a:t>visibilité</a:t>
            </a:r>
            <a:r>
              <a:rPr lang="fr-FR" baseline="0" dirty="0"/>
              <a:t> sur les moteurs de recherche</a:t>
            </a:r>
          </a:p>
          <a:p>
            <a:pPr marL="170727" indent="-82201">
              <a:buFontTx/>
              <a:buChar char="-"/>
            </a:pPr>
            <a:r>
              <a:rPr lang="fr-FR" b="1" baseline="0" dirty="0"/>
              <a:t>viral</a:t>
            </a:r>
            <a:r>
              <a:rPr lang="fr-FR" baseline="0" dirty="0"/>
              <a:t> : circulation rapide et partage aisé</a:t>
            </a:r>
            <a:endParaRPr lang="fr-FR"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42</a:t>
            </a:fld>
            <a:endParaRPr lang="fr-FR"/>
          </a:p>
        </p:txBody>
      </p:sp>
    </p:spTree>
    <p:extLst>
      <p:ext uri="{BB962C8B-B14F-4D97-AF65-F5344CB8AC3E}">
        <p14:creationId xmlns:p14="http://schemas.microsoft.com/office/powerpoint/2010/main" val="20228276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Outils du web 2.0</a:t>
            </a:r>
          </a:p>
          <a:p>
            <a:pPr marL="177050" indent="-88526"/>
            <a:r>
              <a:rPr lang="fr-FR" dirty="0">
                <a:sym typeface="Wingdings" panose="05000000000000000000" pitchFamily="2" charset="2"/>
              </a:rPr>
              <a:t>- </a:t>
            </a:r>
            <a:r>
              <a:rPr lang="fr-FR" b="1" dirty="0">
                <a:sym typeface="Wingdings" panose="05000000000000000000" pitchFamily="2" charset="2"/>
              </a:rPr>
              <a:t>gestion</a:t>
            </a:r>
            <a:r>
              <a:rPr lang="fr-FR" baseline="0" dirty="0">
                <a:sym typeface="Wingdings" panose="05000000000000000000" pitchFamily="2" charset="2"/>
              </a:rPr>
              <a:t> de références bibliographiques</a:t>
            </a:r>
          </a:p>
          <a:p>
            <a:pPr marL="177050" indent="-88526"/>
            <a:r>
              <a:rPr lang="fr-FR" baseline="0" dirty="0">
                <a:sym typeface="Wingdings" panose="05000000000000000000" pitchFamily="2" charset="2"/>
              </a:rPr>
              <a:t>- </a:t>
            </a:r>
            <a:r>
              <a:rPr lang="fr-FR" b="1" baseline="0" dirty="0">
                <a:sym typeface="Wingdings" panose="05000000000000000000" pitchFamily="2" charset="2"/>
              </a:rPr>
              <a:t>partage</a:t>
            </a:r>
            <a:r>
              <a:rPr lang="fr-FR" baseline="0" dirty="0">
                <a:sym typeface="Wingdings" panose="05000000000000000000" pitchFamily="2" charset="2"/>
              </a:rPr>
              <a:t> de références (lire ou consulter, mais question des droits sur les documents mis à disposition)</a:t>
            </a:r>
          </a:p>
          <a:p>
            <a:pPr marL="177050" indent="-88526"/>
            <a:r>
              <a:rPr lang="fr-FR" baseline="0" dirty="0">
                <a:sym typeface="Wingdings" panose="05000000000000000000" pitchFamily="2" charset="2"/>
              </a:rPr>
              <a:t>- fonctions de </a:t>
            </a:r>
            <a:r>
              <a:rPr lang="fr-FR" b="1" baseline="0" dirty="0">
                <a:sym typeface="Wingdings" panose="05000000000000000000" pitchFamily="2" charset="2"/>
              </a:rPr>
              <a:t>réseautage</a:t>
            </a:r>
            <a:r>
              <a:rPr lang="fr-FR" baseline="0" dirty="0">
                <a:sym typeface="Wingdings" panose="05000000000000000000" pitchFamily="2" charset="2"/>
              </a:rPr>
              <a:t> : </a:t>
            </a:r>
          </a:p>
          <a:p>
            <a:pPr marL="360424" lvl="1"/>
            <a:r>
              <a:rPr lang="fr-FR" baseline="0" dirty="0">
                <a:sym typeface="Wingdings" panose="05000000000000000000" pitchFamily="2" charset="2"/>
              </a:rPr>
              <a:t>- communautés thématiques</a:t>
            </a:r>
          </a:p>
          <a:p>
            <a:pPr marL="360424" lvl="1"/>
            <a:r>
              <a:rPr lang="fr-FR" baseline="0" dirty="0">
                <a:sym typeface="Wingdings" panose="05000000000000000000" pitchFamily="2" charset="2"/>
              </a:rPr>
              <a:t>- lectures communes</a:t>
            </a:r>
          </a:p>
          <a:p>
            <a:pPr marL="360424" lvl="1"/>
            <a:r>
              <a:rPr lang="fr-FR" baseline="0" dirty="0">
                <a:sym typeface="Wingdings" panose="05000000000000000000" pitchFamily="2" charset="2"/>
              </a:rPr>
              <a:t>- signets partagés</a:t>
            </a:r>
          </a:p>
          <a:p>
            <a:pPr marL="360424" lvl="1"/>
            <a:r>
              <a:rPr lang="fr-FR" baseline="0" dirty="0">
                <a:sym typeface="Wingdings" panose="05000000000000000000" pitchFamily="2" charset="2"/>
              </a:rPr>
              <a:t>- </a:t>
            </a:r>
            <a:r>
              <a:rPr lang="fr-FR" baseline="0" dirty="0" err="1">
                <a:sym typeface="Wingdings" panose="05000000000000000000" pitchFamily="2" charset="2"/>
              </a:rPr>
              <a:t>tagging</a:t>
            </a:r>
            <a:r>
              <a:rPr lang="fr-FR" baseline="0" dirty="0">
                <a:sym typeface="Wingdings" panose="05000000000000000000" pitchFamily="2" charset="2"/>
              </a:rPr>
              <a:t> social</a:t>
            </a:r>
          </a:p>
          <a:p>
            <a:pPr marL="625999" lvl="1" indent="-170727">
              <a:buFont typeface="Wingdings"/>
              <a:buChar char="à"/>
            </a:pPr>
            <a:endParaRPr lang="fr-FR" dirty="0">
              <a:sym typeface="Wingdings" panose="05000000000000000000" pitchFamily="2" charset="2"/>
            </a:endParaRPr>
          </a:p>
          <a:p>
            <a:pPr marL="0" lvl="1"/>
            <a:r>
              <a:rPr lang="fr-FR" baseline="0" dirty="0">
                <a:sym typeface="Wingdings" panose="05000000000000000000" pitchFamily="2" charset="2"/>
              </a:rPr>
              <a:t>Suivant le service, possibilité</a:t>
            </a:r>
            <a:r>
              <a:rPr lang="fr-FR" dirty="0">
                <a:sym typeface="Wingdings" panose="05000000000000000000" pitchFamily="2" charset="2"/>
              </a:rPr>
              <a:t> d’avoir des suggestions automatiques en fonction de son activité (ex. : Mendeley)</a:t>
            </a:r>
            <a:endParaRPr lang="fr-FR" baseline="0"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43</a:t>
            </a:fld>
            <a:endParaRPr lang="fr-FR"/>
          </a:p>
        </p:txBody>
      </p:sp>
    </p:spTree>
    <p:extLst>
      <p:ext uri="{BB962C8B-B14F-4D97-AF65-F5344CB8AC3E}">
        <p14:creationId xmlns:p14="http://schemas.microsoft.com/office/powerpoint/2010/main" val="40635165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En lien avec les principes de l’</a:t>
            </a:r>
            <a:r>
              <a:rPr lang="fr-FR" i="1" dirty="0"/>
              <a:t>open science</a:t>
            </a:r>
            <a:r>
              <a:rPr lang="fr-FR" dirty="0"/>
              <a:t> : publication de </a:t>
            </a:r>
            <a:r>
              <a:rPr lang="fr-FR" b="1" dirty="0"/>
              <a:t>toutes les données de la recherche </a:t>
            </a:r>
            <a:r>
              <a:rPr lang="fr-FR" dirty="0"/>
              <a:t>: </a:t>
            </a:r>
            <a:r>
              <a:rPr lang="fr-FR" i="1" dirty="0"/>
              <a:t>workflows</a:t>
            </a:r>
            <a:r>
              <a:rPr lang="fr-FR" dirty="0"/>
              <a:t>,</a:t>
            </a:r>
            <a:r>
              <a:rPr lang="fr-FR" baseline="0" dirty="0"/>
              <a:t> </a:t>
            </a:r>
            <a:r>
              <a:rPr lang="fr-FR" dirty="0"/>
              <a:t>jeux de données,</a:t>
            </a:r>
            <a:r>
              <a:rPr lang="fr-FR" baseline="0" dirty="0"/>
              <a:t> données brutes, graphiques, fichiers multimédia, résultats d’</a:t>
            </a:r>
            <a:r>
              <a:rPr lang="fr-FR" dirty="0"/>
              <a:t>expériences</a:t>
            </a:r>
            <a:r>
              <a:rPr lang="fr-FR" baseline="0" dirty="0"/>
              <a:t> même négatifs, articles non publiés…</a:t>
            </a:r>
          </a:p>
          <a:p>
            <a:r>
              <a:rPr lang="fr-FR" baseline="0" dirty="0"/>
              <a:t>Question des résultats négatifs d’autant plus importante qu’entre les années 1990 et les années 2010, la proportion d’articles relayant des </a:t>
            </a:r>
            <a:r>
              <a:rPr lang="fr-FR" b="1" baseline="0" dirty="0"/>
              <a:t>résultats négatifs </a:t>
            </a:r>
            <a:r>
              <a:rPr lang="fr-FR" baseline="0" dirty="0"/>
              <a:t>est passée de 30 % à 14 % (cf. http://www.contact.ulaval.ca/article_blogue/science-apparence-et-substance/)</a:t>
            </a:r>
            <a:endParaRPr lang="fr-FR"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44</a:t>
            </a:fld>
            <a:endParaRPr lang="fr-FR"/>
          </a:p>
        </p:txBody>
      </p:sp>
    </p:spTree>
    <p:extLst>
      <p:ext uri="{BB962C8B-B14F-4D97-AF65-F5344CB8AC3E}">
        <p14:creationId xmlns:p14="http://schemas.microsoft.com/office/powerpoint/2010/main" val="24829996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Plateformes</a:t>
            </a:r>
            <a:r>
              <a:rPr lang="fr-FR" b="1" baseline="0" dirty="0"/>
              <a:t> de dépôt et de partage </a:t>
            </a:r>
            <a:r>
              <a:rPr lang="fr-FR" baseline="0" dirty="0"/>
              <a:t>de documents (supports de présentation, publications…)</a:t>
            </a:r>
          </a:p>
          <a:p>
            <a:r>
              <a:rPr lang="fr-FR" b="1" baseline="0" dirty="0"/>
              <a:t>Tableau comparatif </a:t>
            </a:r>
            <a:r>
              <a:rPr lang="fr-FR" baseline="0" dirty="0"/>
              <a:t>des solutions : Olivier </a:t>
            </a:r>
            <a:r>
              <a:rPr lang="fr-FR" baseline="0" dirty="0" err="1"/>
              <a:t>Piau</a:t>
            </a:r>
            <a:r>
              <a:rPr lang="fr-FR" baseline="0" dirty="0"/>
              <a:t>, 2012, http://www.agropolis.fr/actualites/2012-enjeux-reseaux-sociaux-communaute-scientifique-ist.php.</a:t>
            </a:r>
          </a:p>
          <a:p>
            <a:endParaRPr lang="fr-FR" baseline="0" dirty="0"/>
          </a:p>
          <a:p>
            <a:r>
              <a:rPr lang="fr-FR" dirty="0"/>
              <a:t>Outils de </a:t>
            </a:r>
            <a:r>
              <a:rPr lang="fr-FR" b="1" dirty="0"/>
              <a:t>curation</a:t>
            </a:r>
            <a:r>
              <a:rPr lang="fr-FR" dirty="0"/>
              <a:t> : </a:t>
            </a:r>
          </a:p>
          <a:p>
            <a:pPr marL="177050" indent="-88526"/>
            <a:r>
              <a:rPr lang="fr-FR" dirty="0"/>
              <a:t>- agrégation passive de ressources diverses</a:t>
            </a:r>
            <a:r>
              <a:rPr lang="fr-FR" baseline="0" dirty="0"/>
              <a:t> (informations, outils), après sélection initiale (ex. Netvibes), via flux RSS ou non</a:t>
            </a:r>
            <a:endParaRPr lang="fr-FR" dirty="0"/>
          </a:p>
          <a:p>
            <a:pPr marL="177050" indent="-88526"/>
            <a:r>
              <a:rPr lang="fr-FR" dirty="0"/>
              <a:t>- republication</a:t>
            </a:r>
            <a:r>
              <a:rPr lang="fr-FR" baseline="0" dirty="0"/>
              <a:t> active : outils de veille thématique (ex. Scoop.it)</a:t>
            </a:r>
          </a:p>
          <a:p>
            <a:endParaRPr lang="fr-FR"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45</a:t>
            </a:fld>
            <a:endParaRPr lang="fr-FR"/>
          </a:p>
        </p:txBody>
      </p:sp>
    </p:spTree>
    <p:extLst>
      <p:ext uri="{BB962C8B-B14F-4D97-AF65-F5344CB8AC3E}">
        <p14:creationId xmlns:p14="http://schemas.microsoft.com/office/powerpoint/2010/main" val="10315669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Cf. schéma Wiley : « </a:t>
            </a:r>
            <a:r>
              <a:rPr lang="en-US" i="1" dirty="0"/>
              <a:t>Share (and record) views on the significance of your work</a:t>
            </a:r>
            <a:r>
              <a:rPr lang="fr-FR" dirty="0"/>
              <a:t> »</a:t>
            </a:r>
          </a:p>
          <a:p>
            <a:endParaRPr lang="fr-FR" dirty="0"/>
          </a:p>
          <a:p>
            <a:r>
              <a:rPr lang="fr-FR" b="1" dirty="0"/>
              <a:t>Offre</a:t>
            </a:r>
          </a:p>
          <a:p>
            <a:r>
              <a:rPr lang="fr-FR" b="1" dirty="0"/>
              <a:t>pour mettre en valeur son travail</a:t>
            </a:r>
          </a:p>
          <a:p>
            <a:pPr marL="173035" indent="-80962"/>
            <a:r>
              <a:rPr lang="fr-FR" dirty="0"/>
              <a:t>- wikis, dont rédaction</a:t>
            </a:r>
            <a:r>
              <a:rPr lang="fr-FR" baseline="0" dirty="0"/>
              <a:t> sur Wikipédia</a:t>
            </a:r>
            <a:endParaRPr lang="fr-FR" dirty="0"/>
          </a:p>
          <a:p>
            <a:pPr marL="173035" indent="-80962" defTabSz="914383">
              <a:defRPr/>
            </a:pPr>
            <a:r>
              <a:rPr lang="fr-FR" dirty="0"/>
              <a:t>- blogs ou sites personnels</a:t>
            </a:r>
          </a:p>
          <a:p>
            <a:pPr marL="173035" indent="-80962"/>
            <a:r>
              <a:rPr lang="fr-FR" dirty="0"/>
              <a:t>- médias</a:t>
            </a:r>
          </a:p>
          <a:p>
            <a:pPr marL="173035" indent="-80962"/>
            <a:r>
              <a:rPr lang="fr-FR" dirty="0"/>
              <a:t>- voire plateformes de contenus de vidéos (YouTube, </a:t>
            </a:r>
            <a:r>
              <a:rPr lang="fr-FR" dirty="0" err="1"/>
              <a:t>Vimeo</a:t>
            </a:r>
            <a:r>
              <a:rPr lang="fr-FR" dirty="0"/>
              <a:t>), d’images (Flickr, Pinterest), de podcasts, etc.</a:t>
            </a:r>
          </a:p>
          <a:p>
            <a:pPr marL="173035" indent="-80962"/>
            <a:r>
              <a:rPr lang="fr-FR" dirty="0"/>
              <a:t>+ </a:t>
            </a:r>
            <a:r>
              <a:rPr lang="fr-FR" b="1" dirty="0"/>
              <a:t>commentaires et échanges </a:t>
            </a:r>
            <a:r>
              <a:rPr lang="fr-FR" dirty="0"/>
              <a:t>avec les autres chercheurs, journalistes, grand public sur leurs propres réseaux</a:t>
            </a:r>
          </a:p>
          <a:p>
            <a:pPr marL="173035" indent="-80962"/>
            <a:endParaRPr lang="fr-FR" dirty="0"/>
          </a:p>
          <a:p>
            <a:pPr indent="1588"/>
            <a:r>
              <a:rPr lang="fr-FR" b="1" dirty="0"/>
              <a:t>Intérêt pour le chercheur</a:t>
            </a:r>
          </a:p>
          <a:p>
            <a:pPr marL="173035" indent="-80962"/>
            <a:r>
              <a:rPr lang="fr-FR" dirty="0">
                <a:sym typeface="Wingdings" panose="05000000000000000000" pitchFamily="2" charset="2"/>
              </a:rPr>
              <a:t>- permet de </a:t>
            </a:r>
            <a:r>
              <a:rPr lang="fr-FR" b="1" dirty="0">
                <a:sym typeface="Wingdings" panose="05000000000000000000" pitchFamily="2" charset="2"/>
              </a:rPr>
              <a:t>prendre part aux débats publics</a:t>
            </a:r>
            <a:r>
              <a:rPr lang="fr-FR" dirty="0">
                <a:sym typeface="Wingdings" panose="05000000000000000000" pitchFamily="2" charset="2"/>
              </a:rPr>
              <a:t> (contributions et commentaires sur des blogs spécialisés, scientifiques, de vulgarisation)</a:t>
            </a:r>
            <a:endParaRPr lang="fr-FR" b="1" dirty="0"/>
          </a:p>
          <a:p>
            <a:pPr marL="173035" indent="-80962"/>
            <a:r>
              <a:rPr lang="fr-FR" dirty="0"/>
              <a:t>- permet de toucher d’</a:t>
            </a:r>
            <a:r>
              <a:rPr lang="fr-FR" b="1" dirty="0"/>
              <a:t>autres publics</a:t>
            </a:r>
            <a:r>
              <a:rPr lang="fr-FR" dirty="0"/>
              <a:t> et favoriser la diffusion de ces contenus (développement du multimédia)</a:t>
            </a:r>
          </a:p>
          <a:p>
            <a:pPr marL="173035" indent="-80962"/>
            <a:r>
              <a:rPr lang="fr-FR" dirty="0"/>
              <a:t>- nécessite de développer de </a:t>
            </a:r>
            <a:r>
              <a:rPr lang="fr-FR" b="1" dirty="0"/>
              <a:t>nouvelles compétences </a:t>
            </a:r>
            <a:r>
              <a:rPr lang="fr-FR" dirty="0"/>
              <a:t>[codes des différents outils, rédaction de billets de blogs (compétences rédactionnelles), productions de documents multimédia (compétences techniques)], de plus en plus demandées au chercheur (tenue d’un blog ou d’un site institutionnel, vidéo de vulgarisation pour accompagner un article scientifique)</a:t>
            </a:r>
          </a:p>
          <a:p>
            <a:pPr marL="173035" indent="-80962"/>
            <a:r>
              <a:rPr lang="fr-FR" dirty="0"/>
              <a:t>- montre la </a:t>
            </a:r>
            <a:r>
              <a:rPr lang="fr-FR" b="1" dirty="0"/>
              <a:t>science en train de se faire </a:t>
            </a:r>
            <a:r>
              <a:rPr lang="fr-FR" dirty="0"/>
              <a:t>: justifier l’utilisation des crédits publics et favoriser les vocations</a:t>
            </a:r>
          </a:p>
          <a:p>
            <a:pPr marL="173035" indent="-80962"/>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46</a:t>
            </a:fld>
            <a:endParaRPr lang="fr-FR" dirty="0"/>
          </a:p>
        </p:txBody>
      </p:sp>
    </p:spTree>
    <p:extLst>
      <p:ext uri="{BB962C8B-B14F-4D97-AF65-F5344CB8AC3E}">
        <p14:creationId xmlns:p14="http://schemas.microsoft.com/office/powerpoint/2010/main" val="30276973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Wikis</a:t>
            </a:r>
            <a:r>
              <a:rPr lang="fr-FR" baseline="0" dirty="0"/>
              <a:t> : plateformes participatives, apparues en 1995, terme signifiant « rapide » en hawaïen</a:t>
            </a:r>
          </a:p>
          <a:p>
            <a:pPr marL="360424"/>
            <a:r>
              <a:rPr lang="fr-FR" dirty="0"/>
              <a:t>à l’origine : proposer un outil de publication rapide et plus simple que les sites internet</a:t>
            </a:r>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47</a:t>
            </a:fld>
            <a:endParaRPr lang="fr-FR"/>
          </a:p>
        </p:txBody>
      </p:sp>
    </p:spTree>
    <p:extLst>
      <p:ext uri="{BB962C8B-B14F-4D97-AF65-F5344CB8AC3E}">
        <p14:creationId xmlns:p14="http://schemas.microsoft.com/office/powerpoint/2010/main" val="16201247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S</a:t>
            </a:r>
            <a:r>
              <a:rPr lang="fr-FR" b="1" baseline="0" dirty="0"/>
              <a:t>ouplesse d’utilisation </a:t>
            </a:r>
            <a:r>
              <a:rPr lang="fr-FR" baseline="0" dirty="0"/>
              <a:t>: </a:t>
            </a:r>
          </a:p>
          <a:p>
            <a:pPr marL="180212" indent="-94848"/>
            <a:r>
              <a:rPr lang="fr-FR" baseline="0" dirty="0"/>
              <a:t>- écriture </a:t>
            </a:r>
            <a:r>
              <a:rPr lang="fr-FR" b="1" baseline="0" dirty="0"/>
              <a:t>collaborative </a:t>
            </a:r>
            <a:r>
              <a:rPr lang="fr-FR" baseline="0" dirty="0"/>
              <a:t>: quelque soit le lieu, quelque soit le temps (cf. équipe IGEM Paris-Bettencourt 2013, championne du monde du concours de biologie synthétique organisé par le MIT, et prix du meilleur wiki : http://2013.igem.org/Team:Paris_Bettencourt, témoignage de François </a:t>
            </a:r>
            <a:r>
              <a:rPr lang="fr-FR" baseline="0" dirty="0" err="1"/>
              <a:t>Taddei</a:t>
            </a:r>
            <a:r>
              <a:rPr lang="fr-FR" baseline="0" dirty="0"/>
              <a:t> : http://www.franceinfo.fr/education-jeunesse/question-d-education/education-et-techno-les-nouveaux-horizons-de-l-intelligence-collective-1257997-2)</a:t>
            </a:r>
          </a:p>
          <a:p>
            <a:pPr marL="180212" indent="-94848"/>
            <a:r>
              <a:rPr lang="fr-FR" baseline="0" dirty="0"/>
              <a:t>- mise en commun de données (modèle </a:t>
            </a:r>
            <a:r>
              <a:rPr lang="fr-FR" b="1" baseline="0" dirty="0"/>
              <a:t>encyclopédique</a:t>
            </a:r>
            <a:r>
              <a:rPr lang="fr-FR" baseline="0" dirty="0"/>
              <a:t>) : base de connaissances</a:t>
            </a:r>
          </a:p>
          <a:p>
            <a:endParaRPr lang="fr-FR" baseline="0" dirty="0"/>
          </a:p>
          <a:p>
            <a:pPr defTabSz="910544">
              <a:defRPr/>
            </a:pPr>
            <a:r>
              <a:rPr lang="fr-FR" b="1" baseline="0" dirty="0"/>
              <a:t>Outil de travail et pédagogique </a:t>
            </a:r>
            <a:r>
              <a:rPr lang="fr-FR" baseline="0" dirty="0"/>
              <a:t>: moins tourné vers les personnes – cumulatif et progressif, ex. carnets de laboratoires</a:t>
            </a:r>
          </a:p>
          <a:p>
            <a:endParaRPr lang="fr-FR" dirty="0"/>
          </a:p>
          <a:p>
            <a:r>
              <a:rPr lang="fr-FR" b="1" dirty="0"/>
              <a:t>E</a:t>
            </a:r>
            <a:r>
              <a:rPr lang="fr-FR" b="1" baseline="0" dirty="0"/>
              <a:t>xemple type </a:t>
            </a:r>
            <a:r>
              <a:rPr lang="fr-FR" baseline="0" dirty="0"/>
              <a:t>: Wikipédia : </a:t>
            </a:r>
          </a:p>
          <a:p>
            <a:r>
              <a:rPr lang="fr-FR" dirty="0"/>
              <a:t>	- </a:t>
            </a:r>
            <a:r>
              <a:rPr lang="fr-FR" baseline="0" dirty="0"/>
              <a:t>structuration en rubriques</a:t>
            </a:r>
          </a:p>
          <a:p>
            <a:r>
              <a:rPr lang="fr-FR" dirty="0"/>
              <a:t>	- </a:t>
            </a:r>
            <a:r>
              <a:rPr lang="fr-FR" baseline="0" dirty="0"/>
              <a:t>architecture et contenu modifiables</a:t>
            </a:r>
          </a:p>
          <a:p>
            <a:r>
              <a:rPr lang="fr-FR" dirty="0"/>
              <a:t>	- </a:t>
            </a:r>
            <a:r>
              <a:rPr lang="fr-FR" baseline="0" dirty="0"/>
              <a:t>organisation des articles par liens hypertexte</a:t>
            </a:r>
          </a:p>
          <a:p>
            <a:r>
              <a:rPr lang="fr-FR" dirty="0"/>
              <a:t>	- </a:t>
            </a:r>
            <a:r>
              <a:rPr lang="fr-FR" baseline="0" dirty="0"/>
              <a:t>publication instantanée</a:t>
            </a:r>
          </a:p>
          <a:p>
            <a:r>
              <a:rPr lang="fr-FR" dirty="0"/>
              <a:t>	- </a:t>
            </a:r>
            <a:r>
              <a:rPr lang="fr-FR" baseline="0" dirty="0"/>
              <a:t>présence d’un historique</a:t>
            </a:r>
          </a:p>
          <a:p>
            <a:r>
              <a:rPr lang="fr-FR" dirty="0"/>
              <a:t>	</a:t>
            </a:r>
            <a:r>
              <a:rPr lang="fr-FR" baseline="0" dirty="0"/>
              <a:t>mais problème : identification des auteurs ?</a:t>
            </a:r>
          </a:p>
          <a:p>
            <a:endParaRPr lang="fr-FR" baseline="0" dirty="0"/>
          </a:p>
          <a:p>
            <a:pPr defTabSz="910544">
              <a:defRPr/>
            </a:pPr>
            <a:r>
              <a:rPr lang="fr-FR" dirty="0"/>
              <a:t>Question des </a:t>
            </a:r>
            <a:r>
              <a:rPr lang="fr-FR" b="1" baseline="0" dirty="0"/>
              <a:t>auteurs</a:t>
            </a:r>
            <a:r>
              <a:rPr lang="fr-FR" baseline="0" dirty="0"/>
              <a:t> : droits d’accès et de modifications hiérarchisés : tout public (Wikipédia avec  régulation) ou non (</a:t>
            </a:r>
            <a:r>
              <a:rPr lang="fr-FR" baseline="0" dirty="0" err="1"/>
              <a:t>Pl@ntUse</a:t>
            </a:r>
            <a:r>
              <a:rPr lang="fr-FR" baseline="0" dirty="0"/>
              <a:t>, http://uses.plantnet-project.org/fr/), ouvert  ou non, anonyme ou sur identification…</a:t>
            </a:r>
          </a:p>
          <a:p>
            <a:pPr marL="85364" defTabSz="910544">
              <a:defRPr/>
            </a:pPr>
            <a:r>
              <a:rPr lang="fr-FR" dirty="0">
                <a:sym typeface="Wingdings" panose="05000000000000000000" pitchFamily="2" charset="2"/>
              </a:rPr>
              <a:t> peut être utilisé dans un cadre académique où l’identification de l’auteur est importante</a:t>
            </a:r>
            <a:endParaRPr lang="fr-FR" baseline="0" dirty="0"/>
          </a:p>
          <a:p>
            <a:endParaRPr lang="fr-FR" baseline="0"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48</a:t>
            </a:fld>
            <a:endParaRPr lang="fr-FR"/>
          </a:p>
        </p:txBody>
      </p:sp>
    </p:spTree>
    <p:extLst>
      <p:ext uri="{BB962C8B-B14F-4D97-AF65-F5344CB8AC3E}">
        <p14:creationId xmlns:p14="http://schemas.microsoft.com/office/powerpoint/2010/main" val="16201247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85F5C5C-7072-4A7E-938F-E124611D0BD8}" type="slidenum">
              <a:rPr lang="fr-FR">
                <a:solidFill>
                  <a:prstClr val="black"/>
                </a:solidFill>
              </a:rPr>
              <a:pPr/>
              <a:t>49</a:t>
            </a:fld>
            <a:endParaRPr lang="fr-FR">
              <a:solidFill>
                <a:prstClr val="black"/>
              </a:solidFill>
            </a:endParaRPr>
          </a:p>
        </p:txBody>
      </p:sp>
    </p:spTree>
    <p:extLst>
      <p:ext uri="{BB962C8B-B14F-4D97-AF65-F5344CB8AC3E}">
        <p14:creationId xmlns:p14="http://schemas.microsoft.com/office/powerpoint/2010/main" val="1933295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Depuis XVII</a:t>
            </a:r>
            <a:r>
              <a:rPr lang="fr-FR" b="1" baseline="30000" dirty="0"/>
              <a:t>e</a:t>
            </a:r>
            <a:r>
              <a:rPr lang="fr-FR" b="1" dirty="0"/>
              <a:t> siècle au moins </a:t>
            </a:r>
            <a:r>
              <a:rPr lang="fr-FR" dirty="0"/>
              <a:t>: </a:t>
            </a:r>
          </a:p>
          <a:p>
            <a:pPr marL="170727" indent="-82201">
              <a:buFontTx/>
              <a:buChar char="-"/>
            </a:pPr>
            <a:r>
              <a:rPr lang="fr-FR" b="1" dirty="0"/>
              <a:t>rencontres et échanges</a:t>
            </a:r>
            <a:r>
              <a:rPr lang="fr-FR" dirty="0"/>
              <a:t> (communautés savantes, lectures, conférences, sociétés savantes…) et publications </a:t>
            </a:r>
          </a:p>
          <a:p>
            <a:pPr marL="170727" indent="-82201">
              <a:buFontTx/>
              <a:buChar char="-"/>
            </a:pPr>
            <a:r>
              <a:rPr lang="fr-FR" b="1" dirty="0"/>
              <a:t>sociabilité scientifique ancienne</a:t>
            </a:r>
          </a:p>
          <a:p>
            <a:pPr marL="177050" indent="-88526"/>
            <a:r>
              <a:rPr lang="fr-FR" dirty="0">
                <a:sym typeface="Wingdings" pitchFamily="2" charset="2"/>
              </a:rPr>
              <a:t> </a:t>
            </a:r>
            <a:r>
              <a:rPr lang="fr-FR" b="1" dirty="0"/>
              <a:t>pratiques informationnelles </a:t>
            </a:r>
            <a:r>
              <a:rPr lang="fr-FR" dirty="0"/>
              <a:t>(trouver de l’information, partager et échanger des connaissances) et </a:t>
            </a:r>
            <a:r>
              <a:rPr lang="fr-FR" b="1" dirty="0"/>
              <a:t>communicationnelles</a:t>
            </a:r>
            <a:r>
              <a:rPr lang="fr-FR" dirty="0"/>
              <a:t> (se créer un carnet d’adresses, maintenir des relations) – </a:t>
            </a:r>
            <a:r>
              <a:rPr lang="fr-FR" sz="800" dirty="0"/>
              <a:t>cf. X. de la Porte, 2011, http://www.internetactu.net/2011/11/21/les-nouveaux-medias-sociaux-ne-sont-peut-etre-pas-si-nouveaux-que-ca/</a:t>
            </a:r>
          </a:p>
          <a:p>
            <a:endParaRPr lang="fr-FR" dirty="0"/>
          </a:p>
          <a:p>
            <a:r>
              <a:rPr lang="fr-FR" b="1" dirty="0"/>
              <a:t>Confirmée à l’ère des réseaux sociaux </a:t>
            </a:r>
            <a:r>
              <a:rPr lang="fr-FR" dirty="0"/>
              <a:t>: 62 % des chercheurs privilégient les échanges entre chercheurs comme source d’informations </a:t>
            </a:r>
            <a:r>
              <a:rPr lang="fr-FR" sz="800" dirty="0"/>
              <a:t>(G. </a:t>
            </a:r>
            <a:r>
              <a:rPr lang="fr-FR" sz="800" dirty="0" err="1"/>
              <a:t>Gallezot</a:t>
            </a:r>
            <a:r>
              <a:rPr lang="fr-FR" sz="800" dirty="0"/>
              <a:t> et M. Roland, 2011, http://urfist.unice.fr/2011/12/02/epi-enquete-sur-les-pratiques-informationnelles-des-chercheurs/)</a:t>
            </a:r>
          </a:p>
          <a:p>
            <a:endParaRPr lang="fr-FR"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5</a:t>
            </a:fld>
            <a:endParaRPr lang="fr-FR"/>
          </a:p>
        </p:txBody>
      </p:sp>
    </p:spTree>
    <p:extLst>
      <p:ext uri="{BB962C8B-B14F-4D97-AF65-F5344CB8AC3E}">
        <p14:creationId xmlns:p14="http://schemas.microsoft.com/office/powerpoint/2010/main" val="28317025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i="1" dirty="0"/>
              <a:t>open notebook science </a:t>
            </a:r>
            <a:r>
              <a:rPr lang="fr-FR" dirty="0"/>
              <a:t>: indication</a:t>
            </a:r>
            <a:r>
              <a:rPr lang="fr-FR" baseline="0" dirty="0"/>
              <a:t> des données, des procédures, des résultats positifs et négatifs…</a:t>
            </a:r>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50</a:t>
            </a:fld>
            <a:endParaRPr lang="fr-FR"/>
          </a:p>
        </p:txBody>
      </p:sp>
    </p:spTree>
    <p:extLst>
      <p:ext uri="{BB962C8B-B14F-4D97-AF65-F5344CB8AC3E}">
        <p14:creationId xmlns:p14="http://schemas.microsoft.com/office/powerpoint/2010/main" val="41608220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Blog</a:t>
            </a:r>
            <a:r>
              <a:rPr lang="fr-FR" dirty="0"/>
              <a:t> : Web + log (journal), apparus au milieu des années 1990’s, 200 M. dans le monde ?</a:t>
            </a:r>
          </a:p>
          <a:p>
            <a:pPr marL="180212" indent="-94848" defTabSz="910544">
              <a:buFontTx/>
              <a:buChar char="-"/>
              <a:defRPr/>
            </a:pPr>
            <a:r>
              <a:rPr lang="fr-FR" b="1" dirty="0"/>
              <a:t>outil de publication dynamique </a:t>
            </a:r>
            <a:r>
              <a:rPr lang="fr-FR" baseline="0" dirty="0"/>
              <a:t>: organisation en billets, </a:t>
            </a:r>
            <a:r>
              <a:rPr lang="fr-FR" baseline="0" dirty="0" err="1"/>
              <a:t>anté</a:t>
            </a:r>
            <a:r>
              <a:rPr lang="fr-FR" baseline="0" dirty="0"/>
              <a:t>-chronologiques et dotés de liens permanents (</a:t>
            </a:r>
            <a:r>
              <a:rPr lang="fr-FR" i="1" baseline="0" dirty="0" err="1"/>
              <a:t>permalinks</a:t>
            </a:r>
            <a:r>
              <a:rPr lang="fr-FR" baseline="0" dirty="0"/>
              <a:t>) ; possibilité de commentaires ; mise à jour régulière</a:t>
            </a:r>
          </a:p>
          <a:p>
            <a:pPr marL="180212" indent="-94848" defTabSz="910544">
              <a:buFontTx/>
              <a:buChar char="-"/>
              <a:defRPr/>
            </a:pPr>
            <a:r>
              <a:rPr lang="fr-FR" b="1" baseline="0" dirty="0"/>
              <a:t>souplesse d’utilisation </a:t>
            </a:r>
            <a:r>
              <a:rPr lang="fr-FR" baseline="0" dirty="0"/>
              <a:t>: </a:t>
            </a:r>
            <a:r>
              <a:rPr lang="en-US" baseline="0" dirty="0"/>
              <a:t>«</a:t>
            </a:r>
            <a:r>
              <a:rPr lang="en-US" i="1" baseline="0" dirty="0"/>
              <a:t> When you write a blog, you don‘t write complicated hypertext, you just write text </a:t>
            </a:r>
            <a:r>
              <a:rPr lang="en-US" baseline="0" dirty="0"/>
              <a:t>» </a:t>
            </a:r>
            <a:r>
              <a:rPr lang="fr-FR" baseline="0" dirty="0"/>
              <a:t>personnalisables » (T. </a:t>
            </a:r>
            <a:r>
              <a:rPr lang="fr-FR" baseline="0" dirty="0" err="1"/>
              <a:t>Berners</a:t>
            </a:r>
            <a:r>
              <a:rPr lang="fr-FR" baseline="0" dirty="0"/>
              <a:t>-Lee, 2006, http://news.bbc.co.uk/2/hi/technology/4132752.stm) ; </a:t>
            </a:r>
          </a:p>
          <a:p>
            <a:pPr marL="180212" indent="-94848" defTabSz="910544">
              <a:defRPr/>
            </a:pPr>
            <a:r>
              <a:rPr lang="fr-FR" baseline="0" dirty="0"/>
              <a:t>- </a:t>
            </a:r>
            <a:r>
              <a:rPr lang="fr-FR" b="1" baseline="0" dirty="0"/>
              <a:t>espace de réflexion informel </a:t>
            </a:r>
            <a:r>
              <a:rPr lang="fr-FR" baseline="0" dirty="0"/>
              <a:t>(expression d’idées), accumulation temporelle (progression de la réflexion) et présence de commentaires (possibilité d’échanges et de débats) : adapté aux usages scientifiques </a:t>
            </a:r>
          </a:p>
          <a:p>
            <a:pPr marL="180212" indent="-94848" defTabSz="910544">
              <a:defRPr/>
            </a:pPr>
            <a:r>
              <a:rPr lang="fr-FR" baseline="0" dirty="0">
                <a:sym typeface="Wingdings" pitchFamily="2" charset="2"/>
              </a:rPr>
              <a:t> </a:t>
            </a:r>
            <a:r>
              <a:rPr lang="fr-FR" b="1" baseline="0" dirty="0" err="1">
                <a:sym typeface="Wingdings" pitchFamily="2" charset="2"/>
              </a:rPr>
              <a:t>blogging</a:t>
            </a:r>
            <a:r>
              <a:rPr lang="fr-FR" b="1" baseline="0" dirty="0">
                <a:sym typeface="Wingdings" pitchFamily="2" charset="2"/>
              </a:rPr>
              <a:t> scientifique</a:t>
            </a:r>
            <a:endParaRPr lang="fr-FR" b="1"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51</a:t>
            </a:fld>
            <a:endParaRPr lang="fr-FR"/>
          </a:p>
        </p:txBody>
      </p:sp>
    </p:spTree>
    <p:extLst>
      <p:ext uri="{BB962C8B-B14F-4D97-AF65-F5344CB8AC3E}">
        <p14:creationId xmlns:p14="http://schemas.microsoft.com/office/powerpoint/2010/main" val="21961320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err="1"/>
              <a:t>Blogging</a:t>
            </a:r>
            <a:r>
              <a:rPr lang="fr-FR" b="1" dirty="0"/>
              <a:t> scientifique : </a:t>
            </a:r>
          </a:p>
          <a:p>
            <a:pPr marL="180212" indent="-94848"/>
            <a:r>
              <a:rPr lang="fr-FR" dirty="0"/>
              <a:t>- </a:t>
            </a:r>
            <a:r>
              <a:rPr lang="fr-FR" b="1" dirty="0"/>
              <a:t>contexte</a:t>
            </a:r>
          </a:p>
          <a:p>
            <a:pPr marL="180212" indent="-94848"/>
            <a:r>
              <a:rPr lang="fr-FR" dirty="0"/>
              <a:t>	- développement de blogosphères thématiques</a:t>
            </a:r>
          </a:p>
          <a:p>
            <a:pPr marL="180212" indent="-94848"/>
            <a:r>
              <a:rPr lang="fr-FR" dirty="0"/>
              <a:t>	- professionnalisation des blogs</a:t>
            </a:r>
          </a:p>
          <a:p>
            <a:pPr marL="180212" indent="-94848"/>
            <a:r>
              <a:rPr lang="fr-FR" dirty="0"/>
              <a:t>- </a:t>
            </a:r>
            <a:r>
              <a:rPr lang="fr-FR" b="1" dirty="0"/>
              <a:t>historique</a:t>
            </a:r>
          </a:p>
          <a:p>
            <a:pPr marL="265575"/>
            <a:r>
              <a:rPr lang="fr-FR" dirty="0"/>
              <a:t>- création des premiers blogs à caractère scientifique : 2002</a:t>
            </a:r>
          </a:p>
          <a:p>
            <a:pPr marL="265575"/>
            <a:r>
              <a:rPr lang="fr-FR" dirty="0"/>
              <a:t>- France : développement à partir de 2006 sur initiatives individuelles</a:t>
            </a:r>
          </a:p>
          <a:p>
            <a:pPr marL="360424" indent="-94848"/>
            <a:r>
              <a:rPr lang="fr-FR" dirty="0"/>
              <a:t>- 2008 : entre 3 000 et 10 000 blogs scientifiques dans le monde</a:t>
            </a:r>
          </a:p>
          <a:p>
            <a:pPr marL="180212" indent="-94848"/>
            <a:r>
              <a:rPr lang="fr-FR" dirty="0"/>
              <a:t>- </a:t>
            </a:r>
            <a:r>
              <a:rPr lang="fr-FR" b="1" dirty="0"/>
              <a:t>adapté aux usages scientifiques : </a:t>
            </a:r>
            <a:r>
              <a:rPr lang="fr-FR" b="1" dirty="0" err="1"/>
              <a:t>autopublication</a:t>
            </a:r>
            <a:endParaRPr lang="fr-FR" b="1" dirty="0"/>
          </a:p>
          <a:p>
            <a:pPr marL="360424" indent="-94848"/>
            <a:r>
              <a:rPr lang="fr-FR" dirty="0"/>
              <a:t>- </a:t>
            </a:r>
            <a:r>
              <a:rPr lang="fr-FR" b="1" dirty="0"/>
              <a:t>carnet de notes </a:t>
            </a:r>
            <a:r>
              <a:rPr lang="fr-FR" dirty="0"/>
              <a:t>individuels</a:t>
            </a:r>
            <a:r>
              <a:rPr lang="fr-FR" baseline="0" dirty="0"/>
              <a:t> ou collectifs, sur le modèle des carnets de laboratoire ou des carnets de terrain (traces du cheminement scientifique)</a:t>
            </a:r>
          </a:p>
          <a:p>
            <a:pPr marL="360424" indent="-94848"/>
            <a:r>
              <a:rPr lang="fr-FR" dirty="0"/>
              <a:t>-</a:t>
            </a:r>
            <a:r>
              <a:rPr lang="fr-FR" baseline="0" dirty="0"/>
              <a:t> recherche </a:t>
            </a:r>
            <a:r>
              <a:rPr lang="fr-FR" b="1" baseline="0" dirty="0"/>
              <a:t>en train de se faire</a:t>
            </a:r>
          </a:p>
          <a:p>
            <a:pPr marL="360424" indent="-94848"/>
            <a:r>
              <a:rPr lang="fr-FR" baseline="0" dirty="0"/>
              <a:t>- publication d’</a:t>
            </a:r>
            <a:r>
              <a:rPr lang="fr-FR" b="1" baseline="0" dirty="0"/>
              <a:t>informations</a:t>
            </a:r>
            <a:r>
              <a:rPr lang="fr-FR" baseline="0" dirty="0"/>
              <a:t> (séminaires, veille), de résultats, de recherches en cours (« </a:t>
            </a:r>
            <a:r>
              <a:rPr lang="fr-FR" i="1" baseline="0" dirty="0"/>
              <a:t>peer-reviewed </a:t>
            </a:r>
            <a:r>
              <a:rPr lang="fr-FR" i="1" baseline="0" dirty="0" err="1"/>
              <a:t>research</a:t>
            </a:r>
            <a:r>
              <a:rPr lang="fr-FR" baseline="0" dirty="0"/>
              <a:t> » pour ResearchBlogging ; hypothèses, cf. nom de la plateforme SHS francophone)</a:t>
            </a:r>
          </a:p>
          <a:p>
            <a:pPr marL="360424" indent="-94848"/>
            <a:r>
              <a:rPr lang="fr-FR" baseline="0" dirty="0"/>
              <a:t>- lieu d’</a:t>
            </a:r>
            <a:r>
              <a:rPr lang="fr-FR" b="1" baseline="0" dirty="0"/>
              <a:t>échanges</a:t>
            </a:r>
            <a:r>
              <a:rPr lang="fr-FR" baseline="0" dirty="0"/>
              <a:t> (attente de débats et de commentaires) : communication auprès des pairs et/ou dans un but de vulgarisation</a:t>
            </a:r>
          </a:p>
          <a:p>
            <a:pPr marL="436306" indent="-170730">
              <a:buFontTx/>
              <a:buChar char="-"/>
            </a:pPr>
            <a:r>
              <a:rPr lang="fr-FR" baseline="0" dirty="0"/>
              <a:t>possibilité de publication de </a:t>
            </a:r>
            <a:r>
              <a:rPr lang="fr-FR" b="1" baseline="0" dirty="0"/>
              <a:t>supports multimédias </a:t>
            </a:r>
            <a:r>
              <a:rPr lang="fr-FR" baseline="0" dirty="0"/>
              <a:t>(texte, image, son, vidéo…)</a:t>
            </a:r>
          </a:p>
          <a:p>
            <a:pPr>
              <a:buFontTx/>
              <a:buNone/>
            </a:pPr>
            <a:r>
              <a:rPr lang="fr-FR" dirty="0">
                <a:solidFill>
                  <a:prstClr val="black"/>
                </a:solidFill>
              </a:rPr>
              <a:t>- </a:t>
            </a:r>
            <a:r>
              <a:rPr lang="fr-FR" b="1" dirty="0">
                <a:solidFill>
                  <a:prstClr val="black"/>
                </a:solidFill>
              </a:rPr>
              <a:t>usages actuels</a:t>
            </a:r>
            <a:endParaRPr lang="fr-FR" baseline="0" dirty="0"/>
          </a:p>
          <a:p>
            <a:pPr marL="265576"/>
            <a:r>
              <a:rPr lang="fr-FR" dirty="0"/>
              <a:t>- </a:t>
            </a:r>
            <a:r>
              <a:rPr lang="fr-FR" b="1" dirty="0"/>
              <a:t>jeunes chercheurs </a:t>
            </a:r>
            <a:r>
              <a:rPr lang="fr-FR" dirty="0"/>
              <a:t>: un manque d’investissement faute de reconnaissance de la pratique du blogging dans l’évaluation du chercheur ; le problème des efforts à fournir pour diffuser plus largement sa recherche d’une manière compréhensible par le grand public (D. Nicholas, 2019, https://blogs.lse.ac.uk/impactofsocialsciences/2019/06/05/how-will-the-emerging-generation-of-scholars-transform-scholarly-communication/) </a:t>
            </a:r>
            <a:endParaRPr lang="fr-FR" baseline="0"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52</a:t>
            </a:fld>
            <a:endParaRPr lang="fr-FR"/>
          </a:p>
        </p:txBody>
      </p:sp>
    </p:spTree>
    <p:extLst>
      <p:ext uri="{BB962C8B-B14F-4D97-AF65-F5344CB8AC3E}">
        <p14:creationId xmlns:p14="http://schemas.microsoft.com/office/powerpoint/2010/main" val="21961320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585147" y="4686501"/>
            <a:ext cx="5565468" cy="4439841"/>
          </a:xfrm>
        </p:spPr>
        <p:txBody>
          <a:bodyPr/>
          <a:lstStyle/>
          <a:p>
            <a:pPr defTabSz="910544">
              <a:defRPr/>
            </a:pPr>
            <a:r>
              <a:rPr lang="fr-FR" baseline="0" dirty="0"/>
              <a:t> </a:t>
            </a:r>
            <a:r>
              <a:rPr lang="fr-FR" b="1" dirty="0"/>
              <a:t>Intérêts des blogs pour le chercheur </a:t>
            </a:r>
            <a:r>
              <a:rPr lang="fr-FR" dirty="0"/>
              <a:t>:</a:t>
            </a:r>
          </a:p>
          <a:p>
            <a:pPr marL="180212" indent="-85364" defTabSz="910544">
              <a:buFontTx/>
              <a:buChar char="-"/>
              <a:defRPr/>
            </a:pPr>
            <a:r>
              <a:rPr lang="en-US" b="1" dirty="0"/>
              <a:t>« </a:t>
            </a:r>
            <a:r>
              <a:rPr lang="en-US" b="1" i="1" dirty="0"/>
              <a:t>a healthy relationship with writing</a:t>
            </a:r>
            <a:r>
              <a:rPr lang="en-US" b="1" dirty="0"/>
              <a:t> » </a:t>
            </a:r>
            <a:r>
              <a:rPr lang="en-US" sz="800" dirty="0"/>
              <a:t>(K. Cruz, http://www.astrobetter.com/research-blogs-sharing-results-as-they-happen/)</a:t>
            </a:r>
          </a:p>
          <a:p>
            <a:pPr marL="265575" lvl="1" indent="-85364" defTabSz="910544">
              <a:defRPr/>
            </a:pPr>
            <a:r>
              <a:rPr lang="en-US" sz="800" dirty="0"/>
              <a:t>* </a:t>
            </a:r>
            <a:r>
              <a:rPr lang="fr-FR" baseline="0" dirty="0"/>
              <a:t>entraînement à la </a:t>
            </a:r>
            <a:r>
              <a:rPr lang="fr-FR" b="1" baseline="0" dirty="0"/>
              <a:t>structuration de la pensée et à l’écriture </a:t>
            </a:r>
            <a:r>
              <a:rPr lang="fr-FR" baseline="0" dirty="0"/>
              <a:t>(« footing scientifique », </a:t>
            </a:r>
            <a:r>
              <a:rPr lang="fr-FR" sz="800" dirty="0"/>
              <a:t>J. Denis, cité in http://politbistro.hypotheses.org/files/2009/11/blogsetshs.pdf)</a:t>
            </a:r>
          </a:p>
          <a:p>
            <a:pPr marL="265575" lvl="1" indent="-85364"/>
            <a:r>
              <a:rPr lang="fr-FR" sz="800" dirty="0"/>
              <a:t>* </a:t>
            </a:r>
            <a:r>
              <a:rPr lang="fr-FR" dirty="0"/>
              <a:t>des </a:t>
            </a:r>
            <a:r>
              <a:rPr lang="fr-FR" b="1" dirty="0"/>
              <a:t>notes structurées et efficaces </a:t>
            </a:r>
            <a:r>
              <a:rPr lang="fr-FR" dirty="0"/>
              <a:t>: effort de formalisation nécessaire, possibilité de retour sur son propre travail (</a:t>
            </a:r>
            <a:r>
              <a:rPr lang="fr-FR" dirty="0" err="1"/>
              <a:t>auto-citation</a:t>
            </a:r>
            <a:r>
              <a:rPr lang="fr-FR" dirty="0"/>
              <a:t>)</a:t>
            </a:r>
          </a:p>
          <a:p>
            <a:pPr marL="265575" lvl="1" indent="-85364"/>
            <a:r>
              <a:rPr lang="fr-FR" dirty="0"/>
              <a:t>* * </a:t>
            </a:r>
            <a:r>
              <a:rPr lang="fr-FR" b="1" dirty="0"/>
              <a:t>effort de vulgarisation </a:t>
            </a:r>
            <a:r>
              <a:rPr lang="fr-FR" dirty="0"/>
              <a:t>: langage et termes clairs, sans jargon ou évidence </a:t>
            </a:r>
          </a:p>
          <a:p>
            <a:pPr marL="180212" indent="-94848" defTabSz="910544">
              <a:buFontTx/>
              <a:buChar char="-"/>
              <a:defRPr/>
            </a:pPr>
            <a:endParaRPr lang="fr-FR" dirty="0"/>
          </a:p>
          <a:p>
            <a:pPr marL="180212" indent="-94848" defTabSz="910544">
              <a:buFontTx/>
              <a:buChar char="-"/>
              <a:defRPr/>
            </a:pPr>
            <a:r>
              <a:rPr lang="fr-FR" b="1" dirty="0"/>
              <a:t>un aspect non contraint</a:t>
            </a:r>
            <a:r>
              <a:rPr lang="fr-FR" dirty="0"/>
              <a:t> : </a:t>
            </a:r>
          </a:p>
          <a:p>
            <a:pPr marL="170727" defTabSz="910544">
              <a:defRPr/>
            </a:pPr>
            <a:r>
              <a:rPr lang="fr-FR" dirty="0"/>
              <a:t>* </a:t>
            </a:r>
            <a:r>
              <a:rPr lang="fr-FR" b="1" dirty="0"/>
              <a:t>« </a:t>
            </a:r>
            <a:r>
              <a:rPr lang="fr-FR" b="1" i="1" dirty="0"/>
              <a:t>Deadline  </a:t>
            </a:r>
            <a:r>
              <a:rPr lang="fr-FR" b="1" i="1" dirty="0" err="1"/>
              <a:t>is</a:t>
            </a:r>
            <a:r>
              <a:rPr lang="fr-FR" b="1" i="1" dirty="0"/>
              <a:t> </a:t>
            </a:r>
            <a:r>
              <a:rPr lang="fr-FR" b="1" i="1" dirty="0" err="1"/>
              <a:t>dead</a:t>
            </a:r>
            <a:r>
              <a:rPr lang="fr-FR" b="1" dirty="0"/>
              <a:t> » </a:t>
            </a:r>
            <a:r>
              <a:rPr lang="fr-FR" sz="800" dirty="0"/>
              <a:t>(A. </a:t>
            </a:r>
            <a:r>
              <a:rPr lang="fr-FR" sz="800" dirty="0" err="1"/>
              <a:t>Gunthert</a:t>
            </a:r>
            <a:r>
              <a:rPr lang="fr-FR" sz="800" dirty="0"/>
              <a:t>, 2008, http://www.arhv.lhivic.org/index.php/2008/09/15/</a:t>
            </a:r>
            <a:br>
              <a:rPr lang="fr-FR" sz="800" dirty="0"/>
            </a:br>
            <a:r>
              <a:rPr lang="fr-FR" sz="800" dirty="0"/>
              <a:t>807-why-blog)</a:t>
            </a:r>
          </a:p>
          <a:p>
            <a:pPr marL="265575" lvl="1" indent="-85364"/>
            <a:r>
              <a:rPr lang="fr-FR" dirty="0"/>
              <a:t>* une </a:t>
            </a:r>
            <a:r>
              <a:rPr lang="fr-FR" b="1" dirty="0"/>
              <a:t>unité moins monolithique </a:t>
            </a:r>
            <a:r>
              <a:rPr lang="fr-FR" dirty="0"/>
              <a:t>que l’article </a:t>
            </a:r>
            <a:r>
              <a:rPr lang="fr-FR" sz="800" dirty="0"/>
              <a:t>(C. </a:t>
            </a:r>
            <a:r>
              <a:rPr lang="fr-FR" sz="800" dirty="0" err="1"/>
              <a:t>Neylon</a:t>
            </a:r>
            <a:r>
              <a:rPr lang="fr-FR" sz="800" dirty="0"/>
              <a:t>, http://politbistro.hypotheses.org/332)</a:t>
            </a:r>
          </a:p>
          <a:p>
            <a:pPr marL="265575" lvl="1" indent="-85364"/>
            <a:r>
              <a:rPr lang="fr-FR" dirty="0"/>
              <a:t>* </a:t>
            </a:r>
            <a:r>
              <a:rPr lang="fr-FR" b="1" dirty="0"/>
              <a:t>lieu de publication moins formel</a:t>
            </a:r>
            <a:r>
              <a:rPr lang="fr-FR" dirty="0"/>
              <a:t> – intéressant pour les doctorants dans un laboratoire </a:t>
            </a:r>
            <a:r>
              <a:rPr lang="fr-FR" sz="800" dirty="0"/>
              <a:t>(cf. ex. d’</a:t>
            </a:r>
            <a:r>
              <a:rPr lang="fr-FR" sz="800" dirty="0" err="1"/>
              <a:t>ArchéOrient</a:t>
            </a:r>
            <a:r>
              <a:rPr lang="fr-FR" sz="800" dirty="0"/>
              <a:t>, http://www.mom.fr/IMG/pdf/CR-IDNUM2013.pdf)</a:t>
            </a:r>
          </a:p>
          <a:p>
            <a:pPr marL="180212" indent="-94848" defTabSz="910544">
              <a:buFontTx/>
              <a:buChar char="-"/>
              <a:defRPr/>
            </a:pPr>
            <a:endParaRPr lang="fr-FR" dirty="0"/>
          </a:p>
          <a:p>
            <a:pPr marL="180212" indent="-94848">
              <a:buFontTx/>
              <a:buChar char="-"/>
              <a:defRPr/>
            </a:pPr>
            <a:r>
              <a:rPr lang="fr-FR" dirty="0"/>
              <a:t>lieu informel d’</a:t>
            </a:r>
            <a:r>
              <a:rPr lang="fr-FR" b="1" dirty="0"/>
              <a:t>échanges et de </a:t>
            </a:r>
            <a:r>
              <a:rPr lang="fr-FR" b="1" dirty="0" err="1"/>
              <a:t>co</a:t>
            </a:r>
            <a:r>
              <a:rPr lang="fr-FR" b="1" dirty="0"/>
              <a:t>-construction du savoir </a:t>
            </a:r>
            <a:r>
              <a:rPr lang="fr-FR" dirty="0"/>
              <a:t>: rôle de la conversation avec les lecteurs (chercheurs ou non) : </a:t>
            </a:r>
          </a:p>
          <a:p>
            <a:pPr marL="180212">
              <a:defRPr/>
            </a:pPr>
            <a:r>
              <a:rPr lang="fr-FR" baseline="0" dirty="0"/>
              <a:t>* structuration du travail de veille (E. </a:t>
            </a:r>
            <a:r>
              <a:rPr lang="fr-FR" baseline="0" dirty="0" err="1"/>
              <a:t>Verdeil</a:t>
            </a:r>
            <a:r>
              <a:rPr lang="fr-FR" baseline="0" dirty="0"/>
              <a:t>, 2011, https://rumor.hypotheses.org/2249)</a:t>
            </a:r>
          </a:p>
          <a:p>
            <a:pPr marL="180212">
              <a:defRPr/>
            </a:pPr>
            <a:r>
              <a:rPr lang="fr-FR" baseline="0" dirty="0"/>
              <a:t>* rôle des commentaires pour susciter de nouveaux articles (K. </a:t>
            </a:r>
            <a:r>
              <a:rPr lang="fr-FR" baseline="0" dirty="0" err="1"/>
              <a:t>Hamou</a:t>
            </a:r>
            <a:r>
              <a:rPr lang="fr-FR" baseline="0" dirty="0"/>
              <a:t>, 2012, </a:t>
            </a:r>
            <a:r>
              <a:rPr lang="fr-FR" sz="800" dirty="0"/>
              <a:t>http://surunsonrap.hypotheses.org/2272 et échanges) ; </a:t>
            </a:r>
            <a:r>
              <a:rPr lang="fr-FR" dirty="0"/>
              <a:t>mais : question de l’absence de commentaires (= manque de retours), qui limite nécessairement la conversation</a:t>
            </a:r>
          </a:p>
          <a:p>
            <a:pPr marL="180212" indent="-94848" defTabSz="910544">
              <a:buFontTx/>
              <a:buChar char="-"/>
              <a:defRPr/>
            </a:pPr>
            <a:endParaRPr lang="fr-FR" dirty="0"/>
          </a:p>
          <a:p>
            <a:pPr marL="180212" indent="-94848" defTabSz="910544">
              <a:buFontTx/>
              <a:buChar char="-"/>
              <a:defRPr/>
            </a:pPr>
            <a:r>
              <a:rPr lang="fr-FR" dirty="0"/>
              <a:t>outil de </a:t>
            </a:r>
            <a:r>
              <a:rPr lang="fr-FR" b="1" dirty="0"/>
              <a:t>visibilité</a:t>
            </a:r>
          </a:p>
          <a:p>
            <a:pPr marL="170727" defTabSz="910544">
              <a:defRPr/>
            </a:pPr>
            <a:r>
              <a:rPr lang="fr-FR" dirty="0"/>
              <a:t>* lieu d’ouverture hors du monde académique : grands publics, décideurs politiques, monde de l’entreprise (E. Brown et C. </a:t>
            </a:r>
            <a:r>
              <a:rPr lang="fr-FR" dirty="0" err="1"/>
              <a:t>Woolston</a:t>
            </a:r>
            <a:r>
              <a:rPr lang="fr-FR" dirty="0"/>
              <a:t>, 2018, https://www.nature.com/articles/d41586-018-01414-6) </a:t>
            </a:r>
          </a:p>
          <a:p>
            <a:pPr marL="170727" defTabSz="910544">
              <a:defRPr/>
            </a:pPr>
            <a:r>
              <a:rPr lang="fr-FR" dirty="0"/>
              <a:t>* outil collectif et collaboratif pour un </a:t>
            </a:r>
            <a:r>
              <a:rPr lang="fr-FR" b="1" dirty="0"/>
              <a:t>laboratoire</a:t>
            </a:r>
            <a:r>
              <a:rPr lang="fr-FR" dirty="0"/>
              <a:t> : </a:t>
            </a:r>
            <a:r>
              <a:rPr lang="fr-FR" dirty="0">
                <a:solidFill>
                  <a:prstClr val="black"/>
                </a:solidFill>
              </a:rPr>
              <a:t>ex. : ArchéOrient : connaissance du travail des collègues d’une manière plus « légère » ; relecture commune ; mise en valeur et accompagnement des doctorants… (</a:t>
            </a:r>
            <a:r>
              <a:rPr lang="fr-FR" sz="800" dirty="0">
                <a:solidFill>
                  <a:prstClr val="black"/>
                </a:solidFill>
              </a:rPr>
              <a:t>cf. http://www.mom.fr/IMG/pdf/CR-IDNUM2013.pdf)</a:t>
            </a:r>
          </a:p>
          <a:p>
            <a:pPr marL="170727" defTabSz="910544">
              <a:defRPr/>
            </a:pPr>
            <a:r>
              <a:rPr lang="fr-FR" baseline="0" dirty="0"/>
              <a:t>* outil</a:t>
            </a:r>
            <a:r>
              <a:rPr lang="fr-FR" dirty="0"/>
              <a:t> de légitimation de son auteur quand </a:t>
            </a:r>
            <a:r>
              <a:rPr lang="fr-FR" b="1" dirty="0"/>
              <a:t>individuel</a:t>
            </a:r>
            <a:r>
              <a:rPr lang="fr-FR" dirty="0"/>
              <a:t> : </a:t>
            </a:r>
          </a:p>
          <a:p>
            <a:pPr marL="445787" indent="-85364" defTabSz="910544">
              <a:defRPr/>
            </a:pPr>
            <a:r>
              <a:rPr lang="fr-FR" dirty="0"/>
              <a:t>- un moyen de « valoriser son temps de recherche » </a:t>
            </a:r>
            <a:r>
              <a:rPr lang="fr-FR" sz="800" dirty="0"/>
              <a:t>(M. </a:t>
            </a:r>
            <a:r>
              <a:rPr lang="fr-FR" sz="800" dirty="0" err="1"/>
              <a:t>Perona</a:t>
            </a:r>
            <a:r>
              <a:rPr lang="fr-FR" sz="800" dirty="0"/>
              <a:t>, 2011, http://www.leconomiste-notes.fr/dotclear2/index.php/post/2011/04/02/Valoriser-ton-temps-de-recherche-sur-Wikip%C3%A9dia)</a:t>
            </a:r>
          </a:p>
          <a:p>
            <a:pPr marL="445787" indent="-85364" defTabSz="910544">
              <a:defRPr/>
            </a:pPr>
            <a:r>
              <a:rPr lang="fr-FR" dirty="0"/>
              <a:t>- un outil tout au long de la carrière, indépendamment des établissements où carrière (</a:t>
            </a:r>
            <a:r>
              <a:rPr lang="fr-FR" baseline="0" dirty="0"/>
              <a:t>ex. : doctorants)</a:t>
            </a:r>
            <a:r>
              <a:rPr lang="fr-FR" sz="800" dirty="0"/>
              <a:t> (H. Hall, 2013, http://fr.slideshare.net/HazelHall/using-social-media-to-promote-your-research)</a:t>
            </a:r>
          </a:p>
          <a:p>
            <a:pPr marL="180212" indent="-94848"/>
            <a:endParaRPr lang="fr-FR" baseline="0" dirty="0"/>
          </a:p>
          <a:p>
            <a:pPr marL="180212" indent="-94848"/>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53</a:t>
            </a:fld>
            <a:endParaRPr lang="fr-FR"/>
          </a:p>
        </p:txBody>
      </p:sp>
    </p:spTree>
    <p:extLst>
      <p:ext uri="{BB962C8B-B14F-4D97-AF65-F5344CB8AC3E}">
        <p14:creationId xmlns:p14="http://schemas.microsoft.com/office/powerpoint/2010/main" val="6464954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Référence : Amy </a:t>
            </a:r>
            <a:r>
              <a:rPr lang="fr-FR" baseline="0" dirty="0" err="1"/>
              <a:t>Mollett</a:t>
            </a:r>
            <a:r>
              <a:rPr lang="fr-FR" baseline="0" dirty="0"/>
              <a:t> et al., 2017, https://blogs.lse.ac.uk/impactofsocialsciences/2017/05/25/so-youve-decided-to-blog/, https://www.timeshighereducation.com/career/tips-academics-blogging-and-social-media</a:t>
            </a:r>
          </a:p>
          <a:p>
            <a:r>
              <a:rPr lang="fr-FR" baseline="0" dirty="0"/>
              <a:t>E. </a:t>
            </a:r>
            <a:r>
              <a:rPr lang="fr-FR" baseline="0" dirty="0" err="1"/>
              <a:t>Poupardin</a:t>
            </a:r>
            <a:r>
              <a:rPr lang="fr-FR" baseline="0" dirty="0"/>
              <a:t> et M. Faury, 2019, http://journals.openedition.org/rfsic/4877 : </a:t>
            </a:r>
          </a:p>
          <a:p>
            <a:r>
              <a:rPr lang="fr-FR" baseline="0" dirty="0"/>
              <a:t>Neuf logiques identifiées : logique d’élaboration, logique de mise en lien, logique de partage d’idées, logique de publication, logique d’édition, logique d’information, logique de pédagogie et de vulgarisation, logique de valorisation, logique d’éditorialisation de soi </a:t>
            </a:r>
          </a:p>
          <a:p>
            <a:r>
              <a:rPr lang="fr-FR" baseline="0" dirty="0"/>
              <a:t>voir également M. König, 2019, https://dhiha.hypotheses.org/2671 et </a:t>
            </a:r>
            <a:r>
              <a:rPr lang="fr-FR" i="1" baseline="0" dirty="0"/>
              <a:t>10 ans d’Hypothèses : retour sur la Journée événement</a:t>
            </a:r>
            <a:r>
              <a:rPr lang="fr-FR" i="0" baseline="0" dirty="0"/>
              <a:t>, 2019, https://leo.hypotheses.org/15536</a:t>
            </a:r>
            <a:endParaRPr lang="fr-FR" i="1" baseline="0" dirty="0"/>
          </a:p>
          <a:p>
            <a:endParaRPr lang="fr-FR" baseline="0" dirty="0"/>
          </a:p>
          <a:p>
            <a:pPr indent="1581"/>
            <a:r>
              <a:rPr lang="fr-FR" b="1" dirty="0"/>
              <a:t>Cas du blog de doctorant</a:t>
            </a:r>
            <a:r>
              <a:rPr lang="fr-FR" baseline="0" dirty="0"/>
              <a:t> </a:t>
            </a:r>
          </a:p>
          <a:p>
            <a:pPr marL="170730" indent="-170730">
              <a:buFontTx/>
              <a:buChar char="-"/>
            </a:pPr>
            <a:r>
              <a:rPr lang="fr-FR" baseline="0" dirty="0"/>
              <a:t>intérêts : cf. Damien Petermann, 2015, https://enthese.hypotheses.org/1526 : </a:t>
            </a:r>
          </a:p>
          <a:p>
            <a:pPr marL="265580" indent="-90108"/>
            <a:r>
              <a:rPr lang="fr-FR" baseline="0" dirty="0"/>
              <a:t>« </a:t>
            </a:r>
            <a:r>
              <a:rPr lang="fr-FR" dirty="0">
                <a:effectLst/>
              </a:rPr>
              <a:t>Plusieurs motivations, complémentaires, ressortent des différents retours d’expérience. En voici un aperçu :</a:t>
            </a:r>
          </a:p>
          <a:p>
            <a:pPr marL="265580" indent="-90108">
              <a:buFont typeface="Arial" panose="020B0604020202020204" pitchFamily="34" charset="0"/>
              <a:buChar char="•"/>
            </a:pPr>
            <a:r>
              <a:rPr lang="fr-FR" dirty="0">
                <a:effectLst/>
              </a:rPr>
              <a:t>Éviter l’angoisse de la page blanche</a:t>
            </a:r>
          </a:p>
          <a:p>
            <a:pPr marL="265580" indent="-90108">
              <a:buFont typeface="Arial" panose="020B0604020202020204" pitchFamily="34" charset="0"/>
              <a:buChar char="•"/>
            </a:pPr>
            <a:r>
              <a:rPr lang="fr-FR" dirty="0">
                <a:effectLst/>
              </a:rPr>
              <a:t>Écrire et partager sa recherche</a:t>
            </a:r>
          </a:p>
          <a:p>
            <a:pPr marL="265580" indent="-90108">
              <a:buFont typeface="Arial" panose="020B0604020202020204" pitchFamily="34" charset="0"/>
              <a:buChar char="•"/>
            </a:pPr>
            <a:r>
              <a:rPr lang="fr-FR" dirty="0">
                <a:effectLst/>
              </a:rPr>
              <a:t>Besoin d’un espace réflexif sur le travail de thèse</a:t>
            </a:r>
          </a:p>
          <a:p>
            <a:pPr marL="265580" indent="-90108">
              <a:buFont typeface="Arial" panose="020B0604020202020204" pitchFamily="34" charset="0"/>
              <a:buChar char="•"/>
            </a:pPr>
            <a:r>
              <a:rPr lang="fr-FR" dirty="0">
                <a:effectLst/>
              </a:rPr>
              <a:t>Communiquer ses recherches</a:t>
            </a:r>
          </a:p>
          <a:p>
            <a:pPr marL="265580" indent="-90108">
              <a:buFont typeface="Arial" panose="020B0604020202020204" pitchFamily="34" charset="0"/>
              <a:buChar char="•"/>
            </a:pPr>
            <a:r>
              <a:rPr lang="fr-FR" dirty="0">
                <a:effectLst/>
              </a:rPr>
              <a:t>Espace de liberté autour de la thèse</a:t>
            </a:r>
          </a:p>
          <a:p>
            <a:pPr marL="265580" indent="-90108">
              <a:buFont typeface="Arial" panose="020B0604020202020204" pitchFamily="34" charset="0"/>
              <a:buChar char="•"/>
            </a:pPr>
            <a:r>
              <a:rPr lang="fr-FR" dirty="0">
                <a:effectLst/>
              </a:rPr>
              <a:t>Écrire sur ce qui touche au sujet, mais ne sera pas dans la thèse</a:t>
            </a:r>
          </a:p>
          <a:p>
            <a:pPr marL="265580" indent="-90108">
              <a:buFont typeface="Arial" panose="020B0604020202020204" pitchFamily="34" charset="0"/>
              <a:buChar char="•"/>
            </a:pPr>
            <a:r>
              <a:rPr lang="fr-FR" dirty="0">
                <a:effectLst/>
              </a:rPr>
              <a:t>Renvoyer vers des sources</a:t>
            </a:r>
          </a:p>
          <a:p>
            <a:pPr marL="265580" indent="-90108">
              <a:buFont typeface="Arial" panose="020B0604020202020204" pitchFamily="34" charset="0"/>
              <a:buChar char="•"/>
            </a:pPr>
            <a:r>
              <a:rPr lang="fr-FR" dirty="0">
                <a:effectLst/>
              </a:rPr>
              <a:t>Valoriser ses recherches »</a:t>
            </a:r>
          </a:p>
          <a:p>
            <a:pPr marL="85365" indent="-85365"/>
            <a:r>
              <a:rPr lang="fr-FR" dirty="0">
                <a:effectLst/>
              </a:rPr>
              <a:t>- retours</a:t>
            </a:r>
            <a:r>
              <a:rPr lang="fr-FR" baseline="0" dirty="0">
                <a:effectLst/>
              </a:rPr>
              <a:t> d’expériences : autour de la thèse : </a:t>
            </a:r>
            <a:r>
              <a:rPr lang="fr-FR" dirty="0"/>
              <a:t>Maël </a:t>
            </a:r>
            <a:r>
              <a:rPr lang="fr-FR" dirty="0" err="1"/>
              <a:t>Goarzin</a:t>
            </a:r>
            <a:r>
              <a:rPr lang="fr-FR" dirty="0"/>
              <a:t>, 2014, https://biospraktikos.hypotheses.org/1163 et Caroline Muller, 2016, https://consciences.hypotheses.org/897 ; pour l’après-thèse : Stéphanie Chapuis-Després, 2015, https://corpsgir.hypotheses.org/223 ; autour d’un blog collectif de jeunes chercheurs : « CORA, un blog de jeunes chercheurs », 2018, https://www.youtube.com/watch?v=xgUIVo1gIMI à propos du blog https://cora.hypotheses.org/</a:t>
            </a:r>
            <a:endParaRPr lang="fr-FR" dirty="0">
              <a:effectLst/>
            </a:endParaRPr>
          </a:p>
          <a:p>
            <a:pPr marL="85365" indent="-85365"/>
            <a:r>
              <a:rPr lang="fr-FR" dirty="0">
                <a:effectLst/>
              </a:rPr>
              <a:t>- points d’attentions, cf. B. </a:t>
            </a:r>
            <a:r>
              <a:rPr lang="fr-FR" dirty="0" err="1">
                <a:effectLst/>
              </a:rPr>
              <a:t>LePort</a:t>
            </a:r>
            <a:r>
              <a:rPr lang="fr-FR" dirty="0">
                <a:effectLst/>
              </a:rPr>
              <a:t>, </a:t>
            </a:r>
            <a:r>
              <a:rPr lang="fr-FR" dirty="0"/>
              <a:t>2013, https://nearemmaus.wordpress.com </a:t>
            </a:r>
            <a:r>
              <a:rPr lang="fr-FR" i="1" dirty="0"/>
              <a:t>passim</a:t>
            </a:r>
            <a:endParaRPr lang="fr-FR" baseline="0" dirty="0"/>
          </a:p>
          <a:p>
            <a:endParaRPr lang="fr-FR" baseline="0"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54</a:t>
            </a:fld>
            <a:endParaRPr lang="fr-FR"/>
          </a:p>
        </p:txBody>
      </p:sp>
    </p:spTree>
    <p:extLst>
      <p:ext uri="{BB962C8B-B14F-4D97-AF65-F5344CB8AC3E}">
        <p14:creationId xmlns:p14="http://schemas.microsoft.com/office/powerpoint/2010/main" val="31753619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85F5C5C-7072-4A7E-938F-E124611D0BD8}" type="slidenum">
              <a:rPr lang="fr-FR">
                <a:solidFill>
                  <a:prstClr val="black"/>
                </a:solidFill>
              </a:rPr>
              <a:pPr/>
              <a:t>56</a:t>
            </a:fld>
            <a:endParaRPr lang="fr-FR">
              <a:solidFill>
                <a:prstClr val="black"/>
              </a:solidFill>
            </a:endParaRPr>
          </a:p>
        </p:txBody>
      </p:sp>
    </p:spTree>
    <p:extLst>
      <p:ext uri="{BB962C8B-B14F-4D97-AF65-F5344CB8AC3E}">
        <p14:creationId xmlns:p14="http://schemas.microsoft.com/office/powerpoint/2010/main" val="17656612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85F5C5C-7072-4A7E-938F-E124611D0BD8}" type="slidenum">
              <a:rPr lang="fr-FR">
                <a:solidFill>
                  <a:prstClr val="black"/>
                </a:solidFill>
              </a:rPr>
              <a:pPr/>
              <a:t>57</a:t>
            </a:fld>
            <a:endParaRPr lang="fr-FR">
              <a:solidFill>
                <a:prstClr val="black"/>
              </a:solidFill>
            </a:endParaRPr>
          </a:p>
        </p:txBody>
      </p:sp>
    </p:spTree>
    <p:extLst>
      <p:ext uri="{BB962C8B-B14F-4D97-AF65-F5344CB8AC3E}">
        <p14:creationId xmlns:p14="http://schemas.microsoft.com/office/powerpoint/2010/main" val="19917581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58</a:t>
            </a:fld>
            <a:endParaRPr lang="fr-FR"/>
          </a:p>
        </p:txBody>
      </p:sp>
    </p:spTree>
    <p:extLst>
      <p:ext uri="{BB962C8B-B14F-4D97-AF65-F5344CB8AC3E}">
        <p14:creationId xmlns:p14="http://schemas.microsoft.com/office/powerpoint/2010/main" val="1233242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Etudes</a:t>
            </a:r>
            <a:r>
              <a:rPr lang="fr-FR" dirty="0"/>
              <a:t> :</a:t>
            </a:r>
          </a:p>
          <a:p>
            <a:pPr marL="177050" indent="-88526"/>
            <a:r>
              <a:rPr lang="fr-FR" dirty="0"/>
              <a:t>- étude </a:t>
            </a:r>
            <a:r>
              <a:rPr lang="en-US" i="0" dirty="0"/>
              <a:t>RIN </a:t>
            </a:r>
            <a:r>
              <a:rPr lang="en-US" sz="800" dirty="0"/>
              <a:t>(2010, http://www.rin.ac.uk/our-work/communicating-and-disseminating-research/use-and-relevance-web-20-researchers)</a:t>
            </a:r>
            <a:r>
              <a:rPr lang="en-US" sz="800" i="1" dirty="0"/>
              <a:t> </a:t>
            </a:r>
            <a:r>
              <a:rPr lang="fr-FR" dirty="0"/>
              <a:t>: chercheurs estiment que le web 2.0 :</a:t>
            </a:r>
          </a:p>
          <a:p>
            <a:pPr marL="265575" indent="-82201">
              <a:buFontTx/>
              <a:buChar char="-"/>
            </a:pPr>
            <a:r>
              <a:rPr lang="fr-FR" dirty="0"/>
              <a:t>accroît</a:t>
            </a:r>
            <a:r>
              <a:rPr lang="fr-FR" baseline="0" dirty="0"/>
              <a:t> leur notoriété</a:t>
            </a:r>
          </a:p>
          <a:p>
            <a:pPr marL="265575" indent="-82201">
              <a:buFontTx/>
              <a:buChar char="-"/>
            </a:pPr>
            <a:r>
              <a:rPr lang="fr-FR" baseline="0" dirty="0"/>
              <a:t>facilite les collaborations, notamment au niveau mondial</a:t>
            </a:r>
          </a:p>
          <a:p>
            <a:pPr marL="265575" indent="-82201">
              <a:buFontTx/>
              <a:buChar char="-"/>
            </a:pPr>
            <a:r>
              <a:rPr lang="fr-FR" dirty="0"/>
              <a:t>permet des échanges plus</a:t>
            </a:r>
            <a:r>
              <a:rPr lang="fr-FR" baseline="0" dirty="0"/>
              <a:t> informels (commentaires et interactions avant la publication de résultats de recherche)</a:t>
            </a:r>
          </a:p>
          <a:p>
            <a:pPr marL="177050" indent="-88526"/>
            <a:r>
              <a:rPr lang="fr-FR" dirty="0"/>
              <a:t>- </a:t>
            </a:r>
            <a:r>
              <a:rPr lang="fr-FR" baseline="0" dirty="0"/>
              <a:t>étude bibliothèque La Pérouse-IFREMER </a:t>
            </a:r>
            <a:r>
              <a:rPr lang="fr-FR" sz="800" dirty="0"/>
              <a:t>(2012, http://fr.slideshare.net/Catherine_Bertignac/2013-3-enqueteweb2) </a:t>
            </a:r>
            <a:r>
              <a:rPr lang="fr-FR" baseline="0" dirty="0"/>
              <a:t>:</a:t>
            </a:r>
          </a:p>
          <a:p>
            <a:pPr marL="265575" indent="-88526"/>
            <a:r>
              <a:rPr lang="fr-FR" baseline="0" dirty="0"/>
              <a:t>- importance de la gratuité et de la simplicité de ces services</a:t>
            </a:r>
          </a:p>
          <a:p>
            <a:pPr marL="265575" indent="-88526"/>
            <a:r>
              <a:rPr lang="fr-FR" baseline="0" dirty="0"/>
              <a:t>- intérêt plus pour l’obtention d’informations que pour la communication</a:t>
            </a:r>
          </a:p>
          <a:p>
            <a:pPr defTabSz="910544">
              <a:defRPr/>
            </a:pPr>
            <a:endParaRPr lang="fr-FR" baseline="0" dirty="0"/>
          </a:p>
          <a:p>
            <a:pPr defTabSz="910544">
              <a:defRPr/>
            </a:pPr>
            <a:r>
              <a:rPr lang="fr-FR" baseline="0" dirty="0"/>
              <a:t>Pour les doctorants et jeunes docteurs, </a:t>
            </a:r>
            <a:r>
              <a:rPr lang="fr-FR" b="1" baseline="0" dirty="0"/>
              <a:t>trois axes principaux </a:t>
            </a:r>
            <a:r>
              <a:rPr lang="fr-FR" baseline="0" dirty="0"/>
              <a:t>:</a:t>
            </a:r>
          </a:p>
          <a:p>
            <a:pPr marL="170727" indent="-82201" defTabSz="910544">
              <a:buFontTx/>
              <a:buChar char="-"/>
              <a:defRPr/>
            </a:pPr>
            <a:r>
              <a:rPr lang="fr-FR" baseline="0" dirty="0"/>
              <a:t>valoriser son travail de recherche</a:t>
            </a:r>
          </a:p>
          <a:p>
            <a:pPr marL="170727" indent="-82201" defTabSz="910544">
              <a:buFontTx/>
              <a:buChar char="-"/>
              <a:defRPr/>
            </a:pPr>
            <a:r>
              <a:rPr lang="fr-FR" baseline="0" dirty="0"/>
              <a:t>développer un réseau professionnel</a:t>
            </a:r>
          </a:p>
          <a:p>
            <a:pPr marL="170727" indent="-82201" defTabSz="910544">
              <a:buFontTx/>
              <a:buChar char="-"/>
              <a:defRPr/>
            </a:pPr>
            <a:r>
              <a:rPr lang="fr-FR" baseline="0" dirty="0"/>
              <a:t>préparer sa recherche d’emploi en augmentant la visibilité de ses travaux</a:t>
            </a:r>
          </a:p>
          <a:p>
            <a:pPr defTabSz="910544">
              <a:defRPr/>
            </a:pPr>
            <a:endParaRPr lang="fr-FR" baseline="0" dirty="0"/>
          </a:p>
          <a:p>
            <a:pPr defTabSz="910544">
              <a:defRPr/>
            </a:pPr>
            <a:r>
              <a:rPr lang="fr-FR" baseline="0" dirty="0" err="1"/>
              <a:t>Etre</a:t>
            </a:r>
            <a:r>
              <a:rPr lang="fr-FR" baseline="0" dirty="0"/>
              <a:t> visible</a:t>
            </a:r>
          </a:p>
          <a:p>
            <a:pPr defTabSz="910544">
              <a:defRPr/>
            </a:pPr>
            <a:r>
              <a:rPr lang="fr-FR" baseline="0" dirty="0"/>
              <a:t>Construire et entretenir un réseau</a:t>
            </a:r>
          </a:p>
          <a:p>
            <a:r>
              <a:rPr lang="fr-FR" baseline="0" dirty="0"/>
              <a:t>Rechercher et partager l’information</a:t>
            </a:r>
          </a:p>
          <a:p>
            <a:r>
              <a:rPr lang="fr-FR" baseline="0" dirty="0"/>
              <a:t>Co-construire le savoir</a:t>
            </a:r>
          </a:p>
          <a:p>
            <a:r>
              <a:rPr lang="fr-FR" baseline="0" dirty="0"/>
              <a:t>Rapprocher science et société</a:t>
            </a:r>
          </a:p>
          <a:p>
            <a:endParaRPr lang="fr-FR" baseline="0"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59</a:t>
            </a:fld>
            <a:endParaRPr lang="fr-FR"/>
          </a:p>
        </p:txBody>
      </p:sp>
    </p:spTree>
    <p:extLst>
      <p:ext uri="{BB962C8B-B14F-4D97-AF65-F5344CB8AC3E}">
        <p14:creationId xmlns:p14="http://schemas.microsoft.com/office/powerpoint/2010/main" val="34668300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a:t>
            </a:r>
            <a:r>
              <a:rPr lang="fr-FR" i="1" dirty="0"/>
              <a:t>Journée d'études Open Access LR  : identité numérique de chercheur et Open Access, </a:t>
            </a:r>
            <a:r>
              <a:rPr lang="fr-FR" baseline="0" dirty="0"/>
              <a:t>2018 , https://languedoc-roussillon-universites.fr/images/PDF/2018/181114_CP-JE-Open-Access.pdf</a:t>
            </a:r>
          </a:p>
          <a:p>
            <a:endParaRPr lang="fr-FR" baseline="0" dirty="0"/>
          </a:p>
          <a:p>
            <a:r>
              <a:rPr lang="fr-FR" baseline="0" dirty="0"/>
              <a:t>une </a:t>
            </a:r>
            <a:r>
              <a:rPr lang="fr-FR" b="1" baseline="0" dirty="0"/>
              <a:t>double visibilité </a:t>
            </a:r>
            <a:r>
              <a:rPr lang="fr-FR" baseline="0" dirty="0"/>
              <a:t>:</a:t>
            </a:r>
            <a:br>
              <a:rPr lang="fr-FR" baseline="0" dirty="0"/>
            </a:br>
            <a:r>
              <a:rPr lang="fr-FR" baseline="0" dirty="0"/>
              <a:t>- </a:t>
            </a:r>
            <a:r>
              <a:rPr lang="fr-FR" b="1" baseline="0" dirty="0"/>
              <a:t>visibilité du chercheur </a:t>
            </a:r>
            <a:r>
              <a:rPr lang="fr-FR" baseline="0" dirty="0"/>
              <a:t>: des enjeux individuels et personnels : recherche, notoriété, promotion</a:t>
            </a:r>
          </a:p>
          <a:p>
            <a:r>
              <a:rPr lang="fr-FR" i="0" baseline="0" dirty="0"/>
              <a:t>- </a:t>
            </a:r>
            <a:r>
              <a:rPr lang="fr-FR" b="1" i="0" baseline="0" dirty="0"/>
              <a:t>valorisation de la (sa) recherche</a:t>
            </a:r>
            <a:r>
              <a:rPr lang="fr-FR" i="0" baseline="0" dirty="0"/>
              <a:t> : des enjeux altruistes et collectifs : laboratoire/établissement, discipline, grand public</a:t>
            </a:r>
          </a:p>
          <a:p>
            <a:endParaRPr lang="fr-FR" dirty="0"/>
          </a:p>
          <a:p>
            <a:r>
              <a:rPr lang="fr-FR" dirty="0">
                <a:sym typeface="Wingdings" panose="05000000000000000000" pitchFamily="2" charset="2"/>
              </a:rPr>
              <a:t></a:t>
            </a:r>
            <a:r>
              <a:rPr lang="fr-FR" dirty="0"/>
              <a:t> le chercheur peut être </a:t>
            </a:r>
            <a:r>
              <a:rPr lang="fr-FR" b="1" dirty="0"/>
              <a:t>acteur de sa visibilité</a:t>
            </a:r>
            <a:r>
              <a:rPr lang="fr-FR" dirty="0"/>
              <a:t> ; n’est pas forcément imposée, mais </a:t>
            </a:r>
            <a:r>
              <a:rPr lang="fr-FR" b="1" dirty="0"/>
              <a:t>se construit </a:t>
            </a:r>
            <a:r>
              <a:rPr lang="fr-FR" dirty="0"/>
              <a:t>(cf. idée de </a:t>
            </a:r>
            <a:r>
              <a:rPr lang="fr-FR" i="1" dirty="0" err="1"/>
              <a:t>personal</a:t>
            </a:r>
            <a:r>
              <a:rPr lang="fr-FR" i="1" dirty="0"/>
              <a:t> </a:t>
            </a:r>
            <a:r>
              <a:rPr lang="fr-FR" i="1" dirty="0" err="1"/>
              <a:t>branding</a:t>
            </a:r>
            <a:r>
              <a:rPr lang="fr-FR" dirty="0"/>
              <a:t>, de marque), avec des outils institutionnels, mais aussi les réseaux sociaux</a:t>
            </a:r>
          </a:p>
        </p:txBody>
      </p:sp>
      <p:sp>
        <p:nvSpPr>
          <p:cNvPr id="4" name="Espace réservé du numéro de diapositive 3"/>
          <p:cNvSpPr>
            <a:spLocks noGrp="1"/>
          </p:cNvSpPr>
          <p:nvPr>
            <p:ph type="sldNum" sz="quarter" idx="10"/>
          </p:nvPr>
        </p:nvSpPr>
        <p:spPr/>
        <p:txBody>
          <a:bodyPr/>
          <a:lstStyle/>
          <a:p>
            <a:fld id="{BB60A166-8114-4AC4-8238-4824E529A866}" type="slidenum">
              <a:rPr lang="fr-FR" smtClean="0"/>
              <a:t>60</a:t>
            </a:fld>
            <a:endParaRPr lang="fr-FR"/>
          </a:p>
        </p:txBody>
      </p:sp>
    </p:spTree>
    <p:extLst>
      <p:ext uri="{BB962C8B-B14F-4D97-AF65-F5344CB8AC3E}">
        <p14:creationId xmlns:p14="http://schemas.microsoft.com/office/powerpoint/2010/main" val="1410348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 Internet</a:t>
            </a:r>
            <a:r>
              <a:rPr lang="fr-FR" dirty="0"/>
              <a:t> : </a:t>
            </a:r>
            <a:r>
              <a:rPr lang="fr-FR" sz="800" dirty="0"/>
              <a:t>(cf.  G. </a:t>
            </a:r>
            <a:r>
              <a:rPr lang="fr-FR" sz="800" dirty="0" err="1"/>
              <a:t>Gallezot</a:t>
            </a:r>
            <a:r>
              <a:rPr lang="fr-FR" sz="800" dirty="0"/>
              <a:t> et O. Le </a:t>
            </a:r>
            <a:r>
              <a:rPr lang="fr-FR" sz="800" dirty="0" err="1"/>
              <a:t>Deuff</a:t>
            </a:r>
            <a:r>
              <a:rPr lang="fr-FR" sz="800" dirty="0"/>
              <a:t>, 2009)</a:t>
            </a:r>
          </a:p>
          <a:p>
            <a:r>
              <a:rPr lang="fr-FR" dirty="0"/>
              <a:t>1970’s : actualisation électronique de pratiques anciennes : mails</a:t>
            </a:r>
          </a:p>
          <a:p>
            <a:pPr marL="177050" indent="-88526" defTabSz="910544">
              <a:defRPr/>
            </a:pPr>
            <a:r>
              <a:rPr lang="fr-FR" dirty="0">
                <a:sym typeface="Wingdings" pitchFamily="2" charset="2"/>
              </a:rPr>
              <a:t> anticipe déjà ce que sera le web 2.0 :</a:t>
            </a:r>
            <a:endParaRPr lang="fr-FR" dirty="0"/>
          </a:p>
          <a:p>
            <a:pPr marL="184955" defTabSz="910544">
              <a:defRPr/>
            </a:pPr>
            <a:r>
              <a:rPr lang="fr-FR" dirty="0"/>
              <a:t>- développement d’un travail communautaire et interactif (ex. : RFC (</a:t>
            </a:r>
            <a:r>
              <a:rPr lang="fr-FR" i="1" dirty="0" err="1"/>
              <a:t>Request</a:t>
            </a:r>
            <a:r>
              <a:rPr lang="fr-FR" i="1" dirty="0"/>
              <a:t> for Comment</a:t>
            </a:r>
            <a:r>
              <a:rPr lang="fr-FR" dirty="0"/>
              <a:t>))</a:t>
            </a:r>
          </a:p>
          <a:p>
            <a:pPr marL="184955" defTabSz="910544">
              <a:defRPr/>
            </a:pPr>
            <a:r>
              <a:rPr lang="fr-FR" dirty="0"/>
              <a:t>- travail en temps réel facilitant la communication de pair à pair</a:t>
            </a:r>
          </a:p>
          <a:p>
            <a:pPr marL="184955" defTabSz="910544">
              <a:defRPr/>
            </a:pPr>
            <a:r>
              <a:rPr lang="fr-FR" dirty="0"/>
              <a:t>- données également non textuelles</a:t>
            </a:r>
          </a:p>
          <a:p>
            <a:pPr defTabSz="910544">
              <a:defRPr/>
            </a:pPr>
            <a:endParaRPr lang="fr-FR" dirty="0"/>
          </a:p>
          <a:p>
            <a:pPr defTabSz="910544">
              <a:defRPr/>
            </a:pPr>
            <a:r>
              <a:rPr lang="fr-FR" b="1" dirty="0"/>
              <a:t>Web</a:t>
            </a:r>
            <a:r>
              <a:rPr lang="fr-FR" dirty="0"/>
              <a:t> :</a:t>
            </a:r>
          </a:p>
          <a:p>
            <a:pPr marL="88526" indent="-88526" defTabSz="910544">
              <a:defRPr/>
            </a:pPr>
            <a:r>
              <a:rPr lang="fr-FR" dirty="0"/>
              <a:t>- </a:t>
            </a:r>
            <a:r>
              <a:rPr lang="fr-FR" b="1" dirty="0"/>
              <a:t>1995’s : « web 1.0 » </a:t>
            </a:r>
            <a:r>
              <a:rPr lang="fr-FR" dirty="0"/>
              <a:t>: forums, listes de diffusion, bases de données collaboratives (« web 1.5 » Lilian Landes)</a:t>
            </a:r>
          </a:p>
          <a:p>
            <a:pPr marL="88526">
              <a:defRPr/>
            </a:pPr>
            <a:r>
              <a:rPr lang="fr-FR" dirty="0"/>
              <a:t>ex. : </a:t>
            </a:r>
            <a:r>
              <a:rPr lang="fr-FR" dirty="0">
                <a:sym typeface="Wingdings" pitchFamily="2" charset="2"/>
              </a:rPr>
              <a:t>la liste H-France et les comptes rendus croisés par les pairs  d’ouvrages de David Bell et Jean-Clément Martin </a:t>
            </a:r>
            <a:r>
              <a:rPr lang="fr-FR" sz="800" dirty="0">
                <a:sym typeface="Wingdings" pitchFamily="2" charset="2"/>
              </a:rPr>
              <a:t>(2007, DL sur </a:t>
            </a:r>
            <a:r>
              <a:rPr lang="fr-FR" sz="800" dirty="0" err="1">
                <a:sym typeface="Wingdings" pitchFamily="2" charset="2"/>
              </a:rPr>
              <a:t>Clioweb</a:t>
            </a:r>
            <a:r>
              <a:rPr lang="fr-FR" sz="800" dirty="0">
                <a:sym typeface="Wingdings" pitchFamily="2" charset="2"/>
              </a:rPr>
              <a:t>, http://clioweb.free.fr/colloques/dhi-toile-medias.htm, lien mort)</a:t>
            </a:r>
            <a:endParaRPr lang="fr-FR" sz="800" dirty="0"/>
          </a:p>
          <a:p>
            <a:pPr defTabSz="910544">
              <a:defRPr/>
            </a:pPr>
            <a:r>
              <a:rPr lang="fr-FR" dirty="0"/>
              <a:t>- </a:t>
            </a:r>
            <a:r>
              <a:rPr lang="fr-FR" b="1" dirty="0"/>
              <a:t>2005’s : « web 2.0 » </a:t>
            </a:r>
            <a:r>
              <a:rPr lang="fr-FR" dirty="0"/>
              <a:t>(Tim </a:t>
            </a:r>
            <a:r>
              <a:rPr lang="fr-FR" dirty="0" err="1"/>
              <a:t>O’Reilly</a:t>
            </a:r>
            <a:r>
              <a:rPr lang="fr-FR" dirty="0"/>
              <a:t>) : évolution du web vers :</a:t>
            </a:r>
          </a:p>
          <a:p>
            <a:pPr marL="170727" indent="-82201" defTabSz="910544">
              <a:buFontTx/>
              <a:buChar char="-"/>
              <a:defRPr/>
            </a:pPr>
            <a:r>
              <a:rPr lang="fr-FR" dirty="0"/>
              <a:t>plus de simplicité : pas de grandes connaissances techniques en informatique pour les utilisateurs</a:t>
            </a:r>
          </a:p>
          <a:p>
            <a:pPr marL="170727" indent="-82201" defTabSz="910544">
              <a:buFontTx/>
              <a:buChar char="-"/>
              <a:defRPr/>
            </a:pPr>
            <a:r>
              <a:rPr lang="fr-FR" dirty="0"/>
              <a:t>plus d’interactivité : chacun peut contribuer de différentes manières</a:t>
            </a:r>
          </a:p>
          <a:p>
            <a:pPr marL="170727" indent="-82201" defTabSz="910544">
              <a:buFontTx/>
              <a:buChar char="-"/>
              <a:defRPr/>
            </a:pPr>
            <a:r>
              <a:rPr lang="fr-FR" dirty="0"/>
              <a:t>plus de pratiques communautaires : réseaux sociaux, </a:t>
            </a:r>
            <a:r>
              <a:rPr lang="fr-FR" dirty="0" err="1"/>
              <a:t>folksonomies</a:t>
            </a:r>
            <a:r>
              <a:rPr lang="fr-FR" dirty="0"/>
              <a:t>…</a:t>
            </a:r>
          </a:p>
          <a:p>
            <a:pPr marL="177050" indent="-88526" defTabSz="910544">
              <a:defRPr/>
            </a:pPr>
            <a:r>
              <a:rPr lang="fr-FR" dirty="0">
                <a:sym typeface="Wingdings" panose="05000000000000000000" pitchFamily="2" charset="2"/>
              </a:rPr>
              <a:t> </a:t>
            </a:r>
            <a:r>
              <a:rPr lang="fr-FR" dirty="0"/>
              <a:t>2 aspects : </a:t>
            </a:r>
            <a:r>
              <a:rPr lang="fr-FR" b="1" dirty="0"/>
              <a:t>modifications des usages </a:t>
            </a:r>
            <a:r>
              <a:rPr lang="fr-FR" dirty="0"/>
              <a:t>(collaboration, mutualisation, partage de données) </a:t>
            </a:r>
            <a:r>
              <a:rPr lang="fr-FR" b="1" dirty="0"/>
              <a:t>et des outils </a:t>
            </a:r>
            <a:r>
              <a:rPr lang="fr-FR" dirty="0"/>
              <a:t>(plateformes personnalisables et intuitives) pour la production, la diffusion et la consommation d’informations</a:t>
            </a:r>
          </a:p>
          <a:p>
            <a:pPr marL="265575" indent="-88526" defTabSz="910544">
              <a:buFontTx/>
              <a:buChar char="-"/>
              <a:defRPr/>
            </a:pPr>
            <a:r>
              <a:rPr lang="fr-FR" dirty="0"/>
              <a:t>2006-2008 : ère des sites internet indépendants/personnels (blogs)</a:t>
            </a:r>
          </a:p>
          <a:p>
            <a:pPr marL="265575" indent="-88526" defTabSz="910544">
              <a:buFontTx/>
              <a:buChar char="-"/>
              <a:defRPr/>
            </a:pPr>
            <a:r>
              <a:rPr lang="fr-FR" dirty="0"/>
              <a:t>2008 </a:t>
            </a:r>
            <a:r>
              <a:rPr lang="fr-FR" dirty="0">
                <a:sym typeface="Wingdings" panose="05000000000000000000" pitchFamily="2" charset="2"/>
              </a:rPr>
              <a:t></a:t>
            </a:r>
            <a:r>
              <a:rPr lang="fr-FR" dirty="0"/>
              <a:t> : ère des réseaux et médias sociaux</a:t>
            </a:r>
          </a:p>
          <a:p>
            <a:pPr defTabSz="910544">
              <a:defRPr/>
            </a:pPr>
            <a:endParaRPr lang="fr-FR" baseline="0"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6</a:t>
            </a:fld>
            <a:endParaRPr lang="fr-FR"/>
          </a:p>
        </p:txBody>
      </p:sp>
    </p:spTree>
    <p:extLst>
      <p:ext uri="{BB962C8B-B14F-4D97-AF65-F5344CB8AC3E}">
        <p14:creationId xmlns:p14="http://schemas.microsoft.com/office/powerpoint/2010/main" val="36926418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0727" indent="-82201">
              <a:buFontTx/>
              <a:buChar char="-"/>
            </a:pPr>
            <a:r>
              <a:rPr lang="fr-FR" dirty="0"/>
              <a:t>utilisable pour les </a:t>
            </a:r>
            <a:r>
              <a:rPr lang="fr-FR" b="1" dirty="0"/>
              <a:t>sources primaires et les documents secondaires</a:t>
            </a:r>
            <a:r>
              <a:rPr lang="fr-FR" dirty="0"/>
              <a:t>, et non pas seulement la publication finale : « </a:t>
            </a:r>
            <a:r>
              <a:rPr lang="fr-FR" i="1" dirty="0" err="1"/>
              <a:t>scholarly</a:t>
            </a:r>
            <a:r>
              <a:rPr lang="fr-FR" i="1" dirty="0"/>
              <a:t> communication</a:t>
            </a:r>
            <a:r>
              <a:rPr lang="fr-FR" dirty="0"/>
              <a:t> » </a:t>
            </a:r>
            <a:r>
              <a:rPr lang="fr-FR" sz="800" dirty="0"/>
              <a:t>(R. Procter et al., 2010, http://rsta.royalsocietypublishing.org/content/368/1926/4039.full.pdf+html)</a:t>
            </a:r>
          </a:p>
          <a:p>
            <a:pPr marL="170727" indent="-82201">
              <a:buFontTx/>
              <a:buChar char="-"/>
            </a:pPr>
            <a:r>
              <a:rPr lang="fr-FR" dirty="0"/>
              <a:t>mode </a:t>
            </a:r>
            <a:r>
              <a:rPr lang="fr-FR" b="1" dirty="0"/>
              <a:t>actif ou passif</a:t>
            </a:r>
          </a:p>
          <a:p>
            <a:endParaRPr lang="fr-FR" dirty="0"/>
          </a:p>
          <a:p>
            <a:r>
              <a:rPr lang="fr-FR" dirty="0"/>
              <a:t>Processus</a:t>
            </a:r>
            <a:r>
              <a:rPr lang="fr-FR" baseline="0" dirty="0"/>
              <a:t> de </a:t>
            </a:r>
            <a:r>
              <a:rPr lang="fr-FR" b="1" baseline="0" dirty="0"/>
              <a:t>« devenir auteur » </a:t>
            </a:r>
            <a:r>
              <a:rPr lang="fr-FR" sz="800" dirty="0"/>
              <a:t>(E. </a:t>
            </a:r>
            <a:r>
              <a:rPr lang="fr-FR" sz="800" dirty="0" err="1"/>
              <a:t>Broudoux</a:t>
            </a:r>
            <a:r>
              <a:rPr lang="fr-FR" sz="800" dirty="0"/>
              <a:t> et G. </a:t>
            </a:r>
            <a:r>
              <a:rPr lang="fr-FR" sz="800" dirty="0" err="1"/>
              <a:t>Chartron</a:t>
            </a:r>
            <a:r>
              <a:rPr lang="fr-FR" sz="800" dirty="0"/>
              <a:t>, 2009, http://archivesic.ccsd.cnrs.fr/docs/00/42/48/26/PDF/</a:t>
            </a:r>
          </a:p>
          <a:p>
            <a:r>
              <a:rPr lang="fr-FR" sz="800" dirty="0"/>
              <a:t>Broudoux-Chartron-H2PTM09-ComScW2.pdf), </a:t>
            </a:r>
            <a:r>
              <a:rPr lang="fr-FR" baseline="0" dirty="0"/>
              <a:t>peut être à but collectif ou plus personnel</a:t>
            </a:r>
          </a:p>
          <a:p>
            <a:pPr marL="177050" indent="-88526">
              <a:buFontTx/>
              <a:buChar char="-"/>
            </a:pPr>
            <a:r>
              <a:rPr lang="fr-FR" b="1" dirty="0"/>
              <a:t>rechercher de l’information</a:t>
            </a:r>
          </a:p>
          <a:p>
            <a:pPr marL="265575" lvl="1" indent="-88526">
              <a:buFontTx/>
              <a:buChar char="-"/>
            </a:pPr>
            <a:r>
              <a:rPr lang="fr-FR" dirty="0"/>
              <a:t>ponctuelle</a:t>
            </a:r>
          </a:p>
          <a:p>
            <a:pPr marL="265575" lvl="1" indent="-88526">
              <a:buFontTx/>
              <a:buChar char="-"/>
            </a:pPr>
            <a:r>
              <a:rPr lang="fr-FR" dirty="0"/>
              <a:t>veille (</a:t>
            </a:r>
            <a:r>
              <a:rPr lang="fr-FR" baseline="0" dirty="0"/>
              <a:t>signaux faibles, domaines émergents et innovants)</a:t>
            </a:r>
            <a:endParaRPr lang="fr-FR" dirty="0"/>
          </a:p>
          <a:p>
            <a:pPr marL="177050" indent="-88526">
              <a:buFontTx/>
              <a:buChar char="-"/>
            </a:pPr>
            <a:r>
              <a:rPr lang="fr-FR" b="1" dirty="0"/>
              <a:t>publier</a:t>
            </a:r>
            <a:r>
              <a:rPr lang="fr-FR" dirty="0"/>
              <a:t> (recherches, articles) </a:t>
            </a:r>
          </a:p>
          <a:p>
            <a:pPr marL="265575" lvl="1" indent="-88526">
              <a:buFontTx/>
              <a:buChar char="-"/>
            </a:pPr>
            <a:r>
              <a:rPr lang="fr-FR" dirty="0"/>
              <a:t>lieu de conversation au même titre que les séminaires de recherche et les colloques</a:t>
            </a:r>
            <a:r>
              <a:rPr lang="fr-FR" baseline="0" dirty="0"/>
              <a:t> : « stade préliminaire » à l’article scientifique (A. </a:t>
            </a:r>
            <a:r>
              <a:rPr lang="fr-FR" baseline="0" dirty="0" err="1"/>
              <a:t>Gunthert</a:t>
            </a:r>
            <a:r>
              <a:rPr lang="fr-FR" baseline="0" dirty="0"/>
              <a:t>, 2013, http://culturevisuelle.org/icones/2820)</a:t>
            </a:r>
            <a:endParaRPr lang="fr-FR" dirty="0"/>
          </a:p>
          <a:p>
            <a:pPr marL="265575" lvl="1" indent="-88526">
              <a:buFontTx/>
              <a:buChar char="-"/>
            </a:pPr>
            <a:r>
              <a:rPr lang="fr-FR" dirty="0"/>
              <a:t>tous</a:t>
            </a:r>
            <a:r>
              <a:rPr lang="fr-FR" baseline="0" dirty="0"/>
              <a:t> les éléments d’une recherche (protocole, résultats, succès ou échecs, discussions, contributions…),</a:t>
            </a:r>
            <a:r>
              <a:rPr lang="fr-FR" dirty="0"/>
              <a:t> cf. principe de l’</a:t>
            </a:r>
            <a:r>
              <a:rPr lang="fr-FR" i="1" dirty="0"/>
              <a:t>open science</a:t>
            </a:r>
            <a:r>
              <a:rPr lang="fr-FR" dirty="0"/>
              <a:t> </a:t>
            </a:r>
          </a:p>
          <a:p>
            <a:pPr marL="177050" lvl="1" indent="-88526">
              <a:buFontTx/>
              <a:buChar char="-"/>
            </a:pPr>
            <a:r>
              <a:rPr lang="fr-FR" b="1" dirty="0"/>
              <a:t>éditer</a:t>
            </a:r>
            <a:r>
              <a:rPr lang="fr-FR" baseline="0" dirty="0"/>
              <a:t> (communications, avec les pairs ou non)</a:t>
            </a:r>
          </a:p>
          <a:p>
            <a:pPr marL="265575" indent="-88526">
              <a:buFontTx/>
              <a:buChar char="-"/>
            </a:pPr>
            <a:r>
              <a:rPr lang="fr-FR" baseline="0" dirty="0"/>
              <a:t>diffuser </a:t>
            </a:r>
          </a:p>
          <a:p>
            <a:pPr marL="265575" lvl="2" indent="-88526" defTabSz="910544">
              <a:buFontTx/>
              <a:buChar char="-"/>
              <a:defRPr/>
            </a:pPr>
            <a:r>
              <a:rPr lang="fr-FR" baseline="0" dirty="0"/>
              <a:t>valoriser son travail</a:t>
            </a:r>
          </a:p>
          <a:p>
            <a:pPr marL="265575" lvl="1" indent="-88526">
              <a:buFontTx/>
              <a:buChar char="-"/>
            </a:pPr>
            <a:r>
              <a:rPr lang="fr-FR" baseline="0" dirty="0"/>
              <a:t>vulgarisation hors de sa discipline, hors du monde académique</a:t>
            </a:r>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61</a:t>
            </a:fld>
            <a:endParaRPr lang="fr-FR"/>
          </a:p>
        </p:txBody>
      </p:sp>
    </p:spTree>
    <p:extLst>
      <p:ext uri="{BB962C8B-B14F-4D97-AF65-F5344CB8AC3E}">
        <p14:creationId xmlns:p14="http://schemas.microsoft.com/office/powerpoint/2010/main" val="18353364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«En matière de recherche et de veille dans le domaine scientifique, il faudra donc penser à utiliser : </a:t>
            </a:r>
          </a:p>
          <a:p>
            <a:pPr marL="170727" indent="-79041"/>
            <a:r>
              <a:rPr lang="fr-FR" dirty="0"/>
              <a:t>- les serveurs professionnels qui continuent</a:t>
            </a:r>
            <a:r>
              <a:rPr lang="fr-FR" baseline="0" dirty="0"/>
              <a:t> d’offrir, moyennant finance, un contenu riche et varié, validé et fiable, structuré, avec des fonctionnalités de recherche extrêmement perfectionnées </a:t>
            </a:r>
            <a:r>
              <a:rPr lang="fr-FR" dirty="0"/>
              <a:t> ;</a:t>
            </a:r>
          </a:p>
          <a:p>
            <a:pPr marL="170727" indent="-79041">
              <a:buFontTx/>
              <a:buChar char="-"/>
            </a:pPr>
            <a:r>
              <a:rPr lang="fr-FR" dirty="0"/>
              <a:t>mais aussi les outils du web 2.0,</a:t>
            </a:r>
            <a:r>
              <a:rPr lang="fr-FR" baseline="0" dirty="0"/>
              <a:t> majoritairement gratuits, qui fournissent des </a:t>
            </a:r>
            <a:r>
              <a:rPr lang="fr-FR" b="1" baseline="0" dirty="0"/>
              <a:t>contenus très récents </a:t>
            </a:r>
            <a:r>
              <a:rPr lang="fr-FR" baseline="0" dirty="0"/>
              <a:t>(quelquefois en temps réel), permettent de tirer parti de l’intelligence collective, facilitent l’accès aux documents en </a:t>
            </a:r>
            <a:r>
              <a:rPr lang="fr-FR" b="1" baseline="0" dirty="0"/>
              <a:t>texte intégral </a:t>
            </a:r>
            <a:r>
              <a:rPr lang="fr-FR" baseline="0" dirty="0"/>
              <a:t>et surtout permettent d’identifier relativement </a:t>
            </a:r>
            <a:r>
              <a:rPr lang="fr-FR" b="1" baseline="0" dirty="0"/>
              <a:t>aisément des spécialistes et experts</a:t>
            </a:r>
            <a:r>
              <a:rPr lang="fr-FR" baseline="0" dirty="0"/>
              <a:t>, malgré des possibilités de recherche à des années lumières de celles proposées par les serveurs » (C. Tisserand-</a:t>
            </a:r>
            <a:r>
              <a:rPr lang="fr-FR" baseline="0" dirty="0" err="1"/>
              <a:t>Barthole</a:t>
            </a:r>
            <a:r>
              <a:rPr lang="fr-FR" baseline="0" dirty="0"/>
              <a:t>, 2012,  p. 1-6).</a:t>
            </a:r>
          </a:p>
          <a:p>
            <a:r>
              <a:rPr lang="fr-FR" baseline="0" dirty="0"/>
              <a:t>Permet de voir ce qui est nouveau mais également </a:t>
            </a:r>
            <a:r>
              <a:rPr lang="fr-FR" b="1" baseline="0" dirty="0"/>
              <a:t>ce qui n’est pas encore publié</a:t>
            </a:r>
            <a:r>
              <a:rPr lang="fr-FR" baseline="0" dirty="0"/>
              <a:t>, en plus d’ouvrir au-delà de son propre réseau </a:t>
            </a:r>
            <a:r>
              <a:rPr lang="fr-FR" sz="800" dirty="0"/>
              <a:t>(</a:t>
            </a:r>
            <a:r>
              <a:rPr lang="fr-FR" sz="800" dirty="0">
                <a:sym typeface="Wingdings" panose="05000000000000000000" pitchFamily="2" charset="2"/>
              </a:rPr>
              <a:t>cf. également étude ENSSIB, B. Clerc et al., 2014, http://fr.slideshare.net/Veille-sur-les-rsp/veiller-aveclinkedinetviadeo)</a:t>
            </a:r>
            <a:endParaRPr lang="fr-FR" sz="800" dirty="0"/>
          </a:p>
          <a:p>
            <a:endParaRPr lang="fr-FR" baseline="0" dirty="0"/>
          </a:p>
          <a:p>
            <a:r>
              <a:rPr lang="fr-FR" baseline="0" dirty="0"/>
              <a:t>Une utilisation bien souvent passive des réseaux sociaux : lecteurs et non producteurs - </a:t>
            </a:r>
            <a:r>
              <a:rPr lang="fr-FR" dirty="0">
                <a:ea typeface="Batang" pitchFamily="18" charset="-127"/>
                <a:sym typeface="Wingdings" pitchFamily="2" charset="2"/>
              </a:rPr>
              <a:t>« </a:t>
            </a:r>
            <a:r>
              <a:rPr lang="fr-FR" dirty="0" err="1">
                <a:ea typeface="Batang" pitchFamily="18" charset="-127"/>
                <a:sym typeface="Wingdings" pitchFamily="2" charset="2"/>
              </a:rPr>
              <a:t>l</a:t>
            </a:r>
            <a:r>
              <a:rPr lang="fr-FR" b="1" i="1" dirty="0" err="1">
                <a:ea typeface="Batang" pitchFamily="18" charset="-127"/>
                <a:sym typeface="Wingdings" pitchFamily="2" charset="2"/>
              </a:rPr>
              <a:t>istening</a:t>
            </a:r>
            <a:r>
              <a:rPr lang="fr-FR" b="1" i="1" dirty="0">
                <a:ea typeface="Batang" pitchFamily="18" charset="-127"/>
                <a:sym typeface="Wingdings" pitchFamily="2" charset="2"/>
              </a:rPr>
              <a:t> mode</a:t>
            </a:r>
            <a:r>
              <a:rPr lang="fr-FR" dirty="0">
                <a:ea typeface="Batang" pitchFamily="18" charset="-127"/>
                <a:sym typeface="Wingdings" pitchFamily="2" charset="2"/>
              </a:rPr>
              <a:t> </a:t>
            </a:r>
            <a:r>
              <a:rPr lang="fr-FR" i="0" dirty="0">
                <a:ea typeface="Batang" pitchFamily="18" charset="-127"/>
                <a:sym typeface="Wingdings" pitchFamily="2" charset="2"/>
              </a:rPr>
              <a:t>» </a:t>
            </a:r>
            <a:r>
              <a:rPr lang="fr-FR" sz="800" dirty="0">
                <a:ea typeface="Batang" pitchFamily="18" charset="-127"/>
                <a:sym typeface="Wingdings" pitchFamily="2" charset="2"/>
              </a:rPr>
              <a:t>(</a:t>
            </a:r>
            <a:r>
              <a:rPr lang="fr-FR" sz="800" dirty="0" err="1">
                <a:ea typeface="Batang" pitchFamily="18" charset="-127"/>
                <a:sym typeface="Wingdings" pitchFamily="2" charset="2"/>
              </a:rPr>
              <a:t>Comprendia</a:t>
            </a:r>
            <a:r>
              <a:rPr lang="fr-FR" sz="800" dirty="0">
                <a:ea typeface="Batang" pitchFamily="18" charset="-127"/>
                <a:sym typeface="Wingdings" pitchFamily="2" charset="2"/>
              </a:rPr>
              <a:t>, http://comprendia.com/2011/08/31/hashtags-helping-life-scientists-communicate-with-social-media/), </a:t>
            </a:r>
            <a:r>
              <a:rPr lang="fr-FR" i="0" dirty="0">
                <a:ea typeface="Batang" pitchFamily="18" charset="-127"/>
                <a:sym typeface="Wingdings" pitchFamily="2" charset="2"/>
              </a:rPr>
              <a:t>cf. </a:t>
            </a:r>
            <a:r>
              <a:rPr lang="fr-FR" dirty="0">
                <a:ea typeface="Batang" pitchFamily="18" charset="-127"/>
                <a:sym typeface="Wingdings" pitchFamily="2" charset="2"/>
              </a:rPr>
              <a:t>également les conclusions du focus de l’observatoire des réseaux sociaux pour les internautes en général </a:t>
            </a:r>
            <a:r>
              <a:rPr lang="fr-FR" sz="800" dirty="0">
                <a:ea typeface="Batang" pitchFamily="18" charset="-127"/>
                <a:sym typeface="Wingdings" pitchFamily="2" charset="2"/>
              </a:rPr>
              <a:t>(2013, http://www.ifop.com/?option=com_publication&amp;type=poll&amp;id=2436</a:t>
            </a:r>
            <a:r>
              <a:rPr lang="fr-FR" dirty="0">
                <a:ea typeface="Batang" pitchFamily="18" charset="-127"/>
                <a:sym typeface="Wingdings" pitchFamily="2" charset="2"/>
              </a:rPr>
              <a:t>) : les réseaux sociaux deviennent davantage des espaces d’observation (lecture, consultation) que de production et de diffusion (publication ou partage d’informations, commentaires)</a:t>
            </a:r>
          </a:p>
          <a:p>
            <a:pPr marL="181793" lvl="3" indent="-90106" defTabSz="910544">
              <a:defRPr/>
            </a:pPr>
            <a:r>
              <a:rPr lang="fr-FR" baseline="0" dirty="0"/>
              <a:t>- </a:t>
            </a:r>
            <a:r>
              <a:rPr lang="fr-FR" b="1" baseline="0" dirty="0"/>
              <a:t>recherche d’information</a:t>
            </a:r>
            <a:endParaRPr lang="fr-FR" baseline="0" dirty="0"/>
          </a:p>
          <a:p>
            <a:pPr marL="181793" lvl="3" indent="-90106">
              <a:defRPr/>
            </a:pPr>
            <a:r>
              <a:rPr lang="fr-FR" baseline="0" dirty="0"/>
              <a:t>- démarches de </a:t>
            </a:r>
            <a:r>
              <a:rPr lang="fr-FR" b="1" baseline="0" dirty="0"/>
              <a:t>veille passive, </a:t>
            </a:r>
            <a:r>
              <a:rPr lang="fr-FR" b="1" dirty="0">
                <a:sym typeface="Wingdings" pitchFamily="2" charset="2"/>
              </a:rPr>
              <a:t>en complément à la veille effectuée par ailleurs</a:t>
            </a:r>
            <a:endParaRPr lang="fr-FR" baseline="0" dirty="0"/>
          </a:p>
          <a:p>
            <a:pPr marL="265575" lvl="3" indent="-90106">
              <a:defRPr/>
            </a:pPr>
            <a:r>
              <a:rPr lang="fr-FR" dirty="0"/>
              <a:t>-</a:t>
            </a:r>
            <a:r>
              <a:rPr lang="fr-FR" baseline="0" dirty="0"/>
              <a:t> </a:t>
            </a:r>
            <a:r>
              <a:rPr lang="fr-FR" dirty="0">
                <a:sym typeface="Wingdings" pitchFamily="2" charset="2"/>
              </a:rPr>
              <a:t>« Veillez le </a:t>
            </a:r>
            <a:r>
              <a:rPr lang="fr-FR" dirty="0" err="1">
                <a:sym typeface="Wingdings" pitchFamily="2" charset="2"/>
              </a:rPr>
              <a:t>veillleur</a:t>
            </a:r>
            <a:r>
              <a:rPr lang="fr-FR" dirty="0">
                <a:sym typeface="Wingdings" pitchFamily="2" charset="2"/>
              </a:rPr>
              <a:t> » (H. </a:t>
            </a:r>
            <a:r>
              <a:rPr lang="fr-FR" dirty="0" err="1">
                <a:sym typeface="Wingdings" pitchFamily="2" charset="2"/>
              </a:rPr>
              <a:t>Senant</a:t>
            </a:r>
            <a:r>
              <a:rPr lang="fr-FR" dirty="0">
                <a:sym typeface="Wingdings" pitchFamily="2" charset="2"/>
              </a:rPr>
              <a:t>, http://fr.locita.com/reseaux-sociaux/7-facteurs-ayant-bloque-ladoption-de-masse-des-flux-rss/?)</a:t>
            </a:r>
            <a:endParaRPr lang="fr-FR" baseline="0" dirty="0">
              <a:sym typeface="Wingdings" pitchFamily="2" charset="2"/>
            </a:endParaRPr>
          </a:p>
          <a:p>
            <a:pPr marL="265575" lvl="3" indent="-90106" defTabSz="910544">
              <a:defRPr/>
            </a:pPr>
            <a:r>
              <a:rPr lang="fr-FR" baseline="0" dirty="0">
                <a:sym typeface="Wingdings" pitchFamily="2" charset="2"/>
              </a:rPr>
              <a:t>- </a:t>
            </a:r>
            <a:r>
              <a:rPr lang="fr-FR" dirty="0">
                <a:sym typeface="Wingdings" pitchFamily="2" charset="2"/>
              </a:rPr>
              <a:t>gestion des listes et des groupes des différents services </a:t>
            </a:r>
          </a:p>
          <a:p>
            <a:pPr marL="265575" lvl="3" indent="-90106" defTabSz="910544">
              <a:defRPr/>
            </a:pPr>
            <a:r>
              <a:rPr lang="fr-FR" dirty="0">
                <a:sym typeface="Wingdings" pitchFamily="2" charset="2"/>
              </a:rPr>
              <a:t>- alertes automatiques (newsletters, flux RSS)</a:t>
            </a:r>
          </a:p>
          <a:p>
            <a:endParaRPr lang="fr-FR" baseline="0" dirty="0"/>
          </a:p>
          <a:p>
            <a:r>
              <a:rPr lang="fr-FR" baseline="0" dirty="0"/>
              <a:t>Cf. également : </a:t>
            </a:r>
          </a:p>
          <a:p>
            <a:pPr marL="170727" indent="-79041">
              <a:buFontTx/>
              <a:buChar char="-"/>
            </a:pPr>
            <a:r>
              <a:rPr lang="fr-FR" baseline="0" dirty="0"/>
              <a:t>O. Ertzscheid, « Twitter est le nouveau Google. Mais Twitter n’est pas que le nouveau Google » (2012, http://affordance.typepad.com/mon_weblog/2012/11/my-state-of-search-2012.html) : profiter de l’« intelligence collective » (concept du web 2.0)</a:t>
            </a:r>
          </a:p>
          <a:p>
            <a:pPr marL="170727" indent="-79041">
              <a:buFontTx/>
              <a:buChar char="-"/>
            </a:pPr>
            <a:r>
              <a:rPr lang="fr-FR" baseline="0" dirty="0"/>
              <a:t>étude sur les médecins : </a:t>
            </a:r>
            <a:r>
              <a:rPr lang="en-US" baseline="0" dirty="0"/>
              <a:t> </a:t>
            </a:r>
            <a:r>
              <a:rPr lang="fr-FR" baseline="0" dirty="0"/>
              <a:t>« </a:t>
            </a:r>
            <a:r>
              <a:rPr lang="en-US" baseline="0" dirty="0"/>
              <a:t>57.5%  perceived social media to be beneficial, engaging, and a good way to get current, high-quality information</a:t>
            </a:r>
            <a:r>
              <a:rPr lang="fr-FR" baseline="0" dirty="0"/>
              <a:t> » (B. S. </a:t>
            </a:r>
            <a:r>
              <a:rPr lang="fr-FR" baseline="0" dirty="0" err="1"/>
              <a:t>McGowan</a:t>
            </a:r>
            <a:r>
              <a:rPr lang="fr-FR" baseline="0" dirty="0"/>
              <a:t> et al.,  2012, http://www.jmir.org/2012/5/e117/)</a:t>
            </a:r>
            <a:r>
              <a:rPr lang="en-US" baseline="0" dirty="0"/>
              <a:t>.</a:t>
            </a:r>
            <a:endParaRPr lang="fr-FR"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62</a:t>
            </a:fld>
            <a:endParaRPr lang="fr-FR"/>
          </a:p>
        </p:txBody>
      </p:sp>
    </p:spTree>
    <p:extLst>
      <p:ext uri="{BB962C8B-B14F-4D97-AF65-F5344CB8AC3E}">
        <p14:creationId xmlns:p14="http://schemas.microsoft.com/office/powerpoint/2010/main" val="7328325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Evolution des </a:t>
            </a:r>
            <a:r>
              <a:rPr lang="fr-FR" b="1" dirty="0"/>
              <a:t>méthodes pour trouver de l’information </a:t>
            </a:r>
            <a:r>
              <a:rPr lang="fr-FR" dirty="0"/>
              <a:t>:</a:t>
            </a:r>
          </a:p>
          <a:p>
            <a:pPr marL="170727" indent="-82201">
              <a:buFontTx/>
              <a:buChar char="-"/>
            </a:pPr>
            <a:r>
              <a:rPr lang="fr-FR" dirty="0"/>
              <a:t>réseaux sociaux</a:t>
            </a:r>
          </a:p>
          <a:p>
            <a:pPr marL="170727" indent="-82201">
              <a:buFontTx/>
              <a:buChar char="-"/>
            </a:pPr>
            <a:r>
              <a:rPr lang="fr-FR" dirty="0"/>
              <a:t>plateformes de contenu</a:t>
            </a:r>
          </a:p>
          <a:p>
            <a:pPr marL="170727" indent="-82201">
              <a:buFontTx/>
              <a:buChar char="-"/>
            </a:pPr>
            <a:r>
              <a:rPr lang="fr-FR" dirty="0"/>
              <a:t>tags (complément des thésaurus professionnels : bibliothèques, bases de données…)</a:t>
            </a:r>
          </a:p>
          <a:p>
            <a:pPr marL="170727" indent="-82201">
              <a:buFontTx/>
              <a:buChar char="-"/>
            </a:pPr>
            <a:r>
              <a:rPr lang="fr-FR" dirty="0"/>
              <a:t>appels à la communauté</a:t>
            </a:r>
          </a:p>
          <a:p>
            <a:pPr marL="170727" indent="-82201">
              <a:buFontTx/>
              <a:buChar char="-"/>
            </a:pPr>
            <a:r>
              <a:rPr lang="fr-FR" dirty="0"/>
              <a:t>information en temps réel</a:t>
            </a:r>
          </a:p>
          <a:p>
            <a:pPr marL="170727" indent="-82201">
              <a:buFontTx/>
              <a:buChar char="-"/>
            </a:pPr>
            <a:r>
              <a:rPr lang="fr-FR" dirty="0"/>
              <a:t>participation à des colloques à distance</a:t>
            </a:r>
          </a:p>
          <a:p>
            <a:pPr marL="88526" defTabSz="914383">
              <a:defRPr/>
            </a:pPr>
            <a:endParaRPr lang="fr-FR" dirty="0"/>
          </a:p>
          <a:p>
            <a:pPr marL="88526" defTabSz="914383">
              <a:defRPr/>
            </a:pPr>
            <a:r>
              <a:rPr lang="fr-FR" dirty="0"/>
              <a:t>Permet de </a:t>
            </a:r>
            <a:r>
              <a:rPr lang="fr-FR" b="1" dirty="0"/>
              <a:t>filtrer</a:t>
            </a:r>
            <a:r>
              <a:rPr lang="fr-FR" dirty="0"/>
              <a:t> face au déluge informationnel (cf. discussions et listes de diffusion)</a:t>
            </a:r>
          </a:p>
          <a:p>
            <a:pPr marL="170727" indent="-82201">
              <a:buFontTx/>
              <a:buChar char="-"/>
            </a:pPr>
            <a:endParaRPr lang="fr-FR" dirty="0"/>
          </a:p>
          <a:p>
            <a:pPr>
              <a:defRPr/>
            </a:pPr>
            <a:r>
              <a:rPr lang="fr-FR" dirty="0"/>
              <a:t>Mais </a:t>
            </a:r>
            <a:r>
              <a:rPr lang="fr-FR" b="1" dirty="0"/>
              <a:t>variable selon les disciplines</a:t>
            </a:r>
            <a:r>
              <a:rPr lang="fr-FR" baseline="0" dirty="0"/>
              <a:t>, monde académique/monde industriel (cf. notamment</a:t>
            </a:r>
            <a:r>
              <a:rPr lang="fr-FR" dirty="0"/>
              <a:t> </a:t>
            </a:r>
            <a:r>
              <a:rPr lang="fr-FR" sz="800" dirty="0"/>
              <a:t>étude Couperin, 2014, http://couperin.org/images/stories/openaire/Couperin_RSDR%20et%20OA_Etude%20exploratoire_2014.pdf et 2020, https://hal.archives-ouvertes.fr/cea-02450324) </a:t>
            </a:r>
          </a:p>
          <a:p>
            <a:pPr marL="177050" indent="-88526"/>
            <a:r>
              <a:rPr lang="fr-FR" dirty="0"/>
              <a:t>-</a:t>
            </a:r>
            <a:r>
              <a:rPr lang="fr-FR" baseline="0" dirty="0"/>
              <a:t> astronomie, informatique, physique : utilisation au-dessus de la moyenne (tradition de partage et de publicité de la recherche, cf. </a:t>
            </a:r>
            <a:r>
              <a:rPr lang="fr-FR" baseline="0" dirty="0" err="1"/>
              <a:t>ArXiv</a:t>
            </a:r>
            <a:r>
              <a:rPr lang="fr-FR" baseline="0" dirty="0"/>
              <a:t> ; secteur peu concurrentiel car beaucoup de recherche publique avec des outils peu fréquents et des moyens considérables)</a:t>
            </a:r>
            <a:endParaRPr lang="fr-FR" dirty="0"/>
          </a:p>
          <a:p>
            <a:pPr marL="177050" indent="-88526"/>
            <a:r>
              <a:rPr lang="fr-FR" dirty="0"/>
              <a:t>- SHS : utilisation</a:t>
            </a:r>
            <a:r>
              <a:rPr lang="fr-FR" baseline="0" dirty="0"/>
              <a:t> dans la moyenne</a:t>
            </a:r>
          </a:p>
          <a:p>
            <a:pPr marL="177050" indent="-88526"/>
            <a:r>
              <a:rPr lang="fr-FR" baseline="0" dirty="0"/>
              <a:t>- sciences du vivant, chimie, mathématiques : utilisation en-dessous la moyenne : </a:t>
            </a:r>
            <a:r>
              <a:rPr lang="fr-FR" dirty="0"/>
              <a:t>enjeux industriels</a:t>
            </a:r>
            <a:r>
              <a:rPr lang="fr-FR" baseline="0" dirty="0"/>
              <a:t> et commerciaux (cf. industrie pharmaceutique ou automobile)</a:t>
            </a:r>
          </a:p>
          <a:p>
            <a:endParaRPr lang="fr-FR" baseline="0" dirty="0"/>
          </a:p>
          <a:p>
            <a:r>
              <a:rPr lang="fr-FR" b="1" dirty="0"/>
              <a:t>L</a:t>
            </a:r>
            <a:r>
              <a:rPr lang="fr-FR" b="1" baseline="0" dirty="0"/>
              <a:t>ieu de la communauté </a:t>
            </a:r>
            <a:r>
              <a:rPr lang="fr-FR" baseline="0" dirty="0"/>
              <a:t>???</a:t>
            </a:r>
          </a:p>
          <a:p>
            <a:pPr marL="177050" indent="-88526" defTabSz="910544">
              <a:defRPr/>
            </a:pPr>
            <a:r>
              <a:rPr lang="fr-FR" baseline="0" dirty="0"/>
              <a:t>- cf. </a:t>
            </a:r>
            <a:r>
              <a:rPr lang="fr-FR" dirty="0"/>
              <a:t>«  Une petite statistique issue de </a:t>
            </a:r>
            <a:r>
              <a:rPr lang="fr-FR" dirty="0" err="1"/>
              <a:t>Mendeley</a:t>
            </a:r>
            <a:r>
              <a:rPr lang="fr-FR" dirty="0"/>
              <a:t> : l’article le plus lu est issu de la biologie expérimentale et a été consulté par plus de 1 600 membres de </a:t>
            </a:r>
            <a:r>
              <a:rPr lang="fr-FR" dirty="0" err="1"/>
              <a:t>Mendeley</a:t>
            </a:r>
            <a:r>
              <a:rPr lang="fr-FR" dirty="0"/>
              <a:t>. L’article le plus lu en sciences humaines l’a été par... 36 membres de ce réseau social pour chercheur » </a:t>
            </a:r>
            <a:r>
              <a:rPr lang="fr-FR" sz="800" dirty="0"/>
              <a:t>(F. </a:t>
            </a:r>
            <a:r>
              <a:rPr lang="fr-FR" sz="800" dirty="0" err="1"/>
              <a:t>Clavert</a:t>
            </a:r>
            <a:r>
              <a:rPr lang="fr-FR" sz="800" dirty="0"/>
              <a:t>, 2010, http://zotero.hypotheses.org/189)</a:t>
            </a:r>
          </a:p>
          <a:p>
            <a:pPr marL="177050" lvl="2">
              <a:defRPr/>
            </a:pPr>
            <a:r>
              <a:rPr lang="fr-FR" baseline="0" dirty="0"/>
              <a:t>- cf. problème de la </a:t>
            </a:r>
            <a:r>
              <a:rPr lang="fr-FR" dirty="0"/>
              <a:t>recherche en entreprise </a:t>
            </a:r>
            <a:r>
              <a:rPr lang="fr-FR" sz="800" dirty="0"/>
              <a:t>(V. </a:t>
            </a:r>
            <a:r>
              <a:rPr lang="fr-FR" sz="800" dirty="0" err="1"/>
              <a:t>Colodrón</a:t>
            </a:r>
            <a:r>
              <a:rPr lang="fr-FR" sz="800" dirty="0"/>
              <a:t> et H. Basset, 2011, http://beyondthebookcast.com/les-reseaux-sociaux-un-nouvel-allie-pour-l%E2%80%99article-scientifique/)</a:t>
            </a:r>
            <a:endParaRPr lang="en-US" sz="800" dirty="0"/>
          </a:p>
          <a:p>
            <a:endParaRPr lang="fr-FR" baseline="0"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63</a:t>
            </a:fld>
            <a:endParaRPr lang="fr-FR"/>
          </a:p>
        </p:txBody>
      </p:sp>
    </p:spTree>
    <p:extLst>
      <p:ext uri="{BB962C8B-B14F-4D97-AF65-F5344CB8AC3E}">
        <p14:creationId xmlns:p14="http://schemas.microsoft.com/office/powerpoint/2010/main" val="5148991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64</a:t>
            </a:fld>
            <a:endParaRPr lang="fr-FR"/>
          </a:p>
        </p:txBody>
      </p:sp>
    </p:spTree>
    <p:extLst>
      <p:ext uri="{BB962C8B-B14F-4D97-AF65-F5344CB8AC3E}">
        <p14:creationId xmlns:p14="http://schemas.microsoft.com/office/powerpoint/2010/main" val="18616892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Cet exemple</a:t>
            </a:r>
            <a:r>
              <a:rPr lang="fr-FR" baseline="0" dirty="0"/>
              <a:t> « </a:t>
            </a:r>
            <a:r>
              <a:rPr lang="fr-FR" dirty="0"/>
              <a:t>montre tout à la fois les </a:t>
            </a:r>
            <a:r>
              <a:rPr lang="fr-FR" b="1" dirty="0"/>
              <a:t>vertus de ces outils</a:t>
            </a:r>
            <a:r>
              <a:rPr lang="fr-FR" dirty="0"/>
              <a:t>, qui facilitent la sociabilité académique et augmentent la portée géographique et scientifique des échanges, et les façons dont ils transforment les usages et les rapports au savoir et à sa production. Mais il laisse entrevoir aussi certains </a:t>
            </a:r>
            <a:r>
              <a:rPr lang="fr-FR" b="1" dirty="0"/>
              <a:t>effets moins vertueux</a:t>
            </a:r>
            <a:r>
              <a:rPr lang="fr-FR" dirty="0"/>
              <a:t> : le creusement, par exemple, d’une fracture entre ceux qui maîtrisent ces outils et ceux qui ne les utilisent pas ou n’en maîtrisent pas les codes ; l’accélération, aussi, des échanges, au détriment d’un temps plus long de l’analyse et de la réflexion… Sans compter la plus grande visibilité (sinon l’augmentation réelle) du bruit venant parasiter le signal scientifique : Twitter laisse voir plus facilement qu’avant la grande conversation, parfois très potache, que peuvent entretenir entre eux les auditeurs dans le dos de l’intervenant ! Ce que démontre l’expérience donc, c’est bien cette nécessité, déjà évoquée au début du billet, d’examiner les outils et leurs usages en se tenant à égale distance de la </a:t>
            </a:r>
            <a:r>
              <a:rPr lang="fr-FR" b="1" dirty="0"/>
              <a:t>technophilie et de la </a:t>
            </a:r>
            <a:r>
              <a:rPr lang="fr-FR" b="1" dirty="0" err="1"/>
              <a:t>technophobie</a:t>
            </a:r>
            <a:r>
              <a:rPr lang="fr-FR" dirty="0"/>
              <a:t> » </a:t>
            </a:r>
            <a:r>
              <a:rPr lang="fr-FR" sz="800" dirty="0"/>
              <a:t>(P. </a:t>
            </a:r>
            <a:r>
              <a:rPr lang="fr-FR" sz="800" dirty="0" err="1"/>
              <a:t>Mercklé</a:t>
            </a:r>
            <a:r>
              <a:rPr lang="fr-FR" sz="800" dirty="0"/>
              <a:t>, 2011, http://pierremerckle.fr/2011/11/sciences-sociales-2-0-la-preuve-par-l%E2%80%99exemple/)</a:t>
            </a:r>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65</a:t>
            </a:fld>
            <a:endParaRPr lang="fr-FR"/>
          </a:p>
        </p:txBody>
      </p:sp>
    </p:spTree>
    <p:extLst>
      <p:ext uri="{BB962C8B-B14F-4D97-AF65-F5344CB8AC3E}">
        <p14:creationId xmlns:p14="http://schemas.microsoft.com/office/powerpoint/2010/main" val="31265728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0544">
              <a:defRPr/>
            </a:pPr>
            <a:r>
              <a:rPr lang="fr-FR" dirty="0"/>
              <a:t>« </a:t>
            </a:r>
            <a:r>
              <a:rPr lang="fr-FR" b="1" i="1" dirty="0"/>
              <a:t>Social </a:t>
            </a:r>
            <a:r>
              <a:rPr lang="fr-FR" b="1" i="1" dirty="0" err="1"/>
              <a:t>awareness</a:t>
            </a:r>
            <a:r>
              <a:rPr lang="fr-FR" b="1" i="1" dirty="0"/>
              <a:t> data</a:t>
            </a:r>
            <a:r>
              <a:rPr lang="fr-FR" dirty="0"/>
              <a:t> » </a:t>
            </a:r>
            <a:r>
              <a:rPr lang="fr-FR" sz="800" dirty="0"/>
              <a:t>(H. Basset, 2012, http://scienceintelligence.wordpress.com/2012/03/19/social-awareness-tools-for-science-research/)</a:t>
            </a:r>
          </a:p>
          <a:p>
            <a:pPr defTabSz="910544">
              <a:defRPr/>
            </a:pPr>
            <a:endParaRPr lang="fr-FR" dirty="0"/>
          </a:p>
          <a:p>
            <a:pPr defTabSz="910544">
              <a:defRPr/>
            </a:pPr>
            <a:r>
              <a:rPr lang="fr-FR" b="1" dirty="0"/>
              <a:t>Fonctions collaboratives </a:t>
            </a:r>
            <a:r>
              <a:rPr lang="fr-FR" dirty="0"/>
              <a:t>permettent également de repérer : </a:t>
            </a:r>
          </a:p>
          <a:p>
            <a:pPr marL="170727" indent="-82201" defTabSz="910544">
              <a:buFontTx/>
              <a:buChar char="-"/>
              <a:defRPr/>
            </a:pPr>
            <a:r>
              <a:rPr lang="fr-FR" dirty="0"/>
              <a:t>des </a:t>
            </a:r>
            <a:r>
              <a:rPr lang="fr-FR" b="1" dirty="0"/>
              <a:t>thématiques</a:t>
            </a:r>
            <a:r>
              <a:rPr lang="fr-FR" baseline="0" dirty="0"/>
              <a:t> - tendances et signaux faibles </a:t>
            </a:r>
          </a:p>
          <a:p>
            <a:pPr marL="265575" lvl="2"/>
            <a:r>
              <a:rPr lang="fr-FR" dirty="0"/>
              <a:t>- voir ce que les autres lisent</a:t>
            </a:r>
          </a:p>
          <a:p>
            <a:pPr marL="265575" lvl="2"/>
            <a:r>
              <a:rPr lang="fr-FR" dirty="0"/>
              <a:t>- connaître les </a:t>
            </a:r>
            <a:r>
              <a:rPr lang="fr-FR" i="1" dirty="0" err="1"/>
              <a:t>papers</a:t>
            </a:r>
            <a:r>
              <a:rPr lang="fr-FR" dirty="0"/>
              <a:t> populaires (ex. </a:t>
            </a:r>
            <a:r>
              <a:rPr lang="fr-FR" dirty="0" err="1"/>
              <a:t>Mendeley</a:t>
            </a:r>
            <a:r>
              <a:rPr lang="fr-FR" dirty="0"/>
              <a:t>)</a:t>
            </a:r>
          </a:p>
          <a:p>
            <a:pPr marL="177050" indent="-88526" defTabSz="910544">
              <a:defRPr/>
            </a:pPr>
            <a:r>
              <a:rPr lang="fr-FR" dirty="0"/>
              <a:t>- des </a:t>
            </a:r>
            <a:r>
              <a:rPr lang="fr-FR" b="1" dirty="0"/>
              <a:t>personnes</a:t>
            </a:r>
            <a:r>
              <a:rPr lang="fr-FR" dirty="0"/>
              <a:t> à</a:t>
            </a:r>
            <a:r>
              <a:rPr lang="fr-FR" baseline="0" dirty="0"/>
              <a:t> suivre </a:t>
            </a:r>
          </a:p>
          <a:p>
            <a:pPr marL="265575" lvl="2"/>
            <a:r>
              <a:rPr lang="fr-FR" dirty="0"/>
              <a:t>- connaître les chercheurs clés dans une communauté</a:t>
            </a:r>
          </a:p>
          <a:p>
            <a:pPr marL="265575" lvl="2"/>
            <a:r>
              <a:rPr lang="fr-FR" dirty="0"/>
              <a:t>- voir ceux qui lisent la même chose que moi</a:t>
            </a:r>
          </a:p>
          <a:p>
            <a:pPr marL="265575" lvl="2"/>
            <a:r>
              <a:rPr lang="fr-FR" dirty="0"/>
              <a:t>- voir ceux qui téléchargent mes articles (ex. </a:t>
            </a:r>
            <a:r>
              <a:rPr lang="fr-FR" dirty="0" err="1"/>
              <a:t>Mendeley</a:t>
            </a:r>
            <a:r>
              <a:rPr lang="fr-FR" dirty="0"/>
              <a:t>)</a:t>
            </a:r>
          </a:p>
          <a:p>
            <a:pPr marL="170727" indent="-170727" defTabSz="910544">
              <a:buFontTx/>
              <a:buChar char="-"/>
              <a:defRPr/>
            </a:pPr>
            <a:endParaRPr lang="fr-FR" baseline="0" dirty="0"/>
          </a:p>
          <a:p>
            <a:pPr defTabSz="910544">
              <a:defRPr/>
            </a:pPr>
            <a:endParaRPr lang="fr-FR" dirty="0"/>
          </a:p>
          <a:p>
            <a:endParaRPr lang="fr-FR"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66</a:t>
            </a:fld>
            <a:endParaRPr lang="fr-FR"/>
          </a:p>
        </p:txBody>
      </p:sp>
    </p:spTree>
    <p:extLst>
      <p:ext uri="{BB962C8B-B14F-4D97-AF65-F5344CB8AC3E}">
        <p14:creationId xmlns:p14="http://schemas.microsoft.com/office/powerpoint/2010/main" val="42103515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Intérêt de Slideshare</a:t>
            </a:r>
            <a:r>
              <a:rPr lang="fr-FR" baseline="0" dirty="0"/>
              <a:t> pour un maître de conférences : </a:t>
            </a:r>
            <a:r>
              <a:rPr lang="fr-FR" sz="800" dirty="0"/>
              <a:t>O. Ertzscheid, 2011 http://affordance.typepad.com/mon_weblog/2011/02/la-recherche-dinformation-nest-pas-une-maladie.html</a:t>
            </a:r>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67</a:t>
            </a:fld>
            <a:endParaRPr lang="fr-FR"/>
          </a:p>
        </p:txBody>
      </p:sp>
    </p:spTree>
    <p:extLst>
      <p:ext uri="{BB962C8B-B14F-4D97-AF65-F5344CB8AC3E}">
        <p14:creationId xmlns:p14="http://schemas.microsoft.com/office/powerpoint/2010/main" val="41235299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68</a:t>
            </a:fld>
            <a:endParaRPr lang="fr-FR"/>
          </a:p>
        </p:txBody>
      </p:sp>
    </p:spTree>
    <p:extLst>
      <p:ext uri="{BB962C8B-B14F-4D97-AF65-F5344CB8AC3E}">
        <p14:creationId xmlns:p14="http://schemas.microsoft.com/office/powerpoint/2010/main" val="18677540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69</a:t>
            </a:fld>
            <a:endParaRPr lang="fr-FR"/>
          </a:p>
        </p:txBody>
      </p:sp>
    </p:spTree>
    <p:extLst>
      <p:ext uri="{BB962C8B-B14F-4D97-AF65-F5344CB8AC3E}">
        <p14:creationId xmlns:p14="http://schemas.microsoft.com/office/powerpoint/2010/main" val="26651361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70</a:t>
            </a:fld>
            <a:endParaRPr lang="fr-FR"/>
          </a:p>
        </p:txBody>
      </p:sp>
    </p:spTree>
    <p:extLst>
      <p:ext uri="{BB962C8B-B14F-4D97-AF65-F5344CB8AC3E}">
        <p14:creationId xmlns:p14="http://schemas.microsoft.com/office/powerpoint/2010/main" val="1286269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1" dirty="0"/>
              <a:t>2 </a:t>
            </a:r>
            <a:r>
              <a:rPr lang="en-US" b="1" dirty="0" err="1"/>
              <a:t>étapes</a:t>
            </a:r>
            <a:r>
              <a:rPr lang="en-US" b="1" dirty="0"/>
              <a:t> </a:t>
            </a:r>
            <a:r>
              <a:rPr lang="en-US" dirty="0" err="1"/>
              <a:t>dans</a:t>
            </a:r>
            <a:r>
              <a:rPr lang="en-US" dirty="0"/>
              <a:t> la </a:t>
            </a:r>
            <a:r>
              <a:rPr lang="en-US" dirty="0" err="1"/>
              <a:t>définition</a:t>
            </a:r>
            <a:r>
              <a:rPr lang="en-US" dirty="0"/>
              <a:t> du web 2.0 : </a:t>
            </a:r>
          </a:p>
          <a:p>
            <a:pPr marL="183374" indent="-94848">
              <a:buFontTx/>
              <a:buChar char="-"/>
              <a:defRPr/>
            </a:pPr>
            <a:r>
              <a:rPr lang="en-US" b="1" dirty="0"/>
              <a:t>axe </a:t>
            </a:r>
            <a:r>
              <a:rPr lang="en-US" b="1" dirty="0" err="1"/>
              <a:t>plutôt</a:t>
            </a:r>
            <a:r>
              <a:rPr lang="en-US" b="1" dirty="0"/>
              <a:t> </a:t>
            </a:r>
            <a:r>
              <a:rPr lang="en-US" b="1" dirty="0" err="1"/>
              <a:t>informatique</a:t>
            </a:r>
            <a:r>
              <a:rPr lang="en-US" b="1" dirty="0"/>
              <a:t> et </a:t>
            </a:r>
            <a:r>
              <a:rPr lang="en-US" b="1" dirty="0" err="1"/>
              <a:t>logiciel</a:t>
            </a:r>
            <a:r>
              <a:rPr lang="en-US" b="1" dirty="0"/>
              <a:t> </a:t>
            </a:r>
            <a:r>
              <a:rPr lang="en-US" sz="800" dirty="0"/>
              <a:t>: </a:t>
            </a:r>
            <a:r>
              <a:rPr lang="fr-FR" sz="800" dirty="0"/>
              <a:t>Tim </a:t>
            </a:r>
            <a:r>
              <a:rPr lang="fr-FR" sz="800" dirty="0" err="1"/>
              <a:t>O’Reilly</a:t>
            </a:r>
            <a:r>
              <a:rPr lang="fr-FR" sz="800" dirty="0"/>
              <a:t>, </a:t>
            </a:r>
            <a:r>
              <a:rPr lang="fr-FR" sz="800" i="1" dirty="0" err="1"/>
              <a:t>What</a:t>
            </a:r>
            <a:r>
              <a:rPr lang="fr-FR" sz="800" i="1" dirty="0"/>
              <a:t> </a:t>
            </a:r>
            <a:r>
              <a:rPr lang="fr-FR" sz="800" i="1" dirty="0" err="1"/>
              <a:t>is</a:t>
            </a:r>
            <a:r>
              <a:rPr lang="fr-FR" sz="800" i="1" dirty="0"/>
              <a:t> web 2.0. Design patterns and business </a:t>
            </a:r>
            <a:r>
              <a:rPr lang="fr-FR" sz="800" i="1" dirty="0" err="1"/>
              <a:t>models</a:t>
            </a:r>
            <a:r>
              <a:rPr lang="fr-FR" sz="800" i="1" dirty="0"/>
              <a:t> for the </a:t>
            </a:r>
            <a:r>
              <a:rPr lang="fr-FR" sz="800" i="1" dirty="0" err="1"/>
              <a:t>next</a:t>
            </a:r>
            <a:r>
              <a:rPr lang="fr-FR" sz="800" i="1" dirty="0"/>
              <a:t> </a:t>
            </a:r>
            <a:r>
              <a:rPr lang="fr-FR" sz="800" i="1" dirty="0" err="1"/>
              <a:t>generation</a:t>
            </a:r>
            <a:r>
              <a:rPr lang="fr-FR" sz="800" i="1" dirty="0"/>
              <a:t> of software, </a:t>
            </a:r>
            <a:r>
              <a:rPr lang="fr-FR" sz="800" dirty="0"/>
              <a:t>2005, http://oreilly.com/pub/a/web2/archive/what-is-web-20.html?page=1)</a:t>
            </a:r>
          </a:p>
          <a:p>
            <a:pPr marL="183374" indent="-94848">
              <a:buFontTx/>
              <a:buChar char="-"/>
              <a:defRPr/>
            </a:pPr>
            <a:r>
              <a:rPr lang="en-US" b="1" dirty="0"/>
              <a:t>axe </a:t>
            </a:r>
            <a:r>
              <a:rPr lang="en-US" b="1" dirty="0" err="1"/>
              <a:t>plutôt</a:t>
            </a:r>
            <a:r>
              <a:rPr lang="en-US" b="1" dirty="0"/>
              <a:t> social </a:t>
            </a:r>
            <a:r>
              <a:rPr lang="en-US" dirty="0"/>
              <a:t>: </a:t>
            </a:r>
            <a:r>
              <a:rPr lang="fr-FR" sz="800" dirty="0"/>
              <a:t>Paul Anderson, </a:t>
            </a:r>
            <a:r>
              <a:rPr lang="fr-FR" sz="800" i="1" dirty="0" err="1"/>
              <a:t>What</a:t>
            </a:r>
            <a:r>
              <a:rPr lang="fr-FR" sz="800" i="1" dirty="0"/>
              <a:t> </a:t>
            </a:r>
            <a:r>
              <a:rPr lang="fr-FR" sz="800" i="1" dirty="0" err="1"/>
              <a:t>is</a:t>
            </a:r>
            <a:r>
              <a:rPr lang="fr-FR" sz="800" i="1" dirty="0"/>
              <a:t> web 2.0 ? </a:t>
            </a:r>
            <a:r>
              <a:rPr lang="fr-FR" sz="800" i="1" dirty="0" err="1"/>
              <a:t>Ideas</a:t>
            </a:r>
            <a:r>
              <a:rPr lang="fr-FR" sz="800" i="1" dirty="0"/>
              <a:t>, technologies and implications for </a:t>
            </a:r>
            <a:r>
              <a:rPr lang="fr-FR" sz="800" i="1" dirty="0" err="1"/>
              <a:t>education</a:t>
            </a:r>
            <a:r>
              <a:rPr lang="fr-FR" sz="800" i="1" dirty="0"/>
              <a:t>, </a:t>
            </a:r>
            <a:r>
              <a:rPr lang="en-US" sz="800" dirty="0"/>
              <a:t>2007, </a:t>
            </a:r>
            <a:r>
              <a:rPr lang="fr-FR" sz="800" dirty="0"/>
              <a:t>http://www.jisc.ac.uk/media/documents/techwatch/tsw0701b.pdf </a:t>
            </a:r>
            <a:r>
              <a:rPr lang="fr-FR" dirty="0"/>
              <a:t>: « </a:t>
            </a:r>
            <a:r>
              <a:rPr lang="en-US" i="1" dirty="0"/>
              <a:t>Web 2.0 encompasses a variety of different meanings that include an increased emphasis on user-generated content, data and content sharing and collaborative effort, together with the use of various kinds of social software, new ways of interacting with web-based applications, and the use of the web as a platform for generating, re-purposing and consuming content</a:t>
            </a:r>
            <a:r>
              <a:rPr lang="fr-FR" dirty="0"/>
              <a:t> »</a:t>
            </a:r>
            <a:r>
              <a:rPr lang="en-US" dirty="0"/>
              <a:t> (P. Anderson,  2007)</a:t>
            </a:r>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7</a:t>
            </a:fld>
            <a:endParaRPr lang="fr-FR"/>
          </a:p>
        </p:txBody>
      </p:sp>
    </p:spTree>
    <p:extLst>
      <p:ext uri="{BB962C8B-B14F-4D97-AF65-F5344CB8AC3E}">
        <p14:creationId xmlns:p14="http://schemas.microsoft.com/office/powerpoint/2010/main" val="21465614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Intérêt avant tout de Twitter comme source d’information : « De tous les réseaux sociaux 2nde vague (les listes de discussion et les forums étaient la 1ère vague), Twitter est le seul que je recommande dans mes formations sur la veille juridique et la recherche documentaire » </a:t>
            </a:r>
            <a:r>
              <a:rPr lang="fr-FR" sz="800" dirty="0"/>
              <a:t>(E. Barthe, commentaire n°3, 03/10/2012, http://caddereputation.over-blog.com/article-vers-la-fin-de-twitter-comme-ressource-informationnelle-110749988-comments.html</a:t>
            </a:r>
            <a:r>
              <a:rPr lang="fr-FR" dirty="0"/>
              <a:t>)</a:t>
            </a:r>
          </a:p>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71</a:t>
            </a:fld>
            <a:endParaRPr lang="fr-FR"/>
          </a:p>
        </p:txBody>
      </p:sp>
    </p:spTree>
    <p:extLst>
      <p:ext uri="{BB962C8B-B14F-4D97-AF65-F5344CB8AC3E}">
        <p14:creationId xmlns:p14="http://schemas.microsoft.com/office/powerpoint/2010/main" val="2830861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72</a:t>
            </a:fld>
            <a:endParaRPr lang="fr-FR"/>
          </a:p>
        </p:txBody>
      </p:sp>
    </p:spTree>
    <p:extLst>
      <p:ext uri="{BB962C8B-B14F-4D97-AF65-F5344CB8AC3E}">
        <p14:creationId xmlns:p14="http://schemas.microsoft.com/office/powerpoint/2010/main" val="38332008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73</a:t>
            </a:fld>
            <a:endParaRPr lang="fr-FR"/>
          </a:p>
        </p:txBody>
      </p:sp>
    </p:spTree>
    <p:extLst>
      <p:ext uri="{BB962C8B-B14F-4D97-AF65-F5344CB8AC3E}">
        <p14:creationId xmlns:p14="http://schemas.microsoft.com/office/powerpoint/2010/main" val="24193069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0544">
              <a:defRPr/>
            </a:pPr>
            <a:r>
              <a:rPr lang="fr-FR" dirty="0"/>
              <a:t>Nécessite</a:t>
            </a:r>
            <a:r>
              <a:rPr lang="fr-FR" baseline="0" dirty="0"/>
              <a:t> souvent d’avoir </a:t>
            </a:r>
            <a:r>
              <a:rPr lang="fr-FR" b="1" baseline="0" dirty="0"/>
              <a:t>un réseau plus ou moins préexistant et des interactions régulières </a:t>
            </a:r>
            <a:r>
              <a:rPr lang="fr-FR" baseline="0" dirty="0"/>
              <a:t>pour être vraiment efficace</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74</a:t>
            </a:fld>
            <a:endParaRPr lang="fr-FR"/>
          </a:p>
        </p:txBody>
      </p:sp>
    </p:spTree>
    <p:extLst>
      <p:ext uri="{BB962C8B-B14F-4D97-AF65-F5344CB8AC3E}">
        <p14:creationId xmlns:p14="http://schemas.microsoft.com/office/powerpoint/2010/main" val="9726819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Flux RSS : très intéressant pour</a:t>
            </a:r>
            <a:r>
              <a:rPr lang="fr-FR" baseline="0" dirty="0"/>
              <a:t> la veille</a:t>
            </a:r>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75</a:t>
            </a:fld>
            <a:endParaRPr lang="fr-FR"/>
          </a:p>
        </p:txBody>
      </p:sp>
    </p:spTree>
    <p:extLst>
      <p:ext uri="{BB962C8B-B14F-4D97-AF65-F5344CB8AC3E}">
        <p14:creationId xmlns:p14="http://schemas.microsoft.com/office/powerpoint/2010/main" val="2755669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Référence : T. Gardner et S. </a:t>
            </a:r>
            <a:r>
              <a:rPr lang="fr-FR" dirty="0" err="1"/>
              <a:t>Inger</a:t>
            </a:r>
            <a:r>
              <a:rPr lang="fr-FR" dirty="0"/>
              <a:t>, 2018, </a:t>
            </a:r>
            <a:br>
              <a:rPr lang="fr-FR" dirty="0"/>
            </a:br>
            <a:br>
              <a:rPr lang="fr-FR" dirty="0"/>
            </a:br>
            <a:r>
              <a:rPr lang="fr-FR" dirty="0"/>
              <a:t>« </a:t>
            </a:r>
            <a:r>
              <a:rPr lang="en-US" i="1" dirty="0"/>
              <a:t>Social Media has not grown in importance as people perhaps expected it to, although certainly HSS subjects have caught up with STEM since 2012. The important thing to note is that social media is less important across many demographics than other discovery resources.</a:t>
            </a:r>
            <a:r>
              <a:rPr lang="fr-FR" i="1" dirty="0"/>
              <a:t> </a:t>
            </a:r>
            <a:r>
              <a:rPr lang="fr-FR" dirty="0"/>
              <a:t>»</a:t>
            </a:r>
            <a:r>
              <a:rPr lang="en-US" dirty="0"/>
              <a:t> </a:t>
            </a:r>
            <a:br>
              <a:rPr lang="fr-FR" dirty="0"/>
            </a:br>
            <a:br>
              <a:rPr lang="fr-FR" dirty="0"/>
            </a:br>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76</a:t>
            </a:fld>
            <a:endParaRPr lang="fr-FR"/>
          </a:p>
        </p:txBody>
      </p:sp>
    </p:spTree>
    <p:extLst>
      <p:ext uri="{BB962C8B-B14F-4D97-AF65-F5344CB8AC3E}">
        <p14:creationId xmlns:p14="http://schemas.microsoft.com/office/powerpoint/2010/main" val="8609703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B60A166-8114-4AC4-8238-4824E529A866}" type="slidenum">
              <a:rPr lang="fr-FR" smtClean="0"/>
              <a:t>77</a:t>
            </a:fld>
            <a:endParaRPr lang="fr-FR"/>
          </a:p>
        </p:txBody>
      </p:sp>
    </p:spTree>
    <p:extLst>
      <p:ext uri="{BB962C8B-B14F-4D97-AF65-F5344CB8AC3E}">
        <p14:creationId xmlns:p14="http://schemas.microsoft.com/office/powerpoint/2010/main" val="10449481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Référence : D. </a:t>
            </a:r>
            <a:r>
              <a:rPr lang="fr-FR" dirty="0" err="1"/>
              <a:t>Christenson</a:t>
            </a:r>
            <a:r>
              <a:rPr lang="fr-FR" dirty="0"/>
              <a:t>, 2017, https://www.bu.edu/research/files/2017/11/Merged-Presentation.pdf</a:t>
            </a:r>
          </a:p>
        </p:txBody>
      </p:sp>
      <p:sp>
        <p:nvSpPr>
          <p:cNvPr id="4" name="Espace réservé du numéro de diapositive 3"/>
          <p:cNvSpPr>
            <a:spLocks noGrp="1"/>
          </p:cNvSpPr>
          <p:nvPr>
            <p:ph type="sldNum" sz="quarter" idx="5"/>
          </p:nvPr>
        </p:nvSpPr>
        <p:spPr/>
        <p:txBody>
          <a:bodyPr/>
          <a:lstStyle/>
          <a:p>
            <a:fld id="{674A2ACD-2B3D-4894-BA84-7EEEFD1E15C8}" type="slidenum">
              <a:rPr lang="fr-FR" smtClean="0"/>
              <a:pPr/>
              <a:t>78</a:t>
            </a:fld>
            <a:endParaRPr lang="fr-FR" dirty="0"/>
          </a:p>
        </p:txBody>
      </p:sp>
    </p:spTree>
    <p:extLst>
      <p:ext uri="{BB962C8B-B14F-4D97-AF65-F5344CB8AC3E}">
        <p14:creationId xmlns:p14="http://schemas.microsoft.com/office/powerpoint/2010/main" val="3530520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3"/>
          <a:srcRect l="31950" t="31676" r="33523" b="61919"/>
          <a:stretch/>
        </p:blipFill>
        <p:spPr>
          <a:xfrm>
            <a:off x="787727" y="6076551"/>
            <a:ext cx="5055433" cy="591006"/>
          </a:xfrm>
          <a:prstGeom prst="rect">
            <a:avLst/>
          </a:prstGeom>
        </p:spPr>
      </p:pic>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a:t>
            </a:r>
            <a:r>
              <a:rPr lang="fr-FR" i="1" dirty="0"/>
              <a:t> </a:t>
            </a:r>
            <a:r>
              <a:rPr lang="en-US" i="1" dirty="0"/>
              <a:t>If there’s one thing I’ve realized about academia, it’s that what you know is not all that matters when it comes to finding opportunities (although it is extremely important). Many times it also matters who you know, and maybe more importantly, who knows you! </a:t>
            </a:r>
            <a:r>
              <a:rPr lang="fr-FR" dirty="0"/>
              <a:t>» </a:t>
            </a:r>
            <a:r>
              <a:rPr lang="fr-FR" sz="800" dirty="0"/>
              <a:t>(Morgan D. Jackson, 2012, http://www.biodiversityinfocus.com/blog/2012/01/02/</a:t>
            </a:r>
          </a:p>
          <a:p>
            <a:r>
              <a:rPr lang="fr-FR" sz="800" dirty="0"/>
              <a:t>twitter-for-</a:t>
            </a:r>
            <a:r>
              <a:rPr lang="fr-FR" sz="800" dirty="0" err="1"/>
              <a:t>scientists</a:t>
            </a:r>
            <a:r>
              <a:rPr lang="fr-FR" sz="800" dirty="0"/>
              <a:t>-and-</a:t>
            </a:r>
            <a:r>
              <a:rPr lang="fr-FR" sz="800" dirty="0" err="1"/>
              <a:t>why</a:t>
            </a:r>
            <a:r>
              <a:rPr lang="fr-FR" sz="800" dirty="0"/>
              <a:t>-</a:t>
            </a:r>
            <a:r>
              <a:rPr lang="fr-FR" sz="800" dirty="0" err="1"/>
              <a:t>you-should-try-it-scienceshare</a:t>
            </a:r>
            <a:r>
              <a:rPr lang="fr-FR" sz="800" dirty="0"/>
              <a:t>/comment-page-1/)</a:t>
            </a:r>
          </a:p>
          <a:p>
            <a:r>
              <a:rPr lang="fr-FR" sz="800" dirty="0"/>
              <a:t>cf. aussi Charlie </a:t>
            </a:r>
            <a:r>
              <a:rPr lang="fr-FR" sz="800" dirty="0" err="1"/>
              <a:t>Rapple</a:t>
            </a:r>
            <a:r>
              <a:rPr lang="fr-FR" sz="800" dirty="0"/>
              <a:t>, 2016, https://scholarlykitchen.sspnet.org/2016/08/16/what-puts-seriousacademics-off-social-media/</a:t>
            </a:r>
          </a:p>
          <a:p>
            <a:endParaRPr lang="fr-FR" sz="1000" dirty="0">
              <a:latin typeface="Candara" pitchFamily="34" charset="0"/>
            </a:endParaRPr>
          </a:p>
          <a:p>
            <a:endParaRPr lang="fr-FR" dirty="0">
              <a:latin typeface="Candara" pitchFamily="34" charset="0"/>
            </a:endParaRPr>
          </a:p>
          <a:p>
            <a:endParaRPr lang="fr-FR" sz="1000" dirty="0">
              <a:latin typeface="Candara" pitchFamily="34" charset="0"/>
            </a:endParaRPr>
          </a:p>
          <a:p>
            <a:endParaRPr lang="fr-FR" sz="1000" dirty="0">
              <a:latin typeface="Candara" pitchFamily="34" charset="0"/>
            </a:endParaRPr>
          </a:p>
          <a:p>
            <a:endParaRPr lang="fr-FR" sz="1000" dirty="0">
              <a:latin typeface="Candara"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79</a:t>
            </a:fld>
            <a:endParaRPr lang="fr-FR"/>
          </a:p>
        </p:txBody>
      </p:sp>
      <p:sp>
        <p:nvSpPr>
          <p:cNvPr id="6" name="Rectangle 5"/>
          <p:cNvSpPr/>
          <p:nvPr/>
        </p:nvSpPr>
        <p:spPr>
          <a:xfrm>
            <a:off x="3009610" y="6559921"/>
            <a:ext cx="4530359" cy="215271"/>
          </a:xfrm>
          <a:prstGeom prst="rect">
            <a:avLst/>
          </a:prstGeom>
        </p:spPr>
        <p:txBody>
          <a:bodyPr lIns="91054" tIns="45527" rIns="91054" bIns="45527">
            <a:spAutoFit/>
          </a:bodyPr>
          <a:lstStyle/>
          <a:p>
            <a:r>
              <a:rPr lang="fr-FR" sz="800" dirty="0">
                <a:latin typeface="Times New Roman" panose="02020603050405020304" pitchFamily="18" charset="0"/>
                <a:cs typeface="Times New Roman" panose="02020603050405020304" pitchFamily="18" charset="0"/>
              </a:rPr>
              <a:t>https://twitter.com/regcollins/status/516280013944283137</a:t>
            </a:r>
          </a:p>
        </p:txBody>
      </p:sp>
    </p:spTree>
    <p:extLst>
      <p:ext uri="{BB962C8B-B14F-4D97-AF65-F5344CB8AC3E}">
        <p14:creationId xmlns:p14="http://schemas.microsoft.com/office/powerpoint/2010/main" val="26150033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FR" sz="800" b="1" dirty="0"/>
              <a:t>« </a:t>
            </a:r>
            <a:r>
              <a:rPr lang="fr-FR" sz="800" b="1" dirty="0" err="1"/>
              <a:t>Googlisation</a:t>
            </a:r>
            <a:r>
              <a:rPr lang="fr-FR" sz="800" b="1" dirty="0"/>
              <a:t> » croissante des profils</a:t>
            </a:r>
            <a:r>
              <a:rPr lang="fr-FR" sz="800" dirty="0"/>
              <a:t> de candidats : 80 % des entreprises EU utilisent les réseaux sociaux comme outil de recrutement (dont 95 % : LinkedIn) et 53 % des entreprises recherchent des candidats potentiels sur les réseaux</a:t>
            </a:r>
          </a:p>
          <a:p>
            <a:endParaRPr lang="fr-FR" sz="800" dirty="0"/>
          </a:p>
          <a:p>
            <a:r>
              <a:rPr lang="fr-FR" sz="800" b="1" dirty="0"/>
              <a:t>Exister sur internet</a:t>
            </a:r>
          </a:p>
          <a:p>
            <a:pPr marL="177050" lvl="1" indent="-88526">
              <a:buFontTx/>
              <a:buChar char="-"/>
            </a:pPr>
            <a:r>
              <a:rPr lang="fr-FR" sz="800" dirty="0"/>
              <a:t>pas de </a:t>
            </a:r>
            <a:r>
              <a:rPr lang="fr-FR" sz="800" b="1" dirty="0"/>
              <a:t>vide</a:t>
            </a:r>
            <a:r>
              <a:rPr lang="fr-FR" sz="800" dirty="0"/>
              <a:t> lors d’une requête sur son nom</a:t>
            </a:r>
          </a:p>
          <a:p>
            <a:pPr marL="177050" lvl="1" indent="-88526">
              <a:buFontTx/>
              <a:buChar char="-"/>
            </a:pPr>
            <a:r>
              <a:rPr lang="fr-FR" sz="800" dirty="0"/>
              <a:t>lever les éventuelles </a:t>
            </a:r>
            <a:r>
              <a:rPr lang="fr-FR" sz="800" b="1" dirty="0"/>
              <a:t>homonymies</a:t>
            </a:r>
            <a:r>
              <a:rPr lang="fr-FR" sz="800" dirty="0"/>
              <a:t>, notamment pour les anglo-saxons</a:t>
            </a:r>
          </a:p>
          <a:p>
            <a:pPr marL="177050" lvl="1" indent="-88526">
              <a:buFontTx/>
              <a:buChar char="-"/>
            </a:pPr>
            <a:r>
              <a:rPr lang="fr-FR" sz="800" dirty="0"/>
              <a:t>être bien situé dans les moteurs de recherche (</a:t>
            </a:r>
            <a:r>
              <a:rPr lang="fr-FR" sz="800" b="1" dirty="0"/>
              <a:t>référencement</a:t>
            </a:r>
            <a:r>
              <a:rPr lang="fr-FR" sz="800" dirty="0"/>
              <a:t>)</a:t>
            </a:r>
          </a:p>
          <a:p>
            <a:pPr marL="177050" lvl="1" indent="-88526">
              <a:buFontTx/>
              <a:buChar char="-"/>
            </a:pPr>
            <a:r>
              <a:rPr lang="fr-FR" sz="800" dirty="0"/>
              <a:t>être mieux visible sur les </a:t>
            </a:r>
            <a:r>
              <a:rPr lang="fr-FR" sz="800" b="1" dirty="0"/>
              <a:t>outils académiques </a:t>
            </a:r>
            <a:r>
              <a:rPr lang="fr-FR" sz="800" dirty="0"/>
              <a:t>: ex. documents téléchargés sur ResearchGate sont indexés dans Google </a:t>
            </a:r>
            <a:r>
              <a:rPr lang="fr-FR" sz="800" dirty="0" err="1"/>
              <a:t>Scholar</a:t>
            </a:r>
            <a:r>
              <a:rPr lang="fr-FR" sz="800" dirty="0"/>
              <a:t> : ces outils assurent une meilleure visibilité également des documents (entrepôts institutionnels, données récupérées avec la bonne version diffusable…) </a:t>
            </a:r>
            <a:r>
              <a:rPr lang="fr-FR" sz="800" dirty="0">
                <a:sym typeface="Wingdings" pitchFamily="2" charset="2"/>
              </a:rPr>
              <a:t> valorisation du travail des chercheurs et des documentalistes (C. </a:t>
            </a:r>
            <a:r>
              <a:rPr lang="fr-FR" sz="800" dirty="0" err="1">
                <a:sym typeface="Wingdings" pitchFamily="2" charset="2"/>
              </a:rPr>
              <a:t>Cadiou</a:t>
            </a:r>
            <a:r>
              <a:rPr lang="fr-FR" sz="800" dirty="0">
                <a:sym typeface="Wingdings" pitchFamily="2" charset="2"/>
              </a:rPr>
              <a:t>, 2013, https://ist.irstea.fr/archive-actus/outils-guides-et-formations/autres-outils-collaboratifs/AtelierIST-ReseauxSociauxScientifiques-15fevrier2013.pdf)</a:t>
            </a:r>
            <a:endParaRPr lang="fr-FR" sz="800" dirty="0"/>
          </a:p>
          <a:p>
            <a:endParaRPr lang="fr-FR" sz="800" dirty="0"/>
          </a:p>
          <a:p>
            <a:r>
              <a:rPr lang="fr-FR" sz="800" b="1" dirty="0"/>
              <a:t>Prendre en main son </a:t>
            </a:r>
            <a:r>
              <a:rPr lang="fr-FR" sz="800" b="1" i="1" dirty="0"/>
              <a:t>e-</a:t>
            </a:r>
            <a:r>
              <a:rPr lang="fr-FR" sz="800" b="1" i="1" dirty="0" err="1"/>
              <a:t>reputation</a:t>
            </a:r>
            <a:r>
              <a:rPr lang="fr-FR" sz="800" dirty="0"/>
              <a:t> :</a:t>
            </a:r>
          </a:p>
          <a:p>
            <a:pPr marL="177050" lvl="1" indent="-88526"/>
            <a:r>
              <a:rPr lang="fr-FR" sz="800" dirty="0"/>
              <a:t>- </a:t>
            </a:r>
            <a:r>
              <a:rPr lang="fr-FR" sz="800" b="1" dirty="0"/>
              <a:t>maîtriser</a:t>
            </a:r>
            <a:r>
              <a:rPr lang="fr-FR" sz="800" dirty="0"/>
              <a:t> sa présence en ligne (notamment pour de jeunes chercheurs et de futurs professionnels)</a:t>
            </a:r>
          </a:p>
          <a:p>
            <a:pPr marL="177050" lvl="1" indent="-88526"/>
            <a:r>
              <a:rPr lang="fr-FR" sz="800" dirty="0"/>
              <a:t>- assurer un bon référencement sur les moteurs de recherche tout en faisant descendre les </a:t>
            </a:r>
            <a:r>
              <a:rPr lang="fr-FR" sz="800" b="1" dirty="0"/>
              <a:t>mauvais résultats </a:t>
            </a:r>
            <a:r>
              <a:rPr lang="fr-FR" sz="800" dirty="0"/>
              <a:t>dans la liste de résultats du moteur</a:t>
            </a:r>
          </a:p>
          <a:p>
            <a:pPr marL="177050" lvl="1" indent="-88526"/>
            <a:r>
              <a:rPr lang="fr-FR" sz="800" dirty="0"/>
              <a:t>- créer une identité numérique « positive » (i.e. mettre en valeur ce que vous voulez) : ce qu’on a envie de montrer de soi (</a:t>
            </a:r>
            <a:r>
              <a:rPr lang="fr-FR" sz="800" b="1" i="1" dirty="0" err="1"/>
              <a:t>personal</a:t>
            </a:r>
            <a:r>
              <a:rPr lang="fr-FR" sz="800" b="1" i="1" dirty="0"/>
              <a:t> </a:t>
            </a:r>
            <a:r>
              <a:rPr lang="fr-FR" sz="800" b="1" i="1" dirty="0" err="1"/>
              <a:t>branding</a:t>
            </a:r>
            <a:r>
              <a:rPr lang="fr-FR" sz="800" dirty="0"/>
              <a:t>)</a:t>
            </a:r>
          </a:p>
          <a:p>
            <a:endParaRPr lang="fr-FR" sz="800" dirty="0"/>
          </a:p>
          <a:p>
            <a:pPr marL="177050" indent="-88526"/>
            <a:r>
              <a:rPr lang="fr-FR" sz="800" dirty="0"/>
              <a:t>Être visible sur internet : multiplier les opportunités professionnelles (réseauter, repérer des offres et des projets, proposer ses compétences, trouver un emploi) : pour les utilisateurs du web 2.0, ces </a:t>
            </a:r>
            <a:r>
              <a:rPr lang="fr-FR" sz="800" b="1" dirty="0"/>
              <a:t>collaborations facilitent </a:t>
            </a:r>
            <a:r>
              <a:rPr lang="fr-FR" sz="800" b="1" dirty="0">
                <a:sym typeface="Wingdings" pitchFamily="2" charset="2"/>
              </a:rPr>
              <a:t>l’obtention de postes, les titularisations et promotions</a:t>
            </a:r>
            <a:r>
              <a:rPr lang="fr-FR" sz="800" dirty="0">
                <a:sym typeface="Wingdings" pitchFamily="2" charset="2"/>
              </a:rPr>
              <a:t> (A. </a:t>
            </a:r>
            <a:r>
              <a:rPr lang="fr-FR" sz="800" dirty="0" err="1">
                <a:sym typeface="Wingdings" pitchFamily="2" charset="2"/>
              </a:rPr>
              <a:t>Gruzd</a:t>
            </a:r>
            <a:r>
              <a:rPr lang="fr-FR" sz="800" dirty="0">
                <a:sym typeface="Wingdings" pitchFamily="2" charset="2"/>
              </a:rPr>
              <a:t> et al., </a:t>
            </a:r>
            <a:r>
              <a:rPr lang="en-US" sz="800" dirty="0"/>
              <a:t>2012, http://socialmedialab.ca/?p=4308</a:t>
            </a:r>
            <a:r>
              <a:rPr lang="fr-FR" sz="800" dirty="0">
                <a:sym typeface="Wingdings" pitchFamily="2" charset="2"/>
              </a:rPr>
              <a:t>)</a:t>
            </a:r>
          </a:p>
          <a:p>
            <a:pPr marL="177050" indent="-88526" defTabSz="914383">
              <a:defRPr/>
            </a:pPr>
            <a:r>
              <a:rPr lang="fr-FR" sz="800" dirty="0">
                <a:sym typeface="Wingdings" pitchFamily="2" charset="2"/>
              </a:rPr>
              <a:t>- </a:t>
            </a:r>
            <a:r>
              <a:rPr lang="fr-FR" sz="800" dirty="0">
                <a:ea typeface="Batang" pitchFamily="18" charset="-127"/>
              </a:rPr>
              <a:t>80 % des entreprises EU utilisent les réseaux sociaux comme outil de recrutement (et 95 % : LinkedIn, http://www.searchenginejournal.com/the-growth-of-social-media-an-infographic/32788/)</a:t>
            </a:r>
          </a:p>
          <a:p>
            <a:pPr marL="177050" indent="-88526" defTabSz="914383">
              <a:defRPr/>
            </a:pPr>
            <a:r>
              <a:rPr lang="fr-FR" sz="800" dirty="0">
                <a:ea typeface="Batang" pitchFamily="18" charset="-127"/>
              </a:rPr>
              <a:t>- </a:t>
            </a:r>
            <a:r>
              <a:rPr lang="fr-FR" sz="800" dirty="0"/>
              <a:t>72% des femmes considèrent que les réseaux sociaux permettent de développer son réseau plus rapidement que les moyens traditionnels (http://www.tns-sofres.com/points-de-vue/D92233B178A64A7EB51CBDA7A6B982A2.aspx)</a:t>
            </a:r>
          </a:p>
          <a:p>
            <a:pPr marL="177050" indent="-88526" defTabSz="914383">
              <a:defRPr/>
            </a:pPr>
            <a:r>
              <a:rPr lang="fr-FR" sz="800" dirty="0"/>
              <a:t>- </a:t>
            </a:r>
            <a:r>
              <a:rPr lang="fr-FR" sz="800" dirty="0">
                <a:ea typeface="Batang" pitchFamily="18" charset="-127"/>
              </a:rPr>
              <a:t>53 % des entreprises recherchent des candidats potentiels sur les réseaux (http://www.searchenginejournal.com/the-growth-of-social-media-an-infographic/32788/)</a:t>
            </a:r>
          </a:p>
          <a:p>
            <a:pPr marL="177050" indent="-88526" defTabSz="914383">
              <a:defRPr/>
            </a:pPr>
            <a:r>
              <a:rPr lang="fr-FR" sz="800" dirty="0"/>
              <a:t>! à ne pas exagérer les chiffres : seulement 8% des recruteurs français ont déjà utilisé LinkedIn ou Viadeo pour recruter un salarié (étude Harris, 2013, http://harrisinteractive.fr/news/2013/17122013b.asp)</a:t>
            </a:r>
          </a:p>
          <a:p>
            <a:pPr marL="177050" indent="-88526" defTabSz="914383">
              <a:defRPr/>
            </a:pPr>
            <a:endParaRPr lang="fr-FR" sz="800" dirty="0">
              <a:solidFill>
                <a:srgbClr val="D5D5D5"/>
              </a:solidFill>
              <a:latin typeface="Candara" pitchFamily="34" charset="0"/>
            </a:endParaRPr>
          </a:p>
          <a:p>
            <a:pPr marL="177050" indent="-88526" defTabSz="914383">
              <a:defRPr/>
            </a:pPr>
            <a:endParaRPr lang="fr-FR" sz="800" dirty="0">
              <a:solidFill>
                <a:srgbClr val="D5D5D5"/>
              </a:solidFill>
              <a:latin typeface="Candara" pitchFamily="34" charset="0"/>
              <a:ea typeface="Batang" pitchFamily="18" charset="-127"/>
            </a:endParaRPr>
          </a:p>
          <a:p>
            <a:pPr marL="177050" indent="-88526"/>
            <a:endParaRPr lang="fr-FR" sz="800" dirty="0"/>
          </a:p>
          <a:p>
            <a:pPr defTabSz="914383">
              <a:defRPr/>
            </a:pPr>
            <a:endParaRPr lang="fr-FR" dirty="0">
              <a:solidFill>
                <a:srgbClr val="D1D5D5"/>
              </a:solidFill>
              <a:latin typeface="Candara"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80</a:t>
            </a:fld>
            <a:endParaRPr lang="fr-FR"/>
          </a:p>
        </p:txBody>
      </p:sp>
    </p:spTree>
    <p:extLst>
      <p:ext uri="{BB962C8B-B14F-4D97-AF65-F5344CB8AC3E}">
        <p14:creationId xmlns:p14="http://schemas.microsoft.com/office/powerpoint/2010/main" val="364192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3288" y="741363"/>
            <a:ext cx="4929187" cy="3698875"/>
          </a:xfrm>
        </p:spPr>
        <p:style>
          <a:lnRef idx="2">
            <a:schemeClr val="accent1">
              <a:shade val="50000"/>
            </a:schemeClr>
          </a:lnRef>
          <a:fillRef idx="1">
            <a:schemeClr val="accent1"/>
          </a:fillRef>
          <a:effectRef idx="0">
            <a:schemeClr val="accent1"/>
          </a:effectRef>
          <a:fontRef idx="minor">
            <a:schemeClr val="lt1"/>
          </a:fontRef>
        </p:style>
      </p:sp>
      <p:sp>
        <p:nvSpPr>
          <p:cNvPr id="3" name="Espace réservé des commentaires 2"/>
          <p:cNvSpPr txBox="1">
            <a:spLocks noGrp="1"/>
          </p:cNvSpPr>
          <p:nvPr>
            <p:ph type="body" sz="quarter" idx="1"/>
          </p:nvPr>
        </p:nvSpPr>
        <p:spPr>
          <a:xfrm>
            <a:off x="673577" y="4686501"/>
            <a:ext cx="5388610" cy="3861668"/>
          </a:xfrm>
        </p:spPr>
        <p:txBody>
          <a:bodyPr wrap="square" lIns="89620" tIns="46602" rIns="89620" bIns="46602" anchor="t" anchorCtr="0">
            <a:spAutoFit/>
          </a:bodyPr>
          <a:lstStyle>
            <a:defPPr lvl="0">
              <a:buNone/>
            </a:defPPr>
            <a:lvl1pPr lvl="0">
              <a:buNone/>
            </a:lvl1pPr>
            <a:lvl2pPr lvl="1">
              <a:buClr>
                <a:srgbClr val="000000"/>
              </a:buClr>
              <a:buSzPct val="100000"/>
              <a:buFont typeface="Palatino" pitchFamily="18"/>
              <a:buChar char="•"/>
            </a:lvl2pPr>
            <a:lvl3pPr lvl="2">
              <a:buClr>
                <a:srgbClr val="000000"/>
              </a:buClr>
              <a:buSzPct val="100000"/>
              <a:buFont typeface="Palatino" pitchFamily="18"/>
              <a:buChar char="•"/>
            </a:lvl3pPr>
            <a:lvl4pPr lvl="3">
              <a:buClr>
                <a:srgbClr val="000000"/>
              </a:buClr>
              <a:buSzPct val="100000"/>
              <a:buFont typeface="Palatino" pitchFamily="18"/>
              <a:buChar char="•"/>
            </a:lvl4pPr>
            <a:lvl5pPr lvl="4">
              <a:buClr>
                <a:srgbClr val="000000"/>
              </a:buClr>
              <a:buSzPct val="100000"/>
              <a:buFont typeface="Palatino" pitchFamily="18"/>
              <a:buChar char="•"/>
            </a:lvl5pPr>
            <a:lvl6pPr lvl="5">
              <a:buClr>
                <a:srgbClr val="000000"/>
              </a:buClr>
              <a:buSzPct val="100000"/>
              <a:buFont typeface="Palatino" pitchFamily="18"/>
              <a:buChar char="•"/>
            </a:lvl6pPr>
            <a:lvl7pPr lvl="6">
              <a:buClr>
                <a:srgbClr val="000000"/>
              </a:buClr>
              <a:buSzPct val="100000"/>
              <a:buFont typeface="Palatino" pitchFamily="18"/>
              <a:buChar char="•"/>
            </a:lvl7pPr>
            <a:lvl8pPr lvl="7">
              <a:buClr>
                <a:srgbClr val="000000"/>
              </a:buClr>
              <a:buSzPct val="100000"/>
              <a:buFont typeface="Palatino" pitchFamily="18"/>
              <a:buChar char="•"/>
            </a:lvl8pPr>
            <a:lvl9pPr lvl="8">
              <a:buClr>
                <a:srgbClr val="000000"/>
              </a:buClr>
              <a:buSzPct val="100000"/>
              <a:buFont typeface="Palatino" pitchFamily="18"/>
              <a:buChar char="•"/>
            </a:lvl9pPr>
          </a:lstStyle>
          <a:p>
            <a:pPr marL="173035" indent="-80962" defTabSz="914383">
              <a:defRPr/>
            </a:pPr>
            <a:r>
              <a:rPr lang="fr-FR" b="1" dirty="0"/>
              <a:t>D</a:t>
            </a:r>
            <a:r>
              <a:rPr lang="fr-FR" dirty="0"/>
              <a:t>es </a:t>
            </a:r>
            <a:r>
              <a:rPr lang="fr-FR" b="1" dirty="0"/>
              <a:t>évolutions techniques mais aussi culturelles</a:t>
            </a:r>
          </a:p>
          <a:p>
            <a:pPr marL="177050" indent="-88526" defTabSz="910544">
              <a:defRPr/>
            </a:pPr>
            <a:r>
              <a:rPr lang="fr-FR" dirty="0">
                <a:solidFill>
                  <a:prstClr val="black"/>
                </a:solidFill>
              </a:rPr>
              <a:t>- un certain </a:t>
            </a:r>
            <a:r>
              <a:rPr lang="fr-FR" b="1" dirty="0">
                <a:solidFill>
                  <a:prstClr val="black"/>
                </a:solidFill>
              </a:rPr>
              <a:t>désenchantement</a:t>
            </a:r>
            <a:r>
              <a:rPr lang="fr-FR" dirty="0">
                <a:solidFill>
                  <a:prstClr val="black"/>
                </a:solidFill>
              </a:rPr>
              <a:t> </a:t>
            </a:r>
            <a:r>
              <a:rPr lang="fr-FR" dirty="0" err="1">
                <a:solidFill>
                  <a:prstClr val="black"/>
                </a:solidFill>
              </a:rPr>
              <a:t>vis-à</a:t>
            </a:r>
            <a:r>
              <a:rPr lang="fr-FR" dirty="0">
                <a:solidFill>
                  <a:prstClr val="black"/>
                </a:solidFill>
              </a:rPr>
              <a:t> vis des modes de communications traditionnels ?  (revues prestigieuses, prix des abonnements, </a:t>
            </a:r>
            <a:r>
              <a:rPr lang="fr-FR" i="1" dirty="0" err="1">
                <a:solidFill>
                  <a:prstClr val="black"/>
                </a:solidFill>
              </a:rPr>
              <a:t>peer-review</a:t>
            </a:r>
            <a:r>
              <a:rPr lang="fr-FR" i="1" dirty="0">
                <a:solidFill>
                  <a:prstClr val="black"/>
                </a:solidFill>
              </a:rPr>
              <a:t>…)</a:t>
            </a:r>
            <a:r>
              <a:rPr lang="fr-FR" dirty="0">
                <a:solidFill>
                  <a:prstClr val="black"/>
                </a:solidFill>
              </a:rPr>
              <a:t> </a:t>
            </a:r>
            <a:r>
              <a:rPr lang="fr-FR" sz="800" dirty="0">
                <a:solidFill>
                  <a:prstClr val="black"/>
                </a:solidFill>
              </a:rPr>
              <a:t>(H. </a:t>
            </a:r>
            <a:r>
              <a:rPr lang="fr-FR" sz="800" dirty="0" err="1">
                <a:solidFill>
                  <a:prstClr val="black"/>
                </a:solidFill>
              </a:rPr>
              <a:t>Vand</a:t>
            </a:r>
            <a:r>
              <a:rPr lang="fr-FR" sz="800" dirty="0">
                <a:solidFill>
                  <a:prstClr val="black"/>
                </a:solidFill>
              </a:rPr>
              <a:t> de </a:t>
            </a:r>
            <a:r>
              <a:rPr lang="fr-FR" sz="800" dirty="0" err="1">
                <a:solidFill>
                  <a:prstClr val="black"/>
                </a:solidFill>
              </a:rPr>
              <a:t>Sompel</a:t>
            </a:r>
            <a:r>
              <a:rPr lang="fr-FR" sz="800" dirty="0">
                <a:solidFill>
                  <a:prstClr val="black"/>
                </a:solidFill>
              </a:rPr>
              <a:t> et al., 2004</a:t>
            </a:r>
            <a:r>
              <a:rPr lang="fr-FR" dirty="0">
                <a:solidFill>
                  <a:prstClr val="black"/>
                </a:solidFill>
              </a:rPr>
              <a:t>, </a:t>
            </a:r>
            <a:r>
              <a:rPr lang="fr-FR" sz="800" dirty="0">
                <a:solidFill>
                  <a:prstClr val="black"/>
                </a:solidFill>
              </a:rPr>
              <a:t>http://www.dlib.org/dlib/september04/vandesompel/09vandesompel.html)</a:t>
            </a:r>
            <a:endParaRPr lang="fr-FR" dirty="0">
              <a:solidFill>
                <a:prstClr val="black"/>
              </a:solidFill>
            </a:endParaRPr>
          </a:p>
          <a:p>
            <a:pPr marL="177050" indent="-88526">
              <a:defRPr/>
            </a:pPr>
            <a:r>
              <a:rPr lang="fr-FR" dirty="0">
                <a:solidFill>
                  <a:prstClr val="black"/>
                </a:solidFill>
              </a:rPr>
              <a:t>- </a:t>
            </a:r>
            <a:r>
              <a:rPr lang="fr-FR" b="1" i="1" dirty="0">
                <a:solidFill>
                  <a:prstClr val="black"/>
                </a:solidFill>
              </a:rPr>
              <a:t>e-science</a:t>
            </a:r>
            <a:r>
              <a:rPr lang="fr-FR" dirty="0">
                <a:solidFill>
                  <a:prstClr val="black"/>
                </a:solidFill>
              </a:rPr>
              <a:t> (</a:t>
            </a:r>
            <a:r>
              <a:rPr lang="fr-FR" i="1" dirty="0" err="1">
                <a:solidFill>
                  <a:prstClr val="black"/>
                </a:solidFill>
              </a:rPr>
              <a:t>electronic</a:t>
            </a:r>
            <a:r>
              <a:rPr lang="fr-FR" dirty="0">
                <a:solidFill>
                  <a:prstClr val="black"/>
                </a:solidFill>
              </a:rPr>
              <a:t> puis </a:t>
            </a:r>
            <a:r>
              <a:rPr lang="fr-FR" i="1" dirty="0" err="1">
                <a:solidFill>
                  <a:prstClr val="black"/>
                </a:solidFill>
              </a:rPr>
              <a:t>enhanced</a:t>
            </a:r>
            <a:r>
              <a:rPr lang="fr-FR" i="1" dirty="0">
                <a:solidFill>
                  <a:prstClr val="black"/>
                </a:solidFill>
              </a:rPr>
              <a:t> science</a:t>
            </a:r>
            <a:r>
              <a:rPr lang="fr-FR" dirty="0">
                <a:solidFill>
                  <a:prstClr val="black"/>
                </a:solidFill>
              </a:rPr>
              <a:t>, </a:t>
            </a:r>
            <a:r>
              <a:rPr lang="fr-FR" dirty="0" err="1">
                <a:solidFill>
                  <a:prstClr val="black"/>
                </a:solidFill>
              </a:rPr>
              <a:t>cyberinfrastructure</a:t>
            </a:r>
            <a:r>
              <a:rPr lang="fr-FR" dirty="0">
                <a:solidFill>
                  <a:prstClr val="black"/>
                </a:solidFill>
              </a:rPr>
              <a:t>) : « infrastructures de partage et d’exploitation in silico des données de la recherche,  et de communication quasi immédiate au sein de communautés virtuelles permises par les nouveaux outils d’internet » </a:t>
            </a:r>
            <a:r>
              <a:rPr lang="fr-FR" sz="800" dirty="0">
                <a:solidFill>
                  <a:prstClr val="black"/>
                </a:solidFill>
              </a:rPr>
              <a:t>(E. Manon et al., http://hal.archivesouvertes.fr/index.php?halsid=78bk3tctck7892mgbsen75t5q6&amp;view</a:t>
            </a:r>
            <a:br>
              <a:rPr lang="fr-FR" sz="800" dirty="0">
                <a:solidFill>
                  <a:prstClr val="black"/>
                </a:solidFill>
              </a:rPr>
            </a:br>
            <a:r>
              <a:rPr lang="fr-FR" sz="800" dirty="0">
                <a:solidFill>
                  <a:prstClr val="black"/>
                </a:solidFill>
              </a:rPr>
              <a:t>_this_doc=hal-00611166&amp;version=1)</a:t>
            </a:r>
            <a:r>
              <a:rPr lang="fr-FR" dirty="0">
                <a:solidFill>
                  <a:prstClr val="black"/>
                </a:solidFill>
              </a:rPr>
              <a:t> : recherche d’interopérabilité</a:t>
            </a:r>
          </a:p>
          <a:p>
            <a:pPr defTabSz="910544">
              <a:defRPr/>
            </a:pPr>
            <a:r>
              <a:rPr lang="fr-FR" dirty="0">
                <a:solidFill>
                  <a:prstClr val="black"/>
                </a:solidFill>
              </a:rPr>
              <a:t>	Ex. : </a:t>
            </a:r>
            <a:r>
              <a:rPr lang="fr-FR" dirty="0" err="1">
                <a:solidFill>
                  <a:prstClr val="black"/>
                </a:solidFill>
              </a:rPr>
              <a:t>Biolit</a:t>
            </a:r>
            <a:r>
              <a:rPr lang="fr-FR" dirty="0">
                <a:solidFill>
                  <a:prstClr val="black"/>
                </a:solidFill>
              </a:rPr>
              <a:t> (http://biolit.ucsd.edu/doc/), Isidore (http://www.rechercheisidore.fr/)… </a:t>
            </a:r>
          </a:p>
          <a:p>
            <a:pPr marL="177050" indent="-88526" defTabSz="910544">
              <a:defRPr/>
            </a:pPr>
            <a:r>
              <a:rPr lang="fr-FR" i="1" dirty="0">
                <a:solidFill>
                  <a:prstClr val="black"/>
                </a:solidFill>
              </a:rPr>
              <a:t>- </a:t>
            </a:r>
            <a:r>
              <a:rPr lang="fr-FR" b="1" i="1" dirty="0">
                <a:solidFill>
                  <a:prstClr val="black"/>
                </a:solidFill>
              </a:rPr>
              <a:t>open science </a:t>
            </a:r>
            <a:r>
              <a:rPr lang="fr-FR" dirty="0">
                <a:solidFill>
                  <a:prstClr val="black"/>
                </a:solidFill>
              </a:rPr>
              <a:t>(science ouverte) : « démarche de recherche scientifique […] conduite dans un esprit non-concurrentiel et de travail collaboratif […] en publiant des résultats librement accessibles et utilisables par tous » </a:t>
            </a:r>
            <a:r>
              <a:rPr lang="fr-FR" sz="800" dirty="0">
                <a:solidFill>
                  <a:prstClr val="black"/>
                </a:solidFill>
              </a:rPr>
              <a:t>(</a:t>
            </a:r>
            <a:r>
              <a:rPr lang="fr-FR" sz="800" i="1" dirty="0">
                <a:solidFill>
                  <a:prstClr val="black"/>
                </a:solidFill>
              </a:rPr>
              <a:t>Wikipédia</a:t>
            </a:r>
            <a:r>
              <a:rPr lang="fr-FR" sz="800" dirty="0">
                <a:solidFill>
                  <a:prstClr val="black"/>
                </a:solidFill>
              </a:rPr>
              <a:t>, 01/03/2012, http://fr.wikipedia.org/wiki/Science_ouverte) </a:t>
            </a:r>
            <a:r>
              <a:rPr lang="fr-FR" dirty="0">
                <a:solidFill>
                  <a:prstClr val="black"/>
                </a:solidFill>
              </a:rPr>
              <a:t>: rendre visibles ses travaux (démarche, données, articles…) ; cf. également le mouvement des logiciels en </a:t>
            </a:r>
            <a:r>
              <a:rPr lang="fr-FR" i="1" dirty="0">
                <a:solidFill>
                  <a:prstClr val="black"/>
                </a:solidFill>
              </a:rPr>
              <a:t>open source</a:t>
            </a:r>
            <a:r>
              <a:rPr lang="fr-FR" dirty="0">
                <a:solidFill>
                  <a:prstClr val="black"/>
                </a:solidFill>
              </a:rPr>
              <a:t>, les licences </a:t>
            </a:r>
            <a:r>
              <a:rPr lang="fr-FR" dirty="0" err="1">
                <a:solidFill>
                  <a:prstClr val="black"/>
                </a:solidFill>
              </a:rPr>
              <a:t>Creative</a:t>
            </a:r>
            <a:r>
              <a:rPr lang="fr-FR" dirty="0">
                <a:solidFill>
                  <a:prstClr val="black"/>
                </a:solidFill>
              </a:rPr>
              <a:t> </a:t>
            </a:r>
            <a:r>
              <a:rPr lang="fr-FR" dirty="0" err="1">
                <a:solidFill>
                  <a:prstClr val="black"/>
                </a:solidFill>
              </a:rPr>
              <a:t>commons</a:t>
            </a:r>
            <a:r>
              <a:rPr lang="fr-FR" dirty="0">
                <a:solidFill>
                  <a:prstClr val="black"/>
                </a:solidFill>
              </a:rPr>
              <a:t>…</a:t>
            </a:r>
          </a:p>
          <a:p>
            <a:pPr defTabSz="910544">
              <a:defRPr/>
            </a:pPr>
            <a:r>
              <a:rPr lang="fr-FR" dirty="0">
                <a:solidFill>
                  <a:prstClr val="black"/>
                </a:solidFill>
              </a:rPr>
              <a:t>	Ex. : plateformes d’archives ouvertes </a:t>
            </a:r>
            <a:r>
              <a:rPr lang="fr-FR" dirty="0" err="1">
                <a:solidFill>
                  <a:prstClr val="black"/>
                </a:solidFill>
              </a:rPr>
              <a:t>arXiv</a:t>
            </a:r>
            <a:r>
              <a:rPr lang="fr-FR" dirty="0">
                <a:solidFill>
                  <a:prstClr val="black"/>
                </a:solidFill>
              </a:rPr>
              <a:t> (http://arxiv.org/), HAL (http://hal.archives-ouvertes.fr/)…</a:t>
            </a:r>
          </a:p>
          <a:p>
            <a:pPr marL="177050" indent="-88526" defTabSz="910544">
              <a:defRPr/>
            </a:pPr>
            <a:r>
              <a:rPr lang="fr-FR" dirty="0">
                <a:solidFill>
                  <a:prstClr val="black"/>
                </a:solidFill>
              </a:rPr>
              <a:t>- </a:t>
            </a:r>
            <a:r>
              <a:rPr lang="fr-FR" b="1" dirty="0">
                <a:solidFill>
                  <a:prstClr val="black"/>
                </a:solidFill>
              </a:rPr>
              <a:t>science 2.0</a:t>
            </a:r>
            <a:r>
              <a:rPr lang="fr-FR" dirty="0">
                <a:solidFill>
                  <a:prstClr val="black"/>
                </a:solidFill>
              </a:rPr>
              <a:t> : « adoptions et adaptations de techniques, d’outils et de manières du web 2.0 par le milieu académique / scientifique à des fins de vulgarisation […], communication […], publication / recherche elle-même […] » </a:t>
            </a:r>
            <a:r>
              <a:rPr lang="fr-FR" sz="800" dirty="0">
                <a:solidFill>
                  <a:prstClr val="black"/>
                </a:solidFill>
              </a:rPr>
              <a:t>(M. Roland, http://wiki-urfist.unice.fr/wiki_urfist/index.php/Science_2.0)</a:t>
            </a:r>
            <a:endParaRPr lang="fr-FR" dirty="0">
              <a:solidFill>
                <a:prstClr val="black"/>
              </a:solidFill>
            </a:endParaRPr>
          </a:p>
          <a:p>
            <a:pPr defTabSz="910544">
              <a:defRPr/>
            </a:pPr>
            <a:r>
              <a:rPr lang="fr-FR" dirty="0">
                <a:solidFill>
                  <a:prstClr val="black"/>
                </a:solidFill>
              </a:rPr>
              <a:t>	Ex. : </a:t>
            </a:r>
            <a:r>
              <a:rPr lang="fr-FR" dirty="0" err="1">
                <a:solidFill>
                  <a:prstClr val="black"/>
                </a:solidFill>
              </a:rPr>
              <a:t>PLoS</a:t>
            </a:r>
            <a:r>
              <a:rPr lang="fr-FR" dirty="0">
                <a:solidFill>
                  <a:prstClr val="black"/>
                </a:solidFill>
              </a:rPr>
              <a:t> ONE (http://www.plosone.org/home.action), </a:t>
            </a:r>
            <a:r>
              <a:rPr lang="fr-FR" dirty="0" err="1">
                <a:solidFill>
                  <a:prstClr val="black"/>
                </a:solidFill>
              </a:rPr>
              <a:t>blogging</a:t>
            </a:r>
            <a:r>
              <a:rPr lang="fr-FR" dirty="0">
                <a:solidFill>
                  <a:prstClr val="black"/>
                </a:solidFill>
              </a:rPr>
              <a:t> scientifique…</a:t>
            </a:r>
          </a:p>
          <a:p>
            <a:pPr marL="177050" indent="-88526" defTabSz="910544">
              <a:defRPr/>
            </a:pPr>
            <a:r>
              <a:rPr lang="fr-FR" i="1" dirty="0">
                <a:solidFill>
                  <a:prstClr val="black"/>
                </a:solidFill>
              </a:rPr>
              <a:t>- </a:t>
            </a:r>
            <a:r>
              <a:rPr lang="fr-FR" b="1" i="1" dirty="0">
                <a:solidFill>
                  <a:prstClr val="black"/>
                </a:solidFill>
              </a:rPr>
              <a:t>Digital </a:t>
            </a:r>
            <a:r>
              <a:rPr lang="fr-FR" b="1" i="1" dirty="0" err="1">
                <a:solidFill>
                  <a:prstClr val="black"/>
                </a:solidFill>
              </a:rPr>
              <a:t>Humanities</a:t>
            </a:r>
            <a:r>
              <a:rPr lang="fr-FR" b="1" dirty="0">
                <a:solidFill>
                  <a:prstClr val="black"/>
                </a:solidFill>
              </a:rPr>
              <a:t> </a:t>
            </a:r>
            <a:r>
              <a:rPr lang="fr-FR" dirty="0">
                <a:solidFill>
                  <a:prstClr val="black"/>
                </a:solidFill>
              </a:rPr>
              <a:t>(humanités numériques)</a:t>
            </a:r>
          </a:p>
          <a:p>
            <a:pPr defTabSz="910544">
              <a:defRPr/>
            </a:pPr>
            <a:endParaRPr lang="fr-FR" dirty="0">
              <a:solidFill>
                <a:prstClr val="black"/>
              </a:solidFill>
            </a:endParaRPr>
          </a:p>
          <a:p>
            <a:pPr defTabSz="910544">
              <a:defRPr/>
            </a:pPr>
            <a:r>
              <a:rPr lang="fr-FR" b="1" dirty="0">
                <a:solidFill>
                  <a:prstClr val="black"/>
                </a:solidFill>
                <a:sym typeface="Wingdings" pitchFamily="2" charset="2"/>
              </a:rPr>
              <a:t> </a:t>
            </a:r>
            <a:r>
              <a:rPr lang="fr-FR" b="1" dirty="0">
                <a:solidFill>
                  <a:prstClr val="black"/>
                </a:solidFill>
              </a:rPr>
              <a:t>de nouveaux espaces </a:t>
            </a:r>
            <a:r>
              <a:rPr lang="fr-FR" dirty="0">
                <a:solidFill>
                  <a:prstClr val="black"/>
                </a:solidFill>
              </a:rPr>
              <a:t>(virtuels, à large échelle) </a:t>
            </a:r>
            <a:r>
              <a:rPr lang="fr-FR" b="1" dirty="0">
                <a:solidFill>
                  <a:prstClr val="black"/>
                </a:solidFill>
              </a:rPr>
              <a:t>pour des pratiques et des formes anciennes </a:t>
            </a:r>
            <a:r>
              <a:rPr lang="fr-FR" dirty="0">
                <a:solidFill>
                  <a:prstClr val="black"/>
                </a:solidFill>
              </a:rPr>
              <a:t>(créer et maintenir des relations, diffuser son profil et sa production, partager, collaborer)</a:t>
            </a:r>
          </a:p>
          <a:p>
            <a:pPr lvl="0"/>
            <a:endParaRPr lang="fr-FR" sz="2200" dirty="0">
              <a:latin typeface="Lucida Grande" pitchFamily="18"/>
            </a:endParaRPr>
          </a:p>
        </p:txBody>
      </p:sp>
    </p:spTree>
    <p:extLst>
      <p:ext uri="{BB962C8B-B14F-4D97-AF65-F5344CB8AC3E}">
        <p14:creationId xmlns:p14="http://schemas.microsoft.com/office/powerpoint/2010/main" val="22581129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800" b="0" dirty="0"/>
              <a:t>Référence : E. </a:t>
            </a:r>
            <a:r>
              <a:rPr lang="fr-FR" sz="800" b="0" dirty="0" err="1"/>
              <a:t>Verdeil</a:t>
            </a:r>
            <a:r>
              <a:rPr lang="fr-FR" sz="800" b="0" dirty="0"/>
              <a:t>, 2013, https://rumor.hypotheses.org/3390</a:t>
            </a:r>
          </a:p>
          <a:p>
            <a:endParaRPr lang="fr-FR" sz="800" b="0" dirty="0"/>
          </a:p>
          <a:p>
            <a:r>
              <a:rPr lang="fr-FR" sz="800" b="1" dirty="0"/>
              <a:t>Création d’une page personnelle, indépendante </a:t>
            </a:r>
            <a:r>
              <a:rPr lang="fr-FR" sz="800" dirty="0"/>
              <a:t>des établissements où activité : </a:t>
            </a:r>
          </a:p>
          <a:p>
            <a:pPr marL="177050" indent="-88526"/>
            <a:r>
              <a:rPr lang="fr-FR" sz="800" dirty="0"/>
              <a:t>- présentation générale : </a:t>
            </a:r>
            <a:r>
              <a:rPr lang="fr-FR" sz="800" b="1" dirty="0"/>
              <a:t>CV virtuels </a:t>
            </a:r>
            <a:r>
              <a:rPr lang="fr-FR" sz="800" dirty="0"/>
              <a:t>et construction d’une identité numérique académique (un seul point d’entrée et mise en valeur de son réseau) : profil, compétences, réseau, travaux </a:t>
            </a:r>
          </a:p>
          <a:p>
            <a:pPr marL="177050" lvl="1" indent="-88526">
              <a:buFontTx/>
              <a:buChar char="-"/>
            </a:pPr>
            <a:r>
              <a:rPr lang="fr-FR" sz="800" b="1" dirty="0"/>
              <a:t>présentation évolutive </a:t>
            </a:r>
            <a:r>
              <a:rPr lang="fr-FR" sz="800" dirty="0"/>
              <a:t>des activités : </a:t>
            </a:r>
          </a:p>
          <a:p>
            <a:pPr marL="265575" lvl="2" indent="-88526">
              <a:buFontTx/>
              <a:buChar char="-"/>
            </a:pPr>
            <a:r>
              <a:rPr lang="fr-FR" sz="800" dirty="0"/>
              <a:t>permet de gérer les changements d’institutions : mise à jour malgré changements d’affiliation (ex. : sur Academia, l’URL change en fonction de l’institution) et sans passer par la page personnelle du laboratoire, si laquelle le chercheur n’a pas toujours de droit d’accès et modification</a:t>
            </a:r>
          </a:p>
          <a:p>
            <a:pPr marL="265575" lvl="2" indent="-88526">
              <a:buFontTx/>
              <a:buChar char="-"/>
            </a:pPr>
            <a:r>
              <a:rPr lang="fr-FR" sz="800" dirty="0"/>
              <a:t>trace des recherches, des interventions, des événements organisés ou suivis en cours</a:t>
            </a:r>
          </a:p>
          <a:p>
            <a:pPr marL="177050" lvl="2" indent="0"/>
            <a:endParaRPr lang="fr-FR" sz="500" dirty="0"/>
          </a:p>
          <a:p>
            <a:pPr marL="0" lvl="2">
              <a:defRPr/>
            </a:pPr>
            <a:r>
              <a:rPr lang="fr-FR" sz="800" b="1" dirty="0"/>
              <a:t>Constitution d’un profil : étapes</a:t>
            </a:r>
          </a:p>
          <a:p>
            <a:pPr marL="180212" lvl="2">
              <a:buFontTx/>
              <a:buChar char="-"/>
              <a:defRPr/>
            </a:pPr>
            <a:r>
              <a:rPr lang="fr-FR" sz="800" dirty="0"/>
              <a:t> définition des </a:t>
            </a:r>
            <a:r>
              <a:rPr lang="fr-FR" sz="800" b="1" dirty="0"/>
              <a:t>mots-clés</a:t>
            </a:r>
          </a:p>
          <a:p>
            <a:pPr marL="180212" lvl="2">
              <a:buFontTx/>
              <a:buChar char="-"/>
              <a:defRPr/>
            </a:pPr>
            <a:r>
              <a:rPr lang="fr-FR" sz="800" dirty="0"/>
              <a:t> attention aux </a:t>
            </a:r>
            <a:r>
              <a:rPr lang="fr-FR" sz="800" b="1" i="1" dirty="0"/>
              <a:t>settings</a:t>
            </a:r>
            <a:r>
              <a:rPr lang="fr-FR" sz="800" dirty="0"/>
              <a:t> et options (alertes mail)</a:t>
            </a:r>
          </a:p>
          <a:p>
            <a:pPr marL="180212" lvl="2">
              <a:buFontTx/>
              <a:buChar char="-"/>
              <a:defRPr/>
            </a:pPr>
            <a:r>
              <a:rPr lang="fr-FR" sz="800" dirty="0"/>
              <a:t> remplissage du </a:t>
            </a:r>
            <a:r>
              <a:rPr lang="fr-FR" sz="800" b="1" dirty="0"/>
              <a:t>profil</a:t>
            </a:r>
            <a:r>
              <a:rPr lang="fr-FR" sz="800" dirty="0"/>
              <a:t> : photo, URL éventuelle (laboratoire, autres présences en ligne), compétences et centres d’intérêts, disciplines et thèmes de recherche, voire ligne éditoriale du profil</a:t>
            </a:r>
          </a:p>
          <a:p>
            <a:pPr lvl="1">
              <a:buFontTx/>
              <a:buChar char="-"/>
            </a:pPr>
            <a:r>
              <a:rPr lang="fr-FR" sz="800" dirty="0"/>
              <a:t> mettre en valeur ses </a:t>
            </a:r>
            <a:r>
              <a:rPr lang="fr-FR" sz="800" b="1" dirty="0"/>
              <a:t>publications</a:t>
            </a:r>
            <a:r>
              <a:rPr lang="fr-FR" sz="800" dirty="0"/>
              <a:t>, quels que soient le lieu de publication et leur </a:t>
            </a:r>
            <a:r>
              <a:rPr lang="fr-FR" sz="800" b="1" dirty="0"/>
              <a:t>type</a:t>
            </a:r>
            <a:r>
              <a:rPr lang="fr-FR" sz="800" dirty="0"/>
              <a:t> (articles, présentations, voire, selon les réseaux, billets de blogs, posters, production pédagogique, sets de données… : pas nécessairement des articles de revues en </a:t>
            </a:r>
            <a:r>
              <a:rPr lang="fr-FR" sz="800" i="1" dirty="0" err="1"/>
              <a:t>peer-review</a:t>
            </a:r>
            <a:r>
              <a:rPr lang="fr-FR" sz="800" dirty="0"/>
              <a:t>) </a:t>
            </a:r>
          </a:p>
          <a:p>
            <a:pPr marL="265575" lvl="2" indent="-85364">
              <a:buFontTx/>
              <a:buChar char="-"/>
            </a:pPr>
            <a:r>
              <a:rPr lang="fr-FR" sz="800" dirty="0"/>
              <a:t> lors de la création d’un profil sur ResearchGate, le service propose une liste de publication, à partir des informations trouvées sur des bases de données scientifiques : à valider</a:t>
            </a:r>
          </a:p>
          <a:p>
            <a:pPr marL="265575" lvl="2" indent="-85364">
              <a:buFontTx/>
              <a:buChar char="-"/>
            </a:pPr>
            <a:r>
              <a:rPr lang="fr-FR" sz="800" dirty="0"/>
              <a:t> notification lors d’une nouvelle parution de publication à tous les co-auteurs</a:t>
            </a:r>
          </a:p>
          <a:p>
            <a:pPr marL="265575" lvl="2" indent="-85364">
              <a:buFontTx/>
              <a:buChar char="-"/>
            </a:pPr>
            <a:r>
              <a:rPr lang="fr-FR" sz="800" dirty="0"/>
              <a:t> possibilité de déposer ses propres publications</a:t>
            </a:r>
          </a:p>
          <a:p>
            <a:pPr marL="91686" lvl="1" indent="-91686"/>
            <a:r>
              <a:rPr lang="fr-FR" sz="800" dirty="0"/>
              <a:t>+ </a:t>
            </a:r>
            <a:r>
              <a:rPr lang="fr-FR" sz="800" b="1" dirty="0"/>
              <a:t>possibilité d’indiquer les réseaux sociaux dans la signature des mails </a:t>
            </a:r>
            <a:r>
              <a:rPr lang="fr-FR" sz="800" dirty="0"/>
              <a:t>(cf. @... pour le compte Twitter)</a:t>
            </a:r>
          </a:p>
          <a:p>
            <a:endParaRPr lang="fr-FR" sz="500" b="1" dirty="0"/>
          </a:p>
          <a:p>
            <a:r>
              <a:rPr lang="fr-FR" sz="800" b="1" dirty="0"/>
              <a:t>Création du réseau</a:t>
            </a:r>
            <a:r>
              <a:rPr lang="fr-FR" sz="800" dirty="0"/>
              <a:t> : 3 façons de procéder :</a:t>
            </a:r>
          </a:p>
          <a:p>
            <a:pPr marL="180212" indent="-94848"/>
            <a:r>
              <a:rPr lang="fr-FR" sz="800" dirty="0"/>
              <a:t>- recherche (par moteurs des services ou via une recherche sur Google avec l’opérateur site: )</a:t>
            </a:r>
          </a:p>
          <a:p>
            <a:pPr marL="180212" indent="-94848"/>
            <a:r>
              <a:rPr lang="fr-FR" sz="800" dirty="0"/>
              <a:t>- abonnements aux comptes et voir les abonnements/abonnés de ces comptes</a:t>
            </a:r>
          </a:p>
          <a:p>
            <a:pPr marL="180212" indent="-94848"/>
            <a:r>
              <a:rPr lang="fr-FR" sz="800" dirty="0"/>
              <a:t>- suggestions automatiques des services pour trouver de nouveaux comptes, de nouveaux </a:t>
            </a:r>
            <a:r>
              <a:rPr lang="fr-FR" sz="800" i="1" dirty="0" err="1"/>
              <a:t>papers</a:t>
            </a:r>
            <a:r>
              <a:rPr lang="fr-FR" sz="800" dirty="0"/>
              <a:t>, etc.</a:t>
            </a:r>
            <a:endParaRPr lang="fr-FR" sz="800" dirty="0">
              <a:latin typeface="Arial" panose="020B0604020202020204" pitchFamily="34" charset="0"/>
              <a:cs typeface="Arial" panose="020B0604020202020204" pitchFamily="34" charset="0"/>
            </a:endParaRPr>
          </a:p>
          <a:p>
            <a:pPr marL="265575" lvl="1">
              <a:defRPr/>
            </a:pPr>
            <a:r>
              <a:rPr lang="fr-FR" sz="800" b="1" dirty="0">
                <a:sym typeface="Wingdings" panose="05000000000000000000" pitchFamily="2" charset="2"/>
              </a:rPr>
              <a:t> </a:t>
            </a:r>
            <a:r>
              <a:rPr lang="fr-FR" sz="800" b="1" dirty="0"/>
              <a:t>ne pas tout accepter </a:t>
            </a:r>
            <a:r>
              <a:rPr lang="fr-FR" sz="800" dirty="0"/>
              <a:t>: mieux vaut bien cerner son réseau (personnes connues, rencontrées, etc.) et le constituer au fur et à mesure (élargissement graduel)</a:t>
            </a:r>
          </a:p>
          <a:p>
            <a:pPr marL="177050" lvl="1" indent="-88526">
              <a:buFontTx/>
              <a:buChar char="-"/>
            </a:pPr>
            <a:r>
              <a:rPr lang="fr-FR" sz="800" dirty="0"/>
              <a:t>présentation d’un réseau = environnement du chercheur (collègues et étudiants, laboratoires et institutions, co-auteurs) en pointant sur leurs activités</a:t>
            </a:r>
          </a:p>
          <a:p>
            <a:pPr marL="265575" lvl="2" indent="-88526" defTabSz="910544">
              <a:buFontTx/>
              <a:buChar char="-"/>
              <a:defRPr/>
            </a:pPr>
            <a:r>
              <a:rPr lang="fr-FR" sz="800" dirty="0"/>
              <a:t>prise de contact de manière plus informelle que par les CV traditionnels (</a:t>
            </a:r>
            <a:r>
              <a:rPr lang="fr-FR" sz="800" dirty="0">
                <a:sym typeface="Wingdings"/>
              </a:rPr>
              <a:t></a:t>
            </a:r>
            <a:r>
              <a:rPr lang="fr-FR" sz="800" dirty="0"/>
              <a:t> recommandations, cf. pour candidature aux EU, cf. sur LinkedIn)</a:t>
            </a:r>
          </a:p>
          <a:p>
            <a:pPr marL="265575" lvl="2" indent="-88526" defTabSz="910544">
              <a:buFontTx/>
              <a:buChar char="-"/>
              <a:defRPr/>
            </a:pPr>
            <a:r>
              <a:rPr lang="fr-FR" sz="800" dirty="0"/>
              <a:t>on recrute autant un CV et des compétences qu’un réseau</a:t>
            </a:r>
          </a:p>
          <a:p>
            <a:pPr marL="265575" lvl="2" indent="-88526" defTabSz="910544">
              <a:buFontTx/>
              <a:buChar char="-"/>
              <a:defRPr/>
            </a:pPr>
            <a:r>
              <a:rPr lang="fr-FR" sz="800" dirty="0"/>
              <a:t>carnet d’adresses dynamique (garder le contact malgré les changements de poste)</a:t>
            </a:r>
          </a:p>
          <a:p>
            <a:endParaRPr lang="fr-FR" sz="800"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81</a:t>
            </a:fld>
            <a:endParaRPr lang="fr-FR"/>
          </a:p>
        </p:txBody>
      </p:sp>
    </p:spTree>
    <p:extLst>
      <p:ext uri="{BB962C8B-B14F-4D97-AF65-F5344CB8AC3E}">
        <p14:creationId xmlns:p14="http://schemas.microsoft.com/office/powerpoint/2010/main" val="33700929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i="1" noProof="0" dirty="0"/>
              <a:t>« </a:t>
            </a:r>
            <a:r>
              <a:rPr lang="en-US" i="1" dirty="0"/>
              <a:t>She told those at Skills in Action, which was held late last year, that her online presence had made her </a:t>
            </a:r>
            <a:r>
              <a:rPr lang="fr-FR" i="1" baseline="0" dirty="0"/>
              <a:t>« </a:t>
            </a:r>
            <a:r>
              <a:rPr lang="en-US" i="1" dirty="0"/>
              <a:t>“</a:t>
            </a:r>
            <a:r>
              <a:rPr lang="en-US" b="1" i="1" dirty="0"/>
              <a:t>unavoidable</a:t>
            </a:r>
            <a:r>
              <a:rPr lang="en-US" i="1" dirty="0"/>
              <a:t>” among her peers.</a:t>
            </a:r>
            <a:r>
              <a:rPr lang="en-US" dirty="0"/>
              <a:t> </a:t>
            </a:r>
            <a:r>
              <a:rPr lang="en-US" i="1" dirty="0"/>
              <a:t>« Twitter and the blogs make my reputation precede me; they have totally replaced traditional networking.</a:t>
            </a:r>
            <a:r>
              <a:rPr lang="fr-FR"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a:t>As a result, she gets most speaking and writing invitations because of her online activity, she said. </a:t>
            </a:r>
            <a:r>
              <a:rPr lang="fr-FR" baseline="0" dirty="0"/>
              <a:t>« </a:t>
            </a:r>
            <a:r>
              <a:rPr lang="en-US" i="1" dirty="0"/>
              <a:t>Several recent invited lectures and seminars I have given in the UK have been invites from academics who found me via Twitter or my blogs.”</a:t>
            </a: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a:t>According to Dr Yates: </a:t>
            </a:r>
            <a:r>
              <a:rPr lang="fr-FR" baseline="0" dirty="0"/>
              <a:t>« </a:t>
            </a:r>
            <a:r>
              <a:rPr lang="en-US" i="1" dirty="0"/>
              <a:t>We are at a point where academics must be ‘engaged’ and, for right or wrong, we have to justify ourselves publicly. I see my blogs and Twitter [activity] as being that public justification: the proof that my research has real-world implications.</a:t>
            </a:r>
            <a:r>
              <a:rPr lang="fr-FR" baseline="0" dirty="0"/>
              <a:t>  »</a:t>
            </a:r>
            <a:r>
              <a:rPr lang="en-US" i="1" dirty="0"/>
              <a:t> </a:t>
            </a:r>
            <a:r>
              <a:rPr lang="en-US" i="0" dirty="0"/>
              <a:t>(H. Else, 2015,</a:t>
            </a:r>
            <a:r>
              <a:rPr lang="fr-FR" dirty="0"/>
              <a:t> </a:t>
            </a:r>
            <a:r>
              <a:rPr lang="en-US" i="0" baseline="0" dirty="0"/>
              <a:t>https://www.timeshighereducation.co.uk/news/keep-adding-colour-to-academic-online-self-portraits/2017745.article?page=0%2C1) </a:t>
            </a:r>
            <a:endParaRPr lang="en-US" i="1" dirty="0"/>
          </a:p>
          <a:p>
            <a:endParaRPr lang="fr-FR" dirty="0"/>
          </a:p>
        </p:txBody>
      </p:sp>
      <p:sp>
        <p:nvSpPr>
          <p:cNvPr id="4" name="Espace réservé du numéro de diapositive 3"/>
          <p:cNvSpPr>
            <a:spLocks noGrp="1"/>
          </p:cNvSpPr>
          <p:nvPr>
            <p:ph type="sldNum" sz="quarter" idx="5"/>
          </p:nvPr>
        </p:nvSpPr>
        <p:spPr/>
        <p:txBody>
          <a:bodyPr/>
          <a:lstStyle/>
          <a:p>
            <a:fld id="{674A2ACD-2B3D-4894-BA84-7EEEFD1E15C8}" type="slidenum">
              <a:rPr lang="fr-FR" smtClean="0"/>
              <a:pPr/>
              <a:t>82</a:t>
            </a:fld>
            <a:endParaRPr lang="fr-FR" dirty="0"/>
          </a:p>
        </p:txBody>
      </p:sp>
    </p:spTree>
    <p:extLst>
      <p:ext uri="{BB962C8B-B14F-4D97-AF65-F5344CB8AC3E}">
        <p14:creationId xmlns:p14="http://schemas.microsoft.com/office/powerpoint/2010/main" val="23250683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Définition</a:t>
            </a:r>
            <a:r>
              <a:rPr lang="fr-FR" baseline="0" dirty="0"/>
              <a:t> de son périmètre de recherche</a:t>
            </a:r>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83</a:t>
            </a:fld>
            <a:endParaRPr lang="fr-FR"/>
          </a:p>
        </p:txBody>
      </p:sp>
    </p:spTree>
    <p:extLst>
      <p:ext uri="{BB962C8B-B14F-4D97-AF65-F5344CB8AC3E}">
        <p14:creationId xmlns:p14="http://schemas.microsoft.com/office/powerpoint/2010/main" val="38611878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Curation :</a:t>
            </a:r>
            <a:br>
              <a:rPr lang="fr-FR" dirty="0"/>
            </a:br>
            <a:r>
              <a:rPr lang="fr-FR" dirty="0"/>
              <a:t>« La curation sociale (individuelle et collective) permet à l’individu-chercheur d’éditorialiser des contenus issus du web et de donner à lire sa représentation d’une thématique et au collectif-chercheurs soit de lire les représentations de recherche sociale, soit d’agir collectivement dans le cadre d’une même activité (</a:t>
            </a:r>
            <a:r>
              <a:rPr lang="fr-FR" i="1" dirty="0"/>
              <a:t>crowdsourcing</a:t>
            </a:r>
            <a:r>
              <a:rPr lang="fr-FR" i="0" dirty="0"/>
              <a:t>, </a:t>
            </a:r>
            <a:r>
              <a:rPr lang="fr-FR" i="1" dirty="0"/>
              <a:t>open </a:t>
            </a:r>
            <a:r>
              <a:rPr lang="fr-FR" i="1" dirty="0" err="1"/>
              <a:t>peer</a:t>
            </a:r>
            <a:r>
              <a:rPr lang="fr-FR" i="1" dirty="0"/>
              <a:t> review</a:t>
            </a:r>
            <a:r>
              <a:rPr lang="fr-FR" i="0" dirty="0"/>
              <a:t>, etc.) » (G. </a:t>
            </a:r>
            <a:r>
              <a:rPr lang="fr-FR" i="0" dirty="0" err="1"/>
              <a:t>Gallezot</a:t>
            </a:r>
            <a:r>
              <a:rPr lang="fr-FR" i="0" dirty="0"/>
              <a:t>, 2012, https://www.cairn.info/revue-documentaliste-sciences-de-l-information-2012-1-page-24.htm?contenu=plan)</a:t>
            </a:r>
            <a:br>
              <a:rPr lang="fr-FR" dirty="0"/>
            </a:br>
            <a:endParaRPr lang="fr-FR" dirty="0"/>
          </a:p>
          <a:p>
            <a:r>
              <a:rPr lang="fr-FR" dirty="0"/>
              <a:t>Faire de la « </a:t>
            </a:r>
            <a:r>
              <a:rPr lang="fr-FR" b="1" dirty="0"/>
              <a:t>curation</a:t>
            </a:r>
            <a:r>
              <a:rPr lang="fr-FR" dirty="0"/>
              <a:t> » : </a:t>
            </a:r>
          </a:p>
          <a:p>
            <a:pPr marL="177050" indent="-88526"/>
            <a:r>
              <a:rPr lang="fr-FR" dirty="0"/>
              <a:t>- asseoir</a:t>
            </a:r>
            <a:r>
              <a:rPr lang="fr-FR" baseline="0" dirty="0"/>
              <a:t> une expertise</a:t>
            </a:r>
          </a:p>
          <a:p>
            <a:pPr marL="177050" indent="-88526"/>
            <a:r>
              <a:rPr lang="fr-FR" baseline="0" dirty="0"/>
              <a:t>- est souvent le fait de professionnels de l’information ou d’institutions, plus rarement de personnes isolées</a:t>
            </a:r>
          </a:p>
        </p:txBody>
      </p:sp>
      <p:sp>
        <p:nvSpPr>
          <p:cNvPr id="4" name="Espace réservé du numéro de diapositive 3"/>
          <p:cNvSpPr>
            <a:spLocks noGrp="1"/>
          </p:cNvSpPr>
          <p:nvPr>
            <p:ph type="sldNum" sz="quarter" idx="10"/>
          </p:nvPr>
        </p:nvSpPr>
        <p:spPr/>
        <p:txBody>
          <a:bodyPr/>
          <a:lstStyle/>
          <a:p>
            <a:fld id="{BC3084F2-FBF2-4CAA-8394-2450FA27D303}" type="slidenum">
              <a:rPr lang="fr-FR" smtClean="0"/>
              <a:pPr/>
              <a:t>84</a:t>
            </a:fld>
            <a:endParaRPr lang="fr-FR"/>
          </a:p>
        </p:txBody>
      </p:sp>
    </p:spTree>
    <p:extLst>
      <p:ext uri="{BB962C8B-B14F-4D97-AF65-F5344CB8AC3E}">
        <p14:creationId xmlns:p14="http://schemas.microsoft.com/office/powerpoint/2010/main" val="1348383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a:t>
            </a:r>
            <a:r>
              <a:rPr lang="fr-FR" b="1" dirty="0"/>
              <a:t>Stratégie</a:t>
            </a:r>
            <a:r>
              <a:rPr lang="fr-FR" b="1" baseline="0" dirty="0"/>
              <a:t> de communication</a:t>
            </a:r>
            <a:r>
              <a:rPr lang="fr-FR" baseline="0" dirty="0"/>
              <a:t> » </a:t>
            </a:r>
            <a:r>
              <a:rPr lang="fr-FR" sz="800" dirty="0"/>
              <a:t>(F. Provost, 2013, http://act.hypotheses.org/3217) </a:t>
            </a:r>
            <a:r>
              <a:rPr lang="fr-FR" baseline="0" dirty="0"/>
              <a:t>– « </a:t>
            </a:r>
            <a:r>
              <a:rPr lang="fr-FR" baseline="0" dirty="0" err="1"/>
              <a:t>personal</a:t>
            </a:r>
            <a:r>
              <a:rPr lang="fr-FR" baseline="0" dirty="0"/>
              <a:t> </a:t>
            </a:r>
            <a:r>
              <a:rPr lang="fr-FR" baseline="0" dirty="0" err="1"/>
              <a:t>branding</a:t>
            </a:r>
            <a:r>
              <a:rPr lang="fr-FR" baseline="0" dirty="0"/>
              <a:t> » ou comment promouvoir son CV, ses compétences, son réseau…</a:t>
            </a:r>
          </a:p>
          <a:p>
            <a:r>
              <a:rPr lang="fr-FR" baseline="0" dirty="0"/>
              <a:t>cf. également le retour d’expérience de Melissa Terras </a:t>
            </a:r>
            <a:r>
              <a:rPr lang="fr-FR" sz="800" dirty="0"/>
              <a:t>(2012, http://journalofdigitalhumanities.org/1-3/the-impact-of-social-media-on-the-dissemination-of-research-by-melissa-terras/)</a:t>
            </a:r>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85</a:t>
            </a:fld>
            <a:endParaRPr lang="fr-FR"/>
          </a:p>
        </p:txBody>
      </p:sp>
    </p:spTree>
    <p:extLst>
      <p:ext uri="{BB962C8B-B14F-4D97-AF65-F5344CB8AC3E}">
        <p14:creationId xmlns:p14="http://schemas.microsoft.com/office/powerpoint/2010/main" val="1636860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Unité</a:t>
            </a:r>
            <a:r>
              <a:rPr lang="fr-FR" baseline="0" dirty="0"/>
              <a:t> de profil + signe de reconnaissance</a:t>
            </a:r>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86</a:t>
            </a:fld>
            <a:endParaRPr lang="fr-FR"/>
          </a:p>
        </p:txBody>
      </p:sp>
    </p:spTree>
    <p:extLst>
      <p:ext uri="{BB962C8B-B14F-4D97-AF65-F5344CB8AC3E}">
        <p14:creationId xmlns:p14="http://schemas.microsoft.com/office/powerpoint/2010/main" val="162218461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Création </a:t>
            </a:r>
            <a:r>
              <a:rPr lang="fr-FR" b="1" baseline="0" dirty="0"/>
              <a:t>variable selon les outils</a:t>
            </a:r>
          </a:p>
          <a:p>
            <a:pPr marL="177050" lvl="1" indent="-88526">
              <a:buFontTx/>
              <a:buChar char="-"/>
            </a:pPr>
            <a:r>
              <a:rPr lang="fr-FR" baseline="0" dirty="0"/>
              <a:t>carnets d’adresse</a:t>
            </a:r>
          </a:p>
          <a:p>
            <a:pPr marL="177050" lvl="1" indent="-88526">
              <a:buFontTx/>
              <a:buChar char="-"/>
            </a:pPr>
            <a:r>
              <a:rPr lang="fr-FR" baseline="0" dirty="0"/>
              <a:t>invitations</a:t>
            </a:r>
          </a:p>
          <a:p>
            <a:pPr marL="177050" lvl="1" indent="-88526">
              <a:buFontTx/>
              <a:buChar char="-"/>
            </a:pPr>
            <a:r>
              <a:rPr lang="fr-FR" baseline="0" dirty="0"/>
              <a:t>suggestions et recommandations (automatiques, humaines cf. pratique du #FF dans Twitter)</a:t>
            </a:r>
          </a:p>
          <a:p>
            <a:pPr marL="177050" lvl="1" indent="-88526">
              <a:buFontTx/>
              <a:buChar char="-"/>
            </a:pPr>
            <a:r>
              <a:rPr lang="fr-FR" baseline="0" dirty="0"/>
              <a:t>navigation dans les réseaux</a:t>
            </a:r>
          </a:p>
          <a:p>
            <a:pPr marL="177050" lvl="1" indent="-88526">
              <a:buFontTx/>
              <a:buChar char="-"/>
            </a:pPr>
            <a:r>
              <a:rPr lang="fr-FR" baseline="0" dirty="0"/>
              <a:t>moteurs de recherche (personnes, thématiques, mots-clés)</a:t>
            </a:r>
          </a:p>
          <a:p>
            <a:pPr marL="177050" lvl="1" indent="-88526">
              <a:buFontTx/>
              <a:buChar char="-"/>
            </a:pPr>
            <a:r>
              <a:rPr lang="fr-FR" baseline="0" dirty="0"/>
              <a:t>et bien sûr « IRL » (dans la vraie</a:t>
            </a:r>
            <a:r>
              <a:rPr lang="fr-FR" dirty="0"/>
              <a:t> vie)</a:t>
            </a:r>
            <a:r>
              <a:rPr lang="fr-FR" baseline="0" dirty="0"/>
              <a:t>, cf. Marine </a:t>
            </a:r>
            <a:r>
              <a:rPr lang="fr-FR" baseline="0" dirty="0" err="1"/>
              <a:t>Soichot</a:t>
            </a:r>
            <a:endParaRPr lang="fr-FR" baseline="0" dirty="0"/>
          </a:p>
          <a:p>
            <a:pPr marL="170727" indent="-82201" defTabSz="910544">
              <a:buFontTx/>
              <a:buChar char="-"/>
              <a:defRPr/>
            </a:pPr>
            <a:r>
              <a:rPr lang="fr-FR" baseline="0" dirty="0"/>
              <a:t>rôle également des groupes de discussion (</a:t>
            </a:r>
            <a:r>
              <a:rPr lang="fr-FR" i="1" baseline="0" dirty="0"/>
              <a:t>topics</a:t>
            </a:r>
            <a:r>
              <a:rPr lang="fr-FR" baseline="0" dirty="0"/>
              <a:t>, </a:t>
            </a:r>
            <a:r>
              <a:rPr lang="fr-FR" i="1" baseline="0" dirty="0"/>
              <a:t>groups</a:t>
            </a:r>
            <a:r>
              <a:rPr lang="fr-FR" baseline="0" dirty="0"/>
              <a:t>, </a:t>
            </a:r>
            <a:r>
              <a:rPr lang="fr-FR" i="1" baseline="0" dirty="0" err="1"/>
              <a:t>projects</a:t>
            </a:r>
            <a:r>
              <a:rPr lang="fr-FR" baseline="0" dirty="0"/>
              <a:t>…)</a:t>
            </a:r>
          </a:p>
          <a:p>
            <a:pPr marL="170727" indent="-170727" defTabSz="910544">
              <a:buFontTx/>
              <a:buChar char="-"/>
              <a:defRPr/>
            </a:pPr>
            <a:endParaRPr lang="fr-FR" baseline="0" dirty="0"/>
          </a:p>
          <a:p>
            <a:pPr defTabSz="910544">
              <a:defRPr/>
            </a:pPr>
            <a:r>
              <a:rPr lang="fr-FR" b="1" dirty="0"/>
              <a:t>R</a:t>
            </a:r>
            <a:r>
              <a:rPr lang="fr-FR" b="1" baseline="0" dirty="0"/>
              <a:t>éseau complémentaire et non concurrent du réel</a:t>
            </a:r>
          </a:p>
          <a:p>
            <a:pPr marL="177050" indent="-88526" defTabSz="910544">
              <a:defRPr/>
            </a:pPr>
            <a:r>
              <a:rPr lang="fr-FR" dirty="0"/>
              <a:t>- conserver et entretenir des liens (ex. </a:t>
            </a:r>
            <a:r>
              <a:rPr lang="fr-FR" dirty="0" err="1"/>
              <a:t>alumni</a:t>
            </a:r>
            <a:r>
              <a:rPr lang="fr-FR" dirty="0"/>
              <a:t>, carnets d’adresses, étudiants), cf. </a:t>
            </a:r>
            <a:r>
              <a:rPr lang="fr-FR" sz="800" dirty="0"/>
              <a:t>O. Ertzscheid, 2010, http://affordance.typepad.com/mon_weblog/2010/03/pourquoi-je-suis-ami-avec-mes-etudiants.html </a:t>
            </a:r>
            <a:r>
              <a:rPr lang="fr-FR" dirty="0"/>
              <a:t>; cf. création de pages d’établissements sur LinkedIn</a:t>
            </a:r>
          </a:p>
          <a:p>
            <a:pPr marL="177050" indent="-88526" defTabSz="910544">
              <a:tabLst>
                <a:tab pos="177050" algn="l"/>
              </a:tabLst>
              <a:defRPr/>
            </a:pPr>
            <a:r>
              <a:rPr lang="fr-FR" dirty="0"/>
              <a:t>- créer de nouveaux liens</a:t>
            </a:r>
            <a:r>
              <a:rPr lang="fr-FR" baseline="0" dirty="0"/>
              <a:t> et découvrir des inconnus (dans sa discipline ou non) – intérêt notamment pour l’interdisciplinarité</a:t>
            </a:r>
            <a:endParaRPr lang="fr-FR" dirty="0"/>
          </a:p>
          <a:p>
            <a:r>
              <a:rPr lang="fr-FR" dirty="0"/>
              <a:t>mais </a:t>
            </a:r>
            <a:r>
              <a:rPr lang="fr-FR" b="1" dirty="0"/>
              <a:t>indissociables des pratiques hors ligne </a:t>
            </a:r>
            <a:r>
              <a:rPr lang="fr-FR" dirty="0"/>
              <a:t>(participation à des colloques, animation de la communauté…), </a:t>
            </a:r>
            <a:r>
              <a:rPr lang="fr-FR" sz="800" dirty="0"/>
              <a:t>cf. L. Stark </a:t>
            </a:r>
            <a:r>
              <a:rPr lang="fr-FR" sz="800" dirty="0" err="1"/>
              <a:t>Malisheski</a:t>
            </a:r>
            <a:r>
              <a:rPr lang="fr-FR" sz="800" dirty="0"/>
              <a:t>, 2012, http://www.postdoc.harvard.edu/wp-content/uploads/2012/04/Networking-in-Academia.pdf</a:t>
            </a:r>
            <a:endParaRPr lang="fr-FR" dirty="0"/>
          </a:p>
          <a:p>
            <a:endParaRPr lang="fr-FR" baseline="0" dirty="0"/>
          </a:p>
          <a:p>
            <a:r>
              <a:rPr lang="fr-FR" b="1" dirty="0"/>
              <a:t>Intérêts</a:t>
            </a:r>
            <a:r>
              <a:rPr lang="fr-FR" dirty="0"/>
              <a:t> : </a:t>
            </a:r>
            <a:endParaRPr lang="fr-FR" baseline="0" dirty="0"/>
          </a:p>
          <a:p>
            <a:pPr marL="170727" indent="-82201">
              <a:buFontTx/>
              <a:buChar char="-"/>
            </a:pPr>
            <a:r>
              <a:rPr lang="fr-FR" baseline="0" dirty="0"/>
              <a:t>intérêt des réseaux pour être visible : invitation à des conférences, des colloques, proposition d’articles ou publications… et donc élargir son réseau</a:t>
            </a:r>
          </a:p>
          <a:p>
            <a:pPr marL="170727" indent="-82201">
              <a:buFontTx/>
              <a:buChar char="-"/>
            </a:pPr>
            <a:r>
              <a:rPr lang="fr-FR" baseline="0" dirty="0"/>
              <a:t> intéressant pour les doctorants : recrutements de compétences, mais également du réseau</a:t>
            </a:r>
          </a:p>
          <a:p>
            <a:pPr marL="170727" indent="-170727">
              <a:buFontTx/>
              <a:buChar char="-"/>
            </a:pPr>
            <a:endParaRPr lang="fr-FR" baseline="0"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87</a:t>
            </a:fld>
            <a:endParaRPr lang="fr-FR"/>
          </a:p>
        </p:txBody>
      </p:sp>
    </p:spTree>
    <p:extLst>
      <p:ext uri="{BB962C8B-B14F-4D97-AF65-F5344CB8AC3E}">
        <p14:creationId xmlns:p14="http://schemas.microsoft.com/office/powerpoint/2010/main" val="17502491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Relais d’information</a:t>
            </a:r>
            <a:r>
              <a:rPr lang="fr-FR" dirty="0"/>
              <a:t> : </a:t>
            </a:r>
          </a:p>
          <a:p>
            <a:pPr marL="177050" indent="-88526"/>
            <a:r>
              <a:rPr lang="fr-FR" dirty="0"/>
              <a:t>- se présenter comme </a:t>
            </a:r>
            <a:r>
              <a:rPr lang="fr-FR" b="1" dirty="0"/>
              <a:t>un</a:t>
            </a:r>
            <a:r>
              <a:rPr lang="fr-FR" b="1" baseline="0" dirty="0"/>
              <a:t> pair </a:t>
            </a:r>
            <a:r>
              <a:rPr lang="fr-FR" baseline="0" dirty="0"/>
              <a:t>(référent et spécialiste/expert) pour la veille dans sa discipline (questions disciplinaires ou techniques), quelque soit son niveau d’étude (doctorant peu différent du professeur dans ce cas) : apporter de la valeur à sa communauté</a:t>
            </a:r>
          </a:p>
          <a:p>
            <a:pPr marL="265575" indent="-88526">
              <a:tabLst>
                <a:tab pos="265575" algn="l"/>
              </a:tabLst>
            </a:pPr>
            <a:r>
              <a:rPr lang="fr-FR" baseline="0" dirty="0"/>
              <a:t>- présentation /partage d’informations, de références </a:t>
            </a:r>
            <a:r>
              <a:rPr lang="fr-FR" dirty="0"/>
              <a:t>bibliographiques…, cf. pratique du </a:t>
            </a:r>
            <a:r>
              <a:rPr lang="fr-FR" i="1" dirty="0"/>
              <a:t>live tweet </a:t>
            </a:r>
            <a:r>
              <a:rPr lang="fr-FR" dirty="0"/>
              <a:t>(LT) – fait de relayer sur Twitter en temps réel des événements (colloques, séminaires…)</a:t>
            </a:r>
          </a:p>
          <a:p>
            <a:pPr marL="265575" indent="-88526">
              <a:tabLst>
                <a:tab pos="265575" algn="l"/>
              </a:tabLst>
            </a:pPr>
            <a:r>
              <a:rPr lang="fr-FR" baseline="0" dirty="0"/>
              <a:t>- éléments qui font débat</a:t>
            </a:r>
          </a:p>
          <a:p>
            <a:pPr marL="265575" indent="-88526"/>
            <a:r>
              <a:rPr lang="fr-FR" baseline="0" dirty="0"/>
              <a:t>- signalement d’autres personnes/d’autres comptes</a:t>
            </a:r>
          </a:p>
          <a:p>
            <a:pPr marL="265575" indent="-88526"/>
            <a:r>
              <a:rPr lang="fr-FR" baseline="0" dirty="0"/>
              <a:t>- </a:t>
            </a:r>
            <a:r>
              <a:rPr lang="fr-FR" baseline="0" dirty="0" err="1"/>
              <a:t>auto-promotion</a:t>
            </a:r>
            <a:endParaRPr lang="fr-FR" baseline="0" dirty="0"/>
          </a:p>
          <a:p>
            <a:endParaRPr lang="fr-FR" baseline="0" dirty="0"/>
          </a:p>
          <a:p>
            <a:r>
              <a:rPr lang="fr-FR" baseline="0" dirty="0"/>
              <a:t>! : attention à ne pas négliger les </a:t>
            </a:r>
            <a:r>
              <a:rPr lang="fr-FR" b="1" baseline="0" dirty="0"/>
              <a:t>autres formes d’information</a:t>
            </a:r>
            <a:r>
              <a:rPr lang="fr-FR" baseline="0" dirty="0"/>
              <a:t> (listes de diffusion, forums…) : </a:t>
            </a:r>
            <a:br>
              <a:rPr lang="fr-FR" baseline="0" dirty="0"/>
            </a:br>
            <a:r>
              <a:rPr lang="fr-FR" baseline="0" dirty="0"/>
              <a:t>85 % des chercheurs utilisent encore de manière active les listes de diffusion (1</a:t>
            </a:r>
            <a:r>
              <a:rPr lang="fr-FR" baseline="30000" dirty="0"/>
              <a:t>e</a:t>
            </a:r>
            <a:r>
              <a:rPr lang="fr-FR" baseline="0" dirty="0"/>
              <a:t> source d’information des chercheurs, </a:t>
            </a:r>
            <a:r>
              <a:rPr lang="en-US" sz="800" dirty="0"/>
              <a:t>A. </a:t>
            </a:r>
            <a:r>
              <a:rPr lang="en-US" sz="800" dirty="0" err="1"/>
              <a:t>Gruzd</a:t>
            </a:r>
            <a:r>
              <a:rPr lang="en-US" sz="800" dirty="0"/>
              <a:t> et al., 2012, http://socialmedialab.ca/?p=4308</a:t>
            </a:r>
            <a:r>
              <a:rPr lang="en-US" baseline="0" dirty="0"/>
              <a:t>)</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solidFill>
                  <a:prstClr val="black"/>
                </a:solidFill>
              </a:rPr>
              <a:pPr/>
              <a:t>88</a:t>
            </a:fld>
            <a:endParaRPr lang="fr-FR">
              <a:solidFill>
                <a:prstClr val="black"/>
              </a:solidFill>
            </a:endParaRPr>
          </a:p>
        </p:txBody>
      </p:sp>
    </p:spTree>
    <p:extLst>
      <p:ext uri="{BB962C8B-B14F-4D97-AF65-F5344CB8AC3E}">
        <p14:creationId xmlns:p14="http://schemas.microsoft.com/office/powerpoint/2010/main" val="133311450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a:t>
            </a:r>
            <a:r>
              <a:rPr lang="fr-FR" b="1" dirty="0"/>
              <a:t>ne pas être seulement passif</a:t>
            </a:r>
            <a:r>
              <a:rPr lang="fr-FR" dirty="0"/>
              <a:t>, mais contribuer aux échanges (via Twitter ou systèmes de questions/réponses des réseaux sociaux académiques) : aspect</a:t>
            </a:r>
            <a:r>
              <a:rPr lang="fr-FR" baseline="0" dirty="0"/>
              <a:t> « social » du réseau (réseautage,  conversation, participation)</a:t>
            </a:r>
            <a:endParaRPr lang="fr-FR" dirty="0"/>
          </a:p>
          <a:p>
            <a:r>
              <a:rPr lang="fr-FR" dirty="0"/>
              <a:t>- </a:t>
            </a:r>
            <a:r>
              <a:rPr lang="fr-FR" b="1" dirty="0"/>
              <a:t>insertion dans la communauté </a:t>
            </a:r>
            <a:r>
              <a:rPr lang="fr-FR" dirty="0"/>
              <a:t>: </a:t>
            </a:r>
          </a:p>
          <a:p>
            <a:pPr marL="170727" indent="-82201">
              <a:buFontTx/>
              <a:buChar char="-"/>
            </a:pPr>
            <a:r>
              <a:rPr lang="fr-FR" dirty="0"/>
              <a:t>répondre aux questions (se présenter comme expert)</a:t>
            </a:r>
          </a:p>
          <a:p>
            <a:pPr marL="170727" indent="-82201">
              <a:buFontTx/>
              <a:buChar char="-"/>
            </a:pPr>
            <a:r>
              <a:rPr lang="fr-FR" dirty="0"/>
              <a:t>profiter</a:t>
            </a:r>
            <a:r>
              <a:rPr lang="fr-FR" baseline="0" dirty="0"/>
              <a:t> de la communauté pour rechercher des informations</a:t>
            </a:r>
          </a:p>
          <a:p>
            <a:r>
              <a:rPr lang="fr-FR" baseline="0" dirty="0">
                <a:sym typeface="Wingdings" panose="05000000000000000000" pitchFamily="2" charset="2"/>
              </a:rPr>
              <a:t> </a:t>
            </a:r>
            <a:r>
              <a:rPr lang="fr-FR" b="1" baseline="0" dirty="0" err="1">
                <a:sym typeface="Wingdings" panose="05000000000000000000" pitchFamily="2" charset="2"/>
              </a:rPr>
              <a:t>co</a:t>
            </a:r>
            <a:r>
              <a:rPr lang="fr-FR" b="1" baseline="0" dirty="0">
                <a:sym typeface="Wingdings" panose="05000000000000000000" pitchFamily="2" charset="2"/>
              </a:rPr>
              <a:t>-construire le savoir</a:t>
            </a:r>
            <a:r>
              <a:rPr lang="fr-FR" baseline="0" dirty="0">
                <a:sym typeface="Wingdings" panose="05000000000000000000" pitchFamily="2" charset="2"/>
              </a:rPr>
              <a:t> selon des temporalités plus rapides que les anciens réseaux (communauté scientifique et citoyens – médiation scientifique), favoriser l’interdisciplinarité…</a:t>
            </a:r>
            <a:endParaRPr lang="fr-FR" dirty="0"/>
          </a:p>
          <a:p>
            <a:endParaRPr lang="fr-FR" dirty="0"/>
          </a:p>
          <a:p>
            <a:r>
              <a:rPr lang="fr-FR" dirty="0"/>
              <a:t>ex. : blog </a:t>
            </a:r>
            <a:r>
              <a:rPr lang="fr-FR" i="1" u="none" dirty="0"/>
              <a:t>Sur un son rap</a:t>
            </a:r>
            <a:r>
              <a:rPr lang="fr-FR" i="0" u="none" dirty="0"/>
              <a:t>, https://surunsonrap.hypotheses.org/2044</a:t>
            </a:r>
            <a:endParaRPr lang="fr-FR" u="none"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solidFill>
                  <a:prstClr val="black"/>
                </a:solidFill>
              </a:rPr>
              <a:pPr/>
              <a:t>89</a:t>
            </a:fld>
            <a:endParaRPr lang="fr-FR">
              <a:solidFill>
                <a:prstClr val="black"/>
              </a:solidFill>
            </a:endParaRPr>
          </a:p>
        </p:txBody>
      </p:sp>
    </p:spTree>
    <p:extLst>
      <p:ext uri="{BB962C8B-B14F-4D97-AF65-F5344CB8AC3E}">
        <p14:creationId xmlns:p14="http://schemas.microsoft.com/office/powerpoint/2010/main" val="19301714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Constat du mode de publication traditionnel</a:t>
            </a:r>
            <a:r>
              <a:rPr lang="fr-FR" dirty="0"/>
              <a:t> : </a:t>
            </a:r>
          </a:p>
          <a:p>
            <a:pPr marL="177050" indent="-88526"/>
            <a:r>
              <a:rPr lang="fr-FR" dirty="0"/>
              <a:t>- lenteur de la publication (notamment lors </a:t>
            </a:r>
            <a:r>
              <a:rPr lang="fr-FR" i="1" dirty="0" err="1"/>
              <a:t>peer</a:t>
            </a:r>
            <a:r>
              <a:rPr lang="fr-FR" i="1" dirty="0"/>
              <a:t> review</a:t>
            </a:r>
            <a:r>
              <a:rPr lang="fr-FR" dirty="0"/>
              <a:t>) et de la diffusion ; est un enjeu crucial pour la science (ex. de la polio et ancienne page d’accueil du réseau médical </a:t>
            </a:r>
            <a:r>
              <a:rPr lang="fr-FR" dirty="0" err="1"/>
              <a:t>Sermo</a:t>
            </a:r>
            <a:r>
              <a:rPr lang="fr-FR" dirty="0"/>
              <a:t> : </a:t>
            </a:r>
            <a:r>
              <a:rPr lang="fr-FR" dirty="0">
                <a:solidFill>
                  <a:prstClr val="black"/>
                </a:solidFill>
              </a:rPr>
              <a:t>« </a:t>
            </a:r>
            <a:r>
              <a:rPr lang="en-US" i="1" dirty="0">
                <a:solidFill>
                  <a:prstClr val="black"/>
                </a:solidFill>
              </a:rPr>
              <a:t>And find potentially life-saving insights that have yet to be announced by conventional media sources</a:t>
            </a:r>
            <a:r>
              <a:rPr lang="fr-FR" dirty="0">
                <a:solidFill>
                  <a:prstClr val="black"/>
                </a:solidFill>
              </a:rPr>
              <a:t> »,</a:t>
            </a:r>
            <a:r>
              <a:rPr lang="fr-FR" dirty="0"/>
              <a:t> http://www.sermo.com/)</a:t>
            </a:r>
          </a:p>
          <a:p>
            <a:endParaRPr lang="fr-FR" b="1" dirty="0"/>
          </a:p>
          <a:p>
            <a:r>
              <a:rPr lang="fr-FR" b="1" dirty="0"/>
              <a:t>Changement des modes de publications </a:t>
            </a:r>
            <a:r>
              <a:rPr lang="fr-FR" dirty="0"/>
              <a:t>(mais déjà vrai avec les archives ouvertes) – cf. développement des </a:t>
            </a:r>
            <a:r>
              <a:rPr lang="fr-FR" i="1" dirty="0" err="1"/>
              <a:t>reviews</a:t>
            </a:r>
            <a:r>
              <a:rPr lang="fr-FR" dirty="0"/>
              <a:t> d’articles sur </a:t>
            </a:r>
            <a:r>
              <a:rPr lang="fr-FR" dirty="0" err="1"/>
              <a:t>ResarchGate</a:t>
            </a:r>
            <a:r>
              <a:rPr lang="fr-FR" dirty="0"/>
              <a:t> (</a:t>
            </a:r>
            <a:r>
              <a:rPr lang="fr-FR" i="1" dirty="0"/>
              <a:t>Open Review</a:t>
            </a:r>
            <a:r>
              <a:rPr lang="fr-FR" dirty="0"/>
              <a:t>, cf. article sur les cellules souches, </a:t>
            </a:r>
            <a:r>
              <a:rPr lang="fr-FR" sz="800" dirty="0"/>
              <a:t>http://www.wired.co.uk/news/archive/2014-03/14/research-gate-kenneth-stem-cell-debunk) et </a:t>
            </a:r>
            <a:r>
              <a:rPr lang="fr-FR" sz="800" i="1" dirty="0"/>
              <a:t>sessions</a:t>
            </a:r>
            <a:r>
              <a:rPr lang="fr-FR" sz="800" dirty="0"/>
              <a:t> sur Academia</a:t>
            </a:r>
          </a:p>
          <a:p>
            <a:pPr marL="170727" lvl="2" indent="-82201" defTabSz="910544">
              <a:buFontTx/>
              <a:buChar char="-"/>
              <a:defRPr/>
            </a:pPr>
            <a:r>
              <a:rPr lang="fr-FR" dirty="0"/>
              <a:t>présenter des recherches avant publication et des </a:t>
            </a:r>
            <a:r>
              <a:rPr lang="fr-FR" i="1" dirty="0"/>
              <a:t>preprints</a:t>
            </a:r>
            <a:r>
              <a:rPr lang="fr-FR" dirty="0"/>
              <a:t>, pour discussions et commentaires (notamment </a:t>
            </a:r>
            <a:r>
              <a:rPr lang="fr-FR" i="1" dirty="0" err="1"/>
              <a:t>peer-commentary</a:t>
            </a:r>
            <a:r>
              <a:rPr lang="fr-FR" dirty="0"/>
              <a:t>)</a:t>
            </a:r>
          </a:p>
          <a:p>
            <a:pPr marL="170727" lvl="2" indent="-82201" defTabSz="910544">
              <a:buFontTx/>
              <a:buChar char="-"/>
              <a:defRPr/>
            </a:pPr>
            <a:r>
              <a:rPr lang="fr-FR" dirty="0"/>
              <a:t>accélérer le mode de publication</a:t>
            </a:r>
          </a:p>
          <a:p>
            <a:pPr marL="170727" lvl="2" indent="-82201" defTabSz="910544">
              <a:buFontTx/>
              <a:buChar char="-"/>
              <a:defRPr/>
            </a:pPr>
            <a:r>
              <a:rPr lang="fr-FR" dirty="0"/>
              <a:t>présenter d’autres éléments que seulement l’article, cf. concept d’article « augmenté » (</a:t>
            </a:r>
            <a:r>
              <a:rPr lang="fr-FR" i="1" dirty="0" err="1"/>
              <a:t>enhanced</a:t>
            </a:r>
            <a:r>
              <a:rPr lang="fr-FR" dirty="0"/>
              <a:t>) dont exemple : </a:t>
            </a:r>
            <a:r>
              <a:rPr lang="fr-FR" dirty="0" err="1"/>
              <a:t>JoVE</a:t>
            </a:r>
            <a:r>
              <a:rPr lang="fr-FR" dirty="0"/>
              <a:t>-</a:t>
            </a:r>
            <a:r>
              <a:rPr lang="fr-FR" i="1" dirty="0"/>
              <a:t>Journal of </a:t>
            </a:r>
            <a:r>
              <a:rPr lang="fr-FR" i="1" dirty="0" err="1"/>
              <a:t>Visualized</a:t>
            </a:r>
            <a:r>
              <a:rPr lang="fr-FR" i="1" dirty="0"/>
              <a:t> </a:t>
            </a:r>
            <a:r>
              <a:rPr lang="fr-FR" i="1" dirty="0" err="1"/>
              <a:t>Experiments</a:t>
            </a:r>
            <a:r>
              <a:rPr lang="fr-FR" dirty="0"/>
              <a:t> (http://www.jove.com/) : publication traditionnelle (texte : argumentation), données de la recherche (preuves), matériaux supplémentaires (illustration et ajouts), données post-publication (commentaires, impact…), </a:t>
            </a:r>
            <a:r>
              <a:rPr lang="fr-FR" sz="800" dirty="0"/>
              <a:t>cf. http://fr.slideshare.net/jsicot/open-science-open-access-science20-de-nouvelles-modalits-pour-la-communication-scientifique</a:t>
            </a:r>
            <a:endParaRPr lang="fr-FR" dirty="0"/>
          </a:p>
          <a:p>
            <a:pPr marL="170727" lvl="2" indent="-82201" defTabSz="910544">
              <a:buFontTx/>
              <a:buChar char="-"/>
              <a:defRPr/>
            </a:pPr>
            <a:r>
              <a:rPr lang="fr-FR" i="1" dirty="0" err="1"/>
              <a:t>peer</a:t>
            </a:r>
            <a:r>
              <a:rPr lang="fr-FR" i="1" dirty="0"/>
              <a:t> </a:t>
            </a:r>
            <a:r>
              <a:rPr lang="fr-FR" i="1" dirty="0" err="1"/>
              <a:t>rewiew</a:t>
            </a:r>
            <a:r>
              <a:rPr lang="fr-FR" i="1" dirty="0"/>
              <a:t> </a:t>
            </a:r>
            <a:r>
              <a:rPr lang="fr-FR" dirty="0"/>
              <a:t>post-publication qui peut être très rapide, cf. affaire #</a:t>
            </a:r>
            <a:r>
              <a:rPr lang="fr-FR" dirty="0" err="1"/>
              <a:t>arseniclife</a:t>
            </a:r>
            <a:r>
              <a:rPr lang="fr-FR" dirty="0"/>
              <a:t> </a:t>
            </a:r>
            <a:r>
              <a:rPr lang="fr-FR" sz="800" dirty="0"/>
              <a:t>(http://www.slate.fr/story/39111/twitter-science-arsenic-nasa-extraterrestre)</a:t>
            </a:r>
            <a:endParaRPr lang="fr-FR" dirty="0"/>
          </a:p>
          <a:p>
            <a:pPr marL="170727" lvl="2" indent="-82201" defTabSz="910544">
              <a:buFontTx/>
              <a:buChar char="-"/>
              <a:defRPr/>
            </a:pPr>
            <a:r>
              <a:rPr lang="fr-FR" dirty="0"/>
              <a:t>accélérer les citations, cf. étude sur Twitter : </a:t>
            </a:r>
            <a:r>
              <a:rPr lang="fr-FR" dirty="0">
                <a:solidFill>
                  <a:prstClr val="black"/>
                </a:solidFill>
              </a:rPr>
              <a:t>les articles très cités dans Twitter ont 11 fois plus de chances d’être très cités dans des articles (« </a:t>
            </a:r>
            <a:r>
              <a:rPr lang="fr-FR" dirty="0" err="1">
                <a:solidFill>
                  <a:prstClr val="black"/>
                </a:solidFill>
              </a:rPr>
              <a:t>twimpact</a:t>
            </a:r>
            <a:r>
              <a:rPr lang="fr-FR" dirty="0">
                <a:solidFill>
                  <a:prstClr val="black"/>
                </a:solidFill>
              </a:rPr>
              <a:t> factor », </a:t>
            </a:r>
            <a:r>
              <a:rPr lang="fr-FR" sz="800" dirty="0">
                <a:solidFill>
                  <a:prstClr val="black"/>
                </a:solidFill>
              </a:rPr>
              <a:t>G. </a:t>
            </a:r>
            <a:r>
              <a:rPr lang="fr-FR" sz="800" dirty="0" err="1">
                <a:solidFill>
                  <a:prstClr val="black"/>
                </a:solidFill>
              </a:rPr>
              <a:t>Eysenbach</a:t>
            </a:r>
            <a:r>
              <a:rPr lang="fr-FR" sz="800" dirty="0">
                <a:solidFill>
                  <a:prstClr val="black"/>
                </a:solidFill>
              </a:rPr>
              <a:t>, 2012, http://www.ncbi.nlm.nih.gov/pmc/articles</a:t>
            </a:r>
            <a:br>
              <a:rPr lang="fr-FR" sz="800" dirty="0">
                <a:solidFill>
                  <a:prstClr val="black"/>
                </a:solidFill>
              </a:rPr>
            </a:br>
            <a:r>
              <a:rPr lang="fr-FR" sz="800" dirty="0">
                <a:solidFill>
                  <a:prstClr val="black"/>
                </a:solidFill>
              </a:rPr>
              <a:t>/PMC3278109/, cf. http://blogs.lse.ac.uk/impactofsocialsciences/2012/02/09/more-tweets-more-citations/ et critiques méthodologiques : http://scholarlykitchen.sspnet.org/2012/01/04/tweets-and-our-obsession-with-alt-metrics/) </a:t>
            </a:r>
            <a:r>
              <a:rPr lang="fr-FR" dirty="0">
                <a:solidFill>
                  <a:prstClr val="black"/>
                </a:solidFill>
              </a:rPr>
              <a:t>: augmentation des citations et des téléchargements des articles partagés sur les média sociaux </a:t>
            </a:r>
            <a:r>
              <a:rPr lang="fr-FR" sz="800" dirty="0">
                <a:solidFill>
                  <a:prstClr val="black"/>
                </a:solidFill>
              </a:rPr>
              <a:t>(H. M. </a:t>
            </a:r>
            <a:r>
              <a:rPr lang="fr-FR" sz="800" dirty="0" err="1">
                <a:solidFill>
                  <a:prstClr val="black"/>
                </a:solidFill>
              </a:rPr>
              <a:t>Bik</a:t>
            </a:r>
            <a:r>
              <a:rPr lang="fr-FR" sz="800" dirty="0">
                <a:solidFill>
                  <a:prstClr val="black"/>
                </a:solidFill>
              </a:rPr>
              <a:t> et al., 2013, http://www.plosbiology.org/article/info%3Adoi%2F10.1371%2Fjournal.pbio.1001535)</a:t>
            </a:r>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90</a:t>
            </a:fld>
            <a:endParaRPr lang="fr-FR"/>
          </a:p>
        </p:txBody>
      </p:sp>
    </p:spTree>
    <p:extLst>
      <p:ext uri="{BB962C8B-B14F-4D97-AF65-F5344CB8AC3E}">
        <p14:creationId xmlns:p14="http://schemas.microsoft.com/office/powerpoint/2010/main" val="1370768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577" y="4686501"/>
            <a:ext cx="5477039" cy="4439841"/>
          </a:xfrm>
        </p:spPr>
        <p:txBody>
          <a:bodyPr/>
          <a:lstStyle/>
          <a:p>
            <a:pPr defTabSz="914383">
              <a:defRPr/>
            </a:pPr>
            <a:r>
              <a:rPr lang="fr-FR" b="1" i="0" u="none" baseline="0" dirty="0"/>
              <a:t>Vers une science plus ouverte</a:t>
            </a:r>
            <a:br>
              <a:rPr lang="fr-FR" b="1" i="0" u="none" baseline="0" dirty="0"/>
            </a:br>
            <a:r>
              <a:rPr lang="fr-FR" b="0" i="0" u="none" baseline="0" dirty="0"/>
              <a:t>« </a:t>
            </a:r>
            <a:r>
              <a:rPr lang="en-US" b="0" i="1" u="none" baseline="0" dirty="0"/>
              <a:t>Open science is about the way researchers work, collaborate, interact, share resources and disseminate results</a:t>
            </a:r>
            <a:r>
              <a:rPr lang="fr-FR" b="0" i="0" baseline="0" dirty="0"/>
              <a:t> » (</a:t>
            </a:r>
            <a:r>
              <a:rPr lang="en-US" i="1" dirty="0"/>
              <a:t>Amsterdam Call for Action on Open Science</a:t>
            </a:r>
            <a:r>
              <a:rPr lang="en-US" dirty="0"/>
              <a:t>. 2016. 36 p. https://www.government.nl/documents/reports/2016/04/04/amsterdam-call-for-action-on-open-science)</a:t>
            </a:r>
            <a:r>
              <a:rPr lang="en-US" b="0" i="0" u="none" baseline="0" dirty="0"/>
              <a:t>. </a:t>
            </a:r>
            <a:endParaRPr lang="fr-FR" b="0" i="0" u="none" baseline="0" dirty="0"/>
          </a:p>
          <a:p>
            <a:pPr defTabSz="914383">
              <a:defRPr/>
            </a:pPr>
            <a:r>
              <a:rPr lang="fr-FR" dirty="0"/>
              <a:t>- développement et diversification de la </a:t>
            </a:r>
            <a:r>
              <a:rPr lang="fr-FR" b="1" dirty="0"/>
              <a:t>communication scientifique numérique </a:t>
            </a:r>
            <a:r>
              <a:rPr lang="fr-FR" dirty="0"/>
              <a:t>(« science 2.0 » issue du web 2.0 dit web social) </a:t>
            </a:r>
            <a:r>
              <a:rPr lang="fr-FR" b="1" dirty="0"/>
              <a:t>et ouverte </a:t>
            </a:r>
            <a:r>
              <a:rPr lang="fr-FR" dirty="0"/>
              <a:t>(</a:t>
            </a:r>
            <a:r>
              <a:rPr lang="fr-FR" i="1" dirty="0"/>
              <a:t>open science</a:t>
            </a:r>
            <a:r>
              <a:rPr lang="fr-FR" dirty="0"/>
              <a:t>, </a:t>
            </a:r>
            <a:r>
              <a:rPr lang="fr-FR" i="1" dirty="0"/>
              <a:t>open access</a:t>
            </a:r>
            <a:r>
              <a:rPr lang="fr-FR" dirty="0"/>
              <a:t>), à</a:t>
            </a:r>
            <a:r>
              <a:rPr lang="fr-FR" baseline="0" dirty="0"/>
              <a:t> commencer par les </a:t>
            </a:r>
            <a:r>
              <a:rPr lang="fr-FR" b="1" baseline="0" dirty="0"/>
              <a:t>pratiques de partage </a:t>
            </a:r>
            <a:r>
              <a:rPr lang="fr-FR" baseline="0" dirty="0"/>
              <a:t>dans la communauté scientifique, cf. archives ouvertes, sites personnels, etc.</a:t>
            </a:r>
          </a:p>
          <a:p>
            <a:pPr marL="541329" indent="-182560"/>
            <a:r>
              <a:rPr lang="fr-FR" dirty="0"/>
              <a:t>- </a:t>
            </a:r>
            <a:r>
              <a:rPr lang="fr-FR" b="1" dirty="0"/>
              <a:t>lieux</a:t>
            </a:r>
            <a:r>
              <a:rPr lang="fr-FR" dirty="0"/>
              <a:t> de publication : archives ouvertes, médias sociaux…</a:t>
            </a:r>
          </a:p>
          <a:p>
            <a:pPr marL="541329" indent="-182560"/>
            <a:r>
              <a:rPr lang="fr-FR" dirty="0"/>
              <a:t>- </a:t>
            </a:r>
            <a:r>
              <a:rPr lang="fr-FR" b="1" dirty="0"/>
              <a:t>formes</a:t>
            </a:r>
            <a:r>
              <a:rPr lang="fr-FR" dirty="0"/>
              <a:t> de publication : articles, supports d’interventions, données de la recherche, résultats</a:t>
            </a:r>
            <a:r>
              <a:rPr lang="fr-FR" baseline="0" dirty="0"/>
              <a:t> négatifs, </a:t>
            </a:r>
            <a:r>
              <a:rPr lang="fr-FR" dirty="0"/>
              <a:t>posters, </a:t>
            </a:r>
            <a:r>
              <a:rPr lang="fr-FR" baseline="0" dirty="0"/>
              <a:t>logiciels, </a:t>
            </a:r>
            <a:r>
              <a:rPr lang="fr-FR" dirty="0"/>
              <a:t>fichiers multimédia…</a:t>
            </a:r>
          </a:p>
          <a:p>
            <a:pPr marL="541329" indent="-182560"/>
            <a:r>
              <a:rPr lang="fr-FR" dirty="0"/>
              <a:t>- formes </a:t>
            </a:r>
            <a:r>
              <a:rPr lang="fr-FR" b="1" dirty="0"/>
              <a:t>d’échanges</a:t>
            </a:r>
            <a:r>
              <a:rPr lang="fr-FR" dirty="0"/>
              <a:t> : </a:t>
            </a:r>
            <a:r>
              <a:rPr lang="fr-FR" baseline="0" dirty="0"/>
              <a:t>évaluation par les pairs post-publication, commentaires, </a:t>
            </a:r>
            <a:r>
              <a:rPr lang="fr-FR" baseline="0" dirty="0" err="1"/>
              <a:t>co</a:t>
            </a:r>
            <a:r>
              <a:rPr lang="fr-FR" baseline="0" dirty="0"/>
              <a:t>-construction du savoir…</a:t>
            </a:r>
            <a:endParaRPr lang="fr-FR" dirty="0"/>
          </a:p>
          <a:p>
            <a:pPr marL="541329" indent="-182560" defTabSz="914383">
              <a:defRPr/>
            </a:pPr>
            <a:r>
              <a:rPr lang="fr-FR" dirty="0"/>
              <a:t>- </a:t>
            </a:r>
            <a:r>
              <a:rPr lang="fr-FR" b="1" dirty="0"/>
              <a:t>publics</a:t>
            </a:r>
            <a:r>
              <a:rPr lang="fr-FR" dirty="0"/>
              <a:t> : pairs,</a:t>
            </a:r>
            <a:r>
              <a:rPr lang="fr-FR" baseline="0" dirty="0"/>
              <a:t> entreprises</a:t>
            </a:r>
            <a:r>
              <a:rPr lang="fr-FR" dirty="0"/>
              <a:t>, décideurs, journalistes, ONG, grand public… </a:t>
            </a:r>
            <a:r>
              <a:rPr lang="fr-FR" baseline="0" dirty="0"/>
              <a:t>– cf. diversification de la communication des organismes de recherche selon les outils utilisés et science participative</a:t>
            </a:r>
          </a:p>
          <a:p>
            <a:pPr marL="173035" indent="-80962" defTabSz="914383">
              <a:defRPr/>
            </a:pPr>
            <a:r>
              <a:rPr lang="fr-FR" baseline="0" dirty="0"/>
              <a:t>- indépendamment des </a:t>
            </a:r>
            <a:r>
              <a:rPr lang="fr-FR" b="1" baseline="0" dirty="0"/>
              <a:t>moyens financiers</a:t>
            </a:r>
          </a:p>
          <a:p>
            <a:pPr marL="171447" indent="-79373">
              <a:buFontTx/>
              <a:buChar char="-"/>
            </a:pPr>
            <a:r>
              <a:rPr lang="fr-FR" baseline="0" dirty="0"/>
              <a:t>facilités par des </a:t>
            </a:r>
            <a:r>
              <a:rPr lang="fr-FR" b="1" baseline="0" dirty="0"/>
              <a:t>outils</a:t>
            </a:r>
            <a:r>
              <a:rPr lang="fr-FR" baseline="0" dirty="0"/>
              <a:t> numériques souvent </a:t>
            </a:r>
            <a:r>
              <a:rPr lang="fr-FR" b="1" baseline="0" dirty="0"/>
              <a:t>faciles d’accès</a:t>
            </a:r>
            <a:r>
              <a:rPr lang="fr-FR" baseline="0" dirty="0"/>
              <a:t>, </a:t>
            </a:r>
            <a:r>
              <a:rPr lang="fr-FR" b="1" baseline="0" dirty="0"/>
              <a:t>gratuits</a:t>
            </a:r>
            <a:r>
              <a:rPr lang="fr-FR" baseline="0" dirty="0"/>
              <a:t> et assez ergonomiques, bien indexés par les </a:t>
            </a:r>
            <a:r>
              <a:rPr lang="fr-FR" b="1" baseline="0" dirty="0"/>
              <a:t>moteurs de recherche </a:t>
            </a:r>
            <a:r>
              <a:rPr lang="fr-FR" b="0" baseline="0" dirty="0"/>
              <a:t>et/ou fonctionnement sur le principe de la </a:t>
            </a:r>
            <a:r>
              <a:rPr lang="fr-FR" b="1" baseline="0" dirty="0" err="1"/>
              <a:t>viralité</a:t>
            </a:r>
            <a:r>
              <a:rPr lang="fr-FR" b="1" baseline="0" dirty="0"/>
              <a:t> de l’information (</a:t>
            </a:r>
            <a:r>
              <a:rPr lang="fr-FR" b="0" baseline="0" dirty="0"/>
              <a:t>abonnements, suggestions automatiques)</a:t>
            </a:r>
          </a:p>
          <a:p>
            <a:pPr marL="171447" indent="-171447">
              <a:buFontTx/>
              <a:buChar char="-"/>
            </a:pPr>
            <a:endParaRPr lang="fr-FR" b="1" baseline="0" dirty="0"/>
          </a:p>
          <a:p>
            <a:pPr marL="170727" indent="-82201" defTabSz="910544">
              <a:buFont typeface="Wingdings"/>
              <a:buChar char="à"/>
              <a:defRPr/>
            </a:pPr>
            <a:r>
              <a:rPr lang="fr-FR" dirty="0">
                <a:solidFill>
                  <a:prstClr val="black"/>
                </a:solidFill>
              </a:rPr>
              <a:t>partage </a:t>
            </a:r>
            <a:r>
              <a:rPr lang="fr-FR" b="1" dirty="0">
                <a:solidFill>
                  <a:prstClr val="black"/>
                </a:solidFill>
              </a:rPr>
              <a:t>plus libre et rapide </a:t>
            </a:r>
            <a:r>
              <a:rPr lang="fr-FR" dirty="0">
                <a:solidFill>
                  <a:prstClr val="black"/>
                </a:solidFill>
              </a:rPr>
              <a:t>(ouverture et interopérabilité)</a:t>
            </a:r>
          </a:p>
          <a:p>
            <a:pPr marL="170727" indent="-82201" defTabSz="910544">
              <a:buFont typeface="Wingdings"/>
              <a:buChar char="à"/>
              <a:defRPr/>
            </a:pPr>
            <a:r>
              <a:rPr lang="fr-FR" b="1" dirty="0">
                <a:solidFill>
                  <a:prstClr val="black"/>
                </a:solidFill>
              </a:rPr>
              <a:t>visibilité</a:t>
            </a:r>
            <a:r>
              <a:rPr lang="fr-FR" dirty="0">
                <a:solidFill>
                  <a:prstClr val="black"/>
                </a:solidFill>
              </a:rPr>
              <a:t> de la recherche </a:t>
            </a:r>
            <a:r>
              <a:rPr lang="fr-FR" b="0" baseline="0" dirty="0">
                <a:sym typeface="Wingdings" panose="05000000000000000000" pitchFamily="2" charset="2"/>
              </a:rPr>
              <a:t>entre pairs et hors du monde académique</a:t>
            </a:r>
          </a:p>
          <a:p>
            <a:pPr marL="170727" indent="-82201" defTabSz="910544">
              <a:buFont typeface="Wingdings"/>
              <a:buChar char="à"/>
              <a:defRPr/>
            </a:pPr>
            <a:r>
              <a:rPr lang="fr-FR" b="1" dirty="0">
                <a:solidFill>
                  <a:prstClr val="black"/>
                </a:solidFill>
              </a:rPr>
              <a:t>disparition des frontières </a:t>
            </a:r>
            <a:r>
              <a:rPr lang="fr-FR" dirty="0">
                <a:solidFill>
                  <a:prstClr val="black"/>
                </a:solidFill>
              </a:rPr>
              <a:t>entre disciplines (pluri-/inter-)</a:t>
            </a:r>
          </a:p>
          <a:p>
            <a:pPr marL="170727" indent="-82201" defTabSz="910544">
              <a:buFont typeface="Wingdings"/>
              <a:buChar char="à"/>
              <a:defRPr/>
            </a:pPr>
            <a:r>
              <a:rPr lang="fr-FR" b="1" dirty="0">
                <a:solidFill>
                  <a:prstClr val="black"/>
                </a:solidFill>
              </a:rPr>
              <a:t>nouvelles collaborations</a:t>
            </a:r>
            <a:r>
              <a:rPr lang="fr-FR" dirty="0">
                <a:solidFill>
                  <a:prstClr val="black"/>
                </a:solidFill>
              </a:rPr>
              <a:t>, au-delà des institutions</a:t>
            </a:r>
          </a:p>
          <a:p>
            <a:pPr marL="170727" indent="-82201" defTabSz="910544">
              <a:buFont typeface="Wingdings"/>
              <a:buChar char="à"/>
              <a:defRPr/>
            </a:pPr>
            <a:endParaRPr lang="fr-FR" dirty="0">
              <a:solidFill>
                <a:prstClr val="black"/>
              </a:solidFill>
            </a:endParaRPr>
          </a:p>
          <a:p>
            <a:pPr marL="88526" defTabSz="910544">
              <a:defRPr/>
            </a:pPr>
            <a:r>
              <a:rPr lang="fr-FR" b="1" dirty="0">
                <a:solidFill>
                  <a:prstClr val="black"/>
                </a:solidFill>
              </a:rPr>
              <a:t>Exprimé</a:t>
            </a:r>
            <a:r>
              <a:rPr lang="fr-FR" b="1" baseline="0" dirty="0">
                <a:solidFill>
                  <a:prstClr val="black"/>
                </a:solidFill>
              </a:rPr>
              <a:t> dans le plan national pour la science ouverte : </a:t>
            </a:r>
            <a:r>
              <a:rPr lang="fr-FR" dirty="0"/>
              <a:t>Ministère de l’enseignement supérieur, de la recherche</a:t>
            </a:r>
            <a:r>
              <a:rPr lang="fr-FR" baseline="0" dirty="0"/>
              <a:t> et de l’innovation. </a:t>
            </a:r>
            <a:r>
              <a:rPr lang="fr-FR" i="1" baseline="0" dirty="0"/>
              <a:t>Plan national pour la science ouverte</a:t>
            </a:r>
            <a:r>
              <a:rPr lang="fr-FR" i="0" baseline="0" dirty="0"/>
              <a:t>. 7/2018. 12 p. [en ligne]. Disponible sur : http://cache.media.enseignementsup-recherche.gouv.fr/file/Actus/67/2/PLAN_NATIONAL_SCIENCE_OUVERTE_978672.pdf</a:t>
            </a:r>
            <a:endParaRPr lang="fr-FR"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solidFill>
                  <a:prstClr val="black"/>
                </a:solidFill>
              </a:rPr>
              <a:pPr/>
              <a:t>9</a:t>
            </a:fld>
            <a:endParaRPr lang="fr-FR">
              <a:solidFill>
                <a:prstClr val="black"/>
              </a:solidFill>
            </a:endParaRPr>
          </a:p>
        </p:txBody>
      </p:sp>
    </p:spTree>
    <p:extLst>
      <p:ext uri="{BB962C8B-B14F-4D97-AF65-F5344CB8AC3E}">
        <p14:creationId xmlns:p14="http://schemas.microsoft.com/office/powerpoint/2010/main" val="73054741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577" y="4573408"/>
            <a:ext cx="5388610" cy="4439841"/>
          </a:xfrm>
        </p:spPr>
        <p:txBody>
          <a:bodyPr/>
          <a:lstStyle/>
          <a:p>
            <a:pPr marL="0" lvl="2" defTabSz="910544">
              <a:defRPr/>
            </a:pPr>
            <a:r>
              <a:rPr lang="fr-FR" sz="1000" b="1" dirty="0">
                <a:solidFill>
                  <a:prstClr val="black"/>
                </a:solidFill>
              </a:rPr>
              <a:t>Limites</a:t>
            </a:r>
            <a:r>
              <a:rPr lang="fr-FR" sz="1000" dirty="0">
                <a:solidFill>
                  <a:prstClr val="black"/>
                </a:solidFill>
              </a:rPr>
              <a:t> </a:t>
            </a:r>
            <a:r>
              <a:rPr lang="fr-FR" dirty="0">
                <a:solidFill>
                  <a:prstClr val="black"/>
                </a:solidFill>
              </a:rPr>
              <a:t>(</a:t>
            </a:r>
            <a:r>
              <a:rPr lang="fr-FR" dirty="0"/>
              <a:t>http://www.nature.com/news/2011/110119/full/469286a.html) </a:t>
            </a:r>
            <a:r>
              <a:rPr lang="fr-FR" sz="1000" dirty="0"/>
              <a:t>: </a:t>
            </a:r>
            <a:endParaRPr lang="fr-FR" sz="1000" dirty="0">
              <a:solidFill>
                <a:prstClr val="black"/>
              </a:solidFill>
            </a:endParaRPr>
          </a:p>
          <a:p>
            <a:pPr marL="177050" lvl="3" indent="-88526" defTabSz="910544">
              <a:buFontTx/>
              <a:buChar char="-"/>
              <a:defRPr/>
            </a:pPr>
            <a:r>
              <a:rPr lang="fr-FR" sz="1000" i="1" dirty="0" err="1">
                <a:solidFill>
                  <a:prstClr val="black"/>
                </a:solidFill>
              </a:rPr>
              <a:t>peer</a:t>
            </a:r>
            <a:r>
              <a:rPr lang="fr-FR" sz="1000" i="1" dirty="0">
                <a:solidFill>
                  <a:prstClr val="black"/>
                </a:solidFill>
              </a:rPr>
              <a:t> </a:t>
            </a:r>
            <a:r>
              <a:rPr lang="fr-FR" sz="1000" i="1" dirty="0" err="1">
                <a:solidFill>
                  <a:prstClr val="black"/>
                </a:solidFill>
              </a:rPr>
              <a:t>review</a:t>
            </a:r>
            <a:r>
              <a:rPr lang="fr-FR" sz="1000" i="1" dirty="0">
                <a:solidFill>
                  <a:prstClr val="black"/>
                </a:solidFill>
              </a:rPr>
              <a:t> </a:t>
            </a:r>
            <a:r>
              <a:rPr lang="fr-FR" sz="1000" dirty="0">
                <a:solidFill>
                  <a:prstClr val="black"/>
                </a:solidFill>
              </a:rPr>
              <a:t>variable selon les disciplines (bien pour les mathématiques, la physique, mais rare pour la médecine) </a:t>
            </a:r>
          </a:p>
          <a:p>
            <a:pPr marL="177050" lvl="3" indent="-88526" defTabSz="910544">
              <a:buFontTx/>
              <a:buChar char="-"/>
              <a:defRPr/>
            </a:pPr>
            <a:r>
              <a:rPr lang="fr-FR" sz="1000" i="1" dirty="0" err="1">
                <a:solidFill>
                  <a:prstClr val="black"/>
                </a:solidFill>
              </a:rPr>
              <a:t>peer</a:t>
            </a:r>
            <a:r>
              <a:rPr lang="fr-FR" sz="1000" i="1" dirty="0">
                <a:solidFill>
                  <a:prstClr val="black"/>
                </a:solidFill>
              </a:rPr>
              <a:t> </a:t>
            </a:r>
            <a:r>
              <a:rPr lang="fr-FR" sz="1000" i="1" dirty="0" err="1">
                <a:solidFill>
                  <a:prstClr val="black"/>
                </a:solidFill>
              </a:rPr>
              <a:t>review</a:t>
            </a:r>
            <a:r>
              <a:rPr lang="fr-FR" sz="1000" i="1" dirty="0">
                <a:solidFill>
                  <a:prstClr val="black"/>
                </a:solidFill>
              </a:rPr>
              <a:t> </a:t>
            </a:r>
            <a:r>
              <a:rPr lang="fr-FR" sz="1000" dirty="0">
                <a:solidFill>
                  <a:prstClr val="black"/>
                </a:solidFill>
              </a:rPr>
              <a:t>peu fréquent en prépublication</a:t>
            </a:r>
          </a:p>
          <a:p>
            <a:pPr marL="177050" lvl="3" indent="-88526" defTabSz="910544">
              <a:buFontTx/>
              <a:buChar char="-"/>
              <a:defRPr/>
            </a:pPr>
            <a:r>
              <a:rPr lang="fr-FR" sz="1000" i="1" dirty="0" err="1">
                <a:solidFill>
                  <a:prstClr val="black"/>
                </a:solidFill>
              </a:rPr>
              <a:t>peer</a:t>
            </a:r>
            <a:r>
              <a:rPr lang="fr-FR" sz="1000" i="1" dirty="0">
                <a:solidFill>
                  <a:prstClr val="black"/>
                </a:solidFill>
              </a:rPr>
              <a:t> </a:t>
            </a:r>
            <a:r>
              <a:rPr lang="fr-FR" sz="1000" i="1" dirty="0" err="1">
                <a:solidFill>
                  <a:prstClr val="black"/>
                </a:solidFill>
              </a:rPr>
              <a:t>review</a:t>
            </a:r>
            <a:r>
              <a:rPr lang="fr-FR" sz="1000" dirty="0">
                <a:solidFill>
                  <a:prstClr val="black"/>
                </a:solidFill>
              </a:rPr>
              <a:t> en post-publication : plus fréquent sur les réseaux sociaux grand public (Twitter) que sur les espaces de commentaires des versions en ligne des revues, cf. #</a:t>
            </a:r>
            <a:r>
              <a:rPr lang="fr-FR" sz="1000" dirty="0" err="1">
                <a:solidFill>
                  <a:prstClr val="black"/>
                </a:solidFill>
              </a:rPr>
              <a:t>arseniclife</a:t>
            </a:r>
            <a:endParaRPr lang="fr-FR" sz="1000" dirty="0">
              <a:solidFill>
                <a:prstClr val="black"/>
              </a:solidFill>
            </a:endParaRPr>
          </a:p>
          <a:p>
            <a:pPr marL="177050" lvl="3" indent="-88526" defTabSz="910544">
              <a:buFontTx/>
              <a:buChar char="-"/>
              <a:defRPr/>
            </a:pPr>
            <a:r>
              <a:rPr lang="fr-FR" sz="1000" dirty="0">
                <a:solidFill>
                  <a:prstClr val="black"/>
                </a:solidFill>
              </a:rPr>
              <a:t>comment distinguer les commentaires scientifiques et solides des autres (trolls, etc.) ?</a:t>
            </a:r>
          </a:p>
          <a:p>
            <a:pPr marL="177050" lvl="3" indent="-88526" defTabSz="910544">
              <a:buFontTx/>
              <a:buChar char="-"/>
              <a:defRPr/>
            </a:pPr>
            <a:r>
              <a:rPr lang="fr-FR" sz="1000" dirty="0">
                <a:solidFill>
                  <a:prstClr val="black"/>
                </a:solidFill>
              </a:rPr>
              <a:t>meilleure visibilité des articles cités sur Twitter parce que cités sur Twitter ou parce que de qualité ? </a:t>
            </a:r>
            <a:r>
              <a:rPr lang="fr-FR" dirty="0">
                <a:solidFill>
                  <a:prstClr val="black"/>
                </a:solidFill>
              </a:rPr>
              <a:t>(X. </a:t>
            </a:r>
            <a:r>
              <a:rPr lang="fr-FR" dirty="0" err="1">
                <a:solidFill>
                  <a:prstClr val="black"/>
                </a:solidFill>
              </a:rPr>
              <a:t>Shuai</a:t>
            </a:r>
            <a:r>
              <a:rPr lang="fr-FR" dirty="0">
                <a:solidFill>
                  <a:prstClr val="black"/>
                </a:solidFill>
              </a:rPr>
              <a:t> et al., http://www.plosone.org/article/info:doi/10.1371/journal.pone.0047523#s4) </a:t>
            </a:r>
            <a:r>
              <a:rPr lang="fr-FR" sz="1000" dirty="0">
                <a:solidFill>
                  <a:prstClr val="black"/>
                </a:solidFill>
              </a:rPr>
              <a:t>et comment différencier grand public/recherche : sur Twitter, les interactions avec les journalistes et les mentions peuvent contribuer à augmenter l’impact scientifique du chercheur </a:t>
            </a:r>
            <a:r>
              <a:rPr lang="fr-FR" dirty="0">
                <a:solidFill>
                  <a:prstClr val="black"/>
                </a:solidFill>
              </a:rPr>
              <a:t>(X. Liang et al., 2014, http://jmq.sagepub.com/content/91/4/772.full)</a:t>
            </a:r>
            <a:r>
              <a:rPr lang="fr-FR" sz="1000" dirty="0">
                <a:solidFill>
                  <a:prstClr val="black"/>
                </a:solidFill>
              </a:rPr>
              <a:t> ? </a:t>
            </a:r>
          </a:p>
          <a:p>
            <a:pPr marL="170727" lvl="2" indent="-170727" defTabSz="910544">
              <a:buFontTx/>
              <a:buChar char="-"/>
              <a:defRPr/>
            </a:pPr>
            <a:r>
              <a:rPr lang="fr-FR" sz="1000" dirty="0"/>
              <a:t>et surtout : devant la multiplication de ces services, où publier et où commenter </a:t>
            </a:r>
            <a:r>
              <a:rPr lang="fr-FR" dirty="0"/>
              <a:t>(http://blogs.nature.com/news/2014/03/the-new-dilemma-of-online-peer-review-too-many-places-to-post.html) </a:t>
            </a:r>
            <a:r>
              <a:rPr lang="fr-FR" sz="1000" dirty="0"/>
              <a:t>?</a:t>
            </a:r>
          </a:p>
          <a:p>
            <a:endParaRPr lang="fr-FR" sz="800" dirty="0"/>
          </a:p>
          <a:p>
            <a:endParaRPr lang="fr-FR" sz="800"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91</a:t>
            </a:fld>
            <a:endParaRPr lang="fr-FR" dirty="0"/>
          </a:p>
        </p:txBody>
      </p:sp>
    </p:spTree>
    <p:extLst>
      <p:ext uri="{BB962C8B-B14F-4D97-AF65-F5344CB8AC3E}">
        <p14:creationId xmlns:p14="http://schemas.microsoft.com/office/powerpoint/2010/main" val="32928920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i="1" dirty="0"/>
              <a:t>Journal-to-wiki publication</a:t>
            </a:r>
            <a:r>
              <a:rPr lang="fr-FR" b="1" dirty="0"/>
              <a:t> </a:t>
            </a:r>
            <a:r>
              <a:rPr lang="fr-FR" dirty="0"/>
              <a:t>[« </a:t>
            </a:r>
            <a:r>
              <a:rPr lang="fr-FR" dirty="0" err="1"/>
              <a:t>Publish</a:t>
            </a:r>
            <a:r>
              <a:rPr lang="fr-FR" dirty="0"/>
              <a:t> in </a:t>
            </a:r>
            <a:r>
              <a:rPr lang="fr-FR" dirty="0" err="1"/>
              <a:t>Wikipedia</a:t>
            </a:r>
            <a:r>
              <a:rPr lang="fr-FR" dirty="0"/>
              <a:t> or </a:t>
            </a:r>
            <a:r>
              <a:rPr lang="fr-FR" dirty="0" err="1"/>
              <a:t>perish</a:t>
            </a:r>
            <a:r>
              <a:rPr lang="fr-FR" dirty="0"/>
              <a:t> », cf. </a:t>
            </a:r>
            <a:r>
              <a:rPr lang="fr-FR" sz="800" dirty="0"/>
              <a:t>http://www.nature.com/news/2008/081216/full/news.2008.1312.html]</a:t>
            </a:r>
          </a:p>
          <a:p>
            <a:pPr marL="170727" indent="-82201"/>
            <a:r>
              <a:rPr lang="fr-FR" dirty="0"/>
              <a:t>- ex. 1 : tout auteur soumettant un texte à </a:t>
            </a:r>
            <a:r>
              <a:rPr lang="fr-FR" i="1" dirty="0"/>
              <a:t>RNA </a:t>
            </a:r>
            <a:r>
              <a:rPr lang="fr-FR" i="1" dirty="0" err="1"/>
              <a:t>biology</a:t>
            </a:r>
            <a:r>
              <a:rPr lang="fr-FR" dirty="0"/>
              <a:t> doit soumettre également une </a:t>
            </a:r>
            <a:r>
              <a:rPr lang="fr-FR" b="1" dirty="0"/>
              <a:t>page de Wikipédia </a:t>
            </a:r>
            <a:r>
              <a:rPr lang="fr-FR" dirty="0"/>
              <a:t>résumant le travail, qui doit également être </a:t>
            </a:r>
            <a:r>
              <a:rPr lang="fr-FR" i="1" dirty="0" err="1"/>
              <a:t>peer-reviewed</a:t>
            </a:r>
            <a:r>
              <a:rPr lang="fr-FR" i="1" dirty="0"/>
              <a:t> </a:t>
            </a:r>
            <a:r>
              <a:rPr lang="fr-FR" dirty="0"/>
              <a:t>(2008), cf. conseils aux auteurs : </a:t>
            </a:r>
            <a:r>
              <a:rPr lang="fr-FR" i="0" baseline="0" dirty="0"/>
              <a:t>http://www.landesbioscience.com/journals/rnabiology/guidelines/</a:t>
            </a:r>
            <a:endParaRPr lang="fr-FR" dirty="0"/>
          </a:p>
          <a:p>
            <a:pPr marL="265575" indent="-88526"/>
            <a:r>
              <a:rPr lang="fr-FR" dirty="0">
                <a:sym typeface="Wingdings" panose="05000000000000000000" pitchFamily="2" charset="2"/>
              </a:rPr>
              <a:t>- permet de contribuer sur un projet commun (ici une base de données)</a:t>
            </a:r>
          </a:p>
          <a:p>
            <a:pPr marL="265575" indent="-88526"/>
            <a:r>
              <a:rPr lang="fr-FR" dirty="0">
                <a:sym typeface="Wingdings" panose="05000000000000000000" pitchFamily="2" charset="2"/>
              </a:rPr>
              <a:t>- permet d’accroître la visibilité de l’article original, grâce à la bonne indexation de Wikipédia dans les résultats des moteurs de recherche</a:t>
            </a:r>
          </a:p>
          <a:p>
            <a:pPr marL="265575" indent="-88526"/>
            <a:r>
              <a:rPr lang="fr-FR" dirty="0">
                <a:sym typeface="Wingdings" panose="05000000000000000000" pitchFamily="2" charset="2"/>
              </a:rPr>
              <a:t>- mais ce n’est pas l’</a:t>
            </a:r>
            <a:r>
              <a:rPr lang="fr-FR" i="1" dirty="0">
                <a:sym typeface="Wingdings" panose="05000000000000000000" pitchFamily="2" charset="2"/>
              </a:rPr>
              <a:t>open access</a:t>
            </a:r>
            <a:r>
              <a:rPr lang="fr-FR" dirty="0">
                <a:sym typeface="Wingdings" panose="05000000000000000000" pitchFamily="2" charset="2"/>
              </a:rPr>
              <a:t>, puisqu’il ne s’agit pas de l’article original, mais d’un simple résumé</a:t>
            </a:r>
          </a:p>
          <a:p>
            <a:pPr marL="265575" indent="-88526"/>
            <a:r>
              <a:rPr lang="fr-FR" dirty="0">
                <a:sym typeface="Wingdings" panose="05000000000000000000" pitchFamily="2" charset="2"/>
              </a:rPr>
              <a:t>- pages de wikis pas systématiquement adaptées pour ça</a:t>
            </a:r>
          </a:p>
          <a:p>
            <a:pPr marL="177050" indent="-88526"/>
            <a:r>
              <a:rPr lang="fr-FR" dirty="0">
                <a:sym typeface="Wingdings" panose="05000000000000000000" pitchFamily="2" charset="2"/>
              </a:rPr>
              <a:t>- ex. 2 : </a:t>
            </a:r>
            <a:r>
              <a:rPr lang="fr-FR" i="1" dirty="0">
                <a:sym typeface="Wingdings" panose="05000000000000000000" pitchFamily="2" charset="2"/>
              </a:rPr>
              <a:t>PLOS </a:t>
            </a:r>
            <a:r>
              <a:rPr lang="fr-FR" i="1" dirty="0" err="1">
                <a:sym typeface="Wingdings" panose="05000000000000000000" pitchFamily="2" charset="2"/>
              </a:rPr>
              <a:t>Computational</a:t>
            </a:r>
            <a:r>
              <a:rPr lang="fr-FR" i="1" dirty="0">
                <a:sym typeface="Wingdings" panose="05000000000000000000" pitchFamily="2" charset="2"/>
              </a:rPr>
              <a:t> </a:t>
            </a:r>
            <a:r>
              <a:rPr lang="fr-FR" i="1" dirty="0" err="1">
                <a:sym typeface="Wingdings" panose="05000000000000000000" pitchFamily="2" charset="2"/>
              </a:rPr>
              <a:t>biology</a:t>
            </a:r>
            <a:r>
              <a:rPr lang="fr-FR" i="1" dirty="0">
                <a:sym typeface="Wingdings" panose="05000000000000000000" pitchFamily="2" charset="2"/>
              </a:rPr>
              <a:t> </a:t>
            </a:r>
            <a:r>
              <a:rPr lang="fr-FR" dirty="0">
                <a:sym typeface="Wingdings" panose="05000000000000000000" pitchFamily="2" charset="2"/>
              </a:rPr>
              <a:t>(</a:t>
            </a:r>
            <a:r>
              <a:rPr lang="fr-FR" i="0" baseline="0" dirty="0">
                <a:sym typeface="Wingdings" panose="05000000000000000000" pitchFamily="2" charset="2"/>
              </a:rPr>
              <a:t>http://blogs.lse.ac.uk/impactofsocialsciences/2014/04/17/publishing-scholarly-papers-with-and-on-wikipedia/ et cet article sur Wikipédia,</a:t>
            </a:r>
            <a:r>
              <a:rPr lang="fr-FR" dirty="0">
                <a:sym typeface="Wingdings" panose="05000000000000000000" pitchFamily="2" charset="2"/>
              </a:rPr>
              <a:t> https://en.wikipedia.org/wiki/Circular_permutation_in_proteins</a:t>
            </a:r>
          </a:p>
          <a:p>
            <a:endParaRPr lang="fr-FR" dirty="0">
              <a:sym typeface="Wingdings" panose="05000000000000000000" pitchFamily="2" charset="2"/>
            </a:endParaRPr>
          </a:p>
          <a:p>
            <a:endParaRPr lang="fr-FR" dirty="0">
              <a:sym typeface="Wingdings" panose="05000000000000000000" pitchFamily="2" charset="2"/>
            </a:endParaRPr>
          </a:p>
          <a:p>
            <a:endParaRPr lang="fr-FR" dirty="0">
              <a:sym typeface="Wingdings" panose="05000000000000000000" pitchFamily="2" charset="2"/>
            </a:endParaRPr>
          </a:p>
          <a:p>
            <a:pPr marL="177050" indent="-88526"/>
            <a:endParaRPr lang="fr-FR" dirty="0">
              <a:sym typeface="Wingdings" panose="05000000000000000000" pitchFamily="2" charset="2"/>
            </a:endParaRPr>
          </a:p>
          <a:p>
            <a:endParaRPr lang="fr-FR" b="1" dirty="0">
              <a:sym typeface="Wingdings" panose="05000000000000000000" pitchFamily="2" charset="2"/>
            </a:endParaRPr>
          </a:p>
          <a:p>
            <a:r>
              <a:rPr lang="fr-FR" b="1" dirty="0">
                <a:sym typeface="Wingdings" panose="05000000000000000000" pitchFamily="2" charset="2"/>
              </a:rPr>
              <a:t>Autres types de publication : blogs</a:t>
            </a:r>
          </a:p>
          <a:p>
            <a:pPr marL="177050" indent="-88526"/>
            <a:r>
              <a:rPr lang="fr-FR" dirty="0">
                <a:sym typeface="Wingdings" panose="05000000000000000000" pitchFamily="2" charset="2"/>
              </a:rPr>
              <a:t>- ex. 1 : </a:t>
            </a:r>
            <a:r>
              <a:rPr lang="fr-FR" i="1" dirty="0" err="1"/>
              <a:t>Agronomy</a:t>
            </a:r>
            <a:r>
              <a:rPr lang="fr-FR" i="1" dirty="0"/>
              <a:t> for </a:t>
            </a:r>
            <a:r>
              <a:rPr lang="fr-FR" i="1" dirty="0" err="1"/>
              <a:t>Sustainable</a:t>
            </a:r>
            <a:r>
              <a:rPr lang="fr-FR" i="1" dirty="0"/>
              <a:t> </a:t>
            </a:r>
            <a:r>
              <a:rPr lang="fr-FR" i="1" dirty="0" err="1"/>
              <a:t>Development</a:t>
            </a:r>
            <a:r>
              <a:rPr lang="fr-FR" dirty="0"/>
              <a:t> : revue scientifique à laquelle est adjoint un </a:t>
            </a:r>
            <a:r>
              <a:rPr lang="fr-FR" b="1" dirty="0"/>
              <a:t>blog</a:t>
            </a:r>
            <a:r>
              <a:rPr lang="fr-FR" dirty="0"/>
              <a:t> depuis janvier 2013 ; difficultés </a:t>
            </a:r>
            <a:r>
              <a:rPr lang="fr-FR" i="0" baseline="0" dirty="0"/>
              <a:t>(cf. http://fr.slideshare.net/lichtfouse/journal-blog)</a:t>
            </a:r>
          </a:p>
          <a:p>
            <a:pPr marL="265575" indent="-88526">
              <a:buFontTx/>
              <a:buChar char="-"/>
            </a:pPr>
            <a:r>
              <a:rPr lang="fr-FR" dirty="0"/>
              <a:t>importance de l’illustration</a:t>
            </a:r>
          </a:p>
          <a:p>
            <a:pPr marL="265575" indent="-88526">
              <a:buFontTx/>
              <a:buChar char="-"/>
            </a:pPr>
            <a:r>
              <a:rPr lang="fr-FR" dirty="0"/>
              <a:t>rédaction d’un billet plus facile d’après un article de </a:t>
            </a:r>
            <a:r>
              <a:rPr lang="fr-FR" i="1" dirty="0" err="1"/>
              <a:t>review</a:t>
            </a:r>
            <a:r>
              <a:rPr lang="fr-FR" dirty="0"/>
              <a:t> que pour un article original</a:t>
            </a:r>
          </a:p>
          <a:p>
            <a:pPr marL="265575" indent="-88526">
              <a:buFontTx/>
              <a:buChar char="-"/>
            </a:pPr>
            <a:r>
              <a:rPr lang="fr-FR" dirty="0"/>
              <a:t>nécessite du temps</a:t>
            </a:r>
          </a:p>
          <a:p>
            <a:pPr marL="170727" indent="-82201">
              <a:buFontTx/>
              <a:buChar char="-"/>
            </a:pPr>
            <a:r>
              <a:rPr lang="fr-FR" dirty="0"/>
              <a:t>ex. 2 : Carnets de l’IFPO </a:t>
            </a:r>
            <a:r>
              <a:rPr lang="fr-FR" i="0" baseline="0" dirty="0"/>
              <a:t>(http://ifpo.hypotheses.org/, cf. http://www.mom.fr/IMG/pdf/CR-IDNUM2013.pdf) </a:t>
            </a:r>
            <a:r>
              <a:rPr lang="fr-FR" dirty="0"/>
              <a:t>: obligation d’écriture pour toute personne passant par le laboratoire</a:t>
            </a:r>
          </a:p>
          <a:p>
            <a:pPr marL="265575" indent="-82201">
              <a:buFontTx/>
              <a:buChar char="-"/>
            </a:pPr>
            <a:r>
              <a:rPr lang="fr-FR" dirty="0"/>
              <a:t>création d’un comité éditorial </a:t>
            </a:r>
            <a:r>
              <a:rPr lang="fr-FR" i="1" dirty="0"/>
              <a:t>ad hoc</a:t>
            </a:r>
            <a:r>
              <a:rPr lang="fr-FR" dirty="0"/>
              <a:t>, avec des consignes de rédaction</a:t>
            </a:r>
          </a:p>
          <a:p>
            <a:pPr lvl="0">
              <a:buFontTx/>
              <a:buNone/>
            </a:pPr>
            <a:r>
              <a:rPr lang="fr-FR" dirty="0"/>
              <a:t>Voir également, Patrick </a:t>
            </a:r>
            <a:r>
              <a:rPr lang="fr-FR" dirty="0" err="1"/>
              <a:t>Dunleavy</a:t>
            </a:r>
            <a:r>
              <a:rPr lang="fr-FR" dirty="0"/>
              <a:t>, 2016, https://medium.com/advice-and-help-in-authoring-a-phd-or-non-fiction/how-to-write-a-blogpost-from-your-journal-article-6511a3837caa</a:t>
            </a:r>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92</a:t>
            </a:fld>
            <a:endParaRPr lang="fr-FR"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39" y="6516059"/>
            <a:ext cx="5151685" cy="526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36725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93</a:t>
            </a:fld>
            <a:endParaRPr lang="fr-FR" dirty="0"/>
          </a:p>
        </p:txBody>
      </p:sp>
    </p:spTree>
    <p:extLst>
      <p:ext uri="{BB962C8B-B14F-4D97-AF65-F5344CB8AC3E}">
        <p14:creationId xmlns:p14="http://schemas.microsoft.com/office/powerpoint/2010/main" val="90957295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0544">
              <a:defRPr/>
            </a:pPr>
            <a:r>
              <a:rPr lang="fr-FR" dirty="0"/>
              <a:t>https://comite-ethique.cnrs.fr/wp-content/uploads/2019/10/AVIS-2016-32-FR.pdf</a:t>
            </a:r>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94</a:t>
            </a:fld>
            <a:endParaRPr lang="fr-FR"/>
          </a:p>
        </p:txBody>
      </p:sp>
    </p:spTree>
    <p:extLst>
      <p:ext uri="{BB962C8B-B14F-4D97-AF65-F5344CB8AC3E}">
        <p14:creationId xmlns:p14="http://schemas.microsoft.com/office/powerpoint/2010/main" val="350827217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Pratiques</a:t>
            </a:r>
            <a:r>
              <a:rPr lang="fr-FR" baseline="0" dirty="0"/>
              <a:t> de travail collaboratif </a:t>
            </a:r>
            <a:r>
              <a:rPr lang="fr-FR" b="1" baseline="0" dirty="0"/>
              <a:t>traditionnelles</a:t>
            </a:r>
            <a:r>
              <a:rPr lang="fr-FR" baseline="0" dirty="0"/>
              <a:t> :</a:t>
            </a:r>
          </a:p>
          <a:p>
            <a:pPr lvl="1"/>
            <a:r>
              <a:rPr lang="fr-FR" dirty="0"/>
              <a:t>- bibliographies de laboratoire (ex. Zotero)</a:t>
            </a:r>
          </a:p>
          <a:p>
            <a:pPr lvl="1"/>
            <a:r>
              <a:rPr lang="fr-FR" dirty="0"/>
              <a:t>- veille collaborative (ex. </a:t>
            </a:r>
            <a:r>
              <a:rPr lang="fr-FR" dirty="0" err="1"/>
              <a:t>Diigo</a:t>
            </a:r>
            <a:r>
              <a:rPr lang="fr-FR" dirty="0"/>
              <a:t>)</a:t>
            </a:r>
          </a:p>
          <a:p>
            <a:pPr lvl="1"/>
            <a:r>
              <a:rPr lang="fr-FR" dirty="0"/>
              <a:t>- publication collaborative (ex. plateforme Hypothèses.org)</a:t>
            </a:r>
          </a:p>
          <a:p>
            <a:pPr defTabSz="910544">
              <a:defRPr/>
            </a:pPr>
            <a:endParaRPr lang="fr-FR" dirty="0"/>
          </a:p>
          <a:p>
            <a:pPr defTabSz="910544">
              <a:defRPr/>
            </a:pPr>
            <a:r>
              <a:rPr lang="fr-FR" b="1" dirty="0"/>
              <a:t>Nouvelles pratiques </a:t>
            </a:r>
            <a:r>
              <a:rPr lang="fr-FR" dirty="0"/>
              <a:t>de travail collaboratif permises par nouvelles technologies : </a:t>
            </a:r>
          </a:p>
          <a:p>
            <a:pPr marL="177050" indent="-88526" defTabSz="910544">
              <a:defRPr/>
            </a:pPr>
            <a:r>
              <a:rPr lang="fr-FR" dirty="0"/>
              <a:t>- ex.</a:t>
            </a:r>
            <a:r>
              <a:rPr lang="fr-FR" baseline="0" dirty="0"/>
              <a:t> </a:t>
            </a:r>
            <a:r>
              <a:rPr lang="fr-FR" b="1" baseline="0" dirty="0"/>
              <a:t>blog</a:t>
            </a:r>
            <a:r>
              <a:rPr lang="fr-FR" baseline="0" dirty="0"/>
              <a:t> : </a:t>
            </a:r>
            <a:r>
              <a:rPr lang="fr-FR" baseline="0" dirty="0" err="1"/>
              <a:t>Polymath</a:t>
            </a:r>
            <a:r>
              <a:rPr lang="fr-FR" baseline="0" dirty="0"/>
              <a:t> Project : dans un billet où il présente un problème mathématique difficile, Tim Gower (médaille Field) appelle ses lecteurs à commenter, donner des idées partielles et résoudre le problème de façon collaborative (« </a:t>
            </a:r>
            <a:r>
              <a:rPr lang="en-US" baseline="0" dirty="0"/>
              <a:t>Is massively collaborative mathematics possible?</a:t>
            </a:r>
            <a:r>
              <a:rPr lang="fr-FR" dirty="0"/>
              <a:t>  », </a:t>
            </a:r>
            <a:r>
              <a:rPr lang="fr-FR" baseline="0" dirty="0"/>
              <a:t>2009) ; cette démarche aboutit à la résolution du problème. On désigne sous le terme de </a:t>
            </a:r>
            <a:r>
              <a:rPr lang="fr-FR" i="1" baseline="0" dirty="0"/>
              <a:t>« </a:t>
            </a:r>
            <a:r>
              <a:rPr lang="fr-FR" i="1" baseline="0" dirty="0" err="1"/>
              <a:t>polymath</a:t>
            </a:r>
            <a:r>
              <a:rPr lang="fr-FR" i="1" baseline="0" dirty="0"/>
              <a:t> » </a:t>
            </a:r>
            <a:r>
              <a:rPr lang="fr-FR" i="1" baseline="0" dirty="0" err="1"/>
              <a:t>projects</a:t>
            </a:r>
            <a:r>
              <a:rPr lang="fr-FR" baseline="0" dirty="0"/>
              <a:t> des projets de recherche mathématique massivement collaboratifs. En 2013 : Polymath9 (http://polymathprojects.org/)</a:t>
            </a:r>
          </a:p>
          <a:p>
            <a:pPr marL="177050" indent="-88526" defTabSz="910544">
              <a:defRPr/>
            </a:pPr>
            <a:r>
              <a:rPr lang="fr-FR" baseline="0" dirty="0"/>
              <a:t>- ex. </a:t>
            </a:r>
            <a:r>
              <a:rPr lang="fr-FR" b="1" baseline="0" dirty="0"/>
              <a:t>réseaux sociaux </a:t>
            </a:r>
            <a:r>
              <a:rPr lang="fr-FR" baseline="0" dirty="0"/>
              <a:t>: développement </a:t>
            </a:r>
            <a:r>
              <a:rPr lang="fr-FR" dirty="0"/>
              <a:t>de systèmes de </a:t>
            </a:r>
            <a:r>
              <a:rPr lang="fr-FR" i="1" dirty="0" err="1"/>
              <a:t>peer-review</a:t>
            </a:r>
            <a:r>
              <a:rPr lang="fr-FR" dirty="0"/>
              <a:t> (</a:t>
            </a:r>
            <a:r>
              <a:rPr lang="fr-FR" baseline="0" dirty="0"/>
              <a:t>ResearchGate, Academia), </a:t>
            </a:r>
            <a:r>
              <a:rPr lang="fr-FR" sz="800" dirty="0"/>
              <a:t>cf. L. Clark, </a:t>
            </a:r>
            <a:r>
              <a:rPr lang="fr-FR" sz="800" i="1" dirty="0" err="1"/>
              <a:t>Wired</a:t>
            </a:r>
            <a:r>
              <a:rPr lang="fr-FR" sz="800" dirty="0"/>
              <a:t>, 14/03/2014, http://www.wired.co.uk/news/archive/2014-03/14/research-gate-kenneth-stem-cell-debunk</a:t>
            </a:r>
          </a:p>
          <a:p>
            <a:pPr defTabSz="910544">
              <a:defRPr/>
            </a:pPr>
            <a:endParaRPr lang="fr-FR"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95</a:t>
            </a:fld>
            <a:endParaRPr lang="fr-FR"/>
          </a:p>
        </p:txBody>
      </p:sp>
    </p:spTree>
    <p:extLst>
      <p:ext uri="{BB962C8B-B14F-4D97-AF65-F5344CB8AC3E}">
        <p14:creationId xmlns:p14="http://schemas.microsoft.com/office/powerpoint/2010/main" val="87845254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a:t>
            </a:r>
            <a:r>
              <a:rPr lang="fr-FR" b="1" dirty="0" err="1"/>
              <a:t>Redocumentarisation</a:t>
            </a:r>
            <a:r>
              <a:rPr lang="fr-FR" dirty="0"/>
              <a:t> » : mettre les compétences et connaissances du public au service de la recherche pour (</a:t>
            </a:r>
            <a:r>
              <a:rPr lang="fr-FR" dirty="0" err="1"/>
              <a:t>re</a:t>
            </a:r>
            <a:r>
              <a:rPr lang="fr-FR" dirty="0"/>
              <a:t>)documenter des objets de recherche</a:t>
            </a:r>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96</a:t>
            </a:fld>
            <a:endParaRPr lang="fr-FR"/>
          </a:p>
        </p:txBody>
      </p:sp>
    </p:spTree>
    <p:extLst>
      <p:ext uri="{BB962C8B-B14F-4D97-AF65-F5344CB8AC3E}">
        <p14:creationId xmlns:p14="http://schemas.microsoft.com/office/powerpoint/2010/main" val="25403055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Formes de communication pour les chercheurs à destination du grand public : « </a:t>
            </a:r>
            <a:r>
              <a:rPr lang="en-US" i="1" dirty="0"/>
              <a:t>Rather than persuading, we and our audiences are better served by discussing, teaching, and sharing information, to convey trustworthy intentions.</a:t>
            </a:r>
            <a:r>
              <a:rPr lang="fr-FR" i="1" dirty="0"/>
              <a:t> </a:t>
            </a:r>
            <a:r>
              <a:rPr lang="fr-FR" dirty="0"/>
              <a:t>» (</a:t>
            </a:r>
            <a:r>
              <a:rPr lang="en-US" dirty="0"/>
              <a:t>Susan T. Fiske et Cydney Dupree, 2014, https://doi.org/10.1073/pnas.1317505111)</a:t>
            </a:r>
            <a:endParaRPr lang="fr-FR" b="1" dirty="0"/>
          </a:p>
          <a:p>
            <a:endParaRPr lang="fr-FR" b="1" dirty="0"/>
          </a:p>
          <a:p>
            <a:r>
              <a:rPr lang="fr-FR" b="1" dirty="0"/>
              <a:t>Premiers</a:t>
            </a:r>
            <a:r>
              <a:rPr lang="fr-FR" b="1" baseline="0" dirty="0"/>
              <a:t> blogueurs : souvent lié à un a</a:t>
            </a:r>
            <a:r>
              <a:rPr lang="fr-FR" b="1" dirty="0"/>
              <a:t>cte politique</a:t>
            </a:r>
            <a:r>
              <a:rPr lang="fr-FR" dirty="0"/>
              <a:t>, parallèlement</a:t>
            </a:r>
            <a:r>
              <a:rPr lang="fr-FR" baseline="0" dirty="0"/>
              <a:t> à la </a:t>
            </a:r>
            <a:r>
              <a:rPr lang="fr-FR" dirty="0"/>
              <a:t>mise en ligne de versions « auteurs » de textes, chapitres</a:t>
            </a:r>
            <a:r>
              <a:rPr lang="fr-FR" baseline="0" dirty="0"/>
              <a:t> d’ouvrages… : démocratisation de l’accès aux travaux scientifiques face aux pratiques des grands groupes d’édition</a:t>
            </a:r>
          </a:p>
          <a:p>
            <a:endParaRPr lang="fr-FR" baseline="0" dirty="0"/>
          </a:p>
          <a:p>
            <a:pPr defTabSz="914383">
              <a:defRPr/>
            </a:pPr>
            <a:r>
              <a:rPr lang="fr-FR" baseline="0" dirty="0"/>
              <a:t>Idée du blog ouvert à tous, </a:t>
            </a:r>
            <a:r>
              <a:rPr lang="fr-FR" dirty="0"/>
              <a:t>détaché des contingences de temps et de lieu (A. </a:t>
            </a:r>
            <a:r>
              <a:rPr lang="fr-FR" dirty="0" err="1"/>
              <a:t>Gunthert</a:t>
            </a:r>
            <a:r>
              <a:rPr lang="fr-FR" dirty="0"/>
              <a:t>, http://www.arhv.lhivic.org/index.php/2008/09/15/807-why-blog) </a:t>
            </a:r>
            <a:endParaRPr lang="fr-FR" baseline="0" dirty="0"/>
          </a:p>
          <a:p>
            <a:pPr marL="170727" indent="-82201">
              <a:buFontTx/>
              <a:buChar char="-"/>
            </a:pPr>
            <a:r>
              <a:rPr lang="fr-FR" baseline="0" dirty="0"/>
              <a:t>lieu d’expérience(s)</a:t>
            </a:r>
          </a:p>
          <a:p>
            <a:pPr marL="170727" indent="-82201">
              <a:buFontTx/>
              <a:buChar char="-"/>
            </a:pPr>
            <a:r>
              <a:rPr lang="fr-FR" baseline="0" dirty="0"/>
              <a:t>lieu de discussions et d’échanges, transdisciplinaires</a:t>
            </a:r>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97</a:t>
            </a:fld>
            <a:endParaRPr lang="fr-FR"/>
          </a:p>
        </p:txBody>
      </p:sp>
    </p:spTree>
    <p:extLst>
      <p:ext uri="{BB962C8B-B14F-4D97-AF65-F5344CB8AC3E}">
        <p14:creationId xmlns:p14="http://schemas.microsoft.com/office/powerpoint/2010/main" val="9977498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Communication institutionnelle </a:t>
            </a:r>
            <a:r>
              <a:rPr lang="fr-FR" dirty="0"/>
              <a:t>:</a:t>
            </a:r>
            <a:br>
              <a:rPr lang="fr-FR" dirty="0"/>
            </a:br>
            <a:r>
              <a:rPr lang="fr-FR" dirty="0"/>
              <a:t>- mise en valeur des productions de l’établissement</a:t>
            </a:r>
            <a:br>
              <a:rPr lang="fr-FR" dirty="0"/>
            </a:br>
            <a:r>
              <a:rPr lang="fr-FR" dirty="0"/>
              <a:t>- renforcement de l’image de l’établissement</a:t>
            </a:r>
          </a:p>
          <a:p>
            <a:r>
              <a:rPr lang="fr-FR" dirty="0"/>
              <a:t>- création de liens et animation d’une communauté</a:t>
            </a:r>
          </a:p>
          <a:p>
            <a:endParaRPr lang="fr-FR" dirty="0"/>
          </a:p>
          <a:p>
            <a:r>
              <a:rPr lang="fr-FR" dirty="0"/>
              <a:t>Mais nécessite des codes, des chartes : temps disponible,</a:t>
            </a:r>
            <a:r>
              <a:rPr lang="fr-FR" baseline="0" dirty="0"/>
              <a:t> moyens, contenus, etc.</a:t>
            </a:r>
            <a:br>
              <a:rPr lang="fr-FR" baseline="0" dirty="0"/>
            </a:br>
            <a:r>
              <a:rPr lang="fr-FR" baseline="0" dirty="0"/>
              <a:t>- une charte éditoriale</a:t>
            </a:r>
          </a:p>
          <a:p>
            <a:r>
              <a:rPr lang="fr-FR" baseline="0" dirty="0"/>
              <a:t>- des contenus en fonction des canaux</a:t>
            </a:r>
          </a:p>
          <a:p>
            <a:r>
              <a:rPr lang="fr-FR" dirty="0"/>
              <a:t>- avec un ton adapté</a:t>
            </a:r>
          </a:p>
          <a:p>
            <a:r>
              <a:rPr lang="fr-FR" dirty="0"/>
              <a:t>- réactif</a:t>
            </a:r>
          </a:p>
          <a:p>
            <a:r>
              <a:rPr lang="fr-FR" dirty="0"/>
              <a:t>- tout en restant prudent face aux polémiques</a:t>
            </a:r>
          </a:p>
          <a:p>
            <a:endParaRPr lang="fr-FR" dirty="0"/>
          </a:p>
          <a:p>
            <a:pPr marL="85365" indent="-85365"/>
            <a:r>
              <a:rPr lang="fr-FR" dirty="0"/>
              <a:t>cf. exemple de l’IRHT</a:t>
            </a:r>
            <a:r>
              <a:rPr lang="fr-FR" baseline="0" dirty="0"/>
              <a:t> :</a:t>
            </a:r>
            <a:r>
              <a:rPr lang="fr-FR" i="0" dirty="0"/>
              <a:t> Karima </a:t>
            </a:r>
            <a:r>
              <a:rPr lang="fr-FR" i="0" dirty="0" err="1"/>
              <a:t>Pedemas</a:t>
            </a:r>
            <a:r>
              <a:rPr lang="fr-FR" i="0" dirty="0"/>
              <a:t>, 2016, https://bapf2016.sciencesconf.org/data/pages/pedemasvf.pdf et de </a:t>
            </a:r>
            <a:r>
              <a:rPr lang="fr-FR" dirty="0"/>
              <a:t>Paris Jourdan Sciences Economiques – UMR8545, Caroline Bauer, 2016, https://bapf2016.sciencesconf.org/data/pages/bauervf.pdf : « Globalement les articles de vulgarisation ont un très bon accueil sur les réseaux sociaux ce qui n’est pas le cas des articles scientifiques. Des désabonnements au compte Twitter s'effectue quand il y a trop de publications scientifiques qui sont diffusées. Twitter et Facebook n’ont pas un grand impact sur l’accès à nos articles selon notre configuration et notre domaine scientifique.  » (https://bapf2016.sciencesconf.org/resource/page/id/5)</a:t>
            </a:r>
            <a:endParaRPr lang="fr-FR" i="0"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98</a:t>
            </a:fld>
            <a:endParaRPr lang="fr-FR"/>
          </a:p>
        </p:txBody>
      </p:sp>
    </p:spTree>
    <p:extLst>
      <p:ext uri="{BB962C8B-B14F-4D97-AF65-F5344CB8AC3E}">
        <p14:creationId xmlns:p14="http://schemas.microsoft.com/office/powerpoint/2010/main" val="254030558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0544">
              <a:defRPr/>
            </a:pPr>
            <a:r>
              <a:rPr lang="fr-FR" b="1" dirty="0"/>
              <a:t>Relation chercheurs-lecteurs </a:t>
            </a:r>
            <a:r>
              <a:rPr lang="fr-FR" dirty="0"/>
              <a:t>: </a:t>
            </a:r>
          </a:p>
          <a:p>
            <a:pPr marL="177050" indent="-88526" defTabSz="910544">
              <a:defRPr/>
            </a:pPr>
            <a:r>
              <a:rPr lang="fr-FR" baseline="0" dirty="0"/>
              <a:t>- développement de la pratique du </a:t>
            </a:r>
            <a:r>
              <a:rPr lang="fr-FR" b="1" i="1" baseline="0" dirty="0" err="1"/>
              <a:t>peer-commentary</a:t>
            </a:r>
            <a:endParaRPr lang="fr-FR" b="1" i="1" dirty="0"/>
          </a:p>
          <a:p>
            <a:pPr marL="177050" indent="-88526">
              <a:defRPr/>
            </a:pPr>
            <a:r>
              <a:rPr lang="fr-FR" dirty="0"/>
              <a:t>- moyen de faire porter la controverse scientifique dans l’</a:t>
            </a:r>
            <a:r>
              <a:rPr lang="fr-FR" b="1" dirty="0"/>
              <a:t>espace public </a:t>
            </a:r>
            <a:r>
              <a:rPr lang="fr-FR" sz="800" dirty="0"/>
              <a:t>(cf. O. Ertzscheid, http://www.slideshare.net/olivier/blogsscientifiques </a:t>
            </a:r>
            <a:r>
              <a:rPr lang="fr-FR" baseline="0" dirty="0"/>
              <a:t>; affaire #</a:t>
            </a:r>
            <a:r>
              <a:rPr lang="fr-FR" baseline="0" dirty="0" err="1"/>
              <a:t>Caserpentine</a:t>
            </a:r>
            <a:r>
              <a:rPr lang="fr-FR" baseline="0" dirty="0"/>
              <a:t>) : </a:t>
            </a:r>
            <a:r>
              <a:rPr lang="fr-FR" dirty="0"/>
              <a:t>« </a:t>
            </a:r>
            <a:r>
              <a:rPr lang="fr-FR" b="1" dirty="0"/>
              <a:t>sciences citoyennes</a:t>
            </a:r>
            <a:r>
              <a:rPr lang="fr-FR" dirty="0"/>
              <a:t> » </a:t>
            </a:r>
            <a:r>
              <a:rPr lang="fr-FR" sz="800" dirty="0"/>
              <a:t>(C. </a:t>
            </a:r>
            <a:r>
              <a:rPr lang="fr-FR" sz="800" dirty="0" err="1"/>
              <a:t>Wilcox</a:t>
            </a:r>
            <a:r>
              <a:rPr lang="fr-FR" sz="800" dirty="0"/>
              <a:t>, 2011, http://blogs.scientificamerican.com/science-sushi/2011/09/27/social-media-for-scientists-part-1-its-our-job/)</a:t>
            </a:r>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99</a:t>
            </a:fld>
            <a:endParaRPr lang="fr-FR"/>
          </a:p>
        </p:txBody>
      </p:sp>
    </p:spTree>
    <p:extLst>
      <p:ext uri="{BB962C8B-B14F-4D97-AF65-F5344CB8AC3E}">
        <p14:creationId xmlns:p14="http://schemas.microsoft.com/office/powerpoint/2010/main" val="100451790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Intérêts</a:t>
            </a:r>
            <a:r>
              <a:rPr lang="fr-FR" dirty="0"/>
              <a:t> : </a:t>
            </a:r>
          </a:p>
          <a:p>
            <a:pPr marL="177050" indent="-88526"/>
            <a:r>
              <a:rPr lang="fr-FR" dirty="0"/>
              <a:t>- nécessite d’</a:t>
            </a:r>
            <a:r>
              <a:rPr lang="fr-FR" b="1" dirty="0"/>
              <a:t>être accessible</a:t>
            </a:r>
            <a:r>
              <a:rPr lang="fr-FR" dirty="0"/>
              <a:t> (éviter le jargon, les sigles… et favoriser la concision) – cf. développement de la </a:t>
            </a:r>
            <a:r>
              <a:rPr lang="fr-FR" b="1" dirty="0"/>
              <a:t>vulgarisation</a:t>
            </a:r>
            <a:r>
              <a:rPr lang="fr-FR" b="1" baseline="0" dirty="0"/>
              <a:t> scientifique </a:t>
            </a:r>
            <a:r>
              <a:rPr lang="fr-FR" baseline="0" dirty="0"/>
              <a:t>(M. </a:t>
            </a:r>
            <a:r>
              <a:rPr lang="fr-FR" baseline="0" dirty="0" err="1"/>
              <a:t>Champier</a:t>
            </a:r>
            <a:r>
              <a:rPr lang="fr-FR" baseline="0" dirty="0"/>
              <a:t>, 2017, https://cehistoire.hypotheses.org/1105 et son expérience de </a:t>
            </a:r>
            <a:r>
              <a:rPr lang="fr-FR" baseline="0" dirty="0" err="1"/>
              <a:t>YouTubeuse</a:t>
            </a:r>
            <a:r>
              <a:rPr lang="fr-FR" baseline="0" dirty="0"/>
              <a:t> « C’est une autre histoire »)</a:t>
            </a:r>
            <a:endParaRPr lang="fr-FR" dirty="0"/>
          </a:p>
          <a:p>
            <a:pPr marL="177050" indent="-88526"/>
            <a:r>
              <a:rPr lang="fr-FR" dirty="0"/>
              <a:t>- </a:t>
            </a:r>
            <a:r>
              <a:rPr lang="fr-FR" b="1" dirty="0"/>
              <a:t>promeut la science </a:t>
            </a:r>
            <a:r>
              <a:rPr lang="fr-FR" dirty="0"/>
              <a:t>: ex. dispositif</a:t>
            </a:r>
            <a:r>
              <a:rPr lang="fr-FR" baseline="0" dirty="0"/>
              <a:t> « Têtes chercheuses » du journal </a:t>
            </a:r>
            <a:r>
              <a:rPr lang="fr-FR" i="1" baseline="0" dirty="0" err="1"/>
              <a:t>Huffington</a:t>
            </a:r>
            <a:r>
              <a:rPr lang="fr-FR" i="1" baseline="0" dirty="0"/>
              <a:t> Post</a:t>
            </a:r>
            <a:r>
              <a:rPr lang="fr-FR" baseline="0" dirty="0"/>
              <a:t> qui « permet à des étudiants ou chercheurs de grandes écoles, d’universités ou de centres de recherche partenaires de promouvoir des projets innovants en les rendant accessibles, et ainsi participer au débat public », via la rédaction de billets sur le site (cf. </a:t>
            </a:r>
            <a:r>
              <a:rPr lang="fr-FR" sz="800" dirty="0"/>
              <a:t>http://www.huffingtonpost.fr/news/tetes-chercheuses/ </a:t>
            </a:r>
            <a:r>
              <a:rPr lang="fr-FR" baseline="0" dirty="0"/>
              <a:t>: Polytechnique, ENS Cachan, UPMC…), avec des liens vers des blogs personnels, des articles sur HAL… </a:t>
            </a:r>
            <a:r>
              <a:rPr lang="fr-FR" sz="800" dirty="0"/>
              <a:t>- cf. également Xuan Liang et al., 2014, http://jmq.sagepub.com/content/91/4/772.full</a:t>
            </a:r>
          </a:p>
          <a:p>
            <a:endParaRPr lang="fr-FR" dirty="0"/>
          </a:p>
          <a:p>
            <a:r>
              <a:rPr lang="fr-FR" b="1" dirty="0"/>
              <a:t>Risques</a:t>
            </a:r>
            <a:r>
              <a:rPr lang="fr-FR" dirty="0"/>
              <a:t> : </a:t>
            </a:r>
          </a:p>
          <a:p>
            <a:pPr marL="177050" indent="-88526"/>
            <a:r>
              <a:rPr lang="fr-FR" dirty="0"/>
              <a:t>- plus grande visibilité à l’extérieur de la communauté scientifique = risques potentiels de</a:t>
            </a:r>
            <a:r>
              <a:rPr lang="fr-FR" baseline="0" dirty="0"/>
              <a:t> commentaires impolis, de</a:t>
            </a:r>
            <a:r>
              <a:rPr lang="fr-FR" dirty="0"/>
              <a:t> mauvaises interprétations par le grand public pouvant</a:t>
            </a:r>
            <a:r>
              <a:rPr lang="fr-FR" baseline="0" dirty="0"/>
              <a:t> biaiser le débat vers les risques technologiques, le manque de crédibilité de la source….</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100</a:t>
            </a:fld>
            <a:endParaRPr lang="fr-FR" dirty="0"/>
          </a:p>
        </p:txBody>
      </p:sp>
    </p:spTree>
    <p:extLst>
      <p:ext uri="{BB962C8B-B14F-4D97-AF65-F5344CB8AC3E}">
        <p14:creationId xmlns:p14="http://schemas.microsoft.com/office/powerpoint/2010/main" val="1769545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85800" y="2130425"/>
            <a:ext cx="7772400" cy="1470025"/>
          </a:xfrm>
          <a:solidFill>
            <a:srgbClr val="13C1C2"/>
          </a:solidFill>
        </p:spPr>
        <p:txBody>
          <a:bodyPr>
            <a:normAutofit/>
          </a:bodyPr>
          <a:lstStyle>
            <a:lvl1pPr>
              <a:defRPr sz="4000" baseline="0">
                <a:solidFill>
                  <a:schemeClr val="bg1"/>
                </a:solidFill>
                <a:latin typeface="Candara" pitchFamily="34" charset="0"/>
              </a:defRPr>
            </a:lvl1pPr>
          </a:lstStyle>
          <a:p>
            <a:r>
              <a:rPr lang="fr-FR" dirty="0" err="1"/>
              <a:t>regregre</a:t>
            </a:r>
            <a:endParaRPr lang="fr-FR" dirty="0"/>
          </a:p>
        </p:txBody>
      </p:sp>
      <p:sp>
        <p:nvSpPr>
          <p:cNvPr id="3" name="Sous-titre 2"/>
          <p:cNvSpPr>
            <a:spLocks noGrp="1"/>
          </p:cNvSpPr>
          <p:nvPr>
            <p:ph type="subTitle" idx="1"/>
          </p:nvPr>
        </p:nvSpPr>
        <p:spPr>
          <a:xfrm>
            <a:off x="1371600" y="3886200"/>
            <a:ext cx="6400800" cy="1126976"/>
          </a:xfrm>
        </p:spPr>
        <p:txBody>
          <a:bodyPr>
            <a:normAutofit/>
          </a:bodyPr>
          <a:lstStyle>
            <a:lvl1pPr marL="0" indent="0" algn="ctr">
              <a:buNone/>
              <a:defRPr sz="2400">
                <a:solidFill>
                  <a:schemeClr val="tx1">
                    <a:tint val="75000"/>
                  </a:schemeClr>
                </a:solidFill>
                <a:latin typeface="Candar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des sous-titres du masque</a:t>
            </a:r>
          </a:p>
        </p:txBody>
      </p:sp>
    </p:spTree>
    <p:extLst>
      <p:ext uri="{BB962C8B-B14F-4D97-AF65-F5344CB8AC3E}">
        <p14:creationId xmlns:p14="http://schemas.microsoft.com/office/powerpoint/2010/main" val="1681131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043608" y="404664"/>
            <a:ext cx="7056784" cy="648072"/>
          </a:xfrm>
          <a:solidFill>
            <a:srgbClr val="13C1C2"/>
          </a:solidFill>
        </p:spPr>
        <p:txBody>
          <a:bodyPr>
            <a:normAutofit/>
          </a:bodyPr>
          <a:lstStyle>
            <a:lvl1pPr>
              <a:defRPr sz="2400" b="0">
                <a:solidFill>
                  <a:srgbClr val="FFFFFF"/>
                </a:solidFill>
                <a:latin typeface="Candara" pitchFamily="34" charset="0"/>
                <a:ea typeface="Arial Unicode MS" pitchFamily="34" charset="-128"/>
                <a:cs typeface="Calibri" pitchFamily="34" charset="0"/>
              </a:defRPr>
            </a:lvl1pPr>
          </a:lstStyle>
          <a:p>
            <a:r>
              <a:rPr lang="fr-FR" dirty="0"/>
              <a:t>Cliquez pour modifier le style du titre</a:t>
            </a:r>
          </a:p>
        </p:txBody>
      </p:sp>
      <p:sp>
        <p:nvSpPr>
          <p:cNvPr id="3" name="Espace réservé du contenu 2"/>
          <p:cNvSpPr>
            <a:spLocks noGrp="1"/>
          </p:cNvSpPr>
          <p:nvPr>
            <p:ph idx="1"/>
          </p:nvPr>
        </p:nvSpPr>
        <p:spPr>
          <a:xfrm>
            <a:off x="1043608" y="1196752"/>
            <a:ext cx="7056784" cy="5472608"/>
          </a:xfrm>
        </p:spPr>
        <p:txBody>
          <a:bodyPr>
            <a:normAutofit/>
          </a:bodyPr>
          <a:lstStyle>
            <a:lvl1pPr>
              <a:defRPr sz="2400">
                <a:solidFill>
                  <a:srgbClr val="D1D5D5"/>
                </a:solidFill>
                <a:latin typeface="Candara" pitchFamily="34" charset="0"/>
              </a:defRPr>
            </a:lvl1pPr>
            <a:lvl2pPr>
              <a:defRPr sz="2000">
                <a:solidFill>
                  <a:srgbClr val="D1D5D5"/>
                </a:solidFill>
                <a:latin typeface="Candara" pitchFamily="34" charset="0"/>
              </a:defRPr>
            </a:lvl2pPr>
            <a:lvl3pPr>
              <a:defRPr sz="1800">
                <a:solidFill>
                  <a:srgbClr val="D1D5D5"/>
                </a:solidFill>
                <a:latin typeface="Candara" pitchFamily="34" charset="0"/>
              </a:defRPr>
            </a:lvl3pPr>
            <a:lvl4pPr>
              <a:defRPr sz="1600">
                <a:solidFill>
                  <a:srgbClr val="D1D5D5"/>
                </a:solidFill>
                <a:latin typeface="Candara" pitchFamily="34" charset="0"/>
              </a:defRPr>
            </a:lvl4pPr>
            <a:lvl5pPr>
              <a:defRPr sz="1600">
                <a:solidFill>
                  <a:srgbClr val="D1D5D5"/>
                </a:solidFill>
                <a:latin typeface="Candara"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963866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3" y="609602"/>
            <a:ext cx="7772399" cy="3124199"/>
          </a:xfrm>
        </p:spPr>
        <p:txBody>
          <a:bodyPr anchor="ctr">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457202" y="4343400"/>
            <a:ext cx="77723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8664C608-40B1-4030-A28D-5B74BC98ADCE}" type="datetimeFigureOut">
              <a:rPr lang="en-US" smtClean="0"/>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406887933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52628"/>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dirty="0"/>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andara" pitchFamily="34" charset="0"/>
              </a:defRPr>
            </a:lvl1pPr>
          </a:lstStyle>
          <a:p>
            <a:fld id="{4706614E-9DEB-4748-8902-22D1E430C551}" type="datetimeFigureOut">
              <a:rPr lang="fr-FR" smtClean="0">
                <a:solidFill>
                  <a:prstClr val="black">
                    <a:tint val="75000"/>
                  </a:prstClr>
                </a:solidFill>
              </a:rPr>
              <a:pPr/>
              <a:t>17/03/2021</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ndara" pitchFamily="34" charset="0"/>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ndara" pitchFamily="34" charset="0"/>
              </a:defRPr>
            </a:lvl1pPr>
          </a:lstStyle>
          <a:p>
            <a:fld id="{2F2D095A-2E10-4CCD-B181-D6995CAF0BA4}"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1772886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Lst>
  <p:txStyles>
    <p:titleStyle>
      <a:lvl1pPr algn="ctr" defTabSz="914400" rtl="0" eaLnBrk="1" latinLnBrk="0" hangingPunct="1">
        <a:spcBef>
          <a:spcPct val="0"/>
        </a:spcBef>
        <a:buNone/>
        <a:defRPr sz="4400" kern="1200">
          <a:solidFill>
            <a:schemeClr val="tx1"/>
          </a:solidFill>
          <a:latin typeface="Candara"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andara"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andara"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ndara"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ndar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creativecommons.org/licenses/by/4.0/deed.fr"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yumpu.com/fr/document/read/6785481/doc-latts-cnr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8" Type="http://schemas.openxmlformats.org/officeDocument/2006/relationships/hyperlink" Target="https://walking-on-red-dust.com/" TargetMode="External"/><Relationship Id="rId3" Type="http://schemas.openxmlformats.org/officeDocument/2006/relationships/image" Target="../media/image165.png"/><Relationship Id="rId7" Type="http://schemas.openxmlformats.org/officeDocument/2006/relationships/image" Target="../media/image167.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hyperlink" Target="http://www.huffingtonpost.fr/cyprien-verseux/" TargetMode="External"/><Relationship Id="rId4" Type="http://schemas.openxmlformats.org/officeDocument/2006/relationships/hyperlink" Target="https://twitter.com/CyprienVerseux" TargetMode="External"/></Relationships>
</file>

<file path=ppt/slides/_rels/slide101.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8.png"/><Relationship Id="rId7" Type="http://schemas.openxmlformats.org/officeDocument/2006/relationships/image" Target="../media/image170.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hyperlink" Target="https://walking-on-red-dust.com/" TargetMode="External"/><Relationship Id="rId10" Type="http://schemas.openxmlformats.org/officeDocument/2006/relationships/hyperlink" Target="https://www.youtube.com/channel/UCuPJzzAz-x0Q0qvOCUhOvSw/playlists" TargetMode="External"/><Relationship Id="rId4" Type="http://schemas.openxmlformats.org/officeDocument/2006/relationships/hyperlink" Target="https://ritme.hypotheses.org/category/bugs" TargetMode="External"/><Relationship Id="rId9" Type="http://schemas.openxmlformats.org/officeDocument/2006/relationships/hyperlink" Target="https://twitter.com/bugsatwork" TargetMode="External"/></Relationships>
</file>

<file path=ppt/slides/_rels/slide102.xml.rels><?xml version="1.0" encoding="UTF-8" standalone="yes"?>
<Relationships xmlns="http://schemas.openxmlformats.org/package/2006/relationships"><Relationship Id="rId8" Type="http://schemas.openxmlformats.org/officeDocument/2006/relationships/hyperlink" Target="https://twitter.com/search?q=#fieldworkfail&amp;src=typed_query&amp;f=live" TargetMode="External"/><Relationship Id="rId3" Type="http://schemas.openxmlformats.org/officeDocument/2006/relationships/image" Target="../media/image172.png"/><Relationship Id="rId7" Type="http://schemas.openxmlformats.org/officeDocument/2006/relationships/hyperlink" Target="https://twitter.com/hashtag/OverlyhonestMethods?src=hash"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hyperlink" Target="https://labioaulabo.tumblr.com/" TargetMode="External"/><Relationship Id="rId11" Type="http://schemas.openxmlformats.org/officeDocument/2006/relationships/hyperlink" Target="https://twitter.com/anne_besson/status/954002586935361536" TargetMode="External"/><Relationship Id="rId5" Type="http://schemas.openxmlformats.org/officeDocument/2006/relationships/hyperlink" Target="https://twitter.com/endirectdulabo" TargetMode="External"/><Relationship Id="rId10" Type="http://schemas.openxmlformats.org/officeDocument/2006/relationships/image" Target="../media/image173.png"/><Relationship Id="rId4" Type="http://schemas.openxmlformats.org/officeDocument/2006/relationships/hyperlink" Target="https://fr-fr.facebook.com/Irstea" TargetMode="External"/><Relationship Id="rId9" Type="http://schemas.openxmlformats.org/officeDocument/2006/relationships/hyperlink" Target="https://journals.plos.org/plosone/article?id=10.1371/journal.pone.0216625"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hyperlink" Target="https://www.futura-sciences.com/sciences/actualites/trou-noir-premiere-image-trou-noir-katie-bouman-remet-pendules-heure-75715/" TargetMode="External"/><Relationship Id="rId4" Type="http://schemas.openxmlformats.org/officeDocument/2006/relationships/image" Target="../media/image175.jpeg"/></Relationships>
</file>

<file path=ppt/slides/_rels/slide10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hyperlink" Target="https://twitter.com/366portraits"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hyperlink" Target="https://fr.wikipedia.org/wiki/Projet:Les_sans_pagEs" TargetMode="External"/></Relationships>
</file>

<file path=ppt/slides/_rels/slide106.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180.png"/><Relationship Id="rId10" Type="http://schemas.openxmlformats.org/officeDocument/2006/relationships/image" Target="../media/image185.jpeg"/><Relationship Id="rId4" Type="http://schemas.openxmlformats.org/officeDocument/2006/relationships/image" Target="../media/image179.png"/><Relationship Id="rId9" Type="http://schemas.openxmlformats.org/officeDocument/2006/relationships/image" Target="../media/image184.png"/></Relationships>
</file>

<file path=ppt/slides/_rels/slide107.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195.png"/><Relationship Id="rId3" Type="http://schemas.openxmlformats.org/officeDocument/2006/relationships/hyperlink" Target="http://www.plosbiology.org/article/info:doi/10.1371/journal.pbio.1001535" TargetMode="External"/><Relationship Id="rId7" Type="http://schemas.openxmlformats.org/officeDocument/2006/relationships/image" Target="../media/image189.png"/><Relationship Id="rId12" Type="http://schemas.openxmlformats.org/officeDocument/2006/relationships/image" Target="../media/image194.jpe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188.png"/><Relationship Id="rId11" Type="http://schemas.openxmlformats.org/officeDocument/2006/relationships/image" Target="../media/image193.png"/><Relationship Id="rId5" Type="http://schemas.openxmlformats.org/officeDocument/2006/relationships/image" Target="../media/image187.png"/><Relationship Id="rId10" Type="http://schemas.openxmlformats.org/officeDocument/2006/relationships/image" Target="../media/image192.png"/><Relationship Id="rId4" Type="http://schemas.openxmlformats.org/officeDocument/2006/relationships/image" Target="../media/image186.png"/><Relationship Id="rId9" Type="http://schemas.openxmlformats.org/officeDocument/2006/relationships/image" Target="../media/image191.png"/></Relationships>
</file>

<file path=ppt/slides/_rels/slide108.xml.rels><?xml version="1.0" encoding="UTF-8" standalone="yes"?>
<Relationships xmlns="http://schemas.openxmlformats.org/package/2006/relationships"><Relationship Id="rId3" Type="http://schemas.openxmlformats.org/officeDocument/2006/relationships/image" Target="../media/image196.png"/><Relationship Id="rId7" Type="http://schemas.openxmlformats.org/officeDocument/2006/relationships/image" Target="../media/image200.png"/><Relationship Id="rId2" Type="http://schemas.openxmlformats.org/officeDocument/2006/relationships/hyperlink" Target="https://docs.google.com/document/d/1MMIESGH0CyUflvD_J2i5tVaDX4ZtLRW2in3ZkRnQcSo/edit" TargetMode="External"/><Relationship Id="rId1" Type="http://schemas.openxmlformats.org/officeDocument/2006/relationships/slideLayout" Target="../slideLayouts/slideLayout2.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hyperlink" Target="https://harris-interactive.fr/wp-content/uploads/sites/6/2019/03/Harris_Interactive-Offre_Social_Life_2019.pdf"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socialmedialab.ca/?p=4308" TargetMode="External"/><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hyperlink" Target="https://www.frontiersin.org/articles/10.3389/frma.2018.00039/full" TargetMode="External"/><Relationship Id="rId5" Type="http://schemas.openxmlformats.org/officeDocument/2006/relationships/hyperlink" Target="http://couperin.org/images/stories/openaire/Couperin_RSDR%20et%20OA_Etude%20exploratoire_2014.pdf" TargetMode="External"/><Relationship Id="rId4" Type="http://schemas.openxmlformats.org/officeDocument/2006/relationships/hyperlink" Target="http://www.canberra.edu.au/faculties/arts-design/attachments/pdf/n-and-mrc/Feeling-Better-Connected-report-final.pdf"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s://nearemmaus.wordpress.com/" TargetMode="External"/><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png"/></Relationships>
</file>

<file path=ppt/slides/_rels/slide11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208.png"/></Relationships>
</file>

<file path=ppt/slides/_rels/slide11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hyperlink" Target="http://russeurope.hypotheses.org/6303" TargetMode="External"/><Relationship Id="rId5" Type="http://schemas.openxmlformats.org/officeDocument/2006/relationships/hyperlink" Target="https://consciences.hypotheses.org/1060" TargetMode="External"/><Relationship Id="rId4" Type="http://schemas.openxmlformats.org/officeDocument/2006/relationships/image" Target="../media/image210.png"/></Relationships>
</file>

<file path=ppt/slides/_rels/slide118.xml.rels><?xml version="1.0" encoding="UTF-8" standalone="yes"?>
<Relationships xmlns="http://schemas.openxmlformats.org/package/2006/relationships"><Relationship Id="rId3" Type="http://schemas.openxmlformats.org/officeDocument/2006/relationships/hyperlink" Target="https://www.blogdumoderateur.com/tweets-are-my-own-nyt/" TargetMode="External"/><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hyperlink" Target="https://twitter.com/"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hyperlink" Target="http://hoggresearch.blogspot.fr/" TargetMode="External"/></Relationships>
</file>

<file path=ppt/slides/_rels/slide122.xml.rels><?xml version="1.0" encoding="UTF-8" standalone="yes"?>
<Relationships xmlns="http://schemas.openxmlformats.org/package/2006/relationships"><Relationship Id="rId8" Type="http://schemas.openxmlformats.org/officeDocument/2006/relationships/hyperlink" Target="http://www.tweriod.com/" TargetMode="External"/><Relationship Id="rId13" Type="http://schemas.openxmlformats.org/officeDocument/2006/relationships/image" Target="../media/image217.png"/><Relationship Id="rId3" Type="http://schemas.openxmlformats.org/officeDocument/2006/relationships/image" Target="../media/image215.png"/><Relationship Id="rId7" Type="http://schemas.openxmlformats.org/officeDocument/2006/relationships/hyperlink" Target="http://bufferapp.com/" TargetMode="External"/><Relationship Id="rId12" Type="http://schemas.openxmlformats.org/officeDocument/2006/relationships/image" Target="../media/image216.pn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hyperlink" Target="https://www.diigo.com/" TargetMode="External"/><Relationship Id="rId11" Type="http://schemas.openxmlformats.org/officeDocument/2006/relationships/hyperlink" Target="https://hootsuite.com/fr/" TargetMode="External"/><Relationship Id="rId5" Type="http://schemas.openxmlformats.org/officeDocument/2006/relationships/hyperlink" Target="https://evernote.com/intl/fr/" TargetMode="External"/><Relationship Id="rId10" Type="http://schemas.openxmlformats.org/officeDocument/2006/relationships/hyperlink" Target="https://tweetdeck.twitter.com/" TargetMode="External"/><Relationship Id="rId4" Type="http://schemas.openxmlformats.org/officeDocument/2006/relationships/hyperlink" Target="https://getpocket.com/" TargetMode="External"/><Relationship Id="rId9" Type="http://schemas.openxmlformats.org/officeDocument/2006/relationships/hyperlink" Target="http://thisisallan.com/2012/11/18/twitterworkflow/"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hyperlink" Target="http://journalofdigitalhumanities.org/1-3/the-impact-of-social-media-on-the-dissemination-of-research-by-melissa-terras/" TargetMode="External"/><Relationship Id="rId4" Type="http://schemas.openxmlformats.org/officeDocument/2006/relationships/image" Target="../media/image219.png"/></Relationships>
</file>

<file path=ppt/slides/_rels/slide12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221.png"/></Relationships>
</file>

<file path=ppt/slides/_rels/slide12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hyperlink" Target="http://altmetrics.org/manifesto/"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s://www.altmetric.com/details/2733075" TargetMode="External"/><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image" Target="../media/image224.png"/><Relationship Id="rId4" Type="http://schemas.openxmlformats.org/officeDocument/2006/relationships/image" Target="../media/image223.png"/></Relationships>
</file>

<file path=ppt/slides/_rels/slide127.xml.rels><?xml version="1.0" encoding="UTF-8" standalone="yes"?>
<Relationships xmlns="http://schemas.openxmlformats.org/package/2006/relationships"><Relationship Id="rId8" Type="http://schemas.openxmlformats.org/officeDocument/2006/relationships/hyperlink" Target="https://impactstory.org/u/0000-0001-6728-7745" TargetMode="External"/><Relationship Id="rId3" Type="http://schemas.openxmlformats.org/officeDocument/2006/relationships/hyperlink" Target="http://www.altmetric.com/" TargetMode="External"/><Relationship Id="rId7" Type="http://schemas.openxmlformats.org/officeDocument/2006/relationships/hyperlink" Target="https://profiles.impactstory.org/" TargetMode="External"/><Relationship Id="rId2" Type="http://schemas.openxmlformats.org/officeDocument/2006/relationships/notesSlide" Target="../notesSlides/notesSlide124.xml"/><Relationship Id="rId1" Type="http://schemas.openxmlformats.org/officeDocument/2006/relationships/slideLayout" Target="../slideLayouts/slideLayout2.xml"/><Relationship Id="rId6" Type="http://schemas.openxmlformats.org/officeDocument/2006/relationships/hyperlink" Target="http://www.plosone.org/article/info:doi/10.1371/journal.pone.0047523#s4" TargetMode="External"/><Relationship Id="rId5" Type="http://schemas.openxmlformats.org/officeDocument/2006/relationships/hyperlink" Target="https://blog.zenodo.org/2020/07/09/2020-07-09-altmetric-badges/" TargetMode="External"/><Relationship Id="rId10" Type="http://schemas.openxmlformats.org/officeDocument/2006/relationships/image" Target="../media/image226.png"/><Relationship Id="rId4" Type="http://schemas.openxmlformats.org/officeDocument/2006/relationships/hyperlink" Target="https://hal-centralesupelec.archives-ouvertes.fr/hal-01081094" TargetMode="External"/><Relationship Id="rId9" Type="http://schemas.openxmlformats.org/officeDocument/2006/relationships/image" Target="../media/image225.png"/></Relationships>
</file>

<file path=ppt/slides/_rels/slide12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hyperlink" Target="https://www.nature.com/news/top-chinese-university-to-consider-social-media-posts-in-researcher-evaluations-1.22822"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hyperlink" Target="http://mondejapon.hypotheses.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fr.slideshare.net/habibmi/from-academic-library-20-to-literature-research-20"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229.png"/><Relationship Id="rId7" Type="http://schemas.openxmlformats.org/officeDocument/2006/relationships/image" Target="../media/image230.png"/><Relationship Id="rId2" Type="http://schemas.openxmlformats.org/officeDocument/2006/relationships/notesSlide" Target="../notesSlides/notesSlide127.xml"/><Relationship Id="rId1" Type="http://schemas.openxmlformats.org/officeDocument/2006/relationships/slideLayout" Target="../slideLayouts/slideLayout2.xml"/><Relationship Id="rId6" Type="http://schemas.openxmlformats.org/officeDocument/2006/relationships/hyperlink" Target="https://www.researchgate.net/institution/Paris_Diderot_University/department/Institut_de_Physique_du_Globe_de_Paris_IPGP_UMR_7154" TargetMode="External"/><Relationship Id="rId5" Type="http://schemas.openxmlformats.org/officeDocument/2006/relationships/hyperlink" Target="http://www.researchgate.net/institution/Institut_de_Recherche_en_Communications_et_Cybernetique_de_Nantes" TargetMode="External"/><Relationship Id="rId4" Type="http://schemas.openxmlformats.org/officeDocument/2006/relationships/hyperlink" Target="http://uptv.univ-poitiers.fr/program/reseaux-sociaux-de-chercheursetnbsp-quelle-visibiliteetnbsp/video/4415/regards-croises-sur-la-journee-le-point-de-vue-d-un-chercheur-implique-d-un-evaluateur-embarrasse/index.html"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chronicle.com/article/Scholars-Criticize/235102" TargetMode="External"/><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232.png"/><Relationship Id="rId5" Type="http://schemas.openxmlformats.org/officeDocument/2006/relationships/hyperlink" Target="http://techcrunch.com/2013/04/08/confirmed-elsevier-has-bought-mendeley-for-69m-100m-to-expand-open-social-education-data-efforts/" TargetMode="External"/><Relationship Id="rId4" Type="http://schemas.openxmlformats.org/officeDocument/2006/relationships/image" Target="../media/image231.png"/></Relationships>
</file>

<file path=ppt/slides/_rels/slide132.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233.png"/><Relationship Id="rId7" Type="http://schemas.openxmlformats.org/officeDocument/2006/relationships/image" Target="../media/image236.png"/><Relationship Id="rId2" Type="http://schemas.openxmlformats.org/officeDocument/2006/relationships/notesSlide" Target="../notesSlides/notesSlide129.xml"/><Relationship Id="rId1" Type="http://schemas.openxmlformats.org/officeDocument/2006/relationships/slideLayout" Target="../slideLayouts/slideLayout2.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hyperlink" Target="http://www.mae.u-paris10.fr/arscan/" TargetMode="External"/><Relationship Id="rId9" Type="http://schemas.openxmlformats.org/officeDocument/2006/relationships/image" Target="../media/image238.png"/></Relationships>
</file>

<file path=ppt/slides/_rels/slide133.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13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www.academia.edu/terms" TargetMode="External"/><Relationship Id="rId7" Type="http://schemas.openxmlformats.org/officeDocument/2006/relationships/image" Target="../media/image242.png"/><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hyperlink" Target="https://www.researchgate.net/ip-policy" TargetMode="External"/><Relationship Id="rId5" Type="http://schemas.openxmlformats.org/officeDocument/2006/relationships/image" Target="../media/image241.png"/><Relationship Id="rId4" Type="http://schemas.openxmlformats.org/officeDocument/2006/relationships/image" Target="../media/image48.png"/></Relationships>
</file>

<file path=ppt/slides/_rels/slide135.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hyperlink" Target="http://www.academia.edu/privacy" TargetMode="External"/><Relationship Id="rId7" Type="http://schemas.openxmlformats.org/officeDocument/2006/relationships/image" Target="../media/image105.png"/><Relationship Id="rId2" Type="http://schemas.openxmlformats.org/officeDocument/2006/relationships/notesSlide" Target="../notesSlides/notesSlide132.xml"/><Relationship Id="rId1" Type="http://schemas.openxmlformats.org/officeDocument/2006/relationships/slideLayout" Target="../slideLayouts/slideLayout2.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48.png"/><Relationship Id="rId9" Type="http://schemas.openxmlformats.org/officeDocument/2006/relationships/hyperlink" Target="https://www.researchgate.net/privacy-policy#Closing-your-account-and-retention-of-Personal-Information" TargetMode="Externa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openxmlformats.org/officeDocument/2006/relationships/image" Target="../media/image247.png"/><Relationship Id="rId4" Type="http://schemas.openxmlformats.org/officeDocument/2006/relationships/hyperlink" Target="https://v2.sherpa.ac.uk/"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s://www.legifrance.gouv.fr/eli/loi/2016/10/7/ECFI1524250L/jo#JORFARTI000033202841" TargetMode="External"/><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8" Type="http://schemas.openxmlformats.org/officeDocument/2006/relationships/image" Target="../media/image249.png"/><Relationship Id="rId3" Type="http://schemas.openxmlformats.org/officeDocument/2006/relationships/hyperlink" Target="http://hoggresearch.blogspot.fr/" TargetMode="External"/><Relationship Id="rId7" Type="http://schemas.openxmlformats.org/officeDocument/2006/relationships/image" Target="../media/image248.png"/><Relationship Id="rId2" Type="http://schemas.openxmlformats.org/officeDocument/2006/relationships/notesSlide" Target="../notesSlides/notesSlide136.xml"/><Relationship Id="rId1" Type="http://schemas.openxmlformats.org/officeDocument/2006/relationships/slideLayout" Target="../slideLayouts/slideLayout2.xml"/><Relationship Id="rId6" Type="http://schemas.openxmlformats.org/officeDocument/2006/relationships/image" Target="../media/image247.png"/><Relationship Id="rId5" Type="http://schemas.openxmlformats.org/officeDocument/2006/relationships/hyperlink" Target="https://www.ouvrirlascience.fr/wp-content/uploads/2020/10/JepublieQuelssontmesdroits-Vdef.pdf" TargetMode="External"/><Relationship Id="rId4" Type="http://schemas.openxmlformats.org/officeDocument/2006/relationships/hyperlink" Target="http://www.sup-numerique.gouv.fr/cid94535/guide-du-droit-d-auteur.html."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www.mediassociaux.fr/2011/02/06/description-des-differents-types-de-medias-sociaux/" TargetMode="External"/><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0.xml.rels><?xml version="1.0" encoding="UTF-8" standalone="yes"?>
<Relationships xmlns="http://schemas.openxmlformats.org/package/2006/relationships"><Relationship Id="rId8" Type="http://schemas.openxmlformats.org/officeDocument/2006/relationships/hyperlink" Target="https://www.ouvrirlascience.fr/wp-content/uploads/2020/10/JepublieQuelssontmesdroits-Vdef.pdf" TargetMode="External"/><Relationship Id="rId3" Type="http://schemas.openxmlformats.org/officeDocument/2006/relationships/hyperlink" Target="http://enenvor.fr/eeo_actu/actu/la_fin_d_une_belle_aventure.html" TargetMode="External"/><Relationship Id="rId7" Type="http://schemas.openxmlformats.org/officeDocument/2006/relationships/hyperlink" Target="http://www.sup-numerique.gouv.fr/cid94535/guide-du-droit-d-auteur.html." TargetMode="External"/><Relationship Id="rId2" Type="http://schemas.openxmlformats.org/officeDocument/2006/relationships/notesSlide" Target="../notesSlides/notesSlide137.xml"/><Relationship Id="rId1" Type="http://schemas.openxmlformats.org/officeDocument/2006/relationships/slideLayout" Target="../slideLayouts/slideLayout2.xml"/><Relationship Id="rId6" Type="http://schemas.openxmlformats.org/officeDocument/2006/relationships/image" Target="../media/image247.png"/><Relationship Id="rId5" Type="http://schemas.openxmlformats.org/officeDocument/2006/relationships/image" Target="../media/image251.png"/><Relationship Id="rId4" Type="http://schemas.openxmlformats.org/officeDocument/2006/relationships/image" Target="../media/image250.jpeg"/></Relationships>
</file>

<file path=ppt/slides/_rels/slide141.xml.rels><?xml version="1.0" encoding="UTF-8" standalone="yes"?>
<Relationships xmlns="http://schemas.openxmlformats.org/package/2006/relationships"><Relationship Id="rId8" Type="http://schemas.openxmlformats.org/officeDocument/2006/relationships/hyperlink" Target="http://foter.com/blog/how-to-attribute-creative-commons-photos/" TargetMode="External"/><Relationship Id="rId3" Type="http://schemas.openxmlformats.org/officeDocument/2006/relationships/hyperlink" Target="http://search.creativecommons.org/" TargetMode="External"/><Relationship Id="rId7" Type="http://schemas.openxmlformats.org/officeDocument/2006/relationships/image" Target="../media/image252.png"/><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hyperlink" Target="http://www.flickr.com/search/advanced/?" TargetMode="External"/><Relationship Id="rId4" Type="http://schemas.openxmlformats.org/officeDocument/2006/relationships/hyperlink" Target="http://www.google.fr/advanced_image_search?hl=fr" TargetMode="External"/></Relationships>
</file>

<file path=ppt/slides/_rels/slide142.xml.rels><?xml version="1.0" encoding="UTF-8" standalone="yes"?>
<Relationships xmlns="http://schemas.openxmlformats.org/package/2006/relationships"><Relationship Id="rId3" Type="http://schemas.openxmlformats.org/officeDocument/2006/relationships/hyperlink" Target="https://comite-ethique.cnrs.fr/guide-pratique/" TargetMode="External"/><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253.jpeg"/></Relationships>
</file>

<file path=ppt/slides/_rels/slide143.xml.rels><?xml version="1.0" encoding="UTF-8" standalone="yes"?>
<Relationships xmlns="http://schemas.openxmlformats.org/package/2006/relationships"><Relationship Id="rId3" Type="http://schemas.openxmlformats.org/officeDocument/2006/relationships/hyperlink" Target="https://ist.blogs.inrae.fr/technologies/wp-content/uploads/sites/2/2016/11/Activist1_ReseauxSociaux-1.pdf" TargetMode="External"/><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254.png"/></Relationships>
</file>

<file path=ppt/slides/_rels/slide144.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hyperlink" Target="https://www.cam.ac.uk/system/files/social_media_guidelines._version_1.4.pdf"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259.png"/><Relationship Id="rId4" Type="http://schemas.openxmlformats.org/officeDocument/2006/relationships/image" Target="../media/image258.pn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hyperlink" Target="https://fr-fr.facebook.com/lseps/posts/is-it-time-to-say-goodbye-to-social-media-exhaustionrebellion/10157349197608347/"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https://blogs.lse.ac.uk/impactofsocialsciences/2017/07/12/scientific-birds-of-a-feather-flock-together-science-communication-on-social-media-rarely-happens-across-or-beyond-disciplinary-boundaries/" TargetMode="External"/><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allaccess.com/merge/archive/31294/infographic-what-happens-in-an-internet-minut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hyperlink" Target="https://authorservices.wiley.com/asset/photos/promote.html/Promotionaltoolkitflyer.pdf"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hyperlink" Target="http://fr.slideshare.net/idnum/lidentit-numrique-du-chercheur" TargetMode="External"/></Relationships>
</file>

<file path=ppt/slides/_rels/slide152.xml.rels><?xml version="1.0" encoding="UTF-8" standalone="yes"?>
<Relationships xmlns="http://schemas.openxmlformats.org/package/2006/relationships"><Relationship Id="rId3" Type="http://schemas.openxmlformats.org/officeDocument/2006/relationships/hyperlink" Target="http://fr.slideshare.net/idnum/lidentit-numrique-du-chercheur-problmatique-enjeux-et-outils" TargetMode="External"/><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hyperlink" Target="http://fr.slideshare.net/idnum/rennes-identit-numrique-du-chercheur" TargetMode="External"/></Relationships>
</file>

<file path=ppt/slides/_rels/slide153.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hyperlink" Target="https://hal.archives-ouvertes.fr/search/index/?qa%5bauth_t%5d%5b%5d=florent+laroche&amp;submit_advanced=Rechercher" TargetMode="External"/><Relationship Id="rId7" Type="http://schemas.openxmlformats.org/officeDocument/2006/relationships/image" Target="../media/image262.png"/><Relationship Id="rId2" Type="http://schemas.openxmlformats.org/officeDocument/2006/relationships/notesSlide" Target="../notesSlides/notesSlide150.xml"/><Relationship Id="rId1" Type="http://schemas.openxmlformats.org/officeDocument/2006/relationships/slideLayout" Target="../slideLayouts/slideLayout2.xml"/><Relationship Id="rId6" Type="http://schemas.openxmlformats.org/officeDocument/2006/relationships/hyperlink" Target="http://florent.laroche.free.fr/blog/" TargetMode="External"/><Relationship Id="rId5" Type="http://schemas.openxmlformats.org/officeDocument/2006/relationships/hyperlink" Target="https://cv.archives-ouvertes.fr/florent-laroche/?langChosen=fr" TargetMode="External"/><Relationship Id="rId4" Type="http://schemas.openxmlformats.org/officeDocument/2006/relationships/hyperlink" Target="http://florent.laroche.free.fr/blog/index.php/category/Liste-des-publications-scientifiques" TargetMode="External"/><Relationship Id="rId9" Type="http://schemas.openxmlformats.org/officeDocument/2006/relationships/image" Target="../media/image264.png"/></Relationships>
</file>

<file path=ppt/slides/_rels/slide154.xml.rels><?xml version="1.0" encoding="UTF-8" standalone="yes"?>
<Relationships xmlns="http://schemas.openxmlformats.org/package/2006/relationships"><Relationship Id="rId3" Type="http://schemas.openxmlformats.org/officeDocument/2006/relationships/hyperlink" Target="http://rsta.royalsocietypublishing.org/content/368/1926/4039.full.pdf+html" TargetMode="External"/><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hyperlink" Target="https://insula.univ-lille3.fr/" TargetMode="External"/><Relationship Id="rId2" Type="http://schemas.openxmlformats.org/officeDocument/2006/relationships/notesSlide" Target="../notesSlides/notesSlide152.xml"/><Relationship Id="rId1" Type="http://schemas.openxmlformats.org/officeDocument/2006/relationships/slideLayout" Target="../slideLayouts/slideLayout2.xml"/><Relationship Id="rId6" Type="http://schemas.openxmlformats.org/officeDocument/2006/relationships/image" Target="../media/image266.png"/><Relationship Id="rId5" Type="http://schemas.openxmlformats.org/officeDocument/2006/relationships/image" Target="../media/image265.png"/><Relationship Id="rId4" Type="http://schemas.openxmlformats.org/officeDocument/2006/relationships/hyperlink" Target="https://twitter.com/bsaLille3"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53.xml"/><Relationship Id="rId1" Type="http://schemas.openxmlformats.org/officeDocument/2006/relationships/slideLayout" Target="../slideLayouts/slideLayout2.xml"/><Relationship Id="rId5" Type="http://schemas.openxmlformats.org/officeDocument/2006/relationships/image" Target="../media/image259.png"/><Relationship Id="rId4" Type="http://schemas.openxmlformats.org/officeDocument/2006/relationships/image" Target="../media/image258.png"/></Relationships>
</file>

<file path=ppt/slides/_rels/slide157.xml.rels><?xml version="1.0" encoding="UTF-8" standalone="yes"?>
<Relationships xmlns="http://schemas.openxmlformats.org/package/2006/relationships"><Relationship Id="rId8" Type="http://schemas.openxmlformats.org/officeDocument/2006/relationships/hyperlink" Target="http://lesenjeux.u-grenoble3.fr/2014/02-Bester/index.html" TargetMode="External"/><Relationship Id="rId13" Type="http://schemas.openxmlformats.org/officeDocument/2006/relationships/hyperlink" Target="http://lesenjeux.u-grenoble3.fr/2014/04-Boukacem/index.html" TargetMode="External"/><Relationship Id="rId18" Type="http://schemas.openxmlformats.org/officeDocument/2006/relationships/hyperlink" Target="http://www.contact.ulaval.ca/article_blogue/science-apparence-et-substance/" TargetMode="External"/><Relationship Id="rId3" Type="http://schemas.openxmlformats.org/officeDocument/2006/relationships/hyperlink" Target="https://www.government.nl/documents/reports/2016/04/04/amsterdam-call-for-action-on-open-science" TargetMode="External"/><Relationship Id="rId7" Type="http://schemas.openxmlformats.org/officeDocument/2006/relationships/hyperlink" Target="http://fr.slideshare.net/MorganeLeGall/prsentation-des-outils-du-web-20-pour-la-recherche-table-ronde-du-18-mars-2013" TargetMode="External"/><Relationship Id="rId12" Type="http://schemas.openxmlformats.org/officeDocument/2006/relationships/hyperlink" Target="http://hal.archives-ouvertes.fr/hal-00698459" TargetMode="External"/><Relationship Id="rId17" Type="http://schemas.openxmlformats.org/officeDocument/2006/relationships/hyperlink" Target="http://books.openedition.org/editionsmsh/289" TargetMode="External"/><Relationship Id="rId2" Type="http://schemas.openxmlformats.org/officeDocument/2006/relationships/notesSlide" Target="../notesSlides/notesSlide154.xml"/><Relationship Id="rId16" Type="http://schemas.openxmlformats.org/officeDocument/2006/relationships/hyperlink" Target="http://www.mediassociaux.fr/2011/02/06/description-des-differents-types-de-medias-sociaux/" TargetMode="External"/><Relationship Id="rId20" Type="http://schemas.openxmlformats.org/officeDocument/2006/relationships/hyperlink" Target="http://affordance.typepad.com/mon_weblog/2012/05/science-20-renouveau-recherche-echange-scientifique.html" TargetMode="External"/><Relationship Id="rId1" Type="http://schemas.openxmlformats.org/officeDocument/2006/relationships/slideLayout" Target="../slideLayouts/slideLayout2.xml"/><Relationship Id="rId6" Type="http://schemas.openxmlformats.org/officeDocument/2006/relationships/hyperlink" Target="http://www.slideshare.net/phelly/perrine-catherine-formationuebdoctorantsmars2012" TargetMode="External"/><Relationship Id="rId11" Type="http://schemas.openxmlformats.org/officeDocument/2006/relationships/hyperlink" Target="http://www.slideshare.net/URFISTParis/initiation-au-web20-formation-urfist-24052011" TargetMode="External"/><Relationship Id="rId5" Type="http://schemas.openxmlformats.org/officeDocument/2006/relationships/hyperlink" Target="https://www.facebook.com/notes/facebook-data-team/anatomy-of-facebook/10150388519243859" TargetMode="External"/><Relationship Id="rId15" Type="http://schemas.openxmlformats.org/officeDocument/2006/relationships/hyperlink" Target="http://jcmc.indiana.edu/vol13/issue1/boyd.ellison.html" TargetMode="External"/><Relationship Id="rId10" Type="http://schemas.openxmlformats.org/officeDocument/2006/relationships/hyperlink" Target="https://101innovations.wordpress.com/francais/" TargetMode="External"/><Relationship Id="rId19" Type="http://schemas.openxmlformats.org/officeDocument/2006/relationships/hyperlink" Target="http://clioweb.free.fr/colloques/dhi-toile-medias.htm" TargetMode="External"/><Relationship Id="rId4" Type="http://schemas.openxmlformats.org/officeDocument/2006/relationships/hyperlink" Target="http://www.jisc.ac.uk/media/documents/techwatch/tsw0701b.pdf" TargetMode="External"/><Relationship Id="rId9" Type="http://schemas.openxmlformats.org/officeDocument/2006/relationships/hyperlink" Target="http://www.academia.edu/4473343/Bester_E._Les_medias_sociaux_dans_la_mediation_grand_public_et_pour_la_communication_scientifique_entre_pairs_de_linformation_overload_au_tools_overload_" TargetMode="External"/><Relationship Id="rId14" Type="http://schemas.openxmlformats.org/officeDocument/2006/relationships/hyperlink" Target="http://many.corante.com/archives/2006/11/12/social_network_sites_my_definition.php" TargetMode="External"/></Relationships>
</file>

<file path=ppt/slides/_rels/slide158.xml.rels><?xml version="1.0" encoding="UTF-8" standalone="yes"?>
<Relationships xmlns="http://schemas.openxmlformats.org/package/2006/relationships"><Relationship Id="rId8" Type="http://schemas.openxmlformats.org/officeDocument/2006/relationships/hyperlink" Target="https://languedoc-roussillon-universites.fr/images/PDF/2018/181114_CP-JE-Open-Access.pdf" TargetMode="External"/><Relationship Id="rId13" Type="http://schemas.openxmlformats.org/officeDocument/2006/relationships/hyperlink" Target="http://hal.archives-ouvertes.fr/index.php?halsid=78bk3tctck7892mgbsen75t5q6&amp;view_this_doc=hal-00611166&amp;version=1" TargetMode="External"/><Relationship Id="rId18" Type="http://schemas.openxmlformats.org/officeDocument/2006/relationships/hyperlink" Target="http://blog.homo-numericus.net/article10899.html" TargetMode="External"/><Relationship Id="rId3" Type="http://schemas.openxmlformats.org/officeDocument/2006/relationships/hyperlink" Target="http://www.christian-faure.net/2007/11/19/limplicite-et-lexplicite-dans-les-reseaux-sociaux/" TargetMode="External"/><Relationship Id="rId21" Type="http://schemas.openxmlformats.org/officeDocument/2006/relationships/hyperlink" Target="http://www.slideshare.net/idnum/la-valorisation-des-rseaux-socionumriques-dans-la-recherche-8335545?src=related_normal&amp;rel=8335349" TargetMode="External"/><Relationship Id="rId7" Type="http://schemas.openxmlformats.org/officeDocument/2006/relationships/hyperlink" Target="http://www.slideshare.net/dullhunk/the-future-of-research-science-and-technology-presentation" TargetMode="External"/><Relationship Id="rId12" Type="http://schemas.openxmlformats.org/officeDocument/2006/relationships/hyperlink" Target="http://www.techniques-ingenieur.fr/fiche-pratique/genie-industriel-th6/maitriser-la-veille-pour-l-intelligence-scientifique-dt63/tirer-profit-des-reseaux-sociaux-pour-les-scientifiques-sur-internet-1062/" TargetMode="External"/><Relationship Id="rId17" Type="http://schemas.openxmlformats.org/officeDocument/2006/relationships/hyperlink" Target="http://www.les-infostrateges.com/actu/0901622/facebook-c-est-la-maison-et-linkedin-le-bureau" TargetMode="External"/><Relationship Id="rId2" Type="http://schemas.openxmlformats.org/officeDocument/2006/relationships/notesSlide" Target="../notesSlides/notesSlide155.xml"/><Relationship Id="rId16" Type="http://schemas.openxmlformats.org/officeDocument/2006/relationships/hyperlink" Target="http://cache.media.enseignementsup-recherche.gouv.fr/file/Actus/67/2/PLAN_NATIONAL_SCIENCE_OUVERTE_978672.pdf" TargetMode="External"/><Relationship Id="rId20" Type="http://schemas.openxmlformats.org/officeDocument/2006/relationships/hyperlink" Target="http://www.slideshare.net/idnum/les-rseaux-sociaux-de-chercheurs" TargetMode="External"/><Relationship Id="rId1" Type="http://schemas.openxmlformats.org/officeDocument/2006/relationships/slideLayout" Target="../slideLayouts/slideLayout2.xml"/><Relationship Id="rId6" Type="http://schemas.openxmlformats.org/officeDocument/2006/relationships/hyperlink" Target="http://enthese.hypotheses.org/855" TargetMode="External"/><Relationship Id="rId11" Type="http://schemas.openxmlformats.org/officeDocument/2006/relationships/hyperlink" Target="https://www.yumpu.com/fr/document/read/6785481/doc-latts-cnrs" TargetMode="External"/><Relationship Id="rId5" Type="http://schemas.openxmlformats.org/officeDocument/2006/relationships/hyperlink" Target="https://www.cairn.info/revue-les-cahiers-du-numerique-2009-2-page-15.htm" TargetMode="External"/><Relationship Id="rId15" Type="http://schemas.openxmlformats.org/officeDocument/2006/relationships/hyperlink" Target="https://techcrunch.com/2019/06/11/internet-trends-report-2019" TargetMode="External"/><Relationship Id="rId10" Type="http://schemas.openxmlformats.org/officeDocument/2006/relationships/hyperlink" Target="http://en.wikipedia.org/wiki/The_IRG_Solution_%E2%80%93_hierarchical_incompetence_and_how_to_overcome_it" TargetMode="External"/><Relationship Id="rId19" Type="http://schemas.openxmlformats.org/officeDocument/2006/relationships/hyperlink" Target="https://storify.com/mapav8/journees-jeunes-chercheurs-une-professionnalisatio" TargetMode="External"/><Relationship Id="rId4" Type="http://schemas.openxmlformats.org/officeDocument/2006/relationships/hyperlink" Target="https://www.cairn.info/revue-documentaliste-sciences-de-l-information-2012-1-page-24.htm?contenu=plan" TargetMode="External"/><Relationship Id="rId9" Type="http://schemas.openxmlformats.org/officeDocument/2006/relationships/hyperlink" Target="http://www.rin.ac.uk/our-work/communicating-and-disseminating-research/social-media-guide-researchers" TargetMode="External"/><Relationship Id="rId14" Type="http://schemas.openxmlformats.org/officeDocument/2006/relationships/hyperlink" Target="http://prodinra.inra.fr/record/207639" TargetMode="External"/><Relationship Id="rId22" Type="http://schemas.openxmlformats.org/officeDocument/2006/relationships/hyperlink" Target="https://gouvernement-ouvert.etalab.gouv.fr/pgo-concertation/topic/5a1bfc1b498edd6b29cb10d4" TargetMode="External"/></Relationships>
</file>

<file path=ppt/slides/_rels/slide159.xml.rels><?xml version="1.0" encoding="UTF-8" standalone="yes"?>
<Relationships xmlns="http://schemas.openxmlformats.org/package/2006/relationships"><Relationship Id="rId8" Type="http://schemas.openxmlformats.org/officeDocument/2006/relationships/hyperlink" Target="http://e-science-mi2s.imag.fr/e-science/" TargetMode="External"/><Relationship Id="rId13" Type="http://schemas.openxmlformats.org/officeDocument/2006/relationships/hyperlink" Target="http://www.agropolis.fr/actualites/2012-enjeux-reseaux-sociaux-communaute-scientifique-ist.php" TargetMode="External"/><Relationship Id="rId18" Type="http://schemas.openxmlformats.org/officeDocument/2006/relationships/hyperlink" Target="http://weburfist.univ-bordeaux.fr/reseaux-sociaux-et-recherche-impacts-enjeux-identites/" TargetMode="External"/><Relationship Id="rId3" Type="http://schemas.openxmlformats.org/officeDocument/2006/relationships/hyperlink" Target="http://www.internetactu.net/2011/11/21/les-nouveaux-medias-sociaux-ne-sont-peut-etre-pas-si-nouveaux-que-ca" TargetMode="External"/><Relationship Id="rId21" Type="http://schemas.openxmlformats.org/officeDocument/2006/relationships/hyperlink" Target="http://portail-video.univ-lr.fr/Visibilite-des-chercheurs-dans-les" TargetMode="External"/><Relationship Id="rId7" Type="http://schemas.openxmlformats.org/officeDocument/2006/relationships/hyperlink" Target="http://fr.slideshare.net/jsicot/open-science-open-access-science20-de-nouvelles-modalits-pour-la-communication-scientifique" TargetMode="External"/><Relationship Id="rId12" Type="http://schemas.openxmlformats.org/officeDocument/2006/relationships/hyperlink" Target="http://comprendia.com/2012/03/12/what-is-a-scientific-social-network-6-examples/" TargetMode="External"/><Relationship Id="rId17" Type="http://schemas.openxmlformats.org/officeDocument/2006/relationships/hyperlink" Target="http://arpist2014.sciencesconf.org/" TargetMode="External"/><Relationship Id="rId2" Type="http://schemas.openxmlformats.org/officeDocument/2006/relationships/notesSlide" Target="../notesSlides/notesSlide156.xml"/><Relationship Id="rId16" Type="http://schemas.openxmlformats.org/officeDocument/2006/relationships/hyperlink" Target="http://webcast.in2p3.fr/events-carrefour_ist_2014" TargetMode="External"/><Relationship Id="rId20" Type="http://schemas.openxmlformats.org/officeDocument/2006/relationships/hyperlink" Target="https://visibiliterch.sciencesconf.org/" TargetMode="External"/><Relationship Id="rId1" Type="http://schemas.openxmlformats.org/officeDocument/2006/relationships/slideLayout" Target="../slideLayouts/slideLayout2.xml"/><Relationship Id="rId6" Type="http://schemas.openxmlformats.org/officeDocument/2006/relationships/hyperlink" Target="http://www.ascb.org/files/SFDeclarationFINAL.pdf?f0d4d8" TargetMode="External"/><Relationship Id="rId11" Type="http://schemas.openxmlformats.org/officeDocument/2006/relationships/hyperlink" Target="https://wearesocial.com/global-digital-report-2019" TargetMode="External"/><Relationship Id="rId5" Type="http://schemas.openxmlformats.org/officeDocument/2006/relationships/hyperlink" Target="http://fr.wikipedia.org/wiki/Science_ouverte" TargetMode="External"/><Relationship Id="rId15" Type="http://schemas.openxmlformats.org/officeDocument/2006/relationships/hyperlink" Target="http://www.carrefourist.fr/?programme-10" TargetMode="External"/><Relationship Id="rId10" Type="http://schemas.openxmlformats.org/officeDocument/2006/relationships/hyperlink" Target="http://www.dlib.org/dlib/september04/vandesompel/09vandesompel.html" TargetMode="External"/><Relationship Id="rId19" Type="http://schemas.openxmlformats.org/officeDocument/2006/relationships/hyperlink" Target="http://corist-shs.cnrs.fr/journee_corist_2013" TargetMode="External"/><Relationship Id="rId4" Type="http://schemas.openxmlformats.org/officeDocument/2006/relationships/hyperlink" Target="http://wiki-urfist.unice.fr/wiki_urfist/index.php/Science_2.0" TargetMode="External"/><Relationship Id="rId9" Type="http://schemas.openxmlformats.org/officeDocument/2006/relationships/hyperlink" Target="http://www.reputatiolab.com/2014/04/petit-manuel-etudes-biaisees-les-reseaux-sociaux/#sthash.vmtMtijn.lYjRQNu2.dpbs" TargetMode="External"/><Relationship Id="rId14" Type="http://schemas.openxmlformats.org/officeDocument/2006/relationships/hyperlink" Target="http://prefixesmom.hypotheses.org/1271"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arces.com/images/files/ARCES_2019_Synth%C3%A8se%20du%20Barometre_metiers_communication_VF_5juin2019.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ircome.com/wp-content/uploads/2016/12/infographie_SIRCOME_comRecherche.jpg" TargetMode="External"/></Relationships>
</file>

<file path=ppt/slides/_rels/slide160.xml.rels><?xml version="1.0" encoding="UTF-8" standalone="yes"?>
<Relationships xmlns="http://schemas.openxmlformats.org/package/2006/relationships"><Relationship Id="rId8" Type="http://schemas.openxmlformats.org/officeDocument/2006/relationships/hyperlink" Target="http://socialnewsdaily.com/21849/13-social-media-stats-for-2013/" TargetMode="External"/><Relationship Id="rId13" Type="http://schemas.openxmlformats.org/officeDocument/2006/relationships/hyperlink" Target="http://www.ifop.fr/?option=com_publication&amp;type=poll&amp;id=2050" TargetMode="External"/><Relationship Id="rId18" Type="http://schemas.openxmlformats.org/officeDocument/2006/relationships/hyperlink" Target="http://fr.slideshare.net/captainjob/emploi-rseaux-sociaux-3me-dition-de-lenqute-regionsjob" TargetMode="External"/><Relationship Id="rId3" Type="http://schemas.openxmlformats.org/officeDocument/2006/relationships/hyperlink" Target="http://www.alexa.com/topsites" TargetMode="External"/><Relationship Id="rId7" Type="http://schemas.openxmlformats.org/officeDocument/2006/relationships/hyperlink" Target="http://www.pewinternet.org/Reports/2011/Why-Americans-Use-Social-Media.aspx" TargetMode="External"/><Relationship Id="rId12" Type="http://schemas.openxmlformats.org/officeDocument/2006/relationships/hyperlink" Target="https://www.blog-emploi.com/enquete-emploi-regionsjob-2017/" TargetMode="External"/><Relationship Id="rId17" Type="http://schemas.openxmlformats.org/officeDocument/2006/relationships/hyperlink" Target="http://fr.slideshare.net/captainjob/enquete-reseaux-sociaux-recrutement" TargetMode="External"/><Relationship Id="rId2" Type="http://schemas.openxmlformats.org/officeDocument/2006/relationships/notesSlide" Target="../notesSlides/notesSlide157.xml"/><Relationship Id="rId16" Type="http://schemas.openxmlformats.org/officeDocument/2006/relationships/hyperlink" Target="http://fr.slideshare.net/opensourcing/internet-et-recrutement-20132014" TargetMode="External"/><Relationship Id="rId20" Type="http://schemas.openxmlformats.org/officeDocument/2006/relationships/hyperlink" Target="http://fr.slideshare.net/lesechos2/etude-de-stepstone-sur-le-recrutement-reseaux-sociaux2013" TargetMode="External"/><Relationship Id="rId1" Type="http://schemas.openxmlformats.org/officeDocument/2006/relationships/slideLayout" Target="../slideLayouts/slideLayout2.xml"/><Relationship Id="rId6" Type="http://schemas.openxmlformats.org/officeDocument/2006/relationships/hyperlink" Target="http://vincos.it/world-map-of-social-networks/" TargetMode="External"/><Relationship Id="rId11" Type="http://schemas.openxmlformats.org/officeDocument/2006/relationships/hyperlink" Target="https://www.regionsjob.com/actualites/enquete-recrutement-et-recherche-demploi-2019.html" TargetMode="External"/><Relationship Id="rId5" Type="http://schemas.openxmlformats.org/officeDocument/2006/relationships/hyperlink" Target="http://www.comscore.com/Press_Events/Presentations_Whitepapers/2011/it_is_a_social_world_top_10_need-to-knows_about_social_networking" TargetMode="External"/><Relationship Id="rId15" Type="http://schemas.openxmlformats.org/officeDocument/2006/relationships/hyperlink" Target="https://insee.fr/fr/outil-interactif/3142332/index.html?lang=fr" TargetMode="External"/><Relationship Id="rId10" Type="http://schemas.openxmlformats.org/officeDocument/2006/relationships/hyperlink" Target="https://harris-interactive.fr/wp-content/uploads/sites/6/2019/03/Harris_Interactive-Offre_Social_Life_2019.pdf" TargetMode="External"/><Relationship Id="rId19" Type="http://schemas.openxmlformats.org/officeDocument/2006/relationships/hyperlink" Target="http://fr.slideshare.net/ConscientNetworks/social-media-attitude-2013-les-comportements-des-franais-sur-les-rseaux-sociaux" TargetMode="External"/><Relationship Id="rId4" Type="http://schemas.openxmlformats.org/officeDocument/2006/relationships/hyperlink" Target="http://blog.hubspot.com/blog/tabid/6307/bid/23865/13-Mind-Bending-Social-Media-Marketing-Statistics.aspx" TargetMode="External"/><Relationship Id="rId9" Type="http://schemas.openxmlformats.org/officeDocument/2006/relationships/hyperlink" Target="http://royal.pingdom.com/2010/02/16/study-ages-of-social-network-users/" TargetMode="External"/><Relationship Id="rId14" Type="http://schemas.openxmlformats.org/officeDocument/2006/relationships/hyperlink" Target="http://www.ifop.com/?option=com_publication&amp;type=poll&amp;id=2436" TargetMode="External"/></Relationships>
</file>

<file path=ppt/slides/_rels/slide161.xml.rels><?xml version="1.0" encoding="UTF-8" standalone="yes"?>
<Relationships xmlns="http://schemas.openxmlformats.org/package/2006/relationships"><Relationship Id="rId8" Type="http://schemas.openxmlformats.org/officeDocument/2006/relationships/hyperlink" Target="http://www.arces.com/extension/digital/design/ewp/javascript/ckeditor/kcfinder/upload/arces/files/ARCES_Synth%C3%A8se%20du%20Barom%C3%A8tre%20des%20m%C3%A9tiers%20de%20la%20communication%20de%20lenseignement%20sup%C3%A9rieur_juin2017(1).pptx" TargetMode="External"/><Relationship Id="rId13" Type="http://schemas.openxmlformats.org/officeDocument/2006/relationships/hyperlink" Target="http://www.mille-watts.com/comcampus/2011/05/reseaux-sociaux-et-enseignement-superieur-les-7-peches-capitaux/" TargetMode="External"/><Relationship Id="rId18" Type="http://schemas.openxmlformats.org/officeDocument/2006/relationships/hyperlink" Target="http://sircome.com/comrecherche-la-strategie-pour-faire-face-aux-defis-du-secteur-de-la-recherche/" TargetMode="External"/><Relationship Id="rId3" Type="http://schemas.openxmlformats.org/officeDocument/2006/relationships/hyperlink" Target="http://www.fr.capgemini-consulting.com/expertises-sectorielles/universites-et-reseaux-sociaux" TargetMode="External"/><Relationship Id="rId21" Type="http://schemas.openxmlformats.org/officeDocument/2006/relationships/hyperlink" Target="http://www.letudiant.fr/educpros/actualite/premier-barometre-sur-les-reseaux-sociaux-dans-le-superieur-lage-de-la-maturite.html" TargetMode="External"/><Relationship Id="rId7" Type="http://schemas.openxmlformats.org/officeDocument/2006/relationships/hyperlink" Target="http://www.letudiant.fr/static/uploads/mediatheque/EDU_EDU/6/6/101266-arces-observatoire-synthese-2013-original.pdf" TargetMode="External"/><Relationship Id="rId12" Type="http://schemas.openxmlformats.org/officeDocument/2006/relationships/hyperlink" Target="http://www.sup-numerique.gouv.fr/pid33268-cid135964/reseaux-sociaux-professionnels-quels-usages-dans-les-etablissements-d-enseignement-superieur.html" TargetMode="External"/><Relationship Id="rId17" Type="http://schemas.openxmlformats.org/officeDocument/2006/relationships/hyperlink" Target="http://www.sircome.fr/Observatoire-2014-de-l-usage-des" TargetMode="External"/><Relationship Id="rId2" Type="http://schemas.openxmlformats.org/officeDocument/2006/relationships/notesSlide" Target="../notesSlides/notesSlide158.xml"/><Relationship Id="rId16" Type="http://schemas.openxmlformats.org/officeDocument/2006/relationships/hyperlink" Target="http://prezi.com/huyrmxem_z4x/les-organismes-de-recherche-face-aux-reseaux-sociaux/" TargetMode="External"/><Relationship Id="rId20" Type="http://schemas.openxmlformats.org/officeDocument/2006/relationships/hyperlink" Target="http://fr.slideshare.net/JobTeaser/job-teaser-etudereseauxsociaux2011" TargetMode="External"/><Relationship Id="rId1" Type="http://schemas.openxmlformats.org/officeDocument/2006/relationships/slideLayout" Target="../slideLayouts/slideLayout2.xml"/><Relationship Id="rId6" Type="http://schemas.openxmlformats.org/officeDocument/2006/relationships/hyperlink" Target="http://www.arces.com/var/arces/storage/original/application/817a1a06875e8b3ee5e3e1b5770d22a3.pdf" TargetMode="External"/><Relationship Id="rId11" Type="http://schemas.openxmlformats.org/officeDocument/2006/relationships/hyperlink" Target="http://journaldesgrandesecoles.com/le-developpement-des-reseaux-sociaux-a-t%E2%80%99il-influence-le-developpement-des-grandes-ecoles-et-des-universites/" TargetMode="External"/><Relationship Id="rId5" Type="http://schemas.openxmlformats.org/officeDocument/2006/relationships/hyperlink" Target="http://www.arces.com/Pages/Arces-pratique/Barometre-medias-sociaux" TargetMode="External"/><Relationship Id="rId15" Type="http://schemas.openxmlformats.org/officeDocument/2006/relationships/hyperlink" Target="http://www.campuscommunication.fr/2013/04/classement-des-universites-sur-twitter-avril-2013/" TargetMode="External"/><Relationship Id="rId23" Type="http://schemas.openxmlformats.org/officeDocument/2006/relationships/hyperlink" Target="http://www.businessesgrow.com/2011/11/06/research-shows-companies-re-trenching-on-social-media/" TargetMode="External"/><Relationship Id="rId10" Type="http://schemas.openxmlformats.org/officeDocument/2006/relationships/hyperlink" Target="https://canevetetassocies.fr/2019/02/19/classement-instagram-sup-2019/" TargetMode="External"/><Relationship Id="rId19" Type="http://schemas.openxmlformats.org/officeDocument/2006/relationships/hyperlink" Target="http://mashable.com/2009/07/15/social-media-public-affairs/" TargetMode="External"/><Relationship Id="rId4" Type="http://schemas.openxmlformats.org/officeDocument/2006/relationships/hyperlink" Target="http://recruteurs.apec.fr/Recrutement/content/download/454637/995167/version/1/file/JD+2012+R%C3%A9seaux+sociaux.pdf" TargetMode="External"/><Relationship Id="rId9" Type="http://schemas.openxmlformats.org/officeDocument/2006/relationships/hyperlink" Target="https://www.arces.com/images/files/ARCES_2019_Synth%C3%A8se%20du%20Barometre_metiers_communication_VF_5juin2019.pdf" TargetMode="External"/><Relationship Id="rId14" Type="http://schemas.openxmlformats.org/officeDocument/2006/relationships/hyperlink" Target="https://canevetetassocies.fr/2019/09/23/universites-et-grandes-ecoles-sur-youtube-en-2019/" TargetMode="External"/><Relationship Id="rId22" Type="http://schemas.openxmlformats.org/officeDocument/2006/relationships/hyperlink" Target="http://www.71signe.com/sites/71signe/files/EtudeInnovation.pdf" TargetMode="External"/></Relationships>
</file>

<file path=ppt/slides/_rels/slide162.xml.rels><?xml version="1.0" encoding="UTF-8" standalone="yes"?>
<Relationships xmlns="http://schemas.openxmlformats.org/package/2006/relationships"><Relationship Id="rId8" Type="http://schemas.openxmlformats.org/officeDocument/2006/relationships/hyperlink" Target="http://blog.mysciencework.com/2011/04/26/l%E2%80%99evolution-de-la-pratique-des-reseaux-sociaux-professionnels.html" TargetMode="External"/><Relationship Id="rId13" Type="http://schemas.openxmlformats.org/officeDocument/2006/relationships/hyperlink" Target="http://edhecnewgentalent.com/publications/recrutement-etudiants-nouveaux-canaux-edition-juin-2017/" TargetMode="External"/><Relationship Id="rId18" Type="http://schemas.openxmlformats.org/officeDocument/2006/relationships/hyperlink" Target="https://renewconsultants.com/wp-content/uploads/2018/08/How-Readers-Discover-Content-2018-Published-180903.pdf" TargetMode="External"/><Relationship Id="rId3" Type="http://schemas.openxmlformats.org/officeDocument/2006/relationships/hyperlink" Target="http://www.canalc2.tv/recherche.asp?idficheEven=585&amp;btRechercher=btRechercher&amp;mots=universit%E9s%20et%20r%E9seaux%20sociaux" TargetMode="External"/><Relationship Id="rId21" Type="http://schemas.openxmlformats.org/officeDocument/2006/relationships/hyperlink" Target="http://www.jisc.ac.uk/media/documents/publications/reports/2012/researchers-of--tomorrow.pdf" TargetMode="External"/><Relationship Id="rId7" Type="http://schemas.openxmlformats.org/officeDocument/2006/relationships/hyperlink" Target="http://blog.mysciencework.com/2011/09/28/les-reseaux-sociaux-scientifiques-differences-d%E2%80%99approches-suivant-les-disciplines.html" TargetMode="External"/><Relationship Id="rId12" Type="http://schemas.openxmlformats.org/officeDocument/2006/relationships/hyperlink" Target="http://papad.org/p/CORIST-SHS_2013" TargetMode="External"/><Relationship Id="rId17" Type="http://schemas.openxmlformats.org/officeDocument/2006/relationships/hyperlink" Target="http://urfist.unice.fr/2011/12/02/epi-enquete-sur-les-pratiques-informationnelles-des-chercheurs/" TargetMode="External"/><Relationship Id="rId2" Type="http://schemas.openxmlformats.org/officeDocument/2006/relationships/notesSlide" Target="../notesSlides/notesSlide159.xml"/><Relationship Id="rId16" Type="http://schemas.openxmlformats.org/officeDocument/2006/relationships/hyperlink" Target="http://vertigo.hypotheses.org/1104" TargetMode="External"/><Relationship Id="rId20" Type="http://schemas.openxmlformats.org/officeDocument/2006/relationships/hyperlink" Target="http://www.computer.org/csdl/proceedings/hicss/2013/4892/00/4892d332.pdf" TargetMode="External"/><Relationship Id="rId1" Type="http://schemas.openxmlformats.org/officeDocument/2006/relationships/slideLayout" Target="../slideLayouts/slideLayout2.xml"/><Relationship Id="rId6" Type="http://schemas.openxmlformats.org/officeDocument/2006/relationships/hyperlink" Target="http://fr.slideshare.net/Catherine_Bertignac/2013-3-enqueteweb2" TargetMode="External"/><Relationship Id="rId11" Type="http://schemas.openxmlformats.org/officeDocument/2006/relationships/hyperlink" Target="http://corist-shs.cnrs.fr/sites/default/files/evenements/brigitteperucca_reseauxsociaux.pdf" TargetMode="External"/><Relationship Id="rId5" Type="http://schemas.openxmlformats.org/officeDocument/2006/relationships/hyperlink" Target="http://www.letudiant.fr/educpros/enquetes/quand-ecoles-et-universites-utilisent-les-reseaux-sociaux-le-role-des-diplomes.html" TargetMode="External"/><Relationship Id="rId15" Type="http://schemas.openxmlformats.org/officeDocument/2006/relationships/hyperlink" Target="https://doi.org/10.1016/j.bja.2019.12.030" TargetMode="External"/><Relationship Id="rId10" Type="http://schemas.openxmlformats.org/officeDocument/2006/relationships/hyperlink" Target="http://www.clavert.net/appel-a-commentaires-pourquoi-les-reseaux-sociaux-pour-chercheurs-interessent-ils-tant/" TargetMode="External"/><Relationship Id="rId19" Type="http://schemas.openxmlformats.org/officeDocument/2006/relationships/hyperlink" Target="http://socialmedialab.ca/?p=4308" TargetMode="External"/><Relationship Id="rId4" Type="http://schemas.openxmlformats.org/officeDocument/2006/relationships/hyperlink" Target="http://www.esen.education.fr/fr/ressources-par-type/detail-d-une-ressource/?idRessource=1222&amp;cHash=08019f2262" TargetMode="External"/><Relationship Id="rId9" Type="http://schemas.openxmlformats.org/officeDocument/2006/relationships/hyperlink" Target="https://doi.org/10.1371/journal.pone.0238583" TargetMode="External"/><Relationship Id="rId14" Type="http://schemas.openxmlformats.org/officeDocument/2006/relationships/hyperlink" Target="http://edhecnewgentalent.com/wp-content/uploads/2013/06/etude-du-18-Juin.pdf" TargetMode="External"/></Relationships>
</file>

<file path=ppt/slides/_rels/slide163.xml.rels><?xml version="1.0" encoding="UTF-8" standalone="yes"?>
<Relationships xmlns="http://schemas.openxmlformats.org/package/2006/relationships"><Relationship Id="rId8" Type="http://schemas.openxmlformats.org/officeDocument/2006/relationships/hyperlink" Target="https://101innovations.wordpress.com/" TargetMode="External"/><Relationship Id="rId13" Type="http://schemas.openxmlformats.org/officeDocument/2006/relationships/hyperlink" Target="https://doi.org/10.1108/OIR-01-2016-0012" TargetMode="External"/><Relationship Id="rId18" Type="http://schemas.openxmlformats.org/officeDocument/2006/relationships/hyperlink" Target="https://firstmonday.org/ojs/index.php/fm/issue/view/623" TargetMode="External"/><Relationship Id="rId26" Type="http://schemas.openxmlformats.org/officeDocument/2006/relationships/hyperlink" Target="http://couperin.org/component/content/article/286-couperin/nos-activites/groupes-de-travail-et-projets-deap/open-access/1214-reseaux-sociaux-de-la-recherche-et-open-access" TargetMode="External"/><Relationship Id="rId3" Type="http://schemas.openxmlformats.org/officeDocument/2006/relationships/hyperlink" Target="https://www.frontiersin.org/articles/10.3389/fdigh.2019.00005/full#h5" TargetMode="External"/><Relationship Id="rId21" Type="http://schemas.openxmlformats.org/officeDocument/2006/relationships/hyperlink" Target="https://crl.acrl.org/index.php/crl/article/view/16580" TargetMode="External"/><Relationship Id="rId7" Type="http://schemas.openxmlformats.org/officeDocument/2006/relationships/hyperlink" Target="http://blog.impactstory.org/impact-challenge-science-listservs/" TargetMode="External"/><Relationship Id="rId12" Type="http://schemas.openxmlformats.org/officeDocument/2006/relationships/hyperlink" Target="http://www.ciber-research.eu/download/20181218-Harbingers3_Final_Report-Nov2018.pdf" TargetMode="External"/><Relationship Id="rId17" Type="http://schemas.openxmlformats.org/officeDocument/2006/relationships/hyperlink" Target="https://hal.archives-ouvertes.fr/cea-02450324" TargetMode="External"/><Relationship Id="rId25" Type="http://schemas.openxmlformats.org/officeDocument/2006/relationships/hyperlink" Target="http://couperin.org/images/stories/openaire/Couperin_RSDR%20et%20OA_Etude%20exploratoire_2014.pdf" TargetMode="External"/><Relationship Id="rId2" Type="http://schemas.openxmlformats.org/officeDocument/2006/relationships/notesSlide" Target="../notesSlides/notesSlide160.xml"/><Relationship Id="rId16" Type="http://schemas.openxmlformats.org/officeDocument/2006/relationships/hyperlink" Target="http://www.rin.ac.uk/our-work/communicating-and-disseminating-research/use-and-relevance-web-20-researchers" TargetMode="External"/><Relationship Id="rId20" Type="http://schemas.openxmlformats.org/officeDocument/2006/relationships/hyperlink" Target="http://www.jisc-collections.ac.uk/Reports/ukscholarlyreadingreport/" TargetMode="External"/><Relationship Id="rId1" Type="http://schemas.openxmlformats.org/officeDocument/2006/relationships/slideLayout" Target="../slideLayouts/slideLayout2.xml"/><Relationship Id="rId6" Type="http://schemas.openxmlformats.org/officeDocument/2006/relationships/hyperlink" Target="https://journal.alt.ac.uk/index.php/rlt/article/view/2013" TargetMode="External"/><Relationship Id="rId11" Type="http://schemas.openxmlformats.org/officeDocument/2006/relationships/hyperlink" Target="https://blogs.lse.ac.uk/impactofsocialsciences/2019/06/05/how-will-the-emerging-generation-of-scholars-transform-scholarly-communication/" TargetMode="External"/><Relationship Id="rId24" Type="http://schemas.openxmlformats.org/officeDocument/2006/relationships/hyperlink" Target="http://doi.org/10.5334/jime.448" TargetMode="External"/><Relationship Id="rId5" Type="http://schemas.openxmlformats.org/officeDocument/2006/relationships/hyperlink" Target="http://fr.slideshare.net/katyjordan148/kaleidoscope-slides-20130530" TargetMode="External"/><Relationship Id="rId15" Type="http://schemas.openxmlformats.org/officeDocument/2006/relationships/hyperlink" Target="http://www.bibl.ulaval.ca/fichiers_site/services/libre_acces/pratiques-de-publication-libre-acces.pdf" TargetMode="External"/><Relationship Id="rId23" Type="http://schemas.openxmlformats.org/officeDocument/2006/relationships/hyperlink" Target="https://jime.open.ac.uk/articles/10.5334/jime.448/" TargetMode="External"/><Relationship Id="rId10" Type="http://schemas.openxmlformats.org/officeDocument/2006/relationships/hyperlink" Target="http://ebooks.iospress.nl/book/new-avenues-for-electronic-publishing-in-the-age-of-infinite-collections-and-citizen-science-scale-openness-and-trust-proceedings-of-the-19th-international-conf" TargetMode="External"/><Relationship Id="rId19" Type="http://schemas.openxmlformats.org/officeDocument/2006/relationships/hyperlink" Target="http://blogs.nature.com/ofschemesandmemes/2017/06/15/how-do-researchers-use-social-media-and-scholarly-collaboration-networks-scns" TargetMode="External"/><Relationship Id="rId4" Type="http://schemas.openxmlformats.org/officeDocument/2006/relationships/hyperlink" Target="https://doi.org/10.3389/fdigh.2019.00005" TargetMode="External"/><Relationship Id="rId9" Type="http://schemas.openxmlformats.org/officeDocument/2006/relationships/hyperlink" Target="http://www.canberra.edu.au/faculties/arts-design/attachments/pdf/n-and-mrc/Feeling-Better-Connected-report-final.pdf" TargetMode="External"/><Relationship Id="rId14" Type="http://schemas.openxmlformats.org/officeDocument/2006/relationships/hyperlink" Target="https://osf.io/tqjux/" TargetMode="External"/><Relationship Id="rId22" Type="http://schemas.openxmlformats.org/officeDocument/2006/relationships/hyperlink" Target="http://www.nature.com/news/online-collaboration-scientists-and-the-social-network-1.15711?WT.ec_id=NEWS-20140819" TargetMode="External"/><Relationship Id="rId27" Type="http://schemas.openxmlformats.org/officeDocument/2006/relationships/hyperlink" Target="https://www.escholar.manchester.ac.uk/item/?pid=uk-ac-man-scw:187789" TargetMode="External"/></Relationships>
</file>

<file path=ppt/slides/_rels/slide164.xml.rels><?xml version="1.0" encoding="UTF-8" standalone="yes"?>
<Relationships xmlns="http://schemas.openxmlformats.org/package/2006/relationships"><Relationship Id="rId8" Type="http://schemas.openxmlformats.org/officeDocument/2006/relationships/hyperlink" Target="http://fr.slideshare.net/paventurier/academic-social-networks-challenges-and-opportunities" TargetMode="External"/><Relationship Id="rId13" Type="http://schemas.openxmlformats.org/officeDocument/2006/relationships/hyperlink" Target="http://www.deuxieme-labo.fr/article/elgg-pour-batir-un-reseau-social-de-chercheurs-pourquoi-comment/" TargetMode="External"/><Relationship Id="rId18" Type="http://schemas.openxmlformats.org/officeDocument/2006/relationships/hyperlink" Target="http://urfistinfo.hypotheses.org/2596" TargetMode="External"/><Relationship Id="rId3" Type="http://schemas.openxmlformats.org/officeDocument/2006/relationships/hyperlink" Target="http://www.knowtex.com/blog/le-top-20-des-reseaux-sociaux-scientifiques/" TargetMode="External"/><Relationship Id="rId21" Type="http://schemas.openxmlformats.org/officeDocument/2006/relationships/hyperlink" Target="https://ist.irstea.fr/archive-actus/outils-guides-et-formations/autres-outils-collaboratifs/AtelierIST-ReseauxSociauxScientifiques-15fevrier2013.pdf" TargetMode="External"/><Relationship Id="rId7" Type="http://schemas.openxmlformats.org/officeDocument/2006/relationships/hyperlink" Target="https://fabrica.inria.fr/spip.php?article210" TargetMode="External"/><Relationship Id="rId12" Type="http://schemas.openxmlformats.org/officeDocument/2006/relationships/hyperlink" Target="https://theconversation.com/facebook-le-debut-de-la-fin-109489" TargetMode="External"/><Relationship Id="rId17" Type="http://schemas.openxmlformats.org/officeDocument/2006/relationships/hyperlink" Target="http://urfistinfo.hypotheses.org/2896" TargetMode="External"/><Relationship Id="rId2" Type="http://schemas.openxmlformats.org/officeDocument/2006/relationships/notesSlide" Target="../notesSlides/notesSlide161.xml"/><Relationship Id="rId16" Type="http://schemas.openxmlformats.org/officeDocument/2006/relationships/hyperlink" Target="https://urfistinfo.hypotheses.org/3126" TargetMode="External"/><Relationship Id="rId20" Type="http://schemas.openxmlformats.org/officeDocument/2006/relationships/hyperlink" Target="http://urfist.enc.sorbonne.fr/ressources/edition-scientifique/reseaux-sociaux-academiques-et-nouvelles-metriques-de-la-recherche" TargetMode="External"/><Relationship Id="rId1" Type="http://schemas.openxmlformats.org/officeDocument/2006/relationships/slideLayout" Target="../slideLayouts/slideLayout2.xml"/><Relationship Id="rId6" Type="http://schemas.openxmlformats.org/officeDocument/2006/relationships/hyperlink" Target="http://www.vincentabry.com/researchgate-le-reseau-social-pour-scientifiques-et-chercheurs-14505" TargetMode="External"/><Relationship Id="rId11" Type="http://schemas.openxmlformats.org/officeDocument/2006/relationships/hyperlink" Target="http://archeorient.hypotheses.org/792" TargetMode="External"/><Relationship Id="rId5" Type="http://schemas.openxmlformats.org/officeDocument/2006/relationships/hyperlink" Target="http://www.marinesoichot.com/changement-dhemisphere/" TargetMode="External"/><Relationship Id="rId15" Type="http://schemas.openxmlformats.org/officeDocument/2006/relationships/hyperlink" Target="http://urfistinfo.hypotheses.org/3033" TargetMode="External"/><Relationship Id="rId23" Type="http://schemas.openxmlformats.org/officeDocument/2006/relationships/hyperlink" Target="http://spectrum.ieee.org/podcast/at-work/education/scientists-need-their-own-social-network" TargetMode="External"/><Relationship Id="rId10" Type="http://schemas.openxmlformats.org/officeDocument/2006/relationships/hyperlink" Target="http://fr.slideshare.net/paventurier/researchgate-et-les-rseaux-sociaux-en-recherche" TargetMode="External"/><Relationship Id="rId19" Type="http://schemas.openxmlformats.org/officeDocument/2006/relationships/hyperlink" Target="https://urfistinfo.hypotheses.org/3107" TargetMode="External"/><Relationship Id="rId4" Type="http://schemas.openxmlformats.org/officeDocument/2006/relationships/hyperlink" Target="http://edudemic.com/2010/06/20-other-social-networks-teachers-should-know-about/" TargetMode="External"/><Relationship Id="rId9" Type="http://schemas.openxmlformats.org/officeDocument/2006/relationships/hyperlink" Target="http://prodinra.inra.fr/?locale=fr#!ConsultNotice:196491" TargetMode="External"/><Relationship Id="rId14" Type="http://schemas.openxmlformats.org/officeDocument/2006/relationships/hyperlink" Target="http://urfist.chartes.psl.eu/ressources/academia-researchgate-atouts-et-enjeux-des-reseaux-sociaux-academiques" TargetMode="External"/><Relationship Id="rId22" Type="http://schemas.openxmlformats.org/officeDocument/2006/relationships/hyperlink" Target="http://en.wikipedia.org/wiki/Category:Social_networking_services" TargetMode="External"/></Relationships>
</file>

<file path=ppt/slides/_rels/slide165.xml.rels><?xml version="1.0" encoding="UTF-8" standalone="yes"?>
<Relationships xmlns="http://schemas.openxmlformats.org/package/2006/relationships"><Relationship Id="rId8" Type="http://schemas.openxmlformats.org/officeDocument/2006/relationships/hyperlink" Target="http://www.plannedobsolescence.net/academia-not-edu/" TargetMode="External"/><Relationship Id="rId13" Type="http://schemas.openxmlformats.org/officeDocument/2006/relationships/hyperlink" Target="http://www.capital.fr/enquetes/derapages/google-plus-le-rival-de-facebook-n-a-pas-d-amis-700867" TargetMode="External"/><Relationship Id="rId18" Type="http://schemas.openxmlformats.org/officeDocument/2006/relationships/hyperlink" Target="http://rmsnews.com/recruteur-ecole-etudiant-comment-bien-utiliser-les-pages-universites-linkedin/" TargetMode="External"/><Relationship Id="rId3" Type="http://schemas.openxmlformats.org/officeDocument/2006/relationships/hyperlink" Target="http://editionsmsh.revues.org/289" TargetMode="External"/><Relationship Id="rId21" Type="http://schemas.openxmlformats.org/officeDocument/2006/relationships/hyperlink" Target="http://www.latribune.fr/technos-medias/20131017trib000791123/le-francais-viadeo-peut-il-resister-a-l-americain-linkedin.html" TargetMode="External"/><Relationship Id="rId7" Type="http://schemas.openxmlformats.org/officeDocument/2006/relationships/hyperlink" Target="http://online.wsj.com/article/SB10001424052970204653604577249341403742390.html" TargetMode="External"/><Relationship Id="rId12" Type="http://schemas.openxmlformats.org/officeDocument/2006/relationships/hyperlink" Target="http://techcrunch.com/2011/11/30/academia-edu-raises-4-5-million-to-help-researchers-share-their-scholarly-papers/" TargetMode="External"/><Relationship Id="rId17" Type="http://schemas.openxmlformats.org/officeDocument/2006/relationships/hyperlink" Target="http://download.thelancet.com/pdfs/journals/lancet/PIIS0140673614622303.pdf?id=aaaLF712QD86rcNMxjrNu" TargetMode="External"/><Relationship Id="rId25" Type="http://schemas.openxmlformats.org/officeDocument/2006/relationships/hyperlink" Target="http://www.scit.wlv.ac.uk/~cm1993/papers/Academia_preprint.pdf" TargetMode="External"/><Relationship Id="rId2" Type="http://schemas.openxmlformats.org/officeDocument/2006/relationships/notesSlide" Target="../notesSlides/notesSlide162.xml"/><Relationship Id="rId16" Type="http://schemas.openxmlformats.org/officeDocument/2006/relationships/hyperlink" Target="https://www.actualitte.com/article/monde-edition/une-nouvelle-plainte-contre-researchgate-le-facebook-des-chercheurs/91224" TargetMode="External"/><Relationship Id="rId20" Type="http://schemas.openxmlformats.org/officeDocument/2006/relationships/hyperlink" Target="https://www.mysciencework.com/news/11416/que-peut-vous-apporter-mysciencework-premium" TargetMode="External"/><Relationship Id="rId1" Type="http://schemas.openxmlformats.org/officeDocument/2006/relationships/slideLayout" Target="../slideLayouts/slideLayout2.xml"/><Relationship Id="rId6" Type="http://schemas.openxmlformats.org/officeDocument/2006/relationships/hyperlink" Target="https://www.francetvinfo.fr/replay-radio/on-s-y-emploie-de-philippe-duport/on-s-y-emploie-reseaux-sociaux-attention-a-ne-pas-trop-en-dire_3780733.html" TargetMode="External"/><Relationship Id="rId11" Type="http://schemas.openxmlformats.org/officeDocument/2006/relationships/hyperlink" Target="http://www.thomas.guiraud.co/guide-utilisation-researchgate/" TargetMode="External"/><Relationship Id="rId24" Type="http://schemas.openxmlformats.org/officeDocument/2006/relationships/hyperlink" Target="http://news.cnet.com/8301-11386_3-57604722-76/academia.edu-raises-funds-to-build-a-facebook-for-scientists/" TargetMode="External"/><Relationship Id="rId5" Type="http://schemas.openxmlformats.org/officeDocument/2006/relationships/hyperlink" Target="http://fr.slideshare.net/contat/rseaux-sociaux-de-chercheurs-quels-enjeux-et-quelle-politique-pour-une-institution-publique-de-recherche" TargetMode="External"/><Relationship Id="rId15" Type="http://schemas.openxmlformats.org/officeDocument/2006/relationships/hyperlink" Target="http://bitesizebio.com/articles/biomedexperts/" TargetMode="External"/><Relationship Id="rId23" Type="http://schemas.openxmlformats.org/officeDocument/2006/relationships/hyperlink" Target="http://www.elsevier.com/about/press-releases/science-and-technology/sciencedirect-content-now-available-to-mysciencework-users" TargetMode="External"/><Relationship Id="rId10" Type="http://schemas.openxmlformats.org/officeDocument/2006/relationships/hyperlink" Target="http://www.agropolis.fr/actualites/2012-enjeux-reseaux-sociaux-communaute-scientifique-ist.php" TargetMode="External"/><Relationship Id="rId19" Type="http://schemas.openxmlformats.org/officeDocument/2006/relationships/hyperlink" Target="http://dhiha.hypotheses.org/1045" TargetMode="External"/><Relationship Id="rId4" Type="http://schemas.openxmlformats.org/officeDocument/2006/relationships/hyperlink" Target="http://en.wikipedia.org/wiki/Comparison_of_social_networking_software" TargetMode="External"/><Relationship Id="rId9" Type="http://schemas.openxmlformats.org/officeDocument/2006/relationships/hyperlink" Target="http://www.lemonde.fr/campus/article/2016/01/06/linkedin-le-classement-d-universites-qui-va-tout-changer_4842227_4401467.html" TargetMode="External"/><Relationship Id="rId14" Type="http://schemas.openxmlformats.org/officeDocument/2006/relationships/hyperlink" Target="http://en.wikipedia.org/wiki/List_of_social_networking_websites" TargetMode="External"/><Relationship Id="rId22" Type="http://schemas.openxmlformats.org/officeDocument/2006/relationships/hyperlink" Target="http://blog.sciencebite.com/how-do-scientists-share-on-academic-social-networks-like-researchgate/" TargetMode="External"/></Relationships>
</file>

<file path=ppt/slides/_rels/slide166.xml.rels><?xml version="1.0" encoding="UTF-8" standalone="yes"?>
<Relationships xmlns="http://schemas.openxmlformats.org/package/2006/relationships"><Relationship Id="rId8" Type="http://schemas.openxmlformats.org/officeDocument/2006/relationships/hyperlink" Target="https://www.ouvrirlascience.fr/les-prepublications-ouvrent-elles-la-voie-a-une-science-en-temps-reel/" TargetMode="External"/><Relationship Id="rId13" Type="http://schemas.openxmlformats.org/officeDocument/2006/relationships/hyperlink" Target="http://blogs.lse.ac.uk/impactofsocialsciences/2012/10/16/fullick-tweeting-out-loud/" TargetMode="External"/><Relationship Id="rId18" Type="http://schemas.openxmlformats.org/officeDocument/2006/relationships/hyperlink" Target="http://jmq.sagepub.com/content/91/4/772.full" TargetMode="External"/><Relationship Id="rId3" Type="http://schemas.openxmlformats.org/officeDocument/2006/relationships/hyperlink" Target="https://doi.org/10.22452/mjlis.vol22no3.6" TargetMode="External"/><Relationship Id="rId21" Type="http://schemas.openxmlformats.org/officeDocument/2006/relationships/hyperlink" Target="http://prezi.com/eb9huuoeikcp/twitter-for-research/" TargetMode="External"/><Relationship Id="rId7" Type="http://schemas.openxmlformats.org/officeDocument/2006/relationships/hyperlink" Target="http://bibliotheque-blogs.unice.fr/neurones/2017/04/18/les-jeunes-chercheur-e-s-et-les-reseaux-sociaux-entretien-avec-flavien-bouttet/" TargetMode="External"/><Relationship Id="rId12" Type="http://schemas.openxmlformats.org/officeDocument/2006/relationships/hyperlink" Target="http://blog.educpros.fr/doctrix/2013/09/30/doctorants-etre-ou-ne-pas-etre-sur-twitter/" TargetMode="External"/><Relationship Id="rId17" Type="http://schemas.openxmlformats.org/officeDocument/2006/relationships/hyperlink" Target="http://thisisallan.com/2012/11/18/twitterworkflow/" TargetMode="External"/><Relationship Id="rId2" Type="http://schemas.openxmlformats.org/officeDocument/2006/relationships/notesSlide" Target="../notesSlides/notesSlide163.xml"/><Relationship Id="rId16" Type="http://schemas.openxmlformats.org/officeDocument/2006/relationships/hyperlink" Target="https://blogs.lse.ac.uk/impactofsocialsciences/2017/10/03/new-media-familiar-dynamics-academic-hierarchies-influence-academics-following-behaviour-on-twitter/" TargetMode="External"/><Relationship Id="rId20" Type="http://schemas.openxmlformats.org/officeDocument/2006/relationships/hyperlink" Target="http://www.hastac.org/blogs/ernesto-priego/2012/10/02/academic-live-tweeting-other-threats" TargetMode="External"/><Relationship Id="rId1" Type="http://schemas.openxmlformats.org/officeDocument/2006/relationships/slideLayout" Target="../slideLayouts/slideLayout2.xml"/><Relationship Id="rId6" Type="http://schemas.openxmlformats.org/officeDocument/2006/relationships/hyperlink" Target="http://urfist.chartes.psl.eu/ressources/twitter-un-outil-de-veille-et-de-communication-professionnelle" TargetMode="External"/><Relationship Id="rId11" Type="http://schemas.openxmlformats.org/officeDocument/2006/relationships/hyperlink" Target="http://www.lemonde.fr/sciences/article/2014/02/05/twitter-et-les-chercheurs-l-exception-francaise_4360491_1650684.html" TargetMode="External"/><Relationship Id="rId24" Type="http://schemas.openxmlformats.org/officeDocument/2006/relationships/hyperlink" Target="http://www.slideshare.net/Vanksen/twitter-prsentation-complte-de-lessentiel-1903868" TargetMode="External"/><Relationship Id="rId5" Type="http://schemas.openxmlformats.org/officeDocument/2006/relationships/hyperlink" Target="http://urfist.chartes.psl.eu/ressources/twitter-comme-outil-academique" TargetMode="External"/><Relationship Id="rId15" Type="http://schemas.openxmlformats.org/officeDocument/2006/relationships/hyperlink" Target="http://kimholmberg.fi/papers/DisciplinaryDifferencesInTwitterCommunication_ISSI2013_preprint.pdf" TargetMode="External"/><Relationship Id="rId23" Type="http://schemas.openxmlformats.org/officeDocument/2006/relationships/hyperlink" Target="http://blogs.egu.eu/palaeoblog/2014/11/13/lets-have-a-discussion-about-live-tweeting-academic-conferences/" TargetMode="External"/><Relationship Id="rId10" Type="http://schemas.openxmlformats.org/officeDocument/2006/relationships/hyperlink" Target="http://library.queensu.ca/ojs/index.php/IEE/article/view/4625" TargetMode="External"/><Relationship Id="rId19" Type="http://schemas.openxmlformats.org/officeDocument/2006/relationships/hyperlink" Target="http://pub.zbw.eu/dspace/bitstream/11108/385/1/2018_Linek_Reciprocity.pdf" TargetMode="External"/><Relationship Id="rId4" Type="http://schemas.openxmlformats.org/officeDocument/2006/relationships/hyperlink" Target="http://www.franceinter.fr/depeche-twitter-pour-decloisonner-la-recherche-scientifique" TargetMode="External"/><Relationship Id="rId9" Type="http://schemas.openxmlformats.org/officeDocument/2006/relationships/hyperlink" Target="https://consciences.hypotheses.org/2677" TargetMode="External"/><Relationship Id="rId14" Type="http://schemas.openxmlformats.org/officeDocument/2006/relationships/hyperlink" Target="http://comprendia.com/2011/08/31/hashtags-helping-life-scientists-communicate-with-social-media/" TargetMode="External"/><Relationship Id="rId22" Type="http://schemas.openxmlformats.org/officeDocument/2006/relationships/hyperlink" Target="http://www.boiteaoutils.info/2014/02/de-lusage-de-twitter-la-formation-des.html" TargetMode="External"/></Relationships>
</file>

<file path=ppt/slides/_rels/slide167.xml.rels><?xml version="1.0" encoding="UTF-8" standalone="yes"?>
<Relationships xmlns="http://schemas.openxmlformats.org/package/2006/relationships"><Relationship Id="rId8" Type="http://schemas.openxmlformats.org/officeDocument/2006/relationships/hyperlink" Target="https://corpsgir.hypotheses.org/223" TargetMode="External"/><Relationship Id="rId13" Type="http://schemas.openxmlformats.org/officeDocument/2006/relationships/hyperlink" Target="http://www.mendeley.com/global-research-report/" TargetMode="External"/><Relationship Id="rId18" Type="http://schemas.openxmlformats.org/officeDocument/2006/relationships/hyperlink" Target="http://www.slideshare.net/Peccatte/luxembourg-photos-normandie-peccatte" TargetMode="External"/><Relationship Id="rId3" Type="http://schemas.openxmlformats.org/officeDocument/2006/relationships/hyperlink" Target="https://www.mysciencework.com/omniscience/blog-de-science-et-doctorat" TargetMode="External"/><Relationship Id="rId7" Type="http://schemas.openxmlformats.org/officeDocument/2006/relationships/hyperlink" Target="https://www.nature.com/articles/d41586-018-01414-6" TargetMode="External"/><Relationship Id="rId12" Type="http://schemas.openxmlformats.org/officeDocument/2006/relationships/hyperlink" Target="https://www.futura-sciences.com/sciences/actualites/recherche-cinq-bonnes-raisons-etre-youtube-scientifique-85675/" TargetMode="External"/><Relationship Id="rId17" Type="http://schemas.openxmlformats.org/officeDocument/2006/relationships/hyperlink" Target="http://techcrunch.com/2013/01/17/elsevier-mendeley-education/" TargetMode="External"/><Relationship Id="rId2" Type="http://schemas.openxmlformats.org/officeDocument/2006/relationships/notesSlide" Target="../notesSlides/notesSlide164.xml"/><Relationship Id="rId16" Type="http://schemas.openxmlformats.org/officeDocument/2006/relationships/hyperlink" Target="http://www.boiteaoutils.info/2013/01/bibliographie-collaborative-de-la.html" TargetMode="External"/><Relationship Id="rId1" Type="http://schemas.openxmlformats.org/officeDocument/2006/relationships/slideLayout" Target="../slideLayouts/slideLayout2.xml"/><Relationship Id="rId6" Type="http://schemas.openxmlformats.org/officeDocument/2006/relationships/hyperlink" Target="http://politbistro.hypotheses.org/332" TargetMode="External"/><Relationship Id="rId11" Type="http://schemas.openxmlformats.org/officeDocument/2006/relationships/hyperlink" Target="https://medium.com/advice-and-help-in-authoring-a-phd-or-non-fiction/how-to-write-a-blogpost-from-your-journal-article-6511a3837caa" TargetMode="External"/><Relationship Id="rId5" Type="http://schemas.openxmlformats.org/officeDocument/2006/relationships/hyperlink" Target="http://www.citeulike.org/user/Enro/tag/science-blog" TargetMode="External"/><Relationship Id="rId15" Type="http://schemas.openxmlformats.org/officeDocument/2006/relationships/hyperlink" Target="http://urfist.univ-lyon1.fr/medias/fichier/panorama-nov2011-urfist_1322224960258.pdf" TargetMode="External"/><Relationship Id="rId10" Type="http://schemas.openxmlformats.org/officeDocument/2006/relationships/hyperlink" Target="http://www.astrobetter.com/research-blogs-sharing-results-as-they-happen/" TargetMode="External"/><Relationship Id="rId4" Type="http://schemas.openxmlformats.org/officeDocument/2006/relationships/hyperlink" Target="https://hal.archives-ouvertes.fr/hal-01527122" TargetMode="External"/><Relationship Id="rId9" Type="http://schemas.openxmlformats.org/officeDocument/2006/relationships/hyperlink" Target="http://laspic.hypotheses.org/645" TargetMode="External"/><Relationship Id="rId14" Type="http://schemas.openxmlformats.org/officeDocument/2006/relationships/hyperlink" Target="http://ist.blogs.inra.fr/technologies/2012/03/06/mendeley-institutional-edition/" TargetMode="External"/></Relationships>
</file>

<file path=ppt/slides/_rels/slide168.xml.rels><?xml version="1.0" encoding="UTF-8" standalone="yes"?>
<Relationships xmlns="http://schemas.openxmlformats.org/package/2006/relationships"><Relationship Id="rId13" Type="http://schemas.openxmlformats.org/officeDocument/2006/relationships/hyperlink" Target="https://dhiha.hypotheses.org/2671" TargetMode="External"/><Relationship Id="rId18" Type="http://schemas.openxmlformats.org/officeDocument/2006/relationships/hyperlink" Target="https://nearemmaus.wordpress.com/2013/09/12/5-reasons-students-shouldnt-blog-4-time-management/" TargetMode="External"/><Relationship Id="rId26" Type="http://schemas.openxmlformats.org/officeDocument/2006/relationships/hyperlink" Target="http://journals.openedition.org/rfsic/4877" TargetMode="External"/><Relationship Id="rId3" Type="http://schemas.openxmlformats.org/officeDocument/2006/relationships/hyperlink" Target="http://www.enroweb.com/blogsciences/index.php?2008/12/04/359-ce-que-le-blog-apporte-a-la-recherche" TargetMode="External"/><Relationship Id="rId21" Type="http://schemas.openxmlformats.org/officeDocument/2006/relationships/hyperlink" Target="http://fr.slideshare.net/lichtfouse/journal-blog" TargetMode="External"/><Relationship Id="rId7" Type="http://schemas.openxmlformats.org/officeDocument/2006/relationships/hyperlink" Target="https://biospraktikos.hypotheses.org/3281" TargetMode="External"/><Relationship Id="rId12" Type="http://schemas.openxmlformats.org/officeDocument/2006/relationships/hyperlink" Target="http://fr.slideshare.net/carolynhank/scholars-blogs-or-scholarly-blogs-perceptions-and-implications-for-promotion-reward-and-preservation" TargetMode="External"/><Relationship Id="rId17" Type="http://schemas.openxmlformats.org/officeDocument/2006/relationships/hyperlink" Target="https://nearemmaus.wordpress.com/2013/09/09/5-reasons-students-shouldnt-blog-3-irrelevant-topics/" TargetMode="External"/><Relationship Id="rId25" Type="http://schemas.openxmlformats.org/officeDocument/2006/relationships/hyperlink" Target="https://enthese.hypotheses.org/1526" TargetMode="External"/><Relationship Id="rId33" Type="http://schemas.openxmlformats.org/officeDocument/2006/relationships/hyperlink" Target="http://www.theguardian.com/higher-education-network/blog/2013/dec/04/academic-blogging-newspaper-research-plagiarism" TargetMode="External"/><Relationship Id="rId2" Type="http://schemas.openxmlformats.org/officeDocument/2006/relationships/notesSlide" Target="../notesSlides/notesSlide165.xml"/><Relationship Id="rId16" Type="http://schemas.openxmlformats.org/officeDocument/2006/relationships/hyperlink" Target="https://nearemmaus.wordpress.com/2013/09/07/5-reasons-students-shouldnt-blog-2-offending-potential-educators-andor-employers/" TargetMode="External"/><Relationship Id="rId20" Type="http://schemas.openxmlformats.org/officeDocument/2006/relationships/hyperlink" Target="https://nearemmaus.wordpress.com/2013/09/18/5-reasons-a-student-shouldnt-blog-conclusion/" TargetMode="External"/><Relationship Id="rId29" Type="http://schemas.openxmlformats.org/officeDocument/2006/relationships/hyperlink" Target="https://doi.org/10.1098/rsos.170957" TargetMode="External"/><Relationship Id="rId1" Type="http://schemas.openxmlformats.org/officeDocument/2006/relationships/slideLayout" Target="../slideLayouts/slideLayout2.xml"/><Relationship Id="rId6" Type="http://schemas.openxmlformats.org/officeDocument/2006/relationships/hyperlink" Target="https://biospraktikos.hypotheses.org/1672" TargetMode="External"/><Relationship Id="rId11" Type="http://schemas.openxmlformats.org/officeDocument/2006/relationships/hyperlink" Target="https://www.youtube.com/watch?v=xgUIVo1gIMI" TargetMode="External"/><Relationship Id="rId24" Type="http://schemas.openxmlformats.org/officeDocument/2006/relationships/hyperlink" Target="https://consciences.hypotheses.org/2027" TargetMode="External"/><Relationship Id="rId32" Type="http://schemas.openxmlformats.org/officeDocument/2006/relationships/hyperlink" Target="https://rumor.hypotheses.org/2249" TargetMode="External"/><Relationship Id="rId5" Type="http://schemas.openxmlformats.org/officeDocument/2006/relationships/hyperlink" Target="https://biospraktikos.hypotheses.org/1163" TargetMode="External"/><Relationship Id="rId15" Type="http://schemas.openxmlformats.org/officeDocument/2006/relationships/hyperlink" Target="https://nearemmaus.wordpress.com/2013/09/06/5-reasons-students-shouldnt-blog-1-public-reputation/" TargetMode="External"/><Relationship Id="rId23" Type="http://schemas.openxmlformats.org/officeDocument/2006/relationships/hyperlink" Target="https://consciences.hypotheses.org/897" TargetMode="External"/><Relationship Id="rId28" Type="http://schemas.openxmlformats.org/officeDocument/2006/relationships/hyperlink" Target="https://royalsocietypublishing.org/doi/full/10.1098/rsos.170957#d3e1396" TargetMode="External"/><Relationship Id="rId10" Type="http://schemas.openxmlformats.org/officeDocument/2006/relationships/hyperlink" Target="http://www.slideshare.net/URFISTParis/new-blogs-wikis2009v2011" TargetMode="External"/><Relationship Id="rId19" Type="http://schemas.openxmlformats.org/officeDocument/2006/relationships/hyperlink" Target="https://nearemmaus.wordpress.com/2013/09/17/5-reasons-a-student-shouldnt-blog-5-prioritized-writing/" TargetMode="External"/><Relationship Id="rId31" Type="http://schemas.openxmlformats.org/officeDocument/2006/relationships/hyperlink" Target="http://patthomson.wordpress.com/2014/09/15/should-doctoral-researchers-blog/" TargetMode="External"/><Relationship Id="rId4" Type="http://schemas.openxmlformats.org/officeDocument/2006/relationships/hyperlink" Target="http://affordance.typepad.com/mon_weblog/2008/04/les-universitai.html" TargetMode="External"/><Relationship Id="rId9" Type="http://schemas.openxmlformats.org/officeDocument/2006/relationships/hyperlink" Target="http://www.arhv.lhivic.org/index.php/2008/09/15/807-why-blog" TargetMode="External"/><Relationship Id="rId14" Type="http://schemas.openxmlformats.org/officeDocument/2006/relationships/hyperlink" Target="https://nearemmaus.wordpress.com/2013/09/04/5-reasons-students-shouldnt-blog-introduction/" TargetMode="External"/><Relationship Id="rId22" Type="http://schemas.openxmlformats.org/officeDocument/2006/relationships/hyperlink" Target="https://blogs.lse.ac.uk/impactofsocialsciences/2017/05/25/so-youve-decided-to-blog/" TargetMode="External"/><Relationship Id="rId27" Type="http://schemas.openxmlformats.org/officeDocument/2006/relationships/hyperlink" Target="https://www.timeshighereducation.com/career/tips-academics-blogging-and-social-media" TargetMode="External"/><Relationship Id="rId30" Type="http://schemas.openxmlformats.org/officeDocument/2006/relationships/hyperlink" Target="http://www.plosone.org/article/info:doi/10.1371/journal.pone.0035869" TargetMode="External"/><Relationship Id="rId8" Type="http://schemas.openxmlformats.org/officeDocument/2006/relationships/hyperlink" Target="http://culturevisuelle.org/icones/2820" TargetMode="External"/></Relationships>
</file>

<file path=ppt/slides/_rels/slide169.xml.rels><?xml version="1.0" encoding="UTF-8" standalone="yes"?>
<Relationships xmlns="http://schemas.openxmlformats.org/package/2006/relationships"><Relationship Id="rId8" Type="http://schemas.openxmlformats.org/officeDocument/2006/relationships/hyperlink" Target="http://fr.slideshare.net/jcbradley/peer-review-3437891" TargetMode="External"/><Relationship Id="rId13" Type="http://schemas.openxmlformats.org/officeDocument/2006/relationships/hyperlink" Target="http://beyondthebookcast.com/les-reseaux-sociaux-un-nouvel-allie-pour-l%E2%80%99article-scientifique/" TargetMode="External"/><Relationship Id="rId18" Type="http://schemas.openxmlformats.org/officeDocument/2006/relationships/hyperlink" Target="http://www.slideshare.net/olivier/blogsscientifiques" TargetMode="External"/><Relationship Id="rId3" Type="http://schemas.openxmlformats.org/officeDocument/2006/relationships/hyperlink" Target="http://passeurdesciences.blog.lemonde.fr/2012/12/06/dans-le-tarn-detonnants-poissons-se-mettent-a-chasser-le-pigeon/" TargetMode="External"/><Relationship Id="rId21" Type="http://schemas.openxmlformats.org/officeDocument/2006/relationships/hyperlink" Target="http://blogs.lse.ac.uk/impactofsocialsciences/2012/02/09/more-tweets-more-citations/" TargetMode="External"/><Relationship Id="rId7" Type="http://schemas.openxmlformats.org/officeDocument/2006/relationships/hyperlink" Target="https://spreadsheets.google.com/spreadsheet/pub?hl=en_US&amp;hl=en_US&amp;key=0Ak1R8T6wt4YQcGx3d3VmcDMwaGZxd0dwMF9FM2lLTlE&amp;output=html" TargetMode="External"/><Relationship Id="rId12" Type="http://schemas.openxmlformats.org/officeDocument/2006/relationships/hyperlink" Target="http://zotero.hypotheses.org/189" TargetMode="External"/><Relationship Id="rId17" Type="http://schemas.openxmlformats.org/officeDocument/2006/relationships/hyperlink" Target="http://affordance.typepad.com/mon_weblog/2012/02/far-web-near-me.html" TargetMode="External"/><Relationship Id="rId2" Type="http://schemas.openxmlformats.org/officeDocument/2006/relationships/notesSlide" Target="../notesSlides/notesSlide166.xml"/><Relationship Id="rId16" Type="http://schemas.openxmlformats.org/officeDocument/2006/relationships/hyperlink" Target="http://bbf.enssib.fr/consulter/bbf-2012-05-0031-007" TargetMode="External"/><Relationship Id="rId20" Type="http://schemas.openxmlformats.org/officeDocument/2006/relationships/hyperlink" Target="http://affordance.typepad.com/mon_weblog/2011/02/la-recherche-dinformation-nest-pas-une-maladie.html" TargetMode="External"/><Relationship Id="rId1" Type="http://schemas.openxmlformats.org/officeDocument/2006/relationships/slideLayout" Target="../slideLayouts/slideLayout2.xml"/><Relationship Id="rId6" Type="http://schemas.openxmlformats.org/officeDocument/2006/relationships/hyperlink" Target="http://www.slideshare.net/Enro/exploration-en-science-20" TargetMode="External"/><Relationship Id="rId11" Type="http://schemas.openxmlformats.org/officeDocument/2006/relationships/hyperlink" Target="http://www.boiteaoutils.info/2011/07/quel-reseau-social-pour-les-chercheurs.html" TargetMode="External"/><Relationship Id="rId5" Type="http://schemas.openxmlformats.org/officeDocument/2006/relationships/hyperlink" Target="http://www.oastories.org/2011/09/hungary-researcher-dr-bertalan-mesko-open-access-and-social-media/" TargetMode="External"/><Relationship Id="rId15" Type="http://schemas.openxmlformats.org/officeDocument/2006/relationships/hyperlink" Target="http://www.huffingtonpost.com/mark-drapeau/social-networks-for-scientists_b_1282692.html" TargetMode="External"/><Relationship Id="rId10" Type="http://schemas.openxmlformats.org/officeDocument/2006/relationships/hyperlink" Target="http://blogs.lse.ac.uk/impactofsocialsciences/2012/01/25/leveraging-social-media-impact/" TargetMode="External"/><Relationship Id="rId19" Type="http://schemas.openxmlformats.org/officeDocument/2006/relationships/hyperlink" Target="http://affordance.typepad.com/mon_weblog/2010/03/pourquoi-je-suis-ami-avec-mes-etudiants.html" TargetMode="External"/><Relationship Id="rId4" Type="http://schemas.openxmlformats.org/officeDocument/2006/relationships/hyperlink" Target="http://scienceintelligence.wordpress.com/2012/03/19/social-awareness-tools-for-science-research/" TargetMode="External"/><Relationship Id="rId9" Type="http://schemas.openxmlformats.org/officeDocument/2006/relationships/hyperlink" Target="http://archivesic.ccsd.cnrs.fr/sic_00424826/fr" TargetMode="External"/><Relationship Id="rId14" Type="http://schemas.openxmlformats.org/officeDocument/2006/relationships/hyperlink" Target="https://scholarlykitchen.sspnet.org/2019/05/23/can-twitter-facebook-and-other-social-media-drive-downloads-citation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couperin.org/images/stories/openaire/Couperin_RSDR%20et%20OA_Etude%20exploratoire_2014.pdf" TargetMode="External"/><Relationship Id="rId5" Type="http://schemas.openxmlformats.org/officeDocument/2006/relationships/hyperlink" Target="http://fr.slideshare.net/GabrielG/pratiques-informationnelles-des-chercheurs" TargetMode="External"/><Relationship Id="rId4" Type="http://schemas.openxmlformats.org/officeDocument/2006/relationships/image" Target="../media/image31.png"/></Relationships>
</file>

<file path=ppt/slides/_rels/slide170.xml.rels><?xml version="1.0" encoding="UTF-8" standalone="yes"?>
<Relationships xmlns="http://schemas.openxmlformats.org/package/2006/relationships"><Relationship Id="rId8" Type="http://schemas.openxmlformats.org/officeDocument/2006/relationships/hyperlink" Target="https://blogs.lse.ac.uk/impactofsocialsciences/2017/07/12/scientific-birds-of-a-feather-flock-together-science-communication-on-social-media-rarely-happens-across-or-beyond-disciplinary-boundaries/" TargetMode="External"/><Relationship Id="rId13" Type="http://schemas.openxmlformats.org/officeDocument/2006/relationships/hyperlink" Target="https://doi.org/10.25304/rlt.v26.2008" TargetMode="External"/><Relationship Id="rId18" Type="http://schemas.openxmlformats.org/officeDocument/2006/relationships/hyperlink" Target="http://friendfeed.com/berci/600255e8/what-is-your-favourite-blog-story-that-happened" TargetMode="External"/><Relationship Id="rId3" Type="http://schemas.openxmlformats.org/officeDocument/2006/relationships/hyperlink" Target="https://www.pnas.org/content/111/Supplement_4/13593#sec-6" TargetMode="External"/><Relationship Id="rId21" Type="http://schemas.openxmlformats.org/officeDocument/2006/relationships/hyperlink" Target="https://link.springer.com/article/10.1007/s11192-016-2113-0" TargetMode="External"/><Relationship Id="rId7" Type="http://schemas.openxmlformats.org/officeDocument/2006/relationships/hyperlink" Target="https://doi.org/10.1371/journal.pone.0216625" TargetMode="External"/><Relationship Id="rId12" Type="http://schemas.openxmlformats.org/officeDocument/2006/relationships/hyperlink" Target="https://journal.alt.ac.uk/index.php/rlt/article/view/2008" TargetMode="External"/><Relationship Id="rId17" Type="http://schemas.openxmlformats.org/officeDocument/2006/relationships/hyperlink" Target="http://pierremerckle.fr/2011/11/sciences-sociales-2-0-la-preuve-par-l%E2%80%99exemple/" TargetMode="External"/><Relationship Id="rId2" Type="http://schemas.openxmlformats.org/officeDocument/2006/relationships/notesSlide" Target="../notesSlides/notesSlide167.xml"/><Relationship Id="rId16" Type="http://schemas.openxmlformats.org/officeDocument/2006/relationships/hyperlink" Target="http://www.jmir.org/2012/5/e117/" TargetMode="External"/><Relationship Id="rId20" Type="http://schemas.openxmlformats.org/officeDocument/2006/relationships/hyperlink" Target="http://www.useit.com/alertbox/participation_inequality.html" TargetMode="External"/><Relationship Id="rId1" Type="http://schemas.openxmlformats.org/officeDocument/2006/relationships/slideLayout" Target="../slideLayouts/slideLayout2.xml"/><Relationship Id="rId6" Type="http://schemas.openxmlformats.org/officeDocument/2006/relationships/hyperlink" Target="http://www.biodiversityinfocus.com/blog/2012/01/02/twitter-for-scientists-and-why-you-should-try-it-scienceshare/" TargetMode="External"/><Relationship Id="rId11" Type="http://schemas.openxmlformats.org/officeDocument/2006/relationships/hyperlink" Target="https://hal.archives-ouvertes.fr/hal-02307664" TargetMode="External"/><Relationship Id="rId24" Type="http://schemas.openxmlformats.org/officeDocument/2006/relationships/hyperlink" Target="https://github.com/jasonpriem/5uni-Twitter-study" TargetMode="External"/><Relationship Id="rId5" Type="http://schemas.openxmlformats.org/officeDocument/2006/relationships/hyperlink" Target="http://www.americanbiotechnologist.com/blog/biomed-experts-2/" TargetMode="External"/><Relationship Id="rId15" Type="http://schemas.openxmlformats.org/officeDocument/2006/relationships/hyperlink" Target="http://chronicle.com/article/Social-Networks-for-Academics/131726/" TargetMode="External"/><Relationship Id="rId23" Type="http://schemas.openxmlformats.org/officeDocument/2006/relationships/hyperlink" Target="http://www.leconomiste-notes.fr/dotclear2/index.php/post/2011/04/02/Valoriser-ton-temps-de-recherche-sur-Wikip%C3%A9dia" TargetMode="External"/><Relationship Id="rId10" Type="http://schemas.openxmlformats.org/officeDocument/2006/relationships/hyperlink" Target="https://doi.org/10.3389/frma.2018.00039" TargetMode="External"/><Relationship Id="rId19" Type="http://schemas.openxmlformats.org/officeDocument/2006/relationships/hyperlink" Target="http://www.scoop.it/t/scientific-social-network" TargetMode="External"/><Relationship Id="rId4" Type="http://schemas.openxmlformats.org/officeDocument/2006/relationships/hyperlink" Target="https://doi.org/10.1073/pnas.1317505111" TargetMode="External"/><Relationship Id="rId9" Type="http://schemas.openxmlformats.org/officeDocument/2006/relationships/hyperlink" Target="http://blogs.nature.com/naturejobs/2012/09/28/social-media-tips-for-scientists" TargetMode="External"/><Relationship Id="rId14" Type="http://schemas.openxmlformats.org/officeDocument/2006/relationships/hyperlink" Target="http://www.nature.com/news/2011/110119/full/469286a.html" TargetMode="External"/><Relationship Id="rId22" Type="http://schemas.openxmlformats.org/officeDocument/2006/relationships/hyperlink" Target="http://www.leconomiste-notes.fr/dotclear2/index.php/post/2011/04/09/Mettre-Wikip%C3%A9dia-dans-son-CV-acad%C3%A9mique" TargetMode="External"/></Relationships>
</file>

<file path=ppt/slides/_rels/slide171.xml.rels><?xml version="1.0" encoding="UTF-8" standalone="yes"?>
<Relationships xmlns="http://schemas.openxmlformats.org/package/2006/relationships"><Relationship Id="rId8" Type="http://schemas.openxmlformats.org/officeDocument/2006/relationships/hyperlink" Target="http://www.plosone.org/article/info:doi/10.1371/journal.pone.0047523#s4" TargetMode="External"/><Relationship Id="rId13" Type="http://schemas.openxmlformats.org/officeDocument/2006/relationships/hyperlink" Target="http://blogs.scientificamerican.com/science-sushi/2011/09/29/social-media-for-scientists-part-2-you-do-have-time/" TargetMode="External"/><Relationship Id="rId3" Type="http://schemas.openxmlformats.org/officeDocument/2006/relationships/hyperlink" Target="http://www.lemondedudroit.fr/on-en-parle-profession-avocat/68638-prix-adij-2010-du-meilleur-jeune-cyberjuriste.html" TargetMode="External"/><Relationship Id="rId7" Type="http://schemas.openxmlformats.org/officeDocument/2006/relationships/hyperlink" Target="https://www.futura-sciences.com/sciences/actualites/trou-noir-premiere-image-trou-noir-katie-bouman-remet-pendules-heure-75715/" TargetMode="External"/><Relationship Id="rId12" Type="http://schemas.openxmlformats.org/officeDocument/2006/relationships/hyperlink" Target="http://blogs.scientificamerican.com/science-sushi/2011/09/27/social-media-for-scientists-part-1-its-our-job/" TargetMode="External"/><Relationship Id="rId17" Type="http://schemas.openxmlformats.org/officeDocument/2006/relationships/hyperlink" Target="http://www.slate.fr/story/39111/twitter-science-arsenic-nasa-extraterrestre" TargetMode="External"/><Relationship Id="rId2" Type="http://schemas.openxmlformats.org/officeDocument/2006/relationships/notesSlide" Target="../notesSlides/notesSlide168.xml"/><Relationship Id="rId16" Type="http://schemas.openxmlformats.org/officeDocument/2006/relationships/hyperlink" Target="http://blog.bitly.com/post/9887686919/you-just-shared-a-link-how-long-will-people-pay" TargetMode="External"/><Relationship Id="rId1" Type="http://schemas.openxmlformats.org/officeDocument/2006/relationships/slideLayout" Target="../slideLayouts/slideLayout2.xml"/><Relationship Id="rId6" Type="http://schemas.openxmlformats.org/officeDocument/2006/relationships/hyperlink" Target="https://www.timeshighereducation.com/opinion/tweet-there-more-academic-life-triumph-and-misery" TargetMode="External"/><Relationship Id="rId11" Type="http://schemas.openxmlformats.org/officeDocument/2006/relationships/hyperlink" Target="http://chronicle.com/article/Social-Networks-for-Academics/131726" TargetMode="External"/><Relationship Id="rId5" Type="http://schemas.openxmlformats.org/officeDocument/2006/relationships/hyperlink" Target="http://toutsepassecommesi.cafe-sciences.org/2015/05/22/ciel-on-critique-un-article-scientifique-sur-twitter/" TargetMode="External"/><Relationship Id="rId15" Type="http://schemas.openxmlformats.org/officeDocument/2006/relationships/hyperlink" Target="http://blogs.scientificamerican.com/science-sushi/2011/10/10/social-media-for-scientists-part-3-win-win/" TargetMode="External"/><Relationship Id="rId10" Type="http://schemas.openxmlformats.org/officeDocument/2006/relationships/hyperlink" Target="http://journalofdigitalhumanities.org/1-3/the-impact-of-social-media-on-the-dissemination-of-research-by-melissa-terras/" TargetMode="External"/><Relationship Id="rId4" Type="http://schemas.openxmlformats.org/officeDocument/2006/relationships/hyperlink" Target="http://rsta.royalsocietypublishing.org/content/368/1926/4039.full.pdf+html" TargetMode="External"/><Relationship Id="rId9" Type="http://schemas.openxmlformats.org/officeDocument/2006/relationships/hyperlink" Target="http://www.postdoc.harvard.edu/wp-content/uploads/2012/04/Networking-in-Academia.pdf" TargetMode="External"/><Relationship Id="rId14" Type="http://schemas.openxmlformats.org/officeDocument/2006/relationships/hyperlink" Target="http://blogs.scientificamerican.com/science-sushi/2011/10/04/social-media-for-scientists-part-2-5-breaking-stereotypes/" TargetMode="External"/></Relationships>
</file>

<file path=ppt/slides/_rels/slide172.xml.rels><?xml version="1.0" encoding="UTF-8" standalone="yes"?>
<Relationships xmlns="http://schemas.openxmlformats.org/package/2006/relationships"><Relationship Id="rId8" Type="http://schemas.openxmlformats.org/officeDocument/2006/relationships/hyperlink" Target="http://fr.slideshare.net/olivier/identitenumeriquereseauxsociaux" TargetMode="External"/><Relationship Id="rId13" Type="http://schemas.openxmlformats.org/officeDocument/2006/relationships/hyperlink" Target="https://consciences.hypotheses.org/1060" TargetMode="External"/><Relationship Id="rId18" Type="http://schemas.openxmlformats.org/officeDocument/2006/relationships/hyperlink" Target="https://blogs.lse.ac.uk/impactofsocialsciences/2019/04/08/dont-be-a-giraffe-how-to-avoid-trolls-on-academic-social-media/" TargetMode="External"/><Relationship Id="rId3" Type="http://schemas.openxmlformats.org/officeDocument/2006/relationships/hyperlink" Target="http://authueil.fr/post/2018/07/31/Bye-bye-Twitter" TargetMode="External"/><Relationship Id="rId7" Type="http://schemas.openxmlformats.org/officeDocument/2006/relationships/hyperlink" Target="https://www.timeshighereducation.co.uk/news/keep-adding-colour-to-academic-online-self-portraits/2017745.article?page=0,1" TargetMode="External"/><Relationship Id="rId12" Type="http://schemas.openxmlformats.org/officeDocument/2006/relationships/hyperlink" Target="https://blogs.lse.ac.uk/impactofsocialsciences/2017/08/21/scientist-selfies-instagramming-to-change-public-perceptions-of-scientists/" TargetMode="External"/><Relationship Id="rId17" Type="http://schemas.openxmlformats.org/officeDocument/2006/relationships/hyperlink" Target="http://fr.slideshare.net/idnum/lidentit-numrique-du-chercheur-problmatique-enjeux-et-outils" TargetMode="External"/><Relationship Id="rId2" Type="http://schemas.openxmlformats.org/officeDocument/2006/relationships/notesSlide" Target="../notesSlides/notesSlide169.xml"/><Relationship Id="rId16" Type="http://schemas.openxmlformats.org/officeDocument/2006/relationships/hyperlink" Target="http://fr.slideshare.net/idnum/rennes-identit-numrique-du-chercheur" TargetMode="External"/><Relationship Id="rId20" Type="http://schemas.openxmlformats.org/officeDocument/2006/relationships/hyperlink" Target="http://issuu.com/geemik/docs/cultivez_votre_identite_numerique_v1.2" TargetMode="External"/><Relationship Id="rId1" Type="http://schemas.openxmlformats.org/officeDocument/2006/relationships/slideLayout" Target="../slideLayouts/slideLayout2.xml"/><Relationship Id="rId6" Type="http://schemas.openxmlformats.org/officeDocument/2006/relationships/hyperlink" Target="http://www.michaeleisen.org/blog/?p=1554" TargetMode="External"/><Relationship Id="rId11" Type="http://schemas.openxmlformats.org/officeDocument/2006/relationships/hyperlink" Target="http://genomebiology.com/2014/15/7/424" TargetMode="External"/><Relationship Id="rId5" Type="http://schemas.openxmlformats.org/officeDocument/2006/relationships/hyperlink" Target="http://slides.com/bureunion/identite-numerique-du-jeune-chercheur#/" TargetMode="External"/><Relationship Id="rId15" Type="http://schemas.openxmlformats.org/officeDocument/2006/relationships/hyperlink" Target="http://www.slideshare.net/idnum/lidentit-numrique-du-chercheur" TargetMode="External"/><Relationship Id="rId10" Type="http://schemas.openxmlformats.org/officeDocument/2006/relationships/hyperlink" Target="https://www.chroniquesvideoludiques.com/de-mes-difficultes-de-chercheur-blogueur/" TargetMode="External"/><Relationship Id="rId19" Type="http://schemas.openxmlformats.org/officeDocument/2006/relationships/hyperlink" Target="http://www.slideshare.net/parlonsweb/dvelopper-son-identit-numrique-sur-les-rseaux-sociaux-pourquoi-comment" TargetMode="External"/><Relationship Id="rId4" Type="http://schemas.openxmlformats.org/officeDocument/2006/relationships/hyperlink" Target="http://urfist.chartes.psl.eu/ressources/etre-visible-sur-internet-l-identite-numerique-du-chercheur" TargetMode="External"/><Relationship Id="rId9" Type="http://schemas.openxmlformats.org/officeDocument/2006/relationships/hyperlink" Target="http://books.openedition.org/oep/332" TargetMode="External"/><Relationship Id="rId14" Type="http://schemas.openxmlformats.org/officeDocument/2006/relationships/hyperlink" Target="http://www.slideshare.net/idnum/construire-et-grer-son-identit-professionnelle-en-ligne" TargetMode="External"/></Relationships>
</file>

<file path=ppt/slides/_rels/slide173.xml.rels><?xml version="1.0" encoding="UTF-8" standalone="yes"?>
<Relationships xmlns="http://schemas.openxmlformats.org/package/2006/relationships"><Relationship Id="rId8" Type="http://schemas.openxmlformats.org/officeDocument/2006/relationships/hyperlink" Target="https://www.timeshighereducation.com/news/call-sector-guidelines-academic-freedom-social-media" TargetMode="External"/><Relationship Id="rId13" Type="http://schemas.openxmlformats.org/officeDocument/2006/relationships/hyperlink" Target="http://www.cnrs.fr/comets/IMG/pdf/charte_nationale__deontologie_signe_e_janvier2015.pdf" TargetMode="External"/><Relationship Id="rId18" Type="http://schemas.openxmlformats.org/officeDocument/2006/relationships/hyperlink" Target="https://comite-ethique.cnrs.fr/wp-content/uploads/2019/10/AVIS-2018-37.pdf" TargetMode="External"/><Relationship Id="rId3" Type="http://schemas.openxmlformats.org/officeDocument/2006/relationships/hyperlink" Target="http://www.ploscollections.org/article/info:doi/10.1371/journal.pone.0068914;jsessionid=F6185D952FB9C35C99A6E199B2CCCB79#s4" TargetMode="External"/><Relationship Id="rId21" Type="http://schemas.openxmlformats.org/officeDocument/2006/relationships/hyperlink" Target="https://cehistoire.hypotheses.org/1105" TargetMode="External"/><Relationship Id="rId7" Type="http://schemas.openxmlformats.org/officeDocument/2006/relationships/hyperlink" Target="http://www.plosbiology.org/article/info:doi/10.1371/journal.pbio.1001535" TargetMode="External"/><Relationship Id="rId12" Type="http://schemas.openxmlformats.org/officeDocument/2006/relationships/hyperlink" Target="https://markcarrigan.net/2019/11/30/why-ive-deleted-my-twitter-account-exhaustionrebellion/" TargetMode="External"/><Relationship Id="rId17" Type="http://schemas.openxmlformats.org/officeDocument/2006/relationships/hyperlink" Target="https://comite-ethique.cnrs.fr/guide-pratique/" TargetMode="External"/><Relationship Id="rId2" Type="http://schemas.openxmlformats.org/officeDocument/2006/relationships/notesSlide" Target="../notesSlides/notesSlide170.xml"/><Relationship Id="rId16" Type="http://schemas.openxmlformats.org/officeDocument/2006/relationships/hyperlink" Target="https://comite-ethique.cnrs.fr/wp-content/uploads/2020/03/AVIS-2018-35.pdf" TargetMode="External"/><Relationship Id="rId20" Type="http://schemas.openxmlformats.org/officeDocument/2006/relationships/hyperlink" Target="http://blog.ccsd.cnrs.fr/2013/12/identites-numeriques-et-archives-ouvertes/" TargetMode="External"/><Relationship Id="rId1" Type="http://schemas.openxmlformats.org/officeDocument/2006/relationships/slideLayout" Target="../slideLayouts/slideLayout2.xml"/><Relationship Id="rId6" Type="http://schemas.openxmlformats.org/officeDocument/2006/relationships/hyperlink" Target="http://archeorient.hypotheses.org/2554" TargetMode="External"/><Relationship Id="rId11" Type="http://schemas.openxmlformats.org/officeDocument/2006/relationships/hyperlink" Target="http://www.nature.com/news/2008/081216/full/news.2008.1312.html" TargetMode="External"/><Relationship Id="rId24" Type="http://schemas.openxmlformats.org/officeDocument/2006/relationships/hyperlink" Target="http://www.wired.co.uk/news/archive/2014-03/14/research-gate-kenneth-stem-cell-debunk" TargetMode="External"/><Relationship Id="rId5" Type="http://schemas.openxmlformats.org/officeDocument/2006/relationships/hyperlink" Target="https://bapf2016.sciencesconf.org/data/pages/bauervf.pdf" TargetMode="External"/><Relationship Id="rId15" Type="http://schemas.openxmlformats.org/officeDocument/2006/relationships/hyperlink" Target="https://comite-ethique.cnrs.fr/wp-content/uploads/2019/10/AVIS-2016-32-FR.pdf" TargetMode="External"/><Relationship Id="rId23" Type="http://schemas.openxmlformats.org/officeDocument/2006/relationships/hyperlink" Target="http://scholarlykitchen.sspnet.org/2013/12/11/has-elsevier-signaled-a-new-era-for-academia-edu-and-other-professional-networks/" TargetMode="External"/><Relationship Id="rId10" Type="http://schemas.openxmlformats.org/officeDocument/2006/relationships/hyperlink" Target="http://www.infotoday.com/it/jun10/Brynko.shtml" TargetMode="External"/><Relationship Id="rId19" Type="http://schemas.openxmlformats.org/officeDocument/2006/relationships/hyperlink" Target="http://blog.ccsd.cnrs.fr/2014/03/halv3-forme-auteur-idhal-et-cv/" TargetMode="External"/><Relationship Id="rId4" Type="http://schemas.openxmlformats.org/officeDocument/2006/relationships/hyperlink" Target="https://www.timeshighereducation.com/news/us-university-pays-ps510k-settle-lawsuit-over-critical-blo" TargetMode="External"/><Relationship Id="rId9" Type="http://schemas.openxmlformats.org/officeDocument/2006/relationships/hyperlink" Target="http://blogs.lse.ac.uk/impactofsocialsciences/2012/01/02/can%E2%80%99t-tweet-or-won%E2%80%99t-tweet-adoption-of-web-2-0-tools-by-researchers/" TargetMode="External"/><Relationship Id="rId14" Type="http://schemas.openxmlformats.org/officeDocument/2006/relationships/hyperlink" Target="https://www.blogdumoderateur.com/tweets-are-my-own-nyt/" TargetMode="External"/><Relationship Id="rId22" Type="http://schemas.openxmlformats.org/officeDocument/2006/relationships/hyperlink" Target="https://www.bu.edu/research/files/2017/11/Merged-Presentation.pdf" TargetMode="External"/></Relationships>
</file>

<file path=ppt/slides/_rels/slide174.xml.rels><?xml version="1.0" encoding="UTF-8" standalone="yes"?>
<Relationships xmlns="http://schemas.openxmlformats.org/package/2006/relationships"><Relationship Id="rId8" Type="http://schemas.openxmlformats.org/officeDocument/2006/relationships/hyperlink" Target="https://www.timeshighereducation.com/features/social-media-good-bad-and-ugly" TargetMode="External"/><Relationship Id="rId13" Type="http://schemas.openxmlformats.org/officeDocument/2006/relationships/hyperlink" Target="http://affordance.typepad.com/mon_weblog/2012/06/2260-1856.html" TargetMode="External"/><Relationship Id="rId18" Type="http://schemas.openxmlformats.org/officeDocument/2006/relationships/hyperlink" Target="http://blogs.lse.ac.uk/impactofsocialsciences/2013/07/18/risk-responsibility-and-public-academics/" TargetMode="External"/><Relationship Id="rId3" Type="http://schemas.openxmlformats.org/officeDocument/2006/relationships/hyperlink" Target="http://www.clavert.net/les-reseaux-sociaux-pour-chercheurs-une-illusion/" TargetMode="External"/><Relationship Id="rId7" Type="http://schemas.openxmlformats.org/officeDocument/2006/relationships/hyperlink" Target="http://scholarlykitchen.sspnet.org/2013/08/30/stick-to-your-ribs-science-and-web-2-0-talking-about-science-vs-doing-science/" TargetMode="External"/><Relationship Id="rId12" Type="http://schemas.openxmlformats.org/officeDocument/2006/relationships/hyperlink" Target="http://scholarlykitchen.sspnet.org/2015/01/14/social-media-and-its-impact-on-medical-research/" TargetMode="External"/><Relationship Id="rId17" Type="http://schemas.openxmlformats.org/officeDocument/2006/relationships/hyperlink" Target="http://fr.slideshare.net/LibraryResearchTeamNTU/raising-your-research-profile-39231913" TargetMode="External"/><Relationship Id="rId2" Type="http://schemas.openxmlformats.org/officeDocument/2006/relationships/notesSlide" Target="../notesSlides/notesSlide171.xml"/><Relationship Id="rId16" Type="http://schemas.openxmlformats.org/officeDocument/2006/relationships/hyperlink" Target="http://www.ncbi.nlm.nih.gov/pmc/articles/PMC3278109/" TargetMode="External"/><Relationship Id="rId1" Type="http://schemas.openxmlformats.org/officeDocument/2006/relationships/slideLayout" Target="../slideLayouts/slideLayout2.xml"/><Relationship Id="rId6" Type="http://schemas.openxmlformats.org/officeDocument/2006/relationships/hyperlink" Target="http://scholarlykitchen.sspnet.org/2013/01/24/mendeley-connotea-and-the-perils-of-free-services/" TargetMode="External"/><Relationship Id="rId11" Type="http://schemas.openxmlformats.org/officeDocument/2006/relationships/hyperlink" Target="http://www.researchgate.net/post/Does_ResearchGates_promotion_of_user_author_self-archiving_help_or_harm_the_cause_of_open_access_publishing" TargetMode="External"/><Relationship Id="rId5" Type="http://schemas.openxmlformats.org/officeDocument/2006/relationships/hyperlink" Target="https://www.francetvinfo.fr/monde/chine/des-fonctionnaires-et-des-chercheurs-francais-espionnes-par-des-chinois-via-le-reseau-social-linkedin_3011007.html" TargetMode="External"/><Relationship Id="rId15" Type="http://schemas.openxmlformats.org/officeDocument/2006/relationships/hyperlink" Target="http://affordance.typepad.com/mon_weblog/2016/05/pourquoi-je-ne-publierai-plus-dans-des-revues-scientifiques.html" TargetMode="External"/><Relationship Id="rId10" Type="http://schemas.openxmlformats.org/officeDocument/2006/relationships/hyperlink" Target="http://scholarlykitchen.sspnet.org/2012/01/04/tweets-and-our-obsession-with-alt-metrics/" TargetMode="External"/><Relationship Id="rId19" Type="http://schemas.openxmlformats.org/officeDocument/2006/relationships/hyperlink" Target="http://fr.slideshare.net/GabrielG/eval-oct2012mini" TargetMode="External"/><Relationship Id="rId4" Type="http://schemas.openxmlformats.org/officeDocument/2006/relationships/hyperlink" Target="http://www.clavert.net/si-febvre-et-bloch-setaient-soucies-de-leur-rg-score-ils-nauraient-pas-fonde-lecole-des-annales/" TargetMode="External"/><Relationship Id="rId9" Type="http://schemas.openxmlformats.org/officeDocument/2006/relationships/hyperlink" Target="https://www.nature.com/news/top-chinese-university-to-consider-social-media-posts-in-researcher-evaluations-1.22822" TargetMode="External"/><Relationship Id="rId14" Type="http://schemas.openxmlformats.org/officeDocument/2006/relationships/hyperlink" Target="http://affordance.typepad.com/mon_weblog/2017/09/hypothese-sapir-en-pire-.html" TargetMode="External"/></Relationships>
</file>

<file path=ppt/slides/_rels/slide175.xml.rels><?xml version="1.0" encoding="UTF-8" standalone="yes"?>
<Relationships xmlns="http://schemas.openxmlformats.org/package/2006/relationships"><Relationship Id="rId8" Type="http://schemas.openxmlformats.org/officeDocument/2006/relationships/hyperlink" Target="http://www.theguardian.com/media/2014/jan/29/blog-ban-academic-studies-professors" TargetMode="External"/><Relationship Id="rId13" Type="http://schemas.openxmlformats.org/officeDocument/2006/relationships/hyperlink" Target="http://enenvor.fr/eeo_actu/actu/la_fin_d_une_belle_aventure.html" TargetMode="External"/><Relationship Id="rId18" Type="http://schemas.openxmlformats.org/officeDocument/2006/relationships/hyperlink" Target="http://www.siliconluxembourg.lu/zoom-sur-mysciencework-partie-2/" TargetMode="External"/><Relationship Id="rId3" Type="http://schemas.openxmlformats.org/officeDocument/2006/relationships/hyperlink" Target="http://www.theguardian.com/education/2014/sep/09/professor-israel-criticism-twitter-university-illinois" TargetMode="External"/><Relationship Id="rId21" Type="http://schemas.openxmlformats.org/officeDocument/2006/relationships/hyperlink" Target="http://leo.hypotheses.org/6962" TargetMode="External"/><Relationship Id="rId7" Type="http://schemas.openxmlformats.org/officeDocument/2006/relationships/hyperlink" Target="http://forum.gfii.fr/forum/retours-d-experience-gestion-des-datasets-outils-de-workflow-reseaux-sociaux-de-nouveaux-services-pour-de-nouveaux-usages-pour-les-chercheurs" TargetMode="External"/><Relationship Id="rId12" Type="http://schemas.openxmlformats.org/officeDocument/2006/relationships/hyperlink" Target="http://ukwebfocus.wordpress.com/2013/02/06/why-im-evaluating-researchgate/" TargetMode="External"/><Relationship Id="rId17" Type="http://schemas.openxmlformats.org/officeDocument/2006/relationships/hyperlink" Target="http://www.siliconluxembourg.lu/zoom-sur-mysciencework-partie-1/" TargetMode="External"/><Relationship Id="rId25" Type="http://schemas.openxmlformats.org/officeDocument/2006/relationships/hyperlink" Target="http://www.washingtonpost.com/blogs/the-switch/wp/2013/12/19/how-one-publisher-is-stopping-academics-from-sharing-their-research/" TargetMode="External"/><Relationship Id="rId2" Type="http://schemas.openxmlformats.org/officeDocument/2006/relationships/notesSlide" Target="../notesSlides/notesSlide172.xml"/><Relationship Id="rId16" Type="http://schemas.openxmlformats.org/officeDocument/2006/relationships/hyperlink" Target="http://www.siliconluxembourg.lu/mysciencework-ambitions-mondiales-dune-start-up-luxembourgeoise/" TargetMode="External"/><Relationship Id="rId20" Type="http://schemas.openxmlformats.org/officeDocument/2006/relationships/hyperlink" Target="http://blog.lalea.fr/2013/04/social-networks-for-researchers-in.html" TargetMode="External"/><Relationship Id="rId1" Type="http://schemas.openxmlformats.org/officeDocument/2006/relationships/slideLayout" Target="../slideLayouts/slideLayout2.xml"/><Relationship Id="rId6" Type="http://schemas.openxmlformats.org/officeDocument/2006/relationships/hyperlink" Target="http://onlinelibrary.wiley.com/doi/10.1002/asi.23101/pdf" TargetMode="External"/><Relationship Id="rId11" Type="http://schemas.openxmlformats.org/officeDocument/2006/relationships/hyperlink" Target="http://www.demainlaveille.fr/2012/11/12/etude-sur-twitter-les-internautes-partagent-les-tweets-sans-lire-le-contenu-des-articles/" TargetMode="External"/><Relationship Id="rId24" Type="http://schemas.openxmlformats.org/officeDocument/2006/relationships/hyperlink" Target="https://bapf2016.sciencesconf.org/data/pages/pedemasvf.pdf" TargetMode="External"/><Relationship Id="rId5" Type="http://schemas.openxmlformats.org/officeDocument/2006/relationships/hyperlink" Target="http://arxiv.org/abs/1304.7300" TargetMode="External"/><Relationship Id="rId15" Type="http://schemas.openxmlformats.org/officeDocument/2006/relationships/hyperlink" Target="http://scholarlykitchen.sspnet.org/2012/07/25/altmetrics-trying-to-fill-the-gap/" TargetMode="External"/><Relationship Id="rId23" Type="http://schemas.openxmlformats.org/officeDocument/2006/relationships/hyperlink" Target="http://www.timeshighereducation.co.uk/news/sharing-is-a-way-of-life-for-millions-on-academiaedu/2013839.fullarticle" TargetMode="External"/><Relationship Id="rId10" Type="http://schemas.openxmlformats.org/officeDocument/2006/relationships/hyperlink" Target="https://www.insidehighered.com/news/2013/12/05/academic-freedom-challenged-changing-online-landscape-aaup-report-shows" TargetMode="External"/><Relationship Id="rId19" Type="http://schemas.openxmlformats.org/officeDocument/2006/relationships/hyperlink" Target="http://www.siliconluxembourg.lu/portrait-croise-dentrepreneurs-virginie-simon-et-tristan-davaille/" TargetMode="External"/><Relationship Id="rId4" Type="http://schemas.openxmlformats.org/officeDocument/2006/relationships/hyperlink" Target="http://harrisinteractive.fr/news/2013/17122013b.asp" TargetMode="External"/><Relationship Id="rId9" Type="http://schemas.openxmlformats.org/officeDocument/2006/relationships/hyperlink" Target="https://blog.zenodo.org/2020/07/09/2020-07-09-altmetric-badges/" TargetMode="External"/><Relationship Id="rId14" Type="http://schemas.openxmlformats.org/officeDocument/2006/relationships/hyperlink" Target="https://info.lse.ac.uk/staff/divisions/Secretarys-Division/Assets/Documents/Information-Records-Management/Social-media-personal-data-and-research-guidance-v.1.pdf" TargetMode="External"/><Relationship Id="rId22" Type="http://schemas.openxmlformats.org/officeDocument/2006/relationships/hyperlink" Target="http://www.economist.com/news/science-and-technology/21593408-publishing-giant-goes-after-authors-its-journals-papers-no-peeking" TargetMode="External"/></Relationships>
</file>

<file path=ppt/slides/_rels/slide176.xml.rels><?xml version="1.0" encoding="UTF-8" standalone="yes"?>
<Relationships xmlns="http://schemas.openxmlformats.org/package/2006/relationships"><Relationship Id="rId8" Type="http://schemas.openxmlformats.org/officeDocument/2006/relationships/hyperlink" Target="https://scholarlykitchen.sspnet.org/2016/08/16/what-puts-seriousacademics-off-social-media/" TargetMode="External"/><Relationship Id="rId13" Type="http://schemas.openxmlformats.org/officeDocument/2006/relationships/hyperlink" Target="http://www.researchinformation.info/features/feature.php?feature_id=389" TargetMode="External"/><Relationship Id="rId18" Type="http://schemas.openxmlformats.org/officeDocument/2006/relationships/hyperlink" Target="http://www.culturecommunication.gouv.fr/var/culture/storage/pub/guide_reseaux_sociaux/index.htm#/57" TargetMode="External"/><Relationship Id="rId3" Type="http://schemas.openxmlformats.org/officeDocument/2006/relationships/hyperlink" Target="http://www.washingtonpost.com/blogs/the-switch/wp/2013/12/19/how-one-publisher-is-stopping-academics-from-sharing-their-research/" TargetMode="External"/><Relationship Id="rId21" Type="http://schemas.openxmlformats.org/officeDocument/2006/relationships/hyperlink" Target="http://www.nature.com/news/twitter-buzz-about-papers-does-not-mean-citations-later-1.14354" TargetMode="External"/><Relationship Id="rId7" Type="http://schemas.openxmlformats.org/officeDocument/2006/relationships/hyperlink" Target="http://act.hypotheses.org/3217" TargetMode="External"/><Relationship Id="rId12" Type="http://schemas.openxmlformats.org/officeDocument/2006/relationships/hyperlink" Target="http://www.researchinformation.info/features/PDF/RIJun11.pdf" TargetMode="External"/><Relationship Id="rId17" Type="http://schemas.openxmlformats.org/officeDocument/2006/relationships/hyperlink" Target="https://sinelege.hypotheses.org/3573" TargetMode="External"/><Relationship Id="rId2" Type="http://schemas.openxmlformats.org/officeDocument/2006/relationships/notesSlide" Target="../notesSlides/notesSlide173.xml"/><Relationship Id="rId16" Type="http://schemas.openxmlformats.org/officeDocument/2006/relationships/hyperlink" Target="http://www.plosone.org/article/info:doi/10.1371/journal.pone.0064841" TargetMode="External"/><Relationship Id="rId20" Type="http://schemas.openxmlformats.org/officeDocument/2006/relationships/hyperlink" Target="http://blogs.nature.com/news/2014/03/the-new-dilemma-of-online-peer-review-too-many-places-to-post.html" TargetMode="External"/><Relationship Id="rId1" Type="http://schemas.openxmlformats.org/officeDocument/2006/relationships/slideLayout" Target="../slideLayouts/slideLayout2.xml"/><Relationship Id="rId6" Type="http://schemas.openxmlformats.org/officeDocument/2006/relationships/hyperlink" Target="http://altmetrics.org/manifesto/" TargetMode="External"/><Relationship Id="rId11" Type="http://schemas.openxmlformats.org/officeDocument/2006/relationships/hyperlink" Target="http://blogs.scientificamerican.com/information-culture/2012/10/31/interview-with-richard-price-academia-edu-ceo/" TargetMode="External"/><Relationship Id="rId5" Type="http://schemas.openxmlformats.org/officeDocument/2006/relationships/hyperlink" Target="http://techcrunch.com/2012/02/05/the-future-of-peer-review/" TargetMode="External"/><Relationship Id="rId15" Type="http://schemas.openxmlformats.org/officeDocument/2006/relationships/hyperlink" Target="https://www.digital-science.com/blog/guest/4-questions-researchers-need-to-ask-before-using-the-web-to-communicate-their-research/" TargetMode="External"/><Relationship Id="rId10" Type="http://schemas.openxmlformats.org/officeDocument/2006/relationships/hyperlink" Target="https://www.cessda.eu/News-Events/News/CESSDA/Two-brand-new-guides-for-researchers-launched-at-ESRA2019" TargetMode="External"/><Relationship Id="rId19" Type="http://schemas.openxmlformats.org/officeDocument/2006/relationships/hyperlink" Target="https://www.cam.ac.uk/system/files/social_media_guidelines._version_1.4.pdf" TargetMode="External"/><Relationship Id="rId4" Type="http://schemas.openxmlformats.org/officeDocument/2006/relationships/hyperlink" Target="http://blogs.lse.ac.uk/impactofsocialsciences/2014/04/17/publishing-scholarly-papers-with-and-on-wikipedia/" TargetMode="External"/><Relationship Id="rId9" Type="http://schemas.openxmlformats.org/officeDocument/2006/relationships/hyperlink" Target="http://fr.slideshare.net/UWSLibrary/impact-outside-academia-rlsd2015" TargetMode="External"/><Relationship Id="rId14" Type="http://schemas.openxmlformats.org/officeDocument/2006/relationships/hyperlink" Target="http://blogs.scientificamerican.com/information-culture/2013/12/12/is-elsevier-really-for-science-or-just-for-profit/" TargetMode="External"/></Relationships>
</file>

<file path=ppt/slides/_rels/slide177.xml.rels><?xml version="1.0" encoding="UTF-8" standalone="yes"?>
<Relationships xmlns="http://schemas.openxmlformats.org/package/2006/relationships"><Relationship Id="rId8" Type="http://schemas.openxmlformats.org/officeDocument/2006/relationships/hyperlink" Target="https://maisondescarnets.hypotheses.org/3150" TargetMode="External"/><Relationship Id="rId13" Type="http://schemas.openxmlformats.org/officeDocument/2006/relationships/hyperlink" Target="http://scholarlykitchen.sspnet.org/2013/04/17/wolves-and-sheep-what-to-do-now-that-venture-capitalists-are-stalking-scientific-publishing/" TargetMode="External"/><Relationship Id="rId18" Type="http://schemas.openxmlformats.org/officeDocument/2006/relationships/hyperlink" Target="http://www.theaustralian.com.au/news/world/social-media-masking-lack-of-science-breakthroughs-sir-andre-geim-says/story-fnb64oi6-1226682963705" TargetMode="External"/><Relationship Id="rId26" Type="http://schemas.openxmlformats.org/officeDocument/2006/relationships/hyperlink" Target="http://blog.impactstory.org/impactstory-advisor-month-chris-chan-january-2015/" TargetMode="External"/><Relationship Id="rId3" Type="http://schemas.openxmlformats.org/officeDocument/2006/relationships/hyperlink" Target="http://www.veletsianos.com/wp-content/uploads/2008/10/phenomenology_scholars.pdf" TargetMode="External"/><Relationship Id="rId21" Type="http://schemas.openxmlformats.org/officeDocument/2006/relationships/hyperlink" Target="http://openarchiv.hypotheses.org/1883" TargetMode="External"/><Relationship Id="rId7" Type="http://schemas.openxmlformats.org/officeDocument/2006/relationships/hyperlink" Target="http://www.abes.fr/Arabesques/Arabesques-n-74" TargetMode="External"/><Relationship Id="rId12" Type="http://schemas.openxmlformats.org/officeDocument/2006/relationships/hyperlink" Target="http://lcv.hypotheses.org/8409" TargetMode="External"/><Relationship Id="rId17" Type="http://schemas.openxmlformats.org/officeDocument/2006/relationships/hyperlink" Target="http://fr.slideshare.net/Veille-sur-les-rsp/veiller-aveclinkedinetviadeo" TargetMode="External"/><Relationship Id="rId25" Type="http://schemas.openxmlformats.org/officeDocument/2006/relationships/hyperlink" Target="http://blog.impactstory.org/impact-challenge-social-media-automation-academics/" TargetMode="External"/><Relationship Id="rId2" Type="http://schemas.openxmlformats.org/officeDocument/2006/relationships/notesSlide" Target="../notesSlides/notesSlide174.xml"/><Relationship Id="rId16" Type="http://schemas.openxmlformats.org/officeDocument/2006/relationships/hyperlink" Target="http://crc.nottingham.ac.uk/projects/rcs/Social_Networking_Report-Duke&amp;Jordan.pdf" TargetMode="External"/><Relationship Id="rId20" Type="http://schemas.openxmlformats.org/officeDocument/2006/relationships/hyperlink" Target="http://affordance.typepad.com/mon_weblog/2012/11/my-state-of-search-2012.html" TargetMode="External"/><Relationship Id="rId1" Type="http://schemas.openxmlformats.org/officeDocument/2006/relationships/slideLayout" Target="../slideLayouts/slideLayout2.xml"/><Relationship Id="rId6" Type="http://schemas.openxmlformats.org/officeDocument/2006/relationships/hyperlink" Target="http://papad.org/p/CORIST-SHS_2013" TargetMode="External"/><Relationship Id="rId11" Type="http://schemas.openxmlformats.org/officeDocument/2006/relationships/hyperlink" Target="https://iww.inria.fr/ist/academia-edu-et-hal-preconisation/" TargetMode="External"/><Relationship Id="rId24" Type="http://schemas.openxmlformats.org/officeDocument/2006/relationships/hyperlink" Target="http://openaccess.inist.fr/IMG/pdf/lignes_directrices_la_horizon_2020_tr_fr.pdf" TargetMode="External"/><Relationship Id="rId5" Type="http://schemas.openxmlformats.org/officeDocument/2006/relationships/hyperlink" Target="https://rumor.hypotheses.org/3390" TargetMode="External"/><Relationship Id="rId15" Type="http://schemas.openxmlformats.org/officeDocument/2006/relationships/hyperlink" Target="http://urfist.chartes.psl.eu/urfist-de-paris/sites/default/files/ab/Bouchard_Comparaison_AO_RSX_112016.pdf" TargetMode="External"/><Relationship Id="rId23" Type="http://schemas.openxmlformats.org/officeDocument/2006/relationships/hyperlink" Target="http://triangle.ens-lyon.fr/spip.php?article3867" TargetMode="External"/><Relationship Id="rId10" Type="http://schemas.openxmlformats.org/officeDocument/2006/relationships/hyperlink" Target="http://doi.org/10.18352/lq.10289" TargetMode="External"/><Relationship Id="rId19" Type="http://schemas.openxmlformats.org/officeDocument/2006/relationships/hyperlink" Target="http://www.huffingtonpost.com/olivier-dumon/the-business-of-science-s_b_4718333.html" TargetMode="External"/><Relationship Id="rId4" Type="http://schemas.openxmlformats.org/officeDocument/2006/relationships/hyperlink" Target="http://rumor.hypotheses.org/4121" TargetMode="External"/><Relationship Id="rId9" Type="http://schemas.openxmlformats.org/officeDocument/2006/relationships/hyperlink" Target="https://www.liberquarterly.eu/articles/10.18352/lq.10289/" TargetMode="External"/><Relationship Id="rId14" Type="http://schemas.openxmlformats.org/officeDocument/2006/relationships/hyperlink" Target="http://editions.deuxieme-labo.fr/" TargetMode="External"/><Relationship Id="rId22" Type="http://schemas.openxmlformats.org/officeDocument/2006/relationships/hyperlink" Target="http://www.garyhall.info/journal/2015/10/18/does-academiaedu-mean-open-access-is-becoming-irrelevant.html" TargetMode="External"/></Relationships>
</file>

<file path=ppt/slides/_rels/slide178.xml.rels><?xml version="1.0" encoding="UTF-8" standalone="yes"?>
<Relationships xmlns="http://schemas.openxmlformats.org/package/2006/relationships"><Relationship Id="rId8" Type="http://schemas.openxmlformats.org/officeDocument/2006/relationships/hyperlink" Target="http://hybridpublishing.org/2013/01/a-quick-glance-at-business-models-of-academic-social-networking-services/" TargetMode="External"/><Relationship Id="rId13" Type="http://schemas.openxmlformats.org/officeDocument/2006/relationships/hyperlink" Target="http://fr.slideshare.net/michellewillmers/open-access-in-practice-a-practical-guide-for-researchers" TargetMode="External"/><Relationship Id="rId3" Type="http://schemas.openxmlformats.org/officeDocument/2006/relationships/hyperlink" Target="https://www.timeshighereducation.com/news/social-network-overload-wastes-academics-time" TargetMode="External"/><Relationship Id="rId7" Type="http://schemas.openxmlformats.org/officeDocument/2006/relationships/hyperlink" Target="http://osc.universityofcalifornia.edu/2015/12/a-social-networking-site-is-not-an-open-access-repository/" TargetMode="External"/><Relationship Id="rId12" Type="http://schemas.openxmlformats.org/officeDocument/2006/relationships/hyperlink" Target="http://fr.slideshare.net/RUlibrary/researchopen-access" TargetMode="External"/><Relationship Id="rId2" Type="http://schemas.openxmlformats.org/officeDocument/2006/relationships/notesSlide" Target="../notesSlides/notesSlide175.xml"/><Relationship Id="rId1" Type="http://schemas.openxmlformats.org/officeDocument/2006/relationships/slideLayout" Target="../slideLayouts/slideLayout2.xml"/><Relationship Id="rId6" Type="http://schemas.openxmlformats.org/officeDocument/2006/relationships/hyperlink" Target="https://www.timeshighereducation.com/news/academic-lost-research-contacts-facebook-deleted-page" TargetMode="External"/><Relationship Id="rId11" Type="http://schemas.openxmlformats.org/officeDocument/2006/relationships/hyperlink" Target="http://penserclasser.fr/2013/11/02/openaccessweek_france/" TargetMode="External"/><Relationship Id="rId5" Type="http://schemas.openxmlformats.org/officeDocument/2006/relationships/hyperlink" Target="http://scholarlykitchen.sspnet.org/2015/09/21/viva-vivo-thinking-more-broadly-about-the-scholarly-communications-infrastructure/" TargetMode="External"/><Relationship Id="rId10" Type="http://schemas.openxmlformats.org/officeDocument/2006/relationships/hyperlink" Target="http://chronicle.com/article/Scholars-Criticize/235102" TargetMode="External"/><Relationship Id="rId4" Type="http://schemas.openxmlformats.org/officeDocument/2006/relationships/hyperlink" Target="http://www.dlib.org/dlib/march12/mcmahon/03mcmahon.html" TargetMode="External"/><Relationship Id="rId9" Type="http://schemas.openxmlformats.org/officeDocument/2006/relationships/hyperlink" Target="http://blog.stephanepouyllau.org/709" TargetMode="External"/></Relationships>
</file>

<file path=ppt/slides/_rels/slide179.xml.rels><?xml version="1.0" encoding="UTF-8" standalone="yes"?>
<Relationships xmlns="http://schemas.openxmlformats.org/package/2006/relationships"><Relationship Id="rId8" Type="http://schemas.openxmlformats.org/officeDocument/2006/relationships/hyperlink" Target="http://www.sup-numerique.gouv.fr/cid94535/guide-du-droit-d-auteur.html" TargetMode="External"/><Relationship Id="rId13" Type="http://schemas.openxmlformats.org/officeDocument/2006/relationships/hyperlink" Target="http://www.netpublic.fr/2012/01/web-2-reseaux-sociaux-blogs-deontologie-fonctionnaires/" TargetMode="External"/><Relationship Id="rId3" Type="http://schemas.openxmlformats.org/officeDocument/2006/relationships/hyperlink" Target="https://arpist2014.sciencesconf.org/resource/page/id/3" TargetMode="External"/><Relationship Id="rId7" Type="http://schemas.openxmlformats.org/officeDocument/2006/relationships/hyperlink" Target="http://scholarlykitchen.sspnet.org/2014/04/17/open-access-in-the-humanities-and-social-sciences-an-interview-with-chris-wickham/#comment-137959" TargetMode="External"/><Relationship Id="rId12" Type="http://schemas.openxmlformats.org/officeDocument/2006/relationships/hyperlink" Target="http://promega.wordpress.com/2012/01/25/networking-for-scientists-part-iii-tips-and-tricks-for-online-social-networks/" TargetMode="External"/><Relationship Id="rId2" Type="http://schemas.openxmlformats.org/officeDocument/2006/relationships/notesSlide" Target="../notesSlides/notesSlide176.xml"/><Relationship Id="rId1" Type="http://schemas.openxmlformats.org/officeDocument/2006/relationships/slideLayout" Target="../slideLayouts/slideLayout2.xml"/><Relationship Id="rId6" Type="http://schemas.openxmlformats.org/officeDocument/2006/relationships/hyperlink" Target="http://scienceblogs.com/confessions/2013/12/10/around-the-web-elsevier-vs-academia-edu-vs-researchers/" TargetMode="External"/><Relationship Id="rId11" Type="http://schemas.openxmlformats.org/officeDocument/2006/relationships/hyperlink" Target="http://www.netpublic.fr/2017/08/reseaux-sociaux-quelles-obligations-pour-les-fonctionnaires-et-agents-contractuels" TargetMode="External"/><Relationship Id="rId5" Type="http://schemas.openxmlformats.org/officeDocument/2006/relationships/hyperlink" Target="http://prodinra.inra.fr/?locale=fr#!ConsultNotice:188870" TargetMode="External"/><Relationship Id="rId10" Type="http://schemas.openxmlformats.org/officeDocument/2006/relationships/hyperlink" Target="http://fr.wikipedia.org/wiki/Licences_Creative_Commons" TargetMode="External"/><Relationship Id="rId4" Type="http://schemas.openxmlformats.org/officeDocument/2006/relationships/hyperlink" Target="http://www.cnrs.fr/dist/z-outils/documents/Je%20publie%20quels%20sont%20mes%20droits.pdf" TargetMode="External"/><Relationship Id="rId9" Type="http://schemas.openxmlformats.org/officeDocument/2006/relationships/hyperlink" Target="http://www.lancaster.ac.uk/iss/security/training/social-networking/" TargetMode="External"/><Relationship Id="rId14" Type="http://schemas.openxmlformats.org/officeDocument/2006/relationships/hyperlink" Target="https://maisondescarnets.hypotheses.org/370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blogs.nature.com/ofschemesandmemes/2017/06/15/how-do-researchers-use-social-media-and-scholarly-collaboration-networks-scns" TargetMode="External"/><Relationship Id="rId4" Type="http://schemas.openxmlformats.org/officeDocument/2006/relationships/image" Target="../media/image33.jpeg"/></Relationships>
</file>

<file path=ppt/slides/_rels/slide180.xml.rels><?xml version="1.0" encoding="UTF-8" standalone="yes"?>
<Relationships xmlns="http://schemas.openxmlformats.org/package/2006/relationships"><Relationship Id="rId8" Type="http://schemas.openxmlformats.org/officeDocument/2006/relationships/hyperlink" Target="http://bbf.enssib.fr/contributions/quels-enjeux-editoriaux-pour-un-carnet-de-recherche-0" TargetMode="External"/><Relationship Id="rId13" Type="http://schemas.openxmlformats.org/officeDocument/2006/relationships/hyperlink" Target="http://guides-formadoct.ueb.eu/reseauxsociaux" TargetMode="External"/><Relationship Id="rId18" Type="http://schemas.openxmlformats.org/officeDocument/2006/relationships/hyperlink" Target="https://prodinra.inra.fr/?locale=fr#!ConsultNotice:352507" TargetMode="External"/><Relationship Id="rId3" Type="http://schemas.openxmlformats.org/officeDocument/2006/relationships/hyperlink" Target="http://www.enssib.fr/bibliotheque-numerique/notices/65046-les-modes-de-communication-de-la-recherche-aujourd-hui-quel-role-pour-les-bibliothecaires" TargetMode="External"/><Relationship Id="rId7" Type="http://schemas.openxmlformats.org/officeDocument/2006/relationships/hyperlink" Target="http://www.dlib.org/dlib/july15/linek/07linek.html" TargetMode="External"/><Relationship Id="rId12" Type="http://schemas.openxmlformats.org/officeDocument/2006/relationships/hyperlink" Target="http://coop-ist.cirad.fr/aide-a-la-publication/publier-et-diffuser/connaitre-les-conditions-d-utilisation-des-reseaux-sociaux-scientifiques/1-decouvrez-ce-qu-est-un-reseau-social-scientifique" TargetMode="External"/><Relationship Id="rId17" Type="http://schemas.openxmlformats.org/officeDocument/2006/relationships/hyperlink" Target="http://library.ust.hk/sc/author-tips/02-promote.html" TargetMode="External"/><Relationship Id="rId2" Type="http://schemas.openxmlformats.org/officeDocument/2006/relationships/notesSlide" Target="../notesSlides/notesSlide177.xml"/><Relationship Id="rId16" Type="http://schemas.openxmlformats.org/officeDocument/2006/relationships/hyperlink" Target="https://www.hesge.ch/heg/infotheque/services/arodes-hes-so/publier-en-open-access/diffuser-sa-publication-les-reseaux-sociaux" TargetMode="External"/><Relationship Id="rId1" Type="http://schemas.openxmlformats.org/officeDocument/2006/relationships/slideLayout" Target="../slideLayouts/slideLayout2.xml"/><Relationship Id="rId6" Type="http://schemas.openxmlformats.org/officeDocument/2006/relationships/hyperlink" Target="https://www.enssib.fr/bibliotheque-numerique/documents/67665-8586-innover.pdf" TargetMode="External"/><Relationship Id="rId11" Type="http://schemas.openxmlformats.org/officeDocument/2006/relationships/hyperlink" Target="https://ist.blogs.inrae.fr/technologies/wp-content/uploads/sites/2/2016/11/Activist1_ReseauxSociaux-1.pdf" TargetMode="External"/><Relationship Id="rId5" Type="http://schemas.openxmlformats.org/officeDocument/2006/relationships/hyperlink" Target="http://www.abes.fr/Publications-Evenements/Arabesques/Arabesques-n-92" TargetMode="External"/><Relationship Id="rId15" Type="http://schemas.openxmlformats.org/officeDocument/2006/relationships/hyperlink" Target="http://fr.slideshare.net/HazelHall/using-social-media-to-promote-your-research" TargetMode="External"/><Relationship Id="rId10" Type="http://schemas.openxmlformats.org/officeDocument/2006/relationships/hyperlink" Target="http://liber.library.uu.nl/index.php/lq/article/view/9958/10504" TargetMode="External"/><Relationship Id="rId19" Type="http://schemas.openxmlformats.org/officeDocument/2006/relationships/hyperlink" Target="http://fr.slideshare.net/ntunmg/research-network-30833267" TargetMode="External"/><Relationship Id="rId4" Type="http://schemas.openxmlformats.org/officeDocument/2006/relationships/hyperlink" Target="http://www.abes.fr/Publications-Evenements/Arabesques/Arabesques-n-91" TargetMode="External"/><Relationship Id="rId9" Type="http://schemas.openxmlformats.org/officeDocument/2006/relationships/hyperlink" Target="https://www.sciencedirect.com/science/article/pii/S0099133315002062" TargetMode="External"/><Relationship Id="rId14" Type="http://schemas.openxmlformats.org/officeDocument/2006/relationships/hyperlink" Target="http://fr.slideshare.net/HazelHall/using-social-media-for-impact" TargetMode="External"/></Relationships>
</file>

<file path=ppt/slides/_rels/slide181.xml.rels><?xml version="1.0" encoding="UTF-8" standalone="yes"?>
<Relationships xmlns="http://schemas.openxmlformats.org/package/2006/relationships"><Relationship Id="rId8" Type="http://schemas.openxmlformats.org/officeDocument/2006/relationships/hyperlink" Target="https://www.unige.ch/communication/files/3815/9896/6836/Twitter_perso_utilisation.pdf" TargetMode="External"/><Relationship Id="rId13" Type="http://schemas.openxmlformats.org/officeDocument/2006/relationships/hyperlink" Target="https://www.unil.ch/socialmedia/home.html" TargetMode="External"/><Relationship Id="rId18" Type="http://schemas.openxmlformats.org/officeDocument/2006/relationships/hyperlink" Target="https://www.timeshighereducation.com/" TargetMode="External"/><Relationship Id="rId3" Type="http://schemas.openxmlformats.org/officeDocument/2006/relationships/hyperlink" Target="https://www.hug.ch/medias-sociaux/ouverture-compte-medias-sociaux" TargetMode="External"/><Relationship Id="rId7" Type="http://schemas.openxmlformats.org/officeDocument/2006/relationships/hyperlink" Target="https://www.unige.ch/communication/files/7115/9896/6662/Twitter_utilisation.pdf" TargetMode="External"/><Relationship Id="rId12" Type="http://schemas.openxmlformats.org/officeDocument/2006/relationships/hyperlink" Target="https://www.unige.ch/communication/files/1215/9896/6568/RS_BonnesPratiques.pdf" TargetMode="External"/><Relationship Id="rId17" Type="http://schemas.openxmlformats.org/officeDocument/2006/relationships/hyperlink" Target="http://scholarlykitchen.sspnet.org/" TargetMode="External"/><Relationship Id="rId2" Type="http://schemas.openxmlformats.org/officeDocument/2006/relationships/notesSlide" Target="../notesSlides/notesSlide178.xml"/><Relationship Id="rId16" Type="http://schemas.openxmlformats.org/officeDocument/2006/relationships/hyperlink" Target="http://blogs.lse.ac.uk/impactofsocialsciences/" TargetMode="External"/><Relationship Id="rId1" Type="http://schemas.openxmlformats.org/officeDocument/2006/relationships/slideLayout" Target="../slideLayouts/slideLayout2.xml"/><Relationship Id="rId6" Type="http://schemas.openxmlformats.org/officeDocument/2006/relationships/hyperlink" Target="https://www.unige.ch/communication/files/3315/9896/6608/Facebook_utilisation.pdf" TargetMode="External"/><Relationship Id="rId11" Type="http://schemas.openxmlformats.org/officeDocument/2006/relationships/hyperlink" Target="https://www.unige.ch/communication/files/6715/9896/6717/Instagram_utilisation.pdf" TargetMode="External"/><Relationship Id="rId5" Type="http://schemas.openxmlformats.org/officeDocument/2006/relationships/hyperlink" Target="https://www.unige.ch/communication/socialmedia/conseils-pour-les-utilisateurs-et-utilisatrices/" TargetMode="External"/><Relationship Id="rId15" Type="http://schemas.openxmlformats.org/officeDocument/2006/relationships/hyperlink" Target="https://www.unil.ch/socialmedia/home/menuinst/ressources.html" TargetMode="External"/><Relationship Id="rId10" Type="http://schemas.openxmlformats.org/officeDocument/2006/relationships/hyperlink" Target="https://www.unige.ch/communication/files/1015/9896/6869/LinkedIn_personnel_utilisation.pdf" TargetMode="External"/><Relationship Id="rId4" Type="http://schemas.openxmlformats.org/officeDocument/2006/relationships/hyperlink" Target="https://www.hug.ch/medias-sociaux/bonnes-pratiques-pour-collaborateurs" TargetMode="External"/><Relationship Id="rId9" Type="http://schemas.openxmlformats.org/officeDocument/2006/relationships/hyperlink" Target="https://www.unige.ch/communication/files/5415/9896/6692/LinkedIn_utilisation.pdf" TargetMode="External"/><Relationship Id="rId14" Type="http://schemas.openxmlformats.org/officeDocument/2006/relationships/hyperlink" Target="https://www.unil.ch/socialmedia/files/live/sites/socialmedia/files/shared/presentation_2017.pdf" TargetMode="External"/></Relationships>
</file>

<file path=ppt/slides/_rels/slide182.xml.rels><?xml version="1.0" encoding="UTF-8" standalone="yes"?>
<Relationships xmlns="http://schemas.openxmlformats.org/package/2006/relationships"><Relationship Id="rId8" Type="http://schemas.openxmlformats.org/officeDocument/2006/relationships/hyperlink" Target="http://www.vintageadbrowser.com/communications-ads-1950s/7" TargetMode="External"/><Relationship Id="rId13" Type="http://schemas.openxmlformats.org/officeDocument/2006/relationships/image" Target="../media/image273.jpeg"/><Relationship Id="rId18" Type="http://schemas.openxmlformats.org/officeDocument/2006/relationships/hyperlink" Target="http://www.vintageadbrowser.com/communications-ads-1940s/3" TargetMode="External"/><Relationship Id="rId3" Type="http://schemas.openxmlformats.org/officeDocument/2006/relationships/image" Target="../media/image267.jpeg"/><Relationship Id="rId7" Type="http://schemas.openxmlformats.org/officeDocument/2006/relationships/image" Target="../media/image271.jpeg"/><Relationship Id="rId12" Type="http://schemas.openxmlformats.org/officeDocument/2006/relationships/hyperlink" Target="http://www.mediassociaux.fr/2011/02/06/description-des-differents-types-de-medias-sociaux/" TargetMode="External"/><Relationship Id="rId17" Type="http://schemas.openxmlformats.org/officeDocument/2006/relationships/image" Target="../media/image275.jpeg"/><Relationship Id="rId2" Type="http://schemas.openxmlformats.org/officeDocument/2006/relationships/notesSlide" Target="../notesSlides/notesSlide179.xml"/><Relationship Id="rId16" Type="http://schemas.openxmlformats.org/officeDocument/2006/relationships/hyperlink" Target="http://www.vintageadbrowser.com/computers-and-software-ads-1960s/7" TargetMode="External"/><Relationship Id="rId20" Type="http://schemas.openxmlformats.org/officeDocument/2006/relationships/hyperlink" Target="http://www.ebay.com/itm/1933-American-Telephone-Telegraph-Co-Weaving-World-Of-Speech-Ad-Bell-System-/261469286709" TargetMode="External"/><Relationship Id="rId1" Type="http://schemas.openxmlformats.org/officeDocument/2006/relationships/slideLayout" Target="../slideLayouts/slideLayout2.xml"/><Relationship Id="rId6" Type="http://schemas.openxmlformats.org/officeDocument/2006/relationships/image" Target="../media/image270.jpeg"/><Relationship Id="rId11" Type="http://schemas.openxmlformats.org/officeDocument/2006/relationships/image" Target="../media/image272.png"/><Relationship Id="rId5" Type="http://schemas.openxmlformats.org/officeDocument/2006/relationships/image" Target="../media/image269.jpeg"/><Relationship Id="rId15" Type="http://schemas.openxmlformats.org/officeDocument/2006/relationships/image" Target="../media/image274.jpeg"/><Relationship Id="rId10" Type="http://schemas.openxmlformats.org/officeDocument/2006/relationships/hyperlink" Target="http://www.momapropaganda.com.br/" TargetMode="External"/><Relationship Id="rId19" Type="http://schemas.openxmlformats.org/officeDocument/2006/relationships/image" Target="../media/image276.jpeg"/><Relationship Id="rId4" Type="http://schemas.openxmlformats.org/officeDocument/2006/relationships/image" Target="../media/image268.jpeg"/><Relationship Id="rId9" Type="http://schemas.openxmlformats.org/officeDocument/2006/relationships/hyperlink" Target="http://www.vintageadbrowser.com/office-ads-1950s/3" TargetMode="External"/><Relationship Id="rId14" Type="http://schemas.openxmlformats.org/officeDocument/2006/relationships/hyperlink" Target="http://www.vintageadbrowser.com/computers-and-software-ads-1950s/2"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jpe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blogs.lse.ac.uk/impactofsocialsciences/2019/06/05/how-will-the-emerging-generation-of-scholars-transform-scholarly-communication/" TargetMode="External"/><Relationship Id="rId5" Type="http://schemas.openxmlformats.org/officeDocument/2006/relationships/hyperlink" Target="http://www.jisc.ac.uk/media/documents/publications/reports/2012/researchers-of-tomorrow-exec.pdf" TargetMode="External"/><Relationship Id="rId4" Type="http://schemas.openxmlformats.org/officeDocument/2006/relationships/hyperlink" Target="http://www.rin.ac.uk/our-work/communicating-and-disseminating-research/use-and-relevance-web-20-researcher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authorservices.wiley.com/asset/photos/promote.html/Promotionaltoolkitflyer.pdf"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ocialmedialab.ca/?p=4308"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101innovations.wordpress.com/" TargetMode="Externa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www.facebook.com/Recherche-sur-les-Charpentes-et-les-Plafonds-Peints-M%C3%A9di%C3%A9vaux-108556049209743/timeline?ref=page_internal" TargetMode="External"/><Relationship Id="rId3" Type="http://schemas.openxmlformats.org/officeDocument/2006/relationships/hyperlink" Target="https://www.facebook.com/" TargetMode="External"/><Relationship Id="rId7" Type="http://schemas.openxmlformats.org/officeDocument/2006/relationships/hyperlink" Target="https://www.facebook.com/MondesSociaux/" TargetMode="External"/><Relationship Id="rId12"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facebook.com/Robert.Lee.2014" TargetMode="External"/><Relationship Id="rId11" Type="http://schemas.openxmlformats.org/officeDocument/2006/relationships/hyperlink" Target="https://firstmonday.org/ojs/index.php/fm/article/view/7296" TargetMode="External"/><Relationship Id="rId5" Type="http://schemas.openxmlformats.org/officeDocument/2006/relationships/hyperlink" Target="https://www.facebook.com/CNESFrance" TargetMode="External"/><Relationship Id="rId10" Type="http://schemas.openxmlformats.org/officeDocument/2006/relationships/hyperlink" Target="https://theconversation.com/facebook-le-debut-de-la-fin-109489" TargetMode="External"/><Relationship Id="rId4" Type="http://schemas.openxmlformats.org/officeDocument/2006/relationships/hyperlink" Target="https://www.facebook.com/gunthert.seminaire" TargetMode="External"/><Relationship Id="rId9" Type="http://schemas.openxmlformats.org/officeDocument/2006/relationships/hyperlink" Target="https://www.facebook.com/Transscript-1047326855306229/"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rmsnews.com/recruteur-ecole-etudiant-comment-bien-utiliser-les-pages-universites-linkedin/" TargetMode="External"/><Relationship Id="rId13" Type="http://schemas.openxmlformats.org/officeDocument/2006/relationships/hyperlink" Target="https://www.linkedin.com/organization-guest/company/inria" TargetMode="External"/><Relationship Id="rId3" Type="http://schemas.openxmlformats.org/officeDocument/2006/relationships/hyperlink" Target="https://www.linkedin.com/" TargetMode="External"/><Relationship Id="rId7" Type="http://schemas.openxmlformats.org/officeDocument/2006/relationships/hyperlink" Target="https://socialmediapro.fr/publier-article-linkedin-pulse-mettre-valeur-expertise" TargetMode="External"/><Relationship Id="rId12" Type="http://schemas.openxmlformats.org/officeDocument/2006/relationships/hyperlink" Target="https://fr.linkedin.com/company/ifp-energies-nouvelles" TargetMode="External"/><Relationship Id="rId17" Type="http://schemas.openxmlformats.org/officeDocument/2006/relationships/image" Target="../media/image47.png"/><Relationship Id="rId2" Type="http://schemas.openxmlformats.org/officeDocument/2006/relationships/notesSlide" Target="../notesSlides/notesSlide26.xml"/><Relationship Id="rId16" Type="http://schemas.openxmlformats.org/officeDocument/2006/relationships/hyperlink" Target="https://firstmonday.org/ojs/index.php/fm/article/view/7296" TargetMode="External"/><Relationship Id="rId1" Type="http://schemas.openxmlformats.org/officeDocument/2006/relationships/slideLayout" Target="../slideLayouts/slideLayout2.xml"/><Relationship Id="rId6" Type="http://schemas.openxmlformats.org/officeDocument/2006/relationships/hyperlink" Target="https://www.linkedin.com/help/linkedin/answer/83" TargetMode="External"/><Relationship Id="rId11" Type="http://schemas.openxmlformats.org/officeDocument/2006/relationships/hyperlink" Target="https://fr.linkedin.com/in/%C3%A9ric-verdeil-a46b1b19" TargetMode="External"/><Relationship Id="rId5" Type="http://schemas.openxmlformats.org/officeDocument/2006/relationships/hyperlink" Target="https://www.francetvinfo.fr/replay-radio/on-s-y-emploie-de-philippe-duport/on-s-y-emploie-reseaux-sociaux-attention-a-ne-pas-trop-en-dire_3780733.html" TargetMode="External"/><Relationship Id="rId15" Type="http://schemas.openxmlformats.org/officeDocument/2006/relationships/hyperlink" Target="https://www.linkedin.com/help/linkedin/answer/15024/questions-frequentes-sur-les-comptes-premium?lang=fr" TargetMode="External"/><Relationship Id="rId10" Type="http://schemas.openxmlformats.org/officeDocument/2006/relationships/hyperlink" Target="https://fr.linkedin.com/in/chlo%C3%A9-agathe-azencott-a116ba5" TargetMode="External"/><Relationship Id="rId4" Type="http://schemas.openxmlformats.org/officeDocument/2006/relationships/hyperlink" Target="http://www.lemonde.fr/campus/article/2016/01/06/linkedin-le-classement-d-universites-qui-va-tout-changer_4842227_4401467.html" TargetMode="External"/><Relationship Id="rId9" Type="http://schemas.openxmlformats.org/officeDocument/2006/relationships/hyperlink" Target="https://www.linkedin.com/help/linkedin/answer/1717/creating-or-deleting-a-profile-in-another-language" TargetMode="External"/><Relationship Id="rId14" Type="http://schemas.openxmlformats.org/officeDocument/2006/relationships/hyperlink" Target="https://www.linkedin.com/help/linkedin/answer/90228"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asu.academia.edu/MichaelESmith" TargetMode="External"/><Relationship Id="rId3" Type="http://schemas.openxmlformats.org/officeDocument/2006/relationships/hyperlink" Target="https://www.academia.edu/" TargetMode="External"/><Relationship Id="rId7" Type="http://schemas.openxmlformats.org/officeDocument/2006/relationships/hyperlink" Target="https://support.academia.edu/hc/en-us/categories/360003163393-Academia-Premium-Features-Payment-Questions" TargetMode="External"/><Relationship Id="rId12"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www.academia.edu/about" TargetMode="External"/><Relationship Id="rId11" Type="http://schemas.openxmlformats.org/officeDocument/2006/relationships/hyperlink" Target="http://archeorient.hypotheses.org/792" TargetMode="External"/><Relationship Id="rId5" Type="http://schemas.openxmlformats.org/officeDocument/2006/relationships/hyperlink" Target="Mehdi%20Achouche" TargetMode="External"/><Relationship Id="rId10" Type="http://schemas.openxmlformats.org/officeDocument/2006/relationships/hyperlink" Target="https://univ-paris1.academia.edu/RevueePha%C3%AFstos" TargetMode="External"/><Relationship Id="rId4" Type="http://schemas.openxmlformats.org/officeDocument/2006/relationships/hyperlink" Target="https://support.academia.edu/hc/en-us/articles/360043383853-What-is-Academia-Premium-" TargetMode="External"/><Relationship Id="rId9" Type="http://schemas.openxmlformats.org/officeDocument/2006/relationships/hyperlink" Target="http://dhiha.hypotheses.org/1045"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link.springer.com/article/10.1007/s11192-019-03124-w" TargetMode="External"/><Relationship Id="rId3" Type="http://schemas.openxmlformats.org/officeDocument/2006/relationships/hyperlink" Target="https://www.researchgate.net/" TargetMode="External"/><Relationship Id="rId7" Type="http://schemas.openxmlformats.org/officeDocument/2006/relationships/hyperlink" Target="http://blogs.lse.ac.uk/impactofsocialsciences/2015/12/09/the-researchgate-score-a-good-example-of-a-bad-metric/" TargetMode="External"/><Relationship Id="rId12"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researchgate.net/search" TargetMode="External"/><Relationship Id="rId11" Type="http://schemas.openxmlformats.org/officeDocument/2006/relationships/hyperlink" Target="https://www.researchgate.net/profile/Eric_Verdeil" TargetMode="External"/><Relationship Id="rId5" Type="http://schemas.openxmlformats.org/officeDocument/2006/relationships/hyperlink" Target="http://www.researchgate.net/publicprofile.RGScoreFAQ.html" TargetMode="External"/><Relationship Id="rId10" Type="http://schemas.openxmlformats.org/officeDocument/2006/relationships/hyperlink" Target="https://www.researchgate.net/journal/0883-2927_Applied_Geochemistry" TargetMode="External"/><Relationship Id="rId4" Type="http://schemas.openxmlformats.org/officeDocument/2006/relationships/hyperlink" Target="https://explore.researchgate.net/display/news/2014/09/19/A+new+blog+to+highlight+collaboration+and+discovery" TargetMode="External"/><Relationship Id="rId9" Type="http://schemas.openxmlformats.org/officeDocument/2006/relationships/hyperlink" Target="http://www.researchgate.net/institution/Paris_Diderot_University/department/Institut_de_Physique_du_Globe_de_Paris_IPGP_UMR_715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www.nature.com/news/online-collaboration-scientists-and-the-social-network-1.15711?WT.ec_id=NEWS-20140819"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hyperlink" Target="http://www.quora.com/" TargetMode="External"/><Relationship Id="rId13" Type="http://schemas.openxmlformats.org/officeDocument/2006/relationships/hyperlink" Target="http://www.oxwall.org/" TargetMode="External"/><Relationship Id="rId18" Type="http://schemas.openxmlformats.org/officeDocument/2006/relationships/hyperlink" Target="http://www.nanopaprika.eu/" TargetMode="External"/><Relationship Id="rId3" Type="http://schemas.openxmlformats.org/officeDocument/2006/relationships/hyperlink" Target="http://www.facebook.com/" TargetMode="External"/><Relationship Id="rId21" Type="http://schemas.openxmlformats.org/officeDocument/2006/relationships/hyperlink" Target="http://www.ssrn.com/" TargetMode="External"/><Relationship Id="rId7" Type="http://schemas.openxmlformats.org/officeDocument/2006/relationships/hyperlink" Target="http://www.researchgate.net/" TargetMode="External"/><Relationship Id="rId12" Type="http://schemas.openxmlformats.org/officeDocument/2006/relationships/hyperlink" Target="https://buddypress.org/" TargetMode="External"/><Relationship Id="rId17" Type="http://schemas.openxmlformats.org/officeDocument/2006/relationships/hyperlink" Target="http://www.malariaworld.org/" TargetMode="External"/><Relationship Id="rId2" Type="http://schemas.openxmlformats.org/officeDocument/2006/relationships/notesSlide" Target="../notesSlides/notesSlide30.xml"/><Relationship Id="rId16" Type="http://schemas.openxmlformats.org/officeDocument/2006/relationships/hyperlink" Target="https://www.inospin.com/" TargetMode="External"/><Relationship Id="rId20" Type="http://schemas.openxmlformats.org/officeDocument/2006/relationships/hyperlink" Target="http://www.lawyrs.net/" TargetMode="External"/><Relationship Id="rId1" Type="http://schemas.openxmlformats.org/officeDocument/2006/relationships/slideLayout" Target="../slideLayouts/slideLayout2.xml"/><Relationship Id="rId6" Type="http://schemas.openxmlformats.org/officeDocument/2006/relationships/hyperlink" Target="http://mysciencework.com/" TargetMode="External"/><Relationship Id="rId11" Type="http://schemas.openxmlformats.org/officeDocument/2006/relationships/hyperlink" Target="http://www.ning.com/" TargetMode="External"/><Relationship Id="rId5" Type="http://schemas.openxmlformats.org/officeDocument/2006/relationships/hyperlink" Target="https://www.academia.edu/" TargetMode="External"/><Relationship Id="rId15" Type="http://schemas.openxmlformats.org/officeDocument/2006/relationships/image" Target="../media/image53.png"/><Relationship Id="rId23" Type="http://schemas.openxmlformats.org/officeDocument/2006/relationships/hyperlink" Target="http://europa.eu/sinapse/" TargetMode="External"/><Relationship Id="rId10" Type="http://schemas.openxmlformats.org/officeDocument/2006/relationships/hyperlink" Target="http://stackexchange.com/sites" TargetMode="External"/><Relationship Id="rId19" Type="http://schemas.openxmlformats.org/officeDocument/2006/relationships/hyperlink" Target="http://www.scientix.eu/web/guest" TargetMode="External"/><Relationship Id="rId4" Type="http://schemas.openxmlformats.org/officeDocument/2006/relationships/hyperlink" Target="http://www.linkedin.com/" TargetMode="External"/><Relationship Id="rId9" Type="http://schemas.openxmlformats.org/officeDocument/2006/relationships/hyperlink" Target="https://www.reddit.com/r/Scholar/" TargetMode="External"/><Relationship Id="rId14" Type="http://schemas.openxmlformats.org/officeDocument/2006/relationships/hyperlink" Target="https://duraspace.org/vivo/" TargetMode="External"/><Relationship Id="rId22" Type="http://schemas.openxmlformats.org/officeDocument/2006/relationships/hyperlink" Target="https://www.scienceopen.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blogs.nature.com/ofschemesandmemes/2017/06/15/how-do-researchers-use-social-media-and-scholarly-collaboration-networks-scn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firstmonday.org/ojs/index.php/fm/article/view/7296"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slideshare.net/Vanksen/twitter-prsentation-complte-de-lessentiel-1903868"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twitter.com/" TargetMode="External"/><Relationship Id="rId5" Type="http://schemas.openxmlformats.org/officeDocument/2006/relationships/hyperlink" Target="http://www.tumblr.com/" TargetMode="Externa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8" Type="http://schemas.openxmlformats.org/officeDocument/2006/relationships/hyperlink" Target="https://twitter.com/mXli1" TargetMode="External"/><Relationship Id="rId13" Type="http://schemas.openxmlformats.org/officeDocument/2006/relationships/hyperlink" Target="https://twitter.com/TapoPlinthine" TargetMode="External"/><Relationship Id="rId18" Type="http://schemas.openxmlformats.org/officeDocument/2006/relationships/hyperlink" Target="https://twitter.com/SdA_Collections" TargetMode="External"/><Relationship Id="rId26" Type="http://schemas.openxmlformats.org/officeDocument/2006/relationships/image" Target="../media/image63.png"/><Relationship Id="rId3" Type="http://schemas.openxmlformats.org/officeDocument/2006/relationships/hyperlink" Target="https://twitter.com/" TargetMode="External"/><Relationship Id="rId21" Type="http://schemas.openxmlformats.org/officeDocument/2006/relationships/hyperlink" Target="https://twitter.com/search?q=#womeninscience&amp;src=typd" TargetMode="External"/><Relationship Id="rId7" Type="http://schemas.openxmlformats.org/officeDocument/2006/relationships/hyperlink" Target="https://twitter.com/fpurseigle?lang=fr" TargetMode="External"/><Relationship Id="rId12" Type="http://schemas.openxmlformats.org/officeDocument/2006/relationships/hyperlink" Target="https://twitter.com/INERIS_fr" TargetMode="External"/><Relationship Id="rId17" Type="http://schemas.openxmlformats.org/officeDocument/2006/relationships/hyperlink" Target="https://twitter.com/caa2014paris" TargetMode="External"/><Relationship Id="rId25" Type="http://schemas.openxmlformats.org/officeDocument/2006/relationships/image" Target="../media/image62.jpeg"/><Relationship Id="rId2" Type="http://schemas.openxmlformats.org/officeDocument/2006/relationships/notesSlide" Target="../notesSlides/notesSlide36.xml"/><Relationship Id="rId16" Type="http://schemas.openxmlformats.org/officeDocument/2006/relationships/hyperlink" Target="https://twitter.com/EnDirectDuLabo" TargetMode="External"/><Relationship Id="rId20" Type="http://schemas.openxmlformats.org/officeDocument/2006/relationships/hyperlink" Target="https://twitter.com/search?q=%23blackhistorymonth&amp;src=typed_query" TargetMode="External"/><Relationship Id="rId1" Type="http://schemas.openxmlformats.org/officeDocument/2006/relationships/slideLayout" Target="../slideLayouts/slideLayout2.xml"/><Relationship Id="rId6" Type="http://schemas.openxmlformats.org/officeDocument/2006/relationships/hyperlink" Target="https://twitter.com/ValeriaAugusta8" TargetMode="External"/><Relationship Id="rId11" Type="http://schemas.openxmlformats.org/officeDocument/2006/relationships/hyperlink" Target="https://twitter.com/OsuPytheas" TargetMode="External"/><Relationship Id="rId24" Type="http://schemas.openxmlformats.org/officeDocument/2006/relationships/hyperlink" Target="https://twitter.com/search-advanced" TargetMode="External"/><Relationship Id="rId5" Type="http://schemas.openxmlformats.org/officeDocument/2006/relationships/hyperlink" Target="https://twitter.com/hcottin" TargetMode="External"/><Relationship Id="rId15" Type="http://schemas.openxmlformats.org/officeDocument/2006/relationships/hyperlink" Target="https://twitter.com/ArtMedNumerique" TargetMode="External"/><Relationship Id="rId23" Type="http://schemas.openxmlformats.org/officeDocument/2006/relationships/hyperlink" Target="https://www.ouvrirlascience.fr/les-prepublications-ouvrent-elles-la-voie-a-une-science-en-temps-reel/" TargetMode="External"/><Relationship Id="rId10" Type="http://schemas.openxmlformats.org/officeDocument/2006/relationships/hyperlink" Target="https://twitter.com/MINES_ParisTech" TargetMode="External"/><Relationship Id="rId19" Type="http://schemas.openxmlformats.org/officeDocument/2006/relationships/hyperlink" Target="https://twitter.com/hashtag/MarchForScience?src=hash" TargetMode="External"/><Relationship Id="rId4" Type="http://schemas.openxmlformats.org/officeDocument/2006/relationships/hyperlink" Target="https://twitter.com/devillesy" TargetMode="External"/><Relationship Id="rId9" Type="http://schemas.openxmlformats.org/officeDocument/2006/relationships/hyperlink" Target="https://twitter.com/BIRDlab_ENS" TargetMode="External"/><Relationship Id="rId14" Type="http://schemas.openxmlformats.org/officeDocument/2006/relationships/hyperlink" Target="https://twitter.com/renaud_epstein" TargetMode="External"/><Relationship Id="rId22" Type="http://schemas.openxmlformats.org/officeDocument/2006/relationships/hyperlink" Target="https://firstmonday.org/ojs/index.php/fm/article/view/7296"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www.canberra.edu.au/faculties/arts-design/attachments/pdf/n-and-mrc/Feeling-Better-Connected-report-final.pdf" TargetMode="External"/><Relationship Id="rId5" Type="http://schemas.openxmlformats.org/officeDocument/2006/relationships/image" Target="../media/image65.png"/><Relationship Id="rId4" Type="http://schemas.openxmlformats.org/officeDocument/2006/relationships/hyperlink" Target="http://www.nature.com/news/online-collaboration-scientists-and-the-social-network-1.15711?WT.ec_id=NEWS-20140819"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ejournal.um.edu.my/index.php/MJLIS/article/view/9456"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s://www.youtube.com/channel/UCuBYtIKxZaPKfF081cMDr1A" TargetMode="External"/><Relationship Id="rId13" Type="http://schemas.openxmlformats.org/officeDocument/2006/relationships/hyperlink" Target="https://www.youtube.com/channel/UCU9tUselGZINu7kvkQjZKnw" TargetMode="External"/><Relationship Id="rId18" Type="http://schemas.openxmlformats.org/officeDocument/2006/relationships/image" Target="../media/image67.png"/><Relationship Id="rId3" Type="http://schemas.openxmlformats.org/officeDocument/2006/relationships/hyperlink" Target="https://www.youtube.com/" TargetMode="External"/><Relationship Id="rId7" Type="http://schemas.openxmlformats.org/officeDocument/2006/relationships/hyperlink" Target="http://periodicvideos.com/" TargetMode="External"/><Relationship Id="rId12" Type="http://schemas.openxmlformats.org/officeDocument/2006/relationships/hyperlink" Target="https://www.youtube.com/channel/UC4Jrte_YtwWfANKNyzse5iA" TargetMode="External"/><Relationship Id="rId17" Type="http://schemas.openxmlformats.org/officeDocument/2006/relationships/hyperlink" Target="https://www.vimeo.com/" TargetMode="External"/><Relationship Id="rId2" Type="http://schemas.openxmlformats.org/officeDocument/2006/relationships/notesSlide" Target="../notesSlides/notesSlide41.xml"/><Relationship Id="rId16" Type="http://schemas.openxmlformats.org/officeDocument/2006/relationships/hyperlink" Target="http://www.dailymotion.com/fr" TargetMode="External"/><Relationship Id="rId1" Type="http://schemas.openxmlformats.org/officeDocument/2006/relationships/slideLayout" Target="../slideLayouts/slideLayout2.xml"/><Relationship Id="rId6" Type="http://schemas.openxmlformats.org/officeDocument/2006/relationships/hyperlink" Target="https://www.futura-sciences.com/sciences/actualites/recherche-cinq-bonnes-raisons-etre-youtube-scientifique-85675/?utm_content=actu&amp;utm_medium=social&amp;utm_source=twitter.com&amp;utm_campaign=futura" TargetMode="External"/><Relationship Id="rId11" Type="http://schemas.openxmlformats.org/officeDocument/2006/relationships/hyperlink" Target="https://www.youtube.com/channel/UCVYAuEQWiedXJSbXXu6Dagg" TargetMode="External"/><Relationship Id="rId5" Type="http://schemas.openxmlformats.org/officeDocument/2006/relationships/hyperlink" Target="https://canevetetassocies.fr/2019/09/23/universites-et-grandes-ecoles-sur-youtube-en-2019/" TargetMode="External"/><Relationship Id="rId15" Type="http://schemas.openxmlformats.org/officeDocument/2006/relationships/hyperlink" Target="https://www.youtube.com/channel/UCKjDY4joMPcoRMmd-G1yz1Q/playlists" TargetMode="External"/><Relationship Id="rId10" Type="http://schemas.openxmlformats.org/officeDocument/2006/relationships/hyperlink" Target="https://www.youtube.com/channel/UCLsYrDS9jYL_dO1g8qe2ctw" TargetMode="External"/><Relationship Id="rId4" Type="http://schemas.openxmlformats.org/officeDocument/2006/relationships/hyperlink" Target="https://www.arces.com/images/files/ARCES_2019_Synth%C3%A8se%20du%20Barometre_metiers_communication_VF_5juin2019.pdf" TargetMode="External"/><Relationship Id="rId9" Type="http://schemas.openxmlformats.org/officeDocument/2006/relationships/hyperlink" Target="http://www.youtube.com/user/InriaChannel" TargetMode="External"/><Relationship Id="rId14" Type="http://schemas.openxmlformats.org/officeDocument/2006/relationships/hyperlink" Target="https://www.youtube.com/playlist?list=PLidnRlWwwcP3qdKJ0vmF_XGT1BroeoE0J"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www.flickr.com/photos/gunthert/sets/" TargetMode="External"/><Relationship Id="rId13" Type="http://schemas.openxmlformats.org/officeDocument/2006/relationships/hyperlink" Target="https://www.instagram.com/jordan_library/" TargetMode="External"/><Relationship Id="rId18" Type="http://schemas.openxmlformats.org/officeDocument/2006/relationships/hyperlink" Target="https://canevetetassocies.fr/2019/02/19/classement-instagram-sup-2019/" TargetMode="External"/><Relationship Id="rId26" Type="http://schemas.openxmlformats.org/officeDocument/2006/relationships/hyperlink" Target="https://twitter.com/nasa" TargetMode="External"/><Relationship Id="rId3" Type="http://schemas.openxmlformats.org/officeDocument/2006/relationships/hyperlink" Target="https://www.flickr.com/" TargetMode="External"/><Relationship Id="rId21" Type="http://schemas.openxmlformats.org/officeDocument/2006/relationships/image" Target="../media/image68.png"/><Relationship Id="rId7" Type="http://schemas.openxmlformats.org/officeDocument/2006/relationships/hyperlink" Target="https://www.flickr.com/photos/ifpo" TargetMode="External"/><Relationship Id="rId12" Type="http://schemas.openxmlformats.org/officeDocument/2006/relationships/hyperlink" Target="https://www.arces.com/images/files/ARCES_2019_Synth%C3%A8se%20du%20Barometre_metiers_communication_VF_5juin2019.pdf" TargetMode="External"/><Relationship Id="rId17" Type="http://schemas.openxmlformats.org/officeDocument/2006/relationships/hyperlink" Target="https://www.instagram.com/llaugier1/" TargetMode="External"/><Relationship Id="rId25" Type="http://schemas.openxmlformats.org/officeDocument/2006/relationships/hyperlink" Target="https://www.flickr.com/photos/projectapolloarchive/" TargetMode="External"/><Relationship Id="rId2" Type="http://schemas.openxmlformats.org/officeDocument/2006/relationships/notesSlide" Target="../notesSlides/notesSlide42.xml"/><Relationship Id="rId16" Type="http://schemas.openxmlformats.org/officeDocument/2006/relationships/hyperlink" Target="https://www.instagram.com/agnes.soos/" TargetMode="External"/><Relationship Id="rId20" Type="http://schemas.openxmlformats.org/officeDocument/2006/relationships/hyperlink" Target="https://www.instagram.com/doctorants_inha/?hl=fr" TargetMode="External"/><Relationship Id="rId29" Type="http://schemas.openxmlformats.org/officeDocument/2006/relationships/hyperlink" Target="http://www.cnrs.fr/fr/tous-nos-reseaux-sociaux" TargetMode="External"/><Relationship Id="rId1" Type="http://schemas.openxmlformats.org/officeDocument/2006/relationships/slideLayout" Target="../slideLayouts/slideLayout2.xml"/><Relationship Id="rId6" Type="http://schemas.openxmlformats.org/officeDocument/2006/relationships/hyperlink" Target="https://www.flickr.com/photos/inrap/" TargetMode="External"/><Relationship Id="rId11" Type="http://schemas.openxmlformats.org/officeDocument/2006/relationships/hyperlink" Target="https://www.instagram.com/cnes_france/" TargetMode="External"/><Relationship Id="rId24" Type="http://schemas.openxmlformats.org/officeDocument/2006/relationships/hyperlink" Target="https://www.facebook.com/NASA/" TargetMode="External"/><Relationship Id="rId5" Type="http://schemas.openxmlformats.org/officeDocument/2006/relationships/hyperlink" Target="https://www.flickr.com/photos/biodivlibrary/" TargetMode="External"/><Relationship Id="rId15" Type="http://schemas.openxmlformats.org/officeDocument/2006/relationships/hyperlink" Target="https://www.instagram.com/cnrs/" TargetMode="External"/><Relationship Id="rId23" Type="http://schemas.microsoft.com/office/2007/relationships/hdphoto" Target="../media/hdphoto1.wdp"/><Relationship Id="rId28" Type="http://schemas.openxmlformats.org/officeDocument/2006/relationships/hyperlink" Target="https://www.instagram.com/nasa/" TargetMode="External"/><Relationship Id="rId10" Type="http://schemas.openxmlformats.org/officeDocument/2006/relationships/hyperlink" Target="https://www.instagram.com/" TargetMode="External"/><Relationship Id="rId19" Type="http://schemas.openxmlformats.org/officeDocument/2006/relationships/hyperlink" Target="https://www.instagram.com/scientistselfies/" TargetMode="External"/><Relationship Id="rId4" Type="http://schemas.openxmlformats.org/officeDocument/2006/relationships/hyperlink" Target="http://www.flickr.com/photos/dgda/" TargetMode="External"/><Relationship Id="rId9" Type="http://schemas.openxmlformats.org/officeDocument/2006/relationships/hyperlink" Target="https://www.flickr.com/people/profzucker/" TargetMode="External"/><Relationship Id="rId14" Type="http://schemas.openxmlformats.org/officeDocument/2006/relationships/hyperlink" Target="http://open-shelf.ca/180201-ocula-instastacks/" TargetMode="External"/><Relationship Id="rId22" Type="http://schemas.openxmlformats.org/officeDocument/2006/relationships/image" Target="../media/image69.png"/><Relationship Id="rId27" Type="http://schemas.openxmlformats.org/officeDocument/2006/relationships/hyperlink" Target="https://www.youtube.com/user/NASAtelevision"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zotero.org/" TargetMode="External"/><Relationship Id="rId13" Type="http://schemas.openxmlformats.org/officeDocument/2006/relationships/hyperlink" Target="https://www.zotero.org/groups/708363/donnes_de_la_recherche_-_veille_collaborative?" TargetMode="External"/><Relationship Id="rId3" Type="http://schemas.openxmlformats.org/officeDocument/2006/relationships/image" Target="../media/image70.png"/><Relationship Id="rId7" Type="http://schemas.openxmlformats.org/officeDocument/2006/relationships/hyperlink" Target="https://www.elsevier.com/solutions/mendeley/who-uses" TargetMode="External"/><Relationship Id="rId12" Type="http://schemas.openxmlformats.org/officeDocument/2006/relationships/hyperlink" Target="https://www.zotero.org/groups/230472/umr_ambiances_architecturales_et_urbaines"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prodinra.inra.fr/?locale=fr#!ConsultNotice:207277" TargetMode="External"/><Relationship Id="rId11" Type="http://schemas.openxmlformats.org/officeDocument/2006/relationships/hyperlink" Target="http://www.boiteaoutils.info/2013/01/bibliographie-collaborative-de-la.html" TargetMode="External"/><Relationship Id="rId5" Type="http://schemas.openxmlformats.org/officeDocument/2006/relationships/hyperlink" Target="http://www.mendeley.com/research-papers/search/" TargetMode="External"/><Relationship Id="rId10" Type="http://schemas.openxmlformats.org/officeDocument/2006/relationships/hyperlink" Target="https://www.zotero.org/inactinique" TargetMode="External"/><Relationship Id="rId4" Type="http://schemas.openxmlformats.org/officeDocument/2006/relationships/hyperlink" Target="https://www.mendeley.com/" TargetMode="External"/><Relationship Id="rId9" Type="http://schemas.openxmlformats.org/officeDocument/2006/relationships/hyperlink" Target="http://www.zotero.org/search" TargetMode="External"/><Relationship Id="rId14" Type="http://schemas.openxmlformats.org/officeDocument/2006/relationships/image" Target="../media/image71.pn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s://www.myexperiment.org/" TargetMode="External"/><Relationship Id="rId7"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figshare.com/articles/NPG_2014_Social_Networks_survey/1132584" TargetMode="External"/><Relationship Id="rId5" Type="http://schemas.openxmlformats.org/officeDocument/2006/relationships/hyperlink" Target="https://figshare.com/" TargetMode="External"/><Relationship Id="rId4" Type="http://schemas.openxmlformats.org/officeDocument/2006/relationships/hyperlink" Target="http://www.myexperiment.org/users/43.html"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fr.scribd.com/CSFD_desertification" TargetMode="External"/><Relationship Id="rId13" Type="http://schemas.openxmlformats.org/officeDocument/2006/relationships/hyperlink" Target="https://www.pinterest.fr/fmlibrarian/" TargetMode="External"/><Relationship Id="rId3" Type="http://schemas.openxmlformats.org/officeDocument/2006/relationships/hyperlink" Target="https://fr.slideshare.net/" TargetMode="External"/><Relationship Id="rId7" Type="http://schemas.openxmlformats.org/officeDocument/2006/relationships/hyperlink" Target="https://fr.scribd.com/" TargetMode="External"/><Relationship Id="rId12" Type="http://schemas.openxmlformats.org/officeDocument/2006/relationships/hyperlink" Target="http://www.pinterest.com/profjess/"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fr.slideshare.net/niroland" TargetMode="External"/><Relationship Id="rId11" Type="http://schemas.openxmlformats.org/officeDocument/2006/relationships/hyperlink" Target="https://www.pinterest.com/" TargetMode="External"/><Relationship Id="rId5" Type="http://schemas.openxmlformats.org/officeDocument/2006/relationships/hyperlink" Target="http://fr.slideshare.net/PhilippeGambette" TargetMode="External"/><Relationship Id="rId15" Type="http://schemas.openxmlformats.org/officeDocument/2006/relationships/image" Target="../media/image76.png"/><Relationship Id="rId10" Type="http://schemas.openxmlformats.org/officeDocument/2006/relationships/image" Target="../media/image75.png"/><Relationship Id="rId4" Type="http://schemas.openxmlformats.org/officeDocument/2006/relationships/hyperlink" Target="http://fr.slideshare.net/inria" TargetMode="External"/><Relationship Id="rId9" Type="http://schemas.openxmlformats.org/officeDocument/2006/relationships/image" Target="../media/image74.png"/><Relationship Id="rId14" Type="http://schemas.openxmlformats.org/officeDocument/2006/relationships/hyperlink" Target="http://www.pinterest.com/calacademy/"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fr.wikipedia.org/wiki/Nupedia"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fr.wikipedia.org/" TargetMode="External"/><Relationship Id="rId5" Type="http://schemas.openxmlformats.org/officeDocument/2006/relationships/image" Target="../media/image82.png"/><Relationship Id="rId4" Type="http://schemas.openxmlformats.org/officeDocument/2006/relationships/hyperlink" Target="http://blogs.rue89.com/hotel-wikipedia/2012/01/19/wikipedia-au-tournant-22627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www.ncbi.nlm.nih.gov/pmc/articles/PMC441225/" TargetMode="External"/><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8" Type="http://schemas.openxmlformats.org/officeDocument/2006/relationships/hyperlink" Target="http://uses.plantnet-project.org/fr/" TargetMode="External"/><Relationship Id="rId13" Type="http://schemas.openxmlformats.org/officeDocument/2006/relationships/hyperlink" Target="https://cat.opidor.fr/" TargetMode="External"/><Relationship Id="rId18" Type="http://schemas.openxmlformats.org/officeDocument/2006/relationships/hyperlink" Target="http://wikiindex.org/Welcome" TargetMode="External"/><Relationship Id="rId3" Type="http://schemas.openxmlformats.org/officeDocument/2006/relationships/hyperlink" Target="http://en.citizendium.org/wiki/Welcome_to_Citizendium" TargetMode="External"/><Relationship Id="rId21" Type="http://schemas.openxmlformats.org/officeDocument/2006/relationships/image" Target="../media/image62.jpeg"/><Relationship Id="rId7" Type="http://schemas.openxmlformats.org/officeDocument/2006/relationships/hyperlink" Target="http://mots-agronomie.inra.fr/mots-agronomie.fr/index.php/Accueil" TargetMode="External"/><Relationship Id="rId12" Type="http://schemas.openxmlformats.org/officeDocument/2006/relationships/hyperlink" Target="http://cdli.ox.ac.uk/wiki/" TargetMode="External"/><Relationship Id="rId17" Type="http://schemas.openxmlformats.org/officeDocument/2006/relationships/hyperlink" Target="http://www.wikimatrix.org/" TargetMode="External"/><Relationship Id="rId2" Type="http://schemas.openxmlformats.org/officeDocument/2006/relationships/notesSlide" Target="../notesSlides/notesSlide50.xml"/><Relationship Id="rId16" Type="http://schemas.openxmlformats.org/officeDocument/2006/relationships/hyperlink" Target="https://www.mediawiki.org/wiki/MediaWiki/fr" TargetMode="External"/><Relationship Id="rId20"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hyperlink" Target="http://www.forumancientcoins.com/numiswiki/view.asp" TargetMode="External"/><Relationship Id="rId11" Type="http://schemas.openxmlformats.org/officeDocument/2006/relationships/hyperlink" Target="http://openwetware.org/wiki/Category:Material" TargetMode="External"/><Relationship Id="rId5" Type="http://schemas.openxmlformats.org/officeDocument/2006/relationships/hyperlink" Target="http://fr.jurispedia.org/index.php/Accueil" TargetMode="External"/><Relationship Id="rId15" Type="http://schemas.openxmlformats.org/officeDocument/2006/relationships/hyperlink" Target="http://pbworks.com/" TargetMode="External"/><Relationship Id="rId10" Type="http://schemas.openxmlformats.org/officeDocument/2006/relationships/hyperlink" Target="http://openwetware.org/wiki/Main_Page" TargetMode="External"/><Relationship Id="rId19" Type="http://schemas.openxmlformats.org/officeDocument/2006/relationships/hyperlink" Target="http://www.mediawiki.org/wiki/Sites_using_MediaWiki/fr" TargetMode="External"/><Relationship Id="rId4" Type="http://schemas.openxmlformats.org/officeDocument/2006/relationships/hyperlink" Target="http://en.wikiversity.org/wiki/Wikiversity:Main_Page" TargetMode="External"/><Relationship Id="rId9" Type="http://schemas.openxmlformats.org/officeDocument/2006/relationships/hyperlink" Target="http://polima.huma-num.fr/wiki" TargetMode="External"/><Relationship Id="rId14" Type="http://schemas.openxmlformats.org/officeDocument/2006/relationships/hyperlink" Target="http://wiki.zoho.com/login.do?serviceurl=/register.do"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jpeg"/><Relationship Id="rId7" Type="http://schemas.openxmlformats.org/officeDocument/2006/relationships/hyperlink" Target="http://resf.hypotheses.org/"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hyperlink" Target="http://rrresearch.fieldofscience.com/" TargetMode="External"/><Relationship Id="rId9" Type="http://schemas.openxmlformats.org/officeDocument/2006/relationships/hyperlink" Target="http://www.wipsociology.or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fr.slideshare.net/carolynhank/scholars-blogs-or-scholarly-blogs-perceptions-and-implications-for-promotion-reward-and-preservation"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blogs.lse.ac.uk/impactofsocialsciences/2017/05/25/so-youve-decided-to-blog/"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hyperlink" Target="https://www.timeshighereducation.com/career/tips-academics-blogging-and-social-media" TargetMode="External"/><Relationship Id="rId4" Type="http://schemas.openxmlformats.org/officeDocument/2006/relationships/hyperlink" Target="https://enthese.hypotheses.org/1526"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nearemmaus.wordpress.com/2013/09/18/5-reasons-a-student-shouldnt-blog-conclusion" TargetMode="External"/><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hyperlink" Target="http://www.openedition.org/catalogue-notebooks" TargetMode="External"/><Relationship Id="rId3" Type="http://schemas.openxmlformats.org/officeDocument/2006/relationships/hyperlink" Target="https://www.openedition.org/10901?lang=fr" TargetMode="External"/><Relationship Id="rId7" Type="http://schemas.openxmlformats.org/officeDocument/2006/relationships/hyperlink" Target="http://hypotheses.org/"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maisondescarnets.hypotheses.org/4553" TargetMode="External"/><Relationship Id="rId5" Type="http://schemas.openxmlformats.org/officeDocument/2006/relationships/hyperlink" Target="https://maisondescarnets.hypotheses.org/accueil-du-parcours-de-formation" TargetMode="External"/><Relationship Id="rId10" Type="http://schemas.openxmlformats.org/officeDocument/2006/relationships/image" Target="../media/image90.png"/><Relationship Id="rId4" Type="http://schemas.openxmlformats.org/officeDocument/2006/relationships/hyperlink" Target="https://fr.hypotheses.org/hypotheses-vue-par-son-conseil-scientifique" TargetMode="External"/><Relationship Id="rId9" Type="http://schemas.openxmlformats.org/officeDocument/2006/relationships/hyperlink" Target="https://isidore.science/"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www.cafe-sciences.org/"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hyperlink" Target="https://www.cafe-sciences.org/rejoignez-nous/" TargetMode="External"/></Relationships>
</file>

<file path=ppt/slides/_rels/slide58.xml.rels><?xml version="1.0" encoding="UTF-8" standalone="yes"?>
<Relationships xmlns="http://schemas.openxmlformats.org/package/2006/relationships"><Relationship Id="rId13" Type="http://schemas.openxmlformats.org/officeDocument/2006/relationships/hyperlink" Target="https://archivnat.hypotheses.org/" TargetMode="External"/><Relationship Id="rId18" Type="http://schemas.openxmlformats.org/officeDocument/2006/relationships/hyperlink" Target="http://archeorient.hypotheses.org/" TargetMode="External"/><Relationship Id="rId26" Type="http://schemas.openxmlformats.org/officeDocument/2006/relationships/hyperlink" Target="https://engind.hypotheses.org/" TargetMode="External"/><Relationship Id="rId39" Type="http://schemas.openxmlformats.org/officeDocument/2006/relationships/hyperlink" Target="https://blogterrain.hypotheses.org/" TargetMode="External"/><Relationship Id="rId21" Type="http://schemas.openxmlformats.org/officeDocument/2006/relationships/hyperlink" Target="https://alka.hypotheses.org/" TargetMode="External"/><Relationship Id="rId34" Type="http://schemas.openxmlformats.org/officeDocument/2006/relationships/hyperlink" Target="http://etudoc.wordpress.com/" TargetMode="External"/><Relationship Id="rId42" Type="http://schemas.openxmlformats.org/officeDocument/2006/relationships/hyperlink" Target="http://saintgond.hypotheses.org/" TargetMode="External"/><Relationship Id="rId47" Type="http://schemas.openxmlformats.org/officeDocument/2006/relationships/hyperlink" Target="http://wordpress.com/" TargetMode="External"/><Relationship Id="rId50" Type="http://schemas.openxmlformats.org/officeDocument/2006/relationships/image" Target="../media/image92.jpeg"/><Relationship Id="rId55" Type="http://schemas.openxmlformats.org/officeDocument/2006/relationships/hyperlink" Target="http://researchblogging.org/" TargetMode="External"/><Relationship Id="rId7" Type="http://schemas.openxmlformats.org/officeDocument/2006/relationships/hyperlink" Target="https://biospraktikos.hypotheses.org/" TargetMode="External"/><Relationship Id="rId2" Type="http://schemas.openxmlformats.org/officeDocument/2006/relationships/notesSlide" Target="../notesSlides/notesSlide57.xml"/><Relationship Id="rId16" Type="http://schemas.openxmlformats.org/officeDocument/2006/relationships/hyperlink" Target="http://romane.hypotheses.org/" TargetMode="External"/><Relationship Id="rId29" Type="http://schemas.openxmlformats.org/officeDocument/2006/relationships/hyperlink" Target="http://act.hypotheses.org/" TargetMode="External"/><Relationship Id="rId11" Type="http://schemas.openxmlformats.org/officeDocument/2006/relationships/hyperlink" Target="http://klinai.hypotheses.org/" TargetMode="External"/><Relationship Id="rId24" Type="http://schemas.openxmlformats.org/officeDocument/2006/relationships/hyperlink" Target="http://antarec.hypotheses.org/" TargetMode="External"/><Relationship Id="rId32" Type="http://schemas.openxmlformats.org/officeDocument/2006/relationships/hyperlink" Target="https://populeum.hypotheses.org/" TargetMode="External"/><Relationship Id="rId37" Type="http://schemas.openxmlformats.org/officeDocument/2006/relationships/hyperlink" Target="https://sfej.hypotheses.org/" TargetMode="External"/><Relationship Id="rId40" Type="http://schemas.openxmlformats.org/officeDocument/2006/relationships/hyperlink" Target="https://reainfo.hypotheses.org/" TargetMode="External"/><Relationship Id="rId45" Type="http://schemas.openxmlformats.org/officeDocument/2006/relationships/hyperlink" Target="https://accounts.google.com/ServiceLogin?service=blogger&amp;ltmpl=start&amp;hl=fr&amp;passive=86400&amp;continue=http://www.blogger.com/home" TargetMode="External"/><Relationship Id="rId53" Type="http://schemas.openxmlformats.org/officeDocument/2006/relationships/hyperlink" Target="http://hypotheses.org/" TargetMode="External"/><Relationship Id="rId5" Type="http://schemas.openxmlformats.org/officeDocument/2006/relationships/hyperlink" Target="http://eem.hypotheses.org/" TargetMode="External"/><Relationship Id="rId19" Type="http://schemas.openxmlformats.org/officeDocument/2006/relationships/hyperlink" Target="http://ifpo.hypotheses.org/" TargetMode="External"/><Relationship Id="rId4" Type="http://schemas.openxmlformats.org/officeDocument/2006/relationships/hyperlink" Target="http://rumor.hypotheses.org/" TargetMode="External"/><Relationship Id="rId9" Type="http://schemas.openxmlformats.org/officeDocument/2006/relationships/hyperlink" Target="https://ltshs.hypotheses.org/" TargetMode="External"/><Relationship Id="rId14" Type="http://schemas.openxmlformats.org/officeDocument/2006/relationships/hyperlink" Target="http://thatcamp69.hypotheses.org/" TargetMode="External"/><Relationship Id="rId22" Type="http://schemas.openxmlformats.org/officeDocument/2006/relationships/hyperlink" Target="https://masterabd.hypotheses.org/" TargetMode="External"/><Relationship Id="rId27" Type="http://schemas.openxmlformats.org/officeDocument/2006/relationships/hyperlink" Target="https://places.hypotheses.org/" TargetMode="External"/><Relationship Id="rId30" Type="http://schemas.openxmlformats.org/officeDocument/2006/relationships/hyperlink" Target="https://crhlavue.hypotheses.org/" TargetMode="External"/><Relationship Id="rId35" Type="http://schemas.openxmlformats.org/officeDocument/2006/relationships/hyperlink" Target="https://devhist.hypotheses.org/" TargetMode="External"/><Relationship Id="rId43" Type="http://schemas.openxmlformats.org/officeDocument/2006/relationships/hyperlink" Target="http://geophoto.hypotheses.org/" TargetMode="External"/><Relationship Id="rId48" Type="http://schemas.openxmlformats.org/officeDocument/2006/relationships/hyperlink" Target="https://isidore.science/" TargetMode="External"/><Relationship Id="rId56" Type="http://schemas.openxmlformats.org/officeDocument/2006/relationships/hyperlink" Target="http://scienceblogs.com/" TargetMode="External"/><Relationship Id="rId8" Type="http://schemas.openxmlformats.org/officeDocument/2006/relationships/hyperlink" Target="http://dlis.hypotheses.org/" TargetMode="External"/><Relationship Id="rId51" Type="http://schemas.openxmlformats.org/officeDocument/2006/relationships/hyperlink" Target="http://www.sciencepresse.qc.ca/" TargetMode="External"/><Relationship Id="rId3" Type="http://schemas.openxmlformats.org/officeDocument/2006/relationships/hyperlink" Target="http://www.bodyspacesociety.eu/" TargetMode="External"/><Relationship Id="rId12" Type="http://schemas.openxmlformats.org/officeDocument/2006/relationships/hyperlink" Target="https://papers.hypotheses.org/" TargetMode="External"/><Relationship Id="rId17" Type="http://schemas.openxmlformats.org/officeDocument/2006/relationships/hyperlink" Target="http://migrinter.hypotheses.org/" TargetMode="External"/><Relationship Id="rId25" Type="http://schemas.openxmlformats.org/officeDocument/2006/relationships/hyperlink" Target="http://biblindex.hypotheses.org/" TargetMode="External"/><Relationship Id="rId33" Type="http://schemas.openxmlformats.org/officeDocument/2006/relationships/hyperlink" Target="https://chartes.hypotheses.org/" TargetMode="External"/><Relationship Id="rId38" Type="http://schemas.openxmlformats.org/officeDocument/2006/relationships/hyperlink" Target="http://lieuxdesavoir.hypotheses.org/" TargetMode="External"/><Relationship Id="rId46" Type="http://schemas.openxmlformats.org/officeDocument/2006/relationships/hyperlink" Target="http://www.over-blog.com/" TargetMode="External"/><Relationship Id="rId20" Type="http://schemas.openxmlformats.org/officeDocument/2006/relationships/hyperlink" Target="https://umrausser.hypotheses.org/" TargetMode="External"/><Relationship Id="rId41" Type="http://schemas.openxmlformats.org/officeDocument/2006/relationships/hyperlink" Target="http://desorient.hypotheses.org/" TargetMode="External"/><Relationship Id="rId54" Type="http://schemas.openxmlformats.org/officeDocument/2006/relationships/hyperlink" Target="http://blogs.plos.org/" TargetMode="External"/><Relationship Id="rId1" Type="http://schemas.openxmlformats.org/officeDocument/2006/relationships/slideLayout" Target="../slideLayouts/slideLayout2.xml"/><Relationship Id="rId6" Type="http://schemas.openxmlformats.org/officeDocument/2006/relationships/hyperlink" Target="http://consciences.hypotheses.org/" TargetMode="External"/><Relationship Id="rId15" Type="http://schemas.openxmlformats.org/officeDocument/2006/relationships/hyperlink" Target="https://urfistjne2018.wordpress.com/" TargetMode="External"/><Relationship Id="rId23" Type="http://schemas.openxmlformats.org/officeDocument/2006/relationships/hyperlink" Target="http://actapol.hypotheses.org/" TargetMode="External"/><Relationship Id="rId28" Type="http://schemas.openxmlformats.org/officeDocument/2006/relationships/hyperlink" Target="http://gcp.hypotheses.org/" TargetMode="External"/><Relationship Id="rId36" Type="http://schemas.openxmlformats.org/officeDocument/2006/relationships/hyperlink" Target="http://sms.hypotheses.org/" TargetMode="External"/><Relationship Id="rId49" Type="http://schemas.openxmlformats.org/officeDocument/2006/relationships/image" Target="../media/image53.png"/><Relationship Id="rId57" Type="http://schemas.openxmlformats.org/officeDocument/2006/relationships/hyperlink" Target="http://scienceseeker.org/" TargetMode="External"/><Relationship Id="rId10" Type="http://schemas.openxmlformats.org/officeDocument/2006/relationships/hyperlink" Target="http://agriurbain.hypotheses.org/" TargetMode="External"/><Relationship Id="rId31" Type="http://schemas.openxmlformats.org/officeDocument/2006/relationships/hyperlink" Target="http://neo.hypotheses.org/" TargetMode="External"/><Relationship Id="rId44" Type="http://schemas.openxmlformats.org/officeDocument/2006/relationships/hyperlink" Target="https://imarcheo.hypotheses.org/" TargetMode="External"/><Relationship Id="rId52" Type="http://schemas.openxmlformats.org/officeDocument/2006/relationships/hyperlink" Target="http://www.cafe-sciences.or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blog.skloog.com/history-social-media-history-social-media-bookmarkin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languedoc-roussillon-universites.fr/images/PDF/2018/181114_CP-JE-Open-Access.pdf"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hyperlink" Target="http://fr.slideshare.net/paventurier/adbs-2011publier-et-valoriser-ses-travaux-de-recherche-revuvdef"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hyperlink" Target="http://www.americanbiotechnologist.com/blog/biomed-experts-2/" TargetMode="External"/><Relationship Id="rId4" Type="http://schemas.openxmlformats.org/officeDocument/2006/relationships/hyperlink" Target="https://twitter.com/affordanceinfo/status/273781529778475009"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hyperlink" Target="http://www.librarything.com/work/4690003"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catalog.loc.gov/cgi-bin/Pwebrecon.cgi?SAB1=tagging+people-powered&amp;BOOL1=all+of+these&amp;FLD1=Keyword+Anywhere+(GKEY)+(GKEY)&amp;GRP1=AND+with+next+set&amp;SAB2=&amp;BOOL2=all+of+these&amp;FLD2=Keyword+Anywhere+(GKEY)+(GKEY)&amp;GRP2=AND+with+next+set&amp;SAB3=" TargetMode="External"/><Relationship Id="rId5" Type="http://schemas.openxmlformats.org/officeDocument/2006/relationships/image" Target="../media/image99.png"/><Relationship Id="rId4" Type="http://schemas.openxmlformats.org/officeDocument/2006/relationships/image" Target="../media/image98.png"/></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pierremerckle.fr/2011/11/sciences-sociales-2-0-la-preuve-par-l%E2%80%99exemple/"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hyperlink" Target="http://www.zotero.org/" TargetMode="External"/><Relationship Id="rId7"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hyperlink" Target="http://www.mendeley.com/" TargetMode="External"/><Relationship Id="rId10" Type="http://schemas.openxmlformats.org/officeDocument/2006/relationships/image" Target="../media/image105.png"/><Relationship Id="rId4" Type="http://schemas.openxmlformats.org/officeDocument/2006/relationships/image" Target="../media/image101.png"/><Relationship Id="rId9" Type="http://schemas.openxmlformats.org/officeDocument/2006/relationships/image" Target="../media/image104.png"/></Relationships>
</file>

<file path=ppt/slides/_rels/slide6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hyperlink" Target="http://resonaances.blogspot.com/" TargetMode="External"/><Relationship Id="rId7" Type="http://schemas.openxmlformats.org/officeDocument/2006/relationships/image" Target="../media/image107.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hyperlink" Target="http://figshare.com/" TargetMode="External"/><Relationship Id="rId11" Type="http://schemas.openxmlformats.org/officeDocument/2006/relationships/image" Target="../media/image75.png"/><Relationship Id="rId5" Type="http://schemas.openxmlformats.org/officeDocument/2006/relationships/image" Target="../media/image106.png"/><Relationship Id="rId10" Type="http://schemas.openxmlformats.org/officeDocument/2006/relationships/hyperlink" Target="http://coulmont.com/" TargetMode="External"/><Relationship Id="rId4" Type="http://schemas.openxmlformats.org/officeDocument/2006/relationships/hyperlink" Target="http://www.myexperiment.org/" TargetMode="External"/><Relationship Id="rId9" Type="http://schemas.openxmlformats.org/officeDocument/2006/relationships/image" Target="../media/image109.png"/></Relationships>
</file>

<file path=ppt/slides/_rels/slide68.xml.rels><?xml version="1.0" encoding="UTF-8" standalone="yes"?>
<Relationships xmlns="http://schemas.openxmlformats.org/package/2006/relationships"><Relationship Id="rId8" Type="http://schemas.openxmlformats.org/officeDocument/2006/relationships/hyperlink" Target="http://agriurbain.hypotheses.org/" TargetMode="External"/><Relationship Id="rId3" Type="http://schemas.openxmlformats.org/officeDocument/2006/relationships/image" Target="../media/image110.png"/><Relationship Id="rId7" Type="http://schemas.openxmlformats.org/officeDocument/2006/relationships/hyperlink" Target="https://spreadsheets.google.com/spreadsheet/pub?hl=en_US&amp;hl=en_US&amp;key=0Ak1R8T6wt4YQcGx3d3VmcDMwaGZxd0dwMF9FM2lLTlE&amp;output=html"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hyperlink" Target="http://friendfeed.com/billhooker/b5126bee/submeta-grants-for-unusual-research-ers" TargetMode="External"/><Relationship Id="rId5" Type="http://schemas.openxmlformats.org/officeDocument/2006/relationships/image" Target="../media/image112.png"/><Relationship Id="rId10" Type="http://schemas.openxmlformats.org/officeDocument/2006/relationships/image" Target="../media/image114.jpeg"/><Relationship Id="rId4" Type="http://schemas.openxmlformats.org/officeDocument/2006/relationships/image" Target="../media/image111.png"/><Relationship Id="rId9" Type="http://schemas.openxmlformats.org/officeDocument/2006/relationships/image" Target="../media/image113.png"/></Relationships>
</file>

<file path=ppt/slides/_rels/slide6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conceptart.ca/index.cfm?voir=blogue&amp;id=10711&amp;M=599&amp;item=1500&amp;Repertoire_No=936652501" TargetMode="Externa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hyperlink" Target="http://guides-formadoct.ueb.eu/content.php?pid=107758&amp;sid=810468"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academia.edu/about"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hyperlink" Target="https://www.mendeley.com/research-papers/" TargetMode="External"/><Relationship Id="rId4" Type="http://schemas.openxmlformats.org/officeDocument/2006/relationships/hyperlink" Target="https://www.researchgate.net/search"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comprendia.com/2011/08/31/hashtags-helping-life-scientists-communicate-with-social-media/"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hyperlink" Target="https://twitter.com/search?q=#IcanhazPDF&amp;src=typed_query&amp;f=live" TargetMode="External"/></Relationships>
</file>

<file path=ppt/slides/_rels/slide73.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20.png"/><Relationship Id="rId7" Type="http://schemas.openxmlformats.org/officeDocument/2006/relationships/hyperlink" Target="http://www.researchgate.net/topics/"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7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png"/><Relationship Id="rId4" Type="http://schemas.openxmlformats.org/officeDocument/2006/relationships/image" Target="../media/image129.png"/></Relationships>
</file>

<file path=ppt/slides/_rels/slide7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hyperlink" Target="https://renewconsultants.com/wp-content/uploads/2018/08/How-Readers-Discover-Content-2018-Published-180903.pdf" TargetMode="Externa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hyperlink" Target="https://www.bu.edu/research/files/2017/11/Merged-Presentation.pdf"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hyperlink" Target="https://twitter.com/lizdubois/status/516285384641490944"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slideshare.net/Enro/exploration-en-science-20"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hyperlink" Target="https://rumor.hypotheses.org/3390"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hyperlink" Target="https://www.timeshighereducation.co.uk/news/keep-adding-colour-to-academic-online-self-portraits/2017745.article?page=0,1"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hyperlink" Target="http://devam.hypotheses.org/cv" TargetMode="External"/><Relationship Id="rId5" Type="http://schemas.openxmlformats.org/officeDocument/2006/relationships/hyperlink" Target="http://devam.hypotheses.org/" TargetMode="External"/><Relationship Id="rId4" Type="http://schemas.openxmlformats.org/officeDocument/2006/relationships/image" Target="../media/image141.png"/></Relationships>
</file>

<file path=ppt/slides/_rels/slide8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hyperlink" Target="https://eem.hypotheses.org/"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hyperlink" Target="https://twitter.com/gunthert/status/438311296275316736" TargetMode="External"/><Relationship Id="rId5" Type="http://schemas.openxmlformats.org/officeDocument/2006/relationships/image" Target="../media/image144.png"/><Relationship Id="rId4" Type="http://schemas.openxmlformats.org/officeDocument/2006/relationships/hyperlink" Target="http://blogs.scientificamerican.com/science-sushi/2011/10/10/social-media-for-scientists-part-3-win-win/"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hyperlink" Target="http://fr.gravatar.com/"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hyperlink" Target="https://twitter.com/ChBenech"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hyperlink" Target="https://surunsonrap.hypotheses.org/2044" TargetMode="External"/><Relationship Id="rId5" Type="http://schemas.openxmlformats.org/officeDocument/2006/relationships/image" Target="../media/image150.png"/><Relationship Id="rId4" Type="http://schemas.openxmlformats.org/officeDocument/2006/relationships/image" Target="../media/image14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hyperlink" Target="http://www.researchgate.net/publication/259984904_Stimulus-triggered_fate_conversion_of_somatic_cells_into_pluripotency/reviews/103" TargetMode="External"/><Relationship Id="rId5" Type="http://schemas.openxmlformats.org/officeDocument/2006/relationships/hyperlink" Target="http://www.wired.co.uk/news/archive/2014-03/14/research-gate-kenneth-stem-cell-debunk" TargetMode="External"/><Relationship Id="rId4" Type="http://schemas.openxmlformats.org/officeDocument/2006/relationships/image" Target="../media/image153.png"/></Relationships>
</file>

<file path=ppt/slides/_rels/slide9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jpeg"/><Relationship Id="rId4" Type="http://schemas.openxmlformats.org/officeDocument/2006/relationships/image" Target="../media/image155.jpeg"/></Relationships>
</file>

<file path=ppt/slides/_rels/slide9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hyperlink" Target="https://www.youtube.com/watch?v=SqdzdsIAGFE" TargetMode="External"/><Relationship Id="rId5" Type="http://schemas.openxmlformats.org/officeDocument/2006/relationships/image" Target="../media/image160.jpeg"/><Relationship Id="rId4" Type="http://schemas.openxmlformats.org/officeDocument/2006/relationships/hyperlink" Target="https://books.openedition.org/momeditions/3377"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comite-ethique.cnrs.fr/wp-content/uploads/2019/10/AVIS-2016-32-FR.pdf"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www.slideshare.net/Enro/exploration-en-science-20"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hyperlink" Target="http://www.flickr.com/photos/photosnormandie/2494696737/in/photostream/" TargetMode="External"/><Relationship Id="rId5" Type="http://schemas.openxmlformats.org/officeDocument/2006/relationships/hyperlink" Target="http://www.slideshare.net/Peccatte/luxembourg-photos-normandie-peccatte" TargetMode="External"/><Relationship Id="rId4" Type="http://schemas.openxmlformats.org/officeDocument/2006/relationships/hyperlink" Target="http://www.flickr.com/photos/PhotosNormandie"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www.arhv.lhivic.org/index.php/2008/09/15/807-why-blog"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twitter.com/INRAE_ABEILLES"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hyperlink" Target="https://twitter.com/WaspWoman" TargetMode="External"/><Relationship Id="rId5" Type="http://schemas.openxmlformats.org/officeDocument/2006/relationships/image" Target="../media/image163.png"/><Relationship Id="rId4" Type="http://schemas.openxmlformats.org/officeDocument/2006/relationships/image" Target="../media/image162.png"/></Relationships>
</file>

<file path=ppt/slides/_rels/slide99.xml.rels><?xml version="1.0" encoding="UTF-8" standalone="yes"?>
<Relationships xmlns="http://schemas.openxmlformats.org/package/2006/relationships"><Relationship Id="rId3" Type="http://schemas.openxmlformats.org/officeDocument/2006/relationships/image" Target="../media/image164.tiff"/><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hyperlink" Target="http://passeurdesciences.blog.lemonde.fr/2012/12/06/dans-le-tarn-detonnants-poissons-se-mettent-a-chasser-le-pigeon/" TargetMode="External"/><Relationship Id="rId4" Type="http://schemas.openxmlformats.org/officeDocument/2006/relationships/hyperlink" Target="http://www.plosone.org/article/comments/info:doi/10.1371/journal.pone.0050840;jsessionid=1F4ED3EA3B505FE375F7400823C7C37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ZoneTexte 6"/>
          <p:cNvSpPr txBox="1"/>
          <p:nvPr/>
        </p:nvSpPr>
        <p:spPr>
          <a:xfrm>
            <a:off x="6228184" y="6541916"/>
            <a:ext cx="1199964" cy="369332"/>
          </a:xfrm>
          <a:prstGeom prst="rect">
            <a:avLst/>
          </a:prstGeom>
          <a:noFill/>
        </p:spPr>
        <p:txBody>
          <a:bodyPr wrap="square" rtlCol="0">
            <a:spAutoFit/>
          </a:bodyPr>
          <a:lstStyle/>
          <a:p>
            <a:pPr algn="r"/>
            <a:r>
              <a:rPr lang="fr-FR" sz="900" dirty="0">
                <a:latin typeface="Candara" pitchFamily="34" charset="0"/>
              </a:rPr>
              <a:t>A. Bouchard </a:t>
            </a:r>
            <a:br>
              <a:rPr lang="fr-FR" sz="900" dirty="0">
                <a:latin typeface="Candara" pitchFamily="34" charset="0"/>
              </a:rPr>
            </a:br>
            <a:r>
              <a:rPr lang="fr-FR" sz="900" dirty="0">
                <a:latin typeface="Candara" pitchFamily="34" charset="0"/>
              </a:rPr>
              <a:t>03/2021</a:t>
            </a:r>
          </a:p>
        </p:txBody>
      </p:sp>
      <p:pic>
        <p:nvPicPr>
          <p:cNvPr id="8" name="Picture 2">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6627864"/>
            <a:ext cx="629708" cy="221829"/>
          </a:xfrm>
          <a:prstGeom prst="rect">
            <a:avLst/>
          </a:prstGeom>
          <a:noFill/>
          <a:ln w="9525">
            <a:noFill/>
            <a:miter lim="800000"/>
            <a:headEnd/>
            <a:tailEnd/>
          </a:ln>
        </p:spPr>
      </p:pic>
      <p:pic>
        <p:nvPicPr>
          <p:cNvPr id="1026"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715851" y="3573016"/>
            <a:ext cx="5712297" cy="1856509"/>
          </a:xfrm>
          <a:prstGeom prst="rect">
            <a:avLst/>
          </a:prstGeom>
          <a:noFill/>
          <a:ln w="6985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2" name="Titre 1"/>
          <p:cNvSpPr>
            <a:spLocks noGrp="1"/>
          </p:cNvSpPr>
          <p:nvPr>
            <p:ph type="ctrTitle"/>
          </p:nvPr>
        </p:nvSpPr>
        <p:spPr>
          <a:xfrm>
            <a:off x="1736811" y="3901779"/>
            <a:ext cx="5544616" cy="720080"/>
          </a:xfrm>
          <a:noFill/>
          <a:ln>
            <a:noFill/>
          </a:ln>
        </p:spPr>
        <p:txBody>
          <a:bodyPr lIns="0" rIns="0" anchor="ctr" anchorCtr="0">
            <a:noAutofit/>
          </a:bodyPr>
          <a:lstStyle/>
          <a:p>
            <a:pPr>
              <a:spcBef>
                <a:spcPts val="0"/>
              </a:spcBef>
            </a:pPr>
            <a:r>
              <a:rPr lang="fr-FR" sz="4600" dirty="0">
                <a:solidFill>
                  <a:schemeClr val="bg2"/>
                </a:solidFill>
              </a:rPr>
              <a:t>Veille, visibilité </a:t>
            </a:r>
            <a:br>
              <a:rPr lang="fr-FR" sz="4600" dirty="0">
                <a:solidFill>
                  <a:schemeClr val="bg2"/>
                </a:solidFill>
              </a:rPr>
            </a:br>
            <a:r>
              <a:rPr lang="fr-FR" sz="4600" dirty="0">
                <a:solidFill>
                  <a:schemeClr val="bg2"/>
                </a:solidFill>
              </a:rPr>
              <a:t>et communication</a:t>
            </a:r>
          </a:p>
        </p:txBody>
      </p:sp>
      <p:sp>
        <p:nvSpPr>
          <p:cNvPr id="6" name="Sous-titre 5"/>
          <p:cNvSpPr>
            <a:spLocks noGrp="1"/>
          </p:cNvSpPr>
          <p:nvPr>
            <p:ph type="subTitle" idx="1"/>
          </p:nvPr>
        </p:nvSpPr>
        <p:spPr>
          <a:xfrm>
            <a:off x="1619671" y="4950621"/>
            <a:ext cx="5904657" cy="478904"/>
          </a:xfrm>
          <a:noFill/>
          <a:ln>
            <a:noFill/>
          </a:ln>
        </p:spPr>
        <p:txBody>
          <a:bodyPr>
            <a:noAutofit/>
          </a:bodyPr>
          <a:lstStyle/>
          <a:p>
            <a:r>
              <a:rPr lang="fr-FR" sz="2000" dirty="0">
                <a:solidFill>
                  <a:schemeClr val="bg2"/>
                </a:solidFill>
                <a:ea typeface="+mj-ea"/>
                <a:cs typeface="+mj-cs"/>
              </a:rPr>
              <a:t>les atouts des réseaux sociaux pour le chercheur</a:t>
            </a:r>
          </a:p>
        </p:txBody>
      </p:sp>
      <p:pic>
        <p:nvPicPr>
          <p:cNvPr id="5" name="Image 4">
            <a:extLst>
              <a:ext uri="{FF2B5EF4-FFF2-40B4-BE49-F238E27FC236}">
                <a16:creationId xmlns:a16="http://schemas.microsoft.com/office/drawing/2014/main" id="{1ACFFBE3-1FEC-478C-B58E-E32435B95F9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07189" y="6442253"/>
            <a:ext cx="1736811" cy="415747"/>
          </a:xfrm>
          <a:prstGeom prst="rect">
            <a:avLst/>
          </a:prstGeom>
          <a:solidFill>
            <a:schemeClr val="bg1"/>
          </a:solidFill>
        </p:spPr>
      </p:pic>
    </p:spTree>
    <p:extLst>
      <p:ext uri="{BB962C8B-B14F-4D97-AF65-F5344CB8AC3E}">
        <p14:creationId xmlns:p14="http://schemas.microsoft.com/office/powerpoint/2010/main" val="78156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880A06-3BBF-4D28-B3CA-D16C6ED6A256}"/>
              </a:ext>
            </a:extLst>
          </p:cNvPr>
          <p:cNvSpPr>
            <a:spLocks noGrp="1"/>
          </p:cNvSpPr>
          <p:nvPr>
            <p:ph type="title"/>
          </p:nvPr>
        </p:nvSpPr>
        <p:spPr/>
        <p:txBody>
          <a:bodyPr/>
          <a:lstStyle/>
          <a:p>
            <a:r>
              <a:rPr lang="fr-FR" dirty="0"/>
              <a:t>De nouvelles pratiques</a:t>
            </a:r>
          </a:p>
        </p:txBody>
      </p:sp>
      <p:sp>
        <p:nvSpPr>
          <p:cNvPr id="5" name="Rectangle 4">
            <a:extLst>
              <a:ext uri="{FF2B5EF4-FFF2-40B4-BE49-F238E27FC236}">
                <a16:creationId xmlns:a16="http://schemas.microsoft.com/office/drawing/2014/main" id="{E361EC4D-661D-4C1C-B509-BACA468A62A1}"/>
              </a:ext>
            </a:extLst>
          </p:cNvPr>
          <p:cNvSpPr/>
          <p:nvPr/>
        </p:nvSpPr>
        <p:spPr>
          <a:xfrm>
            <a:off x="2483768" y="6436618"/>
            <a:ext cx="4572000" cy="215444"/>
          </a:xfrm>
          <a:prstGeom prst="rect">
            <a:avLst/>
          </a:prstGeom>
        </p:spPr>
        <p:txBody>
          <a:bodyPr>
            <a:spAutoFit/>
          </a:bodyPr>
          <a:lstStyle/>
          <a:p>
            <a:pPr algn="ctr"/>
            <a:r>
              <a:rPr lang="fr-FR" sz="800" dirty="0">
                <a:hlinkClick r:id="rId3"/>
              </a:rPr>
              <a:t>Ph. </a:t>
            </a:r>
            <a:r>
              <a:rPr lang="fr-FR" sz="800" dirty="0" err="1">
                <a:hlinkClick r:id="rId3"/>
              </a:rPr>
              <a:t>Larédo</a:t>
            </a:r>
            <a:r>
              <a:rPr lang="fr-FR" sz="800" dirty="0">
                <a:hlinkClick r:id="rId3"/>
              </a:rPr>
              <a:t>, 2003</a:t>
            </a:r>
            <a:endParaRPr lang="fr-FR" sz="800" dirty="0"/>
          </a:p>
        </p:txBody>
      </p:sp>
      <p:pic>
        <p:nvPicPr>
          <p:cNvPr id="6" name="Image 5">
            <a:extLst>
              <a:ext uri="{FF2B5EF4-FFF2-40B4-BE49-F238E27FC236}">
                <a16:creationId xmlns:a16="http://schemas.microsoft.com/office/drawing/2014/main" id="{97075856-F5E5-46E1-A25B-3462B5B733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35696" y="1299706"/>
            <a:ext cx="5665713" cy="5136912"/>
          </a:xfrm>
          <a:prstGeom prst="rect">
            <a:avLst/>
          </a:prstGeom>
        </p:spPr>
      </p:pic>
    </p:spTree>
    <p:extLst>
      <p:ext uri="{BB962C8B-B14F-4D97-AF65-F5344CB8AC3E}">
        <p14:creationId xmlns:p14="http://schemas.microsoft.com/office/powerpoint/2010/main" val="9129931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1982" y="1257590"/>
            <a:ext cx="3555385" cy="4419310"/>
          </a:xfrm>
          <a:prstGeom prst="rect">
            <a:avLst/>
          </a:prstGeom>
          <a:effectLst>
            <a:outerShdw blurRad="292100" dist="139700" dir="2700000" algn="ctr" rotWithShape="0">
              <a:srgbClr val="000000">
                <a:alpha val="65000"/>
              </a:srgbClr>
            </a:outerShdw>
          </a:effectLst>
        </p:spPr>
      </p:pic>
      <p:sp>
        <p:nvSpPr>
          <p:cNvPr id="4" name="Rectangle 3"/>
          <p:cNvSpPr/>
          <p:nvPr/>
        </p:nvSpPr>
        <p:spPr>
          <a:xfrm>
            <a:off x="1836662" y="6623601"/>
            <a:ext cx="1157689" cy="253916"/>
          </a:xfrm>
          <a:prstGeom prst="rect">
            <a:avLst/>
          </a:prstGeom>
        </p:spPr>
        <p:txBody>
          <a:bodyPr wrap="none">
            <a:spAutoFit/>
          </a:bodyPr>
          <a:lstStyle/>
          <a:p>
            <a:r>
              <a:rPr lang="fr-FR" sz="1050" dirty="0">
                <a:hlinkClick r:id="rId4"/>
              </a:rPr>
              <a:t>le compte Twitter</a:t>
            </a:r>
            <a:endParaRPr lang="fr-FR" sz="1050" dirty="0"/>
          </a:p>
        </p:txBody>
      </p:sp>
      <p:sp>
        <p:nvSpPr>
          <p:cNvPr id="5" name="Rectangle 4"/>
          <p:cNvSpPr/>
          <p:nvPr/>
        </p:nvSpPr>
        <p:spPr>
          <a:xfrm>
            <a:off x="446215" y="5661828"/>
            <a:ext cx="1390447" cy="415498"/>
          </a:xfrm>
          <a:prstGeom prst="rect">
            <a:avLst/>
          </a:prstGeom>
          <a:effectLst/>
        </p:spPr>
        <p:txBody>
          <a:bodyPr wrap="square">
            <a:spAutoFit/>
          </a:bodyPr>
          <a:lstStyle/>
          <a:p>
            <a:r>
              <a:rPr lang="fr-FR" sz="1050" dirty="0">
                <a:hlinkClick r:id="rId5"/>
              </a:rPr>
              <a:t>le média généraliste</a:t>
            </a:r>
            <a:r>
              <a:rPr lang="fr-FR" sz="1050" i="1" dirty="0">
                <a:hlinkClick r:id="rId5"/>
              </a:rPr>
              <a:t> </a:t>
            </a:r>
            <a:r>
              <a:rPr lang="fr-FR" sz="1050" i="1" dirty="0" err="1">
                <a:hlinkClick r:id="rId5"/>
              </a:rPr>
              <a:t>Huffington</a:t>
            </a:r>
            <a:r>
              <a:rPr lang="fr-FR" sz="1050" i="1" dirty="0">
                <a:hlinkClick r:id="rId5"/>
              </a:rPr>
              <a:t> Post</a:t>
            </a:r>
            <a:endParaRPr lang="fr-FR" sz="1050" i="1" dirty="0"/>
          </a:p>
        </p:txBody>
      </p:sp>
      <p:pic>
        <p:nvPicPr>
          <p:cNvPr id="6" name="Image 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75449" y="1261038"/>
            <a:ext cx="4085014" cy="4981724"/>
          </a:xfrm>
          <a:prstGeom prst="rect">
            <a:avLst/>
          </a:prstGeom>
          <a:effectLst>
            <a:outerShdw blurRad="292100" dist="139700" dir="2700000" algn="ctr" rotWithShape="0">
              <a:srgbClr val="000000">
                <a:alpha val="65000"/>
              </a:srgbClr>
            </a:outerShdw>
          </a:effectLst>
        </p:spPr>
      </p:pic>
      <p:pic>
        <p:nvPicPr>
          <p:cNvPr id="3" name="Image 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909175" y="3043778"/>
            <a:ext cx="3528392" cy="3580390"/>
          </a:xfrm>
          <a:prstGeom prst="rect">
            <a:avLst/>
          </a:prstGeom>
          <a:effectLst>
            <a:outerShdw blurRad="292100" dist="139700" dir="2700000" algn="ctr" rotWithShape="0">
              <a:srgbClr val="000000">
                <a:alpha val="65000"/>
              </a:srgbClr>
            </a:outerShdw>
          </a:effectLst>
        </p:spPr>
      </p:pic>
      <p:sp>
        <p:nvSpPr>
          <p:cNvPr id="7" name="Rectangle 6"/>
          <p:cNvSpPr/>
          <p:nvPr/>
        </p:nvSpPr>
        <p:spPr>
          <a:xfrm>
            <a:off x="8244408" y="6227599"/>
            <a:ext cx="548548" cy="253916"/>
          </a:xfrm>
          <a:prstGeom prst="rect">
            <a:avLst/>
          </a:prstGeom>
        </p:spPr>
        <p:txBody>
          <a:bodyPr wrap="none">
            <a:spAutoFit/>
          </a:bodyPr>
          <a:lstStyle/>
          <a:p>
            <a:r>
              <a:rPr lang="fr-FR" sz="1050" dirty="0">
                <a:hlinkClick r:id="rId8"/>
              </a:rPr>
              <a:t>le blog</a:t>
            </a:r>
            <a:endParaRPr lang="fr-FR" sz="1050" dirty="0"/>
          </a:p>
        </p:txBody>
      </p:sp>
      <p:sp>
        <p:nvSpPr>
          <p:cNvPr id="10" name="Titre 9"/>
          <p:cNvSpPr>
            <a:spLocks noGrp="1"/>
          </p:cNvSpPr>
          <p:nvPr>
            <p:ph type="title"/>
          </p:nvPr>
        </p:nvSpPr>
        <p:spPr/>
        <p:txBody>
          <a:bodyPr>
            <a:normAutofit fontScale="90000"/>
          </a:bodyPr>
          <a:lstStyle/>
          <a:p>
            <a:r>
              <a:rPr lang="fr-FR" dirty="0"/>
              <a:t>Rapprocher science et société</a:t>
            </a:r>
            <a:br>
              <a:rPr lang="fr-FR" dirty="0"/>
            </a:br>
            <a:r>
              <a:rPr lang="fr-FR" sz="1600" dirty="0"/>
              <a:t>le chercheur au travail</a:t>
            </a:r>
            <a:endParaRPr lang="fr-FR" dirty="0"/>
          </a:p>
        </p:txBody>
      </p:sp>
    </p:spTree>
    <p:extLst>
      <p:ext uri="{BB962C8B-B14F-4D97-AF65-F5344CB8AC3E}">
        <p14:creationId xmlns:p14="http://schemas.microsoft.com/office/powerpoint/2010/main" val="8381498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6674" y="3946236"/>
            <a:ext cx="4164480" cy="2333118"/>
          </a:xfrm>
          <a:prstGeom prst="rect">
            <a:avLst/>
          </a:prstGeom>
        </p:spPr>
      </p:pic>
      <p:sp>
        <p:nvSpPr>
          <p:cNvPr id="4" name="Rectangle 3"/>
          <p:cNvSpPr/>
          <p:nvPr/>
        </p:nvSpPr>
        <p:spPr>
          <a:xfrm>
            <a:off x="138521" y="6232918"/>
            <a:ext cx="548548" cy="253916"/>
          </a:xfrm>
          <a:prstGeom prst="rect">
            <a:avLst/>
          </a:prstGeom>
        </p:spPr>
        <p:txBody>
          <a:bodyPr wrap="none">
            <a:spAutoFit/>
          </a:bodyPr>
          <a:lstStyle/>
          <a:p>
            <a:r>
              <a:rPr lang="fr-FR" sz="1050" dirty="0">
                <a:hlinkClick r:id="rId4"/>
              </a:rPr>
              <a:t>le blog</a:t>
            </a:r>
            <a:endParaRPr lang="fr-FR" sz="1050" dirty="0"/>
          </a:p>
        </p:txBody>
      </p:sp>
      <p:sp>
        <p:nvSpPr>
          <p:cNvPr id="7" name="Rectangle 6"/>
          <p:cNvSpPr/>
          <p:nvPr/>
        </p:nvSpPr>
        <p:spPr>
          <a:xfrm>
            <a:off x="10188624" y="6199929"/>
            <a:ext cx="380232" cy="215444"/>
          </a:xfrm>
          <a:prstGeom prst="rect">
            <a:avLst/>
          </a:prstGeom>
        </p:spPr>
        <p:txBody>
          <a:bodyPr wrap="none">
            <a:spAutoFit/>
          </a:bodyPr>
          <a:lstStyle/>
          <a:p>
            <a:r>
              <a:rPr lang="fr-FR" sz="800" dirty="0">
                <a:hlinkClick r:id="rId5"/>
              </a:rPr>
              <a:t>blog</a:t>
            </a:r>
            <a:endParaRPr lang="fr-FR" sz="800" dirty="0"/>
          </a:p>
        </p:txBody>
      </p:sp>
      <p:sp>
        <p:nvSpPr>
          <p:cNvPr id="10" name="Titre 9"/>
          <p:cNvSpPr>
            <a:spLocks noGrp="1"/>
          </p:cNvSpPr>
          <p:nvPr>
            <p:ph type="title"/>
          </p:nvPr>
        </p:nvSpPr>
        <p:spPr/>
        <p:txBody>
          <a:bodyPr>
            <a:normAutofit fontScale="90000"/>
          </a:bodyPr>
          <a:lstStyle/>
          <a:p>
            <a:r>
              <a:rPr lang="fr-FR" dirty="0"/>
              <a:t>Rapprocher science et société</a:t>
            </a:r>
            <a:br>
              <a:rPr lang="fr-FR" dirty="0"/>
            </a:br>
            <a:r>
              <a:rPr lang="fr-FR" sz="1600" dirty="0"/>
              <a:t>le chercheur au travail</a:t>
            </a:r>
            <a:endParaRPr lang="fr-FR" dirty="0"/>
          </a:p>
        </p:txBody>
      </p:sp>
      <p:pic>
        <p:nvPicPr>
          <p:cNvPr id="9" name="Imag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06742" y="1245880"/>
            <a:ext cx="3930515" cy="2592288"/>
          </a:xfrm>
          <a:prstGeom prst="rect">
            <a:avLst/>
          </a:prstGeom>
        </p:spPr>
      </p:pic>
      <p:pic>
        <p:nvPicPr>
          <p:cNvPr id="12" name="Image 1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134094" y="4031312"/>
            <a:ext cx="3209158" cy="2612170"/>
          </a:xfrm>
          <a:prstGeom prst="rect">
            <a:avLst/>
          </a:prstGeom>
          <a:effectLst>
            <a:outerShdw blurRad="292100" dist="139700" dir="2700000" algn="ctr" rotWithShape="0">
              <a:srgbClr val="000000">
                <a:alpha val="65000"/>
              </a:srgbClr>
            </a:outerShdw>
          </a:effectLst>
        </p:spPr>
      </p:pic>
      <p:pic>
        <p:nvPicPr>
          <p:cNvPr id="13" name="Imag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35107" y="4432401"/>
            <a:ext cx="3195490" cy="1993880"/>
          </a:xfrm>
          <a:prstGeom prst="rect">
            <a:avLst/>
          </a:prstGeom>
          <a:effectLst>
            <a:outerShdw blurRad="292100" dist="139700" dir="2700000" algn="ctr" rotWithShape="0">
              <a:srgbClr val="000000">
                <a:alpha val="65000"/>
              </a:srgbClr>
            </a:outerShdw>
          </a:effectLst>
        </p:spPr>
      </p:pic>
      <p:sp>
        <p:nvSpPr>
          <p:cNvPr id="14" name="Rectangle 13"/>
          <p:cNvSpPr/>
          <p:nvPr/>
        </p:nvSpPr>
        <p:spPr>
          <a:xfrm>
            <a:off x="3010482" y="6601600"/>
            <a:ext cx="1157689" cy="253916"/>
          </a:xfrm>
          <a:prstGeom prst="rect">
            <a:avLst/>
          </a:prstGeom>
        </p:spPr>
        <p:txBody>
          <a:bodyPr wrap="none">
            <a:spAutoFit/>
          </a:bodyPr>
          <a:lstStyle/>
          <a:p>
            <a:r>
              <a:rPr lang="fr-FR" sz="1050" dirty="0">
                <a:hlinkClick r:id="rId9"/>
              </a:rPr>
              <a:t>le compte Twitter</a:t>
            </a:r>
            <a:endParaRPr lang="fr-FR" sz="1050" dirty="0"/>
          </a:p>
        </p:txBody>
      </p:sp>
      <p:sp>
        <p:nvSpPr>
          <p:cNvPr id="15" name="Rectangle 14"/>
          <p:cNvSpPr/>
          <p:nvPr/>
        </p:nvSpPr>
        <p:spPr>
          <a:xfrm>
            <a:off x="7979034" y="6389566"/>
            <a:ext cx="1181734" cy="253916"/>
          </a:xfrm>
          <a:prstGeom prst="rect">
            <a:avLst/>
          </a:prstGeom>
        </p:spPr>
        <p:txBody>
          <a:bodyPr wrap="none">
            <a:spAutoFit/>
          </a:bodyPr>
          <a:lstStyle/>
          <a:p>
            <a:r>
              <a:rPr lang="fr-FR" sz="1050" dirty="0">
                <a:hlinkClick r:id="rId10"/>
              </a:rPr>
              <a:t>la chaîne YouTube</a:t>
            </a:r>
            <a:endParaRPr lang="fr-FR" sz="1050" dirty="0"/>
          </a:p>
        </p:txBody>
      </p:sp>
    </p:spTree>
    <p:extLst>
      <p:ext uri="{BB962C8B-B14F-4D97-AF65-F5344CB8AC3E}">
        <p14:creationId xmlns:p14="http://schemas.microsoft.com/office/powerpoint/2010/main" val="28220397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Rapprocher science et société</a:t>
            </a:r>
            <a:br>
              <a:rPr lang="fr-FR" dirty="0"/>
            </a:br>
            <a:r>
              <a:rPr lang="fr-FR" sz="1600" dirty="0"/>
              <a:t>le chercheur au travail</a:t>
            </a:r>
            <a:endParaRPr lang="fr-FR" dirty="0"/>
          </a:p>
        </p:txBody>
      </p:sp>
      <p:pic>
        <p:nvPicPr>
          <p:cNvPr id="5" name="Imag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1560" y="1162819"/>
            <a:ext cx="4320480" cy="4028188"/>
          </a:xfrm>
          <a:prstGeom prst="rect">
            <a:avLst/>
          </a:prstGeom>
        </p:spPr>
      </p:pic>
      <p:sp>
        <p:nvSpPr>
          <p:cNvPr id="12" name="Rectangle 11"/>
          <p:cNvSpPr/>
          <p:nvPr/>
        </p:nvSpPr>
        <p:spPr>
          <a:xfrm>
            <a:off x="2911781" y="1164363"/>
            <a:ext cx="1093569" cy="215444"/>
          </a:xfrm>
          <a:prstGeom prst="rect">
            <a:avLst/>
          </a:prstGeom>
          <a:noFill/>
        </p:spPr>
        <p:txBody>
          <a:bodyPr wrap="none">
            <a:spAutoFit/>
          </a:bodyPr>
          <a:lstStyle/>
          <a:p>
            <a:pPr marL="0" lvl="1" algn="ctr"/>
            <a:r>
              <a:rPr lang="fr-FR" sz="800" dirty="0">
                <a:solidFill>
                  <a:srgbClr val="D1D5D5"/>
                </a:solidFill>
                <a:latin typeface="Candara" panose="020E0502030303020204" pitchFamily="34" charset="0"/>
              </a:rPr>
              <a:t>Ex. </a:t>
            </a:r>
            <a:r>
              <a:rPr lang="fr-FR" sz="800" dirty="0">
                <a:solidFill>
                  <a:srgbClr val="D1D5D5"/>
                </a:solidFill>
                <a:latin typeface="Candara" panose="020E0502030303020204" pitchFamily="34" charset="0"/>
                <a:hlinkClick r:id="rId4"/>
              </a:rPr>
              <a:t>Facebook IRSTEA</a:t>
            </a:r>
            <a:endParaRPr lang="fr-FR" sz="800" dirty="0">
              <a:solidFill>
                <a:srgbClr val="D1D5D5"/>
              </a:solidFill>
              <a:latin typeface="Candara" panose="020E0502030303020204" pitchFamily="34" charset="0"/>
            </a:endParaRPr>
          </a:p>
        </p:txBody>
      </p:sp>
      <p:sp>
        <p:nvSpPr>
          <p:cNvPr id="13" name="Rectangle 12"/>
          <p:cNvSpPr/>
          <p:nvPr/>
        </p:nvSpPr>
        <p:spPr>
          <a:xfrm>
            <a:off x="1979712" y="6299436"/>
            <a:ext cx="5454761" cy="523220"/>
          </a:xfrm>
          <a:prstGeom prst="rect">
            <a:avLst/>
          </a:prstGeom>
        </p:spPr>
        <p:txBody>
          <a:bodyPr wrap="square">
            <a:spAutoFit/>
          </a:bodyPr>
          <a:lstStyle/>
          <a:p>
            <a:r>
              <a:rPr lang="fr-FR" sz="1400" dirty="0">
                <a:solidFill>
                  <a:srgbClr val="D1D5D5"/>
                </a:solidFill>
                <a:latin typeface="Candara" panose="020E0502030303020204" pitchFamily="34" charset="0"/>
              </a:rPr>
              <a:t>Ex. de comptes : </a:t>
            </a:r>
            <a:r>
              <a:rPr lang="fr-FR" sz="1400" i="1" dirty="0" err="1">
                <a:latin typeface="Candara" panose="020E0502030303020204" pitchFamily="34" charset="0"/>
                <a:hlinkClick r:id="rId5"/>
              </a:rPr>
              <a:t>Endirectdulabo</a:t>
            </a:r>
            <a:r>
              <a:rPr lang="fr-FR" sz="1400" i="1" dirty="0">
                <a:latin typeface="Candara" panose="020E0502030303020204" pitchFamily="34" charset="0"/>
              </a:rPr>
              <a:t> </a:t>
            </a:r>
            <a:r>
              <a:rPr lang="fr-FR" sz="1400" dirty="0">
                <a:solidFill>
                  <a:srgbClr val="D1D5D5"/>
                </a:solidFill>
                <a:latin typeface="Candara" panose="020E0502030303020204" pitchFamily="34" charset="0"/>
              </a:rPr>
              <a:t>(Twitter), </a:t>
            </a:r>
            <a:r>
              <a:rPr lang="fr-FR" sz="1400" i="1" dirty="0">
                <a:solidFill>
                  <a:srgbClr val="D1D5D5"/>
                </a:solidFill>
                <a:latin typeface="Candara" panose="020E0502030303020204" pitchFamily="34" charset="0"/>
                <a:hlinkClick r:id="rId6"/>
              </a:rPr>
              <a:t>La bio au labo </a:t>
            </a:r>
            <a:r>
              <a:rPr lang="fr-FR" sz="1400" dirty="0">
                <a:solidFill>
                  <a:srgbClr val="D1D5D5"/>
                </a:solidFill>
                <a:latin typeface="Candara" panose="020E0502030303020204" pitchFamily="34" charset="0"/>
              </a:rPr>
              <a:t>(Tumblr)</a:t>
            </a:r>
          </a:p>
          <a:p>
            <a:r>
              <a:rPr lang="fr-FR" sz="1400" dirty="0">
                <a:solidFill>
                  <a:srgbClr val="D1D5D5"/>
                </a:solidFill>
                <a:latin typeface="Candara" panose="020E0502030303020204" pitchFamily="34" charset="0"/>
              </a:rPr>
              <a:t>Ex. de # : </a:t>
            </a:r>
            <a:r>
              <a:rPr lang="fr-FR" sz="1400" dirty="0">
                <a:latin typeface="Candara" panose="020E0502030303020204" pitchFamily="34" charset="0"/>
                <a:hlinkClick r:id="rId7"/>
              </a:rPr>
              <a:t>#overlyhonestmethods</a:t>
            </a:r>
            <a:r>
              <a:rPr lang="fr-FR" sz="1400" dirty="0">
                <a:solidFill>
                  <a:srgbClr val="D1D5D5"/>
                </a:solidFill>
                <a:latin typeface="Candara" panose="020E0502030303020204" pitchFamily="34" charset="0"/>
              </a:rPr>
              <a:t>,</a:t>
            </a:r>
            <a:r>
              <a:rPr lang="fr-FR" sz="1400" dirty="0">
                <a:latin typeface="Candara" panose="020E0502030303020204" pitchFamily="34" charset="0"/>
              </a:rPr>
              <a:t> </a:t>
            </a:r>
            <a:r>
              <a:rPr lang="fr-FR" sz="1400" dirty="0">
                <a:latin typeface="Candara" panose="020E0502030303020204" pitchFamily="34" charset="0"/>
                <a:hlinkClick r:id="rId8"/>
              </a:rPr>
              <a:t>#</a:t>
            </a:r>
            <a:r>
              <a:rPr lang="fr-FR" sz="1400" dirty="0" err="1">
                <a:latin typeface="Candara" panose="020E0502030303020204" pitchFamily="34" charset="0"/>
                <a:hlinkClick r:id="rId8"/>
              </a:rPr>
              <a:t>fieldworkfail</a:t>
            </a:r>
            <a:r>
              <a:rPr lang="fr-FR" sz="1400" dirty="0">
                <a:solidFill>
                  <a:srgbClr val="D1D5D5"/>
                </a:solidFill>
                <a:latin typeface="Candara" panose="020E0502030303020204" pitchFamily="34" charset="0"/>
              </a:rPr>
              <a:t>,</a:t>
            </a:r>
            <a:r>
              <a:rPr lang="fr-FR" sz="1400" dirty="0">
                <a:latin typeface="Candara" panose="020E0502030303020204" pitchFamily="34" charset="0"/>
              </a:rPr>
              <a:t> </a:t>
            </a:r>
            <a:r>
              <a:rPr lang="fr-FR" sz="1400" dirty="0">
                <a:latin typeface="Candara" panose="020E0502030303020204" pitchFamily="34" charset="0"/>
                <a:hlinkClick r:id="rId9"/>
              </a:rPr>
              <a:t>#</a:t>
            </a:r>
            <a:r>
              <a:rPr lang="fr-FR" sz="1400" dirty="0" err="1">
                <a:latin typeface="Candara" panose="020E0502030303020204" pitchFamily="34" charset="0"/>
                <a:hlinkClick r:id="rId9"/>
              </a:rPr>
              <a:t>ScientistsWhoSelfie</a:t>
            </a:r>
            <a:endParaRPr lang="fr-FR" sz="1400" dirty="0">
              <a:latin typeface="Candara" panose="020E0502030303020204" pitchFamily="34" charset="0"/>
            </a:endParaRPr>
          </a:p>
        </p:txBody>
      </p:sp>
      <p:pic>
        <p:nvPicPr>
          <p:cNvPr id="4" name="Image 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127107" y="4281931"/>
            <a:ext cx="3405333" cy="1818152"/>
          </a:xfrm>
          <a:prstGeom prst="rect">
            <a:avLst/>
          </a:prstGeom>
          <a:effectLst/>
        </p:spPr>
      </p:pic>
      <p:sp>
        <p:nvSpPr>
          <p:cNvPr id="10" name="Rectangle 9"/>
          <p:cNvSpPr/>
          <p:nvPr/>
        </p:nvSpPr>
        <p:spPr>
          <a:xfrm>
            <a:off x="7220238" y="4396136"/>
            <a:ext cx="1312202" cy="338554"/>
          </a:xfrm>
          <a:prstGeom prst="rect">
            <a:avLst/>
          </a:prstGeom>
          <a:solidFill>
            <a:schemeClr val="bg1"/>
          </a:solidFill>
        </p:spPr>
        <p:txBody>
          <a:bodyPr wrap="square">
            <a:spAutoFit/>
          </a:bodyPr>
          <a:lstStyle/>
          <a:p>
            <a:pPr marL="0" lvl="1" algn="ctr"/>
            <a:endParaRPr lang="fr-FR" sz="800" dirty="0">
              <a:solidFill>
                <a:srgbClr val="D1D5D5"/>
              </a:solidFill>
              <a:latin typeface="Candara" panose="020E0502030303020204" pitchFamily="34" charset="0"/>
            </a:endParaRPr>
          </a:p>
          <a:p>
            <a:pPr marL="0" lvl="1" algn="ctr"/>
            <a:r>
              <a:rPr lang="fr-FR" sz="800" dirty="0">
                <a:solidFill>
                  <a:srgbClr val="D1D5D5"/>
                </a:solidFill>
                <a:latin typeface="Candara" panose="020E0502030303020204" pitchFamily="34" charset="0"/>
              </a:rPr>
              <a:t>Ex. </a:t>
            </a:r>
            <a:r>
              <a:rPr lang="fr-FR" sz="800" dirty="0">
                <a:solidFill>
                  <a:srgbClr val="D1D5D5"/>
                </a:solidFill>
                <a:latin typeface="Candara" panose="020E0502030303020204" pitchFamily="34" charset="0"/>
                <a:hlinkClick r:id="rId11"/>
              </a:rPr>
              <a:t>thread Anne Besson</a:t>
            </a:r>
            <a:endParaRPr lang="fr-FR" sz="800" dirty="0">
              <a:solidFill>
                <a:srgbClr val="D1D5D5"/>
              </a:solidFill>
              <a:latin typeface="Candara" panose="020E0502030303020204" pitchFamily="34" charset="0"/>
            </a:endParaRPr>
          </a:p>
        </p:txBody>
      </p:sp>
    </p:spTree>
    <p:extLst>
      <p:ext uri="{BB962C8B-B14F-4D97-AF65-F5344CB8AC3E}">
        <p14:creationId xmlns:p14="http://schemas.microsoft.com/office/powerpoint/2010/main" val="21092568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38E4EE-C354-449C-8461-19185315FE67}"/>
              </a:ext>
            </a:extLst>
          </p:cNvPr>
          <p:cNvSpPr>
            <a:spLocks noGrp="1"/>
          </p:cNvSpPr>
          <p:nvPr>
            <p:ph type="title"/>
          </p:nvPr>
        </p:nvSpPr>
        <p:spPr/>
        <p:txBody>
          <a:bodyPr>
            <a:normAutofit fontScale="90000"/>
          </a:bodyPr>
          <a:lstStyle/>
          <a:p>
            <a:r>
              <a:rPr lang="fr-FR" dirty="0"/>
              <a:t>Rapprocher science et société</a:t>
            </a:r>
            <a:br>
              <a:rPr lang="fr-FR" dirty="0"/>
            </a:br>
            <a:r>
              <a:rPr lang="fr-FR" sz="1600" dirty="0"/>
              <a:t>le chercheur au travail</a:t>
            </a:r>
            <a:endParaRPr lang="fr-FR" dirty="0"/>
          </a:p>
        </p:txBody>
      </p:sp>
      <p:pic>
        <p:nvPicPr>
          <p:cNvPr id="1026" name="Picture 2" descr="https://www.numerama.com/content/uploads/2019/04/katie-bouman-trou-noir-facebook-1024x741.png">
            <a:extLst>
              <a:ext uri="{FF2B5EF4-FFF2-40B4-BE49-F238E27FC236}">
                <a16:creationId xmlns:a16="http://schemas.microsoft.com/office/drawing/2014/main" id="{5E397461-2427-49D9-8310-96A1BA8B175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528" y="1196752"/>
            <a:ext cx="4824536" cy="34910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 photo postée par Katie Bouman sur son compte Facebook. © Katie Bouman">
            <a:extLst>
              <a:ext uri="{FF2B5EF4-FFF2-40B4-BE49-F238E27FC236}">
                <a16:creationId xmlns:a16="http://schemas.microsoft.com/office/drawing/2014/main" id="{4EDA8D83-90ED-45EB-AD28-C8FB4EC79A3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23928" y="4272218"/>
            <a:ext cx="5076056" cy="2181118"/>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B221AA0-90B4-409B-86E5-1ADB03CE7CAB}"/>
              </a:ext>
            </a:extLst>
          </p:cNvPr>
          <p:cNvSpPr/>
          <p:nvPr/>
        </p:nvSpPr>
        <p:spPr>
          <a:xfrm>
            <a:off x="957314" y="4831856"/>
            <a:ext cx="2398413" cy="253916"/>
          </a:xfrm>
          <a:prstGeom prst="rect">
            <a:avLst/>
          </a:prstGeom>
        </p:spPr>
        <p:txBody>
          <a:bodyPr wrap="none">
            <a:spAutoFit/>
          </a:bodyPr>
          <a:lstStyle/>
          <a:p>
            <a:r>
              <a:rPr lang="fr-FR" sz="1050" dirty="0">
                <a:hlinkClick r:id="rId5"/>
              </a:rPr>
              <a:t>Katie </a:t>
            </a:r>
            <a:r>
              <a:rPr lang="fr-FR" sz="1050" dirty="0" err="1">
                <a:hlinkClick r:id="rId5"/>
              </a:rPr>
              <a:t>Bouman</a:t>
            </a:r>
            <a:r>
              <a:rPr lang="fr-FR" sz="1050" dirty="0">
                <a:hlinkClick r:id="rId5"/>
              </a:rPr>
              <a:t> et la 1</a:t>
            </a:r>
            <a:r>
              <a:rPr lang="fr-FR" sz="1050" baseline="30000" dirty="0">
                <a:hlinkClick r:id="rId5"/>
              </a:rPr>
              <a:t>e</a:t>
            </a:r>
            <a:r>
              <a:rPr lang="fr-FR" sz="1050" dirty="0">
                <a:hlinkClick r:id="rId5"/>
              </a:rPr>
              <a:t> photo de trou noir</a:t>
            </a:r>
            <a:endParaRPr lang="fr-FR" sz="1050" dirty="0"/>
          </a:p>
        </p:txBody>
      </p:sp>
    </p:spTree>
    <p:extLst>
      <p:ext uri="{BB962C8B-B14F-4D97-AF65-F5344CB8AC3E}">
        <p14:creationId xmlns:p14="http://schemas.microsoft.com/office/powerpoint/2010/main" val="16142354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252628"/>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EDB0BD1-FC85-4314-849D-E501F6CC13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91680" y="1527018"/>
            <a:ext cx="5939199" cy="3803963"/>
          </a:xfrm>
          <a:prstGeom prst="rect">
            <a:avLst/>
          </a:prstGeom>
        </p:spPr>
      </p:pic>
      <p:sp>
        <p:nvSpPr>
          <p:cNvPr id="6" name="Rectangle 5">
            <a:extLst>
              <a:ext uri="{FF2B5EF4-FFF2-40B4-BE49-F238E27FC236}">
                <a16:creationId xmlns:a16="http://schemas.microsoft.com/office/drawing/2014/main" id="{49E7CC34-5E52-46E1-ABE9-81D2AA59AF81}"/>
              </a:ext>
            </a:extLst>
          </p:cNvPr>
          <p:cNvSpPr/>
          <p:nvPr/>
        </p:nvSpPr>
        <p:spPr>
          <a:xfrm>
            <a:off x="1691680" y="5742094"/>
            <a:ext cx="2019063" cy="369332"/>
          </a:xfrm>
          <a:prstGeom prst="rect">
            <a:avLst/>
          </a:prstGeom>
        </p:spPr>
        <p:txBody>
          <a:bodyPr wrap="square">
            <a:spAutoFit/>
          </a:bodyPr>
          <a:lstStyle/>
          <a:p>
            <a:pPr algn="ctr"/>
            <a:r>
              <a:rPr lang="fr-FR" dirty="0">
                <a:solidFill>
                  <a:prstClr val="white"/>
                </a:solidFill>
              </a:rPr>
              <a:t>#</a:t>
            </a:r>
            <a:r>
              <a:rPr lang="fr-FR" dirty="0" err="1">
                <a:solidFill>
                  <a:prstClr val="white"/>
                </a:solidFill>
              </a:rPr>
              <a:t>WomenInScience</a:t>
            </a:r>
            <a:endParaRPr lang="fr-FR" dirty="0">
              <a:solidFill>
                <a:prstClr val="black"/>
              </a:solidFill>
            </a:endParaRPr>
          </a:p>
        </p:txBody>
      </p:sp>
      <p:sp>
        <p:nvSpPr>
          <p:cNvPr id="7" name="Rectangle 6">
            <a:extLst>
              <a:ext uri="{FF2B5EF4-FFF2-40B4-BE49-F238E27FC236}">
                <a16:creationId xmlns:a16="http://schemas.microsoft.com/office/drawing/2014/main" id="{56C40753-48E5-408F-AAFF-883C89AD628C}"/>
              </a:ext>
            </a:extLst>
          </p:cNvPr>
          <p:cNvSpPr/>
          <p:nvPr/>
        </p:nvSpPr>
        <p:spPr>
          <a:xfrm>
            <a:off x="5148064" y="6081424"/>
            <a:ext cx="2824741" cy="369332"/>
          </a:xfrm>
          <a:prstGeom prst="rect">
            <a:avLst/>
          </a:prstGeom>
        </p:spPr>
        <p:txBody>
          <a:bodyPr wrap="square">
            <a:spAutoFit/>
          </a:bodyPr>
          <a:lstStyle/>
          <a:p>
            <a:pPr algn="ctr"/>
            <a:r>
              <a:rPr lang="fr-FR" dirty="0">
                <a:solidFill>
                  <a:prstClr val="white"/>
                </a:solidFill>
              </a:rPr>
              <a:t>#</a:t>
            </a:r>
            <a:r>
              <a:rPr lang="fr-FR" dirty="0" err="1">
                <a:solidFill>
                  <a:prstClr val="white"/>
                </a:solidFill>
              </a:rPr>
              <a:t>BlackHistoryMonth</a:t>
            </a:r>
            <a:endParaRPr lang="fr-FR" dirty="0">
              <a:solidFill>
                <a:prstClr val="black"/>
              </a:solidFill>
            </a:endParaRPr>
          </a:p>
        </p:txBody>
      </p:sp>
      <p:sp>
        <p:nvSpPr>
          <p:cNvPr id="2" name="Rectangle 1">
            <a:extLst>
              <a:ext uri="{FF2B5EF4-FFF2-40B4-BE49-F238E27FC236}">
                <a16:creationId xmlns:a16="http://schemas.microsoft.com/office/drawing/2014/main" id="{2ED2C11D-33B7-45D7-BF51-F9FA0891D945}"/>
              </a:ext>
            </a:extLst>
          </p:cNvPr>
          <p:cNvSpPr/>
          <p:nvPr/>
        </p:nvSpPr>
        <p:spPr>
          <a:xfrm>
            <a:off x="3861220" y="5330981"/>
            <a:ext cx="1600118" cy="338554"/>
          </a:xfrm>
          <a:prstGeom prst="rect">
            <a:avLst/>
          </a:prstGeom>
        </p:spPr>
        <p:txBody>
          <a:bodyPr wrap="none">
            <a:spAutoFit/>
          </a:bodyPr>
          <a:lstStyle/>
          <a:p>
            <a:r>
              <a:rPr lang="fr-FR" sz="800" dirty="0">
                <a:solidFill>
                  <a:prstClr val="black"/>
                </a:solidFill>
                <a:hlinkClick r:id="rId4"/>
              </a:rPr>
              <a:t>https://twitter.com/366portraits</a:t>
            </a:r>
            <a:r>
              <a:rPr lang="fr-FR" sz="800" dirty="0">
                <a:solidFill>
                  <a:prstClr val="black"/>
                </a:solidFill>
              </a:rPr>
              <a:t> </a:t>
            </a:r>
          </a:p>
          <a:p>
            <a:endParaRPr lang="fr-FR" sz="800" dirty="0">
              <a:solidFill>
                <a:prstClr val="black"/>
              </a:solidFill>
            </a:endParaRPr>
          </a:p>
        </p:txBody>
      </p:sp>
      <p:sp>
        <p:nvSpPr>
          <p:cNvPr id="8" name="Titre 1"/>
          <p:cNvSpPr>
            <a:spLocks noGrp="1"/>
          </p:cNvSpPr>
          <p:nvPr>
            <p:ph type="title"/>
          </p:nvPr>
        </p:nvSpPr>
        <p:spPr>
          <a:xfrm>
            <a:off x="1043608" y="404664"/>
            <a:ext cx="7056784" cy="648072"/>
          </a:xfrm>
        </p:spPr>
        <p:txBody>
          <a:bodyPr>
            <a:normAutofit fontScale="90000"/>
          </a:bodyPr>
          <a:lstStyle/>
          <a:p>
            <a:r>
              <a:rPr lang="fr-FR" dirty="0"/>
              <a:t>Rapprocher science et société</a:t>
            </a:r>
            <a:br>
              <a:rPr lang="fr-FR" dirty="0"/>
            </a:br>
            <a:r>
              <a:rPr lang="fr-FR" sz="1600" dirty="0"/>
              <a:t>mise en valeur des « minorités »</a:t>
            </a:r>
            <a:endParaRPr lang="fr-FR" dirty="0"/>
          </a:p>
        </p:txBody>
      </p:sp>
    </p:spTree>
    <p:extLst>
      <p:ext uri="{BB962C8B-B14F-4D97-AF65-F5344CB8AC3E}">
        <p14:creationId xmlns:p14="http://schemas.microsoft.com/office/powerpoint/2010/main" val="5968225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252628"/>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9DEC2AE-406C-4812-9624-AD1BFD1977D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23106" y="1412776"/>
            <a:ext cx="7109843" cy="4824536"/>
          </a:xfrm>
          <a:prstGeom prst="rect">
            <a:avLst/>
          </a:prstGeom>
        </p:spPr>
      </p:pic>
      <p:sp>
        <p:nvSpPr>
          <p:cNvPr id="5" name="Rectangle 4">
            <a:extLst>
              <a:ext uri="{FF2B5EF4-FFF2-40B4-BE49-F238E27FC236}">
                <a16:creationId xmlns:a16="http://schemas.microsoft.com/office/drawing/2014/main" id="{320D6851-F967-41FF-AE6E-F2A60435C072}"/>
              </a:ext>
            </a:extLst>
          </p:cNvPr>
          <p:cNvSpPr/>
          <p:nvPr/>
        </p:nvSpPr>
        <p:spPr>
          <a:xfrm>
            <a:off x="3707904" y="6265028"/>
            <a:ext cx="5238328" cy="215444"/>
          </a:xfrm>
          <a:prstGeom prst="rect">
            <a:avLst/>
          </a:prstGeom>
        </p:spPr>
        <p:txBody>
          <a:bodyPr wrap="square">
            <a:spAutoFit/>
          </a:bodyPr>
          <a:lstStyle/>
          <a:p>
            <a:r>
              <a:rPr lang="fr-FR" sz="800" dirty="0">
                <a:solidFill>
                  <a:prstClr val="black"/>
                </a:solidFill>
                <a:hlinkClick r:id="rId4"/>
              </a:rPr>
              <a:t>https://fr.wikipedia.org/wiki/Projet:Les_sans_pagEs</a:t>
            </a:r>
            <a:r>
              <a:rPr lang="fr-FR" sz="800" dirty="0">
                <a:solidFill>
                  <a:prstClr val="black"/>
                </a:solidFill>
              </a:rPr>
              <a:t> </a:t>
            </a:r>
          </a:p>
        </p:txBody>
      </p:sp>
      <p:sp>
        <p:nvSpPr>
          <p:cNvPr id="6" name="Titre 1"/>
          <p:cNvSpPr>
            <a:spLocks noGrp="1"/>
          </p:cNvSpPr>
          <p:nvPr>
            <p:ph type="title"/>
          </p:nvPr>
        </p:nvSpPr>
        <p:spPr>
          <a:xfrm>
            <a:off x="1043608" y="404664"/>
            <a:ext cx="7056784" cy="648072"/>
          </a:xfrm>
        </p:spPr>
        <p:txBody>
          <a:bodyPr>
            <a:normAutofit fontScale="90000"/>
          </a:bodyPr>
          <a:lstStyle/>
          <a:p>
            <a:r>
              <a:rPr lang="fr-FR" dirty="0"/>
              <a:t>Rapprocher science et société</a:t>
            </a:r>
            <a:br>
              <a:rPr lang="fr-FR" dirty="0"/>
            </a:br>
            <a:r>
              <a:rPr lang="fr-FR" sz="1600" dirty="0"/>
              <a:t>mise en valeur des « minorités »</a:t>
            </a:r>
            <a:endParaRPr lang="fr-FR" dirty="0"/>
          </a:p>
        </p:txBody>
      </p:sp>
    </p:spTree>
    <p:extLst>
      <p:ext uri="{BB962C8B-B14F-4D97-AF65-F5344CB8AC3E}">
        <p14:creationId xmlns:p14="http://schemas.microsoft.com/office/powerpoint/2010/main" val="17764950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19873" y="1478277"/>
            <a:ext cx="2627960" cy="2672560"/>
          </a:xfrm>
          <a:prstGeom prst="rect">
            <a:avLst/>
          </a:prstGeom>
          <a:solidFill>
            <a:schemeClr val="accent2"/>
          </a:solidFill>
          <a:ln>
            <a:noFill/>
          </a:ln>
          <a:effectLst/>
        </p:spPr>
      </p:pic>
      <p:sp>
        <p:nvSpPr>
          <p:cNvPr id="2" name="Titre 1"/>
          <p:cNvSpPr>
            <a:spLocks noGrp="1"/>
          </p:cNvSpPr>
          <p:nvPr>
            <p:ph type="title"/>
          </p:nvPr>
        </p:nvSpPr>
        <p:spPr/>
        <p:txBody>
          <a:bodyPr/>
          <a:lstStyle/>
          <a:p>
            <a:r>
              <a:rPr lang="fr-FR" dirty="0"/>
              <a:t>Synthèse </a:t>
            </a: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440" y="1484784"/>
            <a:ext cx="2018490" cy="241669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92950" y="4221088"/>
            <a:ext cx="2222601" cy="2632205"/>
          </a:xfrm>
          <a:prstGeom prst="rect">
            <a:avLst/>
          </a:prstGeom>
          <a:solidFill>
            <a:schemeClr val="accent2"/>
          </a:solidFill>
          <a:ln>
            <a:noFill/>
          </a:ln>
          <a:effectLst/>
        </p:spPr>
      </p:pic>
      <p:pic>
        <p:nvPicPr>
          <p:cNvPr id="1029"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98600" y="1712298"/>
            <a:ext cx="1694508" cy="22927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409112" y="2653621"/>
            <a:ext cx="2536842" cy="1015663"/>
          </a:xfrm>
          <a:prstGeom prst="rect">
            <a:avLst/>
          </a:prstGeom>
          <a:solidFill>
            <a:schemeClr val="bg1"/>
          </a:solidFill>
          <a:ln>
            <a:solidFill>
              <a:schemeClr val="tx1"/>
            </a:solidFill>
          </a:ln>
        </p:spPr>
        <p:txBody>
          <a:bodyPr wrap="square">
            <a:spAutoFit/>
          </a:bodyPr>
          <a:lstStyle/>
          <a:p>
            <a:pPr indent="9525" algn="ctr"/>
            <a:r>
              <a:rPr lang="fr-FR" sz="1200" i="1" dirty="0">
                <a:latin typeface="Candara" pitchFamily="34" charset="0"/>
              </a:rPr>
              <a:t>Réseaux sociaux professionnels</a:t>
            </a:r>
            <a:r>
              <a:rPr lang="fr-FR" sz="1200" dirty="0">
                <a:latin typeface="Candara" pitchFamily="34" charset="0"/>
              </a:rPr>
              <a:t> </a:t>
            </a:r>
          </a:p>
          <a:p>
            <a:pPr indent="9525" algn="ctr"/>
            <a:r>
              <a:rPr lang="fr-FR" sz="1200" dirty="0">
                <a:latin typeface="Candara" pitchFamily="34" charset="0"/>
              </a:rPr>
              <a:t>- CV virtuels</a:t>
            </a:r>
          </a:p>
          <a:p>
            <a:pPr indent="9525" algn="ctr"/>
            <a:r>
              <a:rPr lang="fr-FR" sz="1200" dirty="0">
                <a:latin typeface="Candara" pitchFamily="34" charset="0"/>
              </a:rPr>
              <a:t>- opportunités professionnelles (notamment hors université : monde de l’entreprise…)</a:t>
            </a:r>
            <a:endParaRPr lang="fr-FR" sz="1200" b="1" dirty="0">
              <a:latin typeface="Candara" pitchFamily="34" charset="0"/>
            </a:endParaRPr>
          </a:p>
        </p:txBody>
      </p:sp>
      <p:pic>
        <p:nvPicPr>
          <p:cNvPr id="1030"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04248" y="4581128"/>
            <a:ext cx="2276440" cy="2217783"/>
          </a:xfrm>
          <a:prstGeom prst="rect">
            <a:avLst/>
          </a:prstGeom>
          <a:solidFill>
            <a:schemeClr val="accent2"/>
          </a:solidFill>
          <a:ln>
            <a:noFill/>
          </a:ln>
          <a:effectLst/>
        </p:spPr>
      </p:pic>
      <p:sp>
        <p:nvSpPr>
          <p:cNvPr id="12" name="Rectangle 11"/>
          <p:cNvSpPr/>
          <p:nvPr/>
        </p:nvSpPr>
        <p:spPr>
          <a:xfrm>
            <a:off x="6588224" y="5716808"/>
            <a:ext cx="2555776" cy="461665"/>
          </a:xfrm>
          <a:prstGeom prst="rect">
            <a:avLst/>
          </a:prstGeom>
          <a:solidFill>
            <a:schemeClr val="bg1"/>
          </a:solidFill>
          <a:ln>
            <a:solidFill>
              <a:schemeClr val="tx1"/>
            </a:solidFill>
          </a:ln>
        </p:spPr>
        <p:txBody>
          <a:bodyPr wrap="square">
            <a:spAutoFit/>
          </a:bodyPr>
          <a:lstStyle/>
          <a:p>
            <a:pPr indent="9525" algn="ctr"/>
            <a:r>
              <a:rPr lang="fr-FR" sz="1200" i="1" dirty="0">
                <a:latin typeface="Candara" pitchFamily="34" charset="0"/>
              </a:rPr>
              <a:t>Autres présences sur la toile </a:t>
            </a:r>
          </a:p>
          <a:p>
            <a:pPr indent="9525" algn="ctr"/>
            <a:r>
              <a:rPr lang="fr-FR" sz="1200" b="1" dirty="0">
                <a:latin typeface="Candara" pitchFamily="34" charset="0"/>
              </a:rPr>
              <a:t>! e-</a:t>
            </a:r>
            <a:r>
              <a:rPr lang="fr-FR" sz="1200" b="1" dirty="0" err="1">
                <a:latin typeface="Candara" pitchFamily="34" charset="0"/>
              </a:rPr>
              <a:t>reputation</a:t>
            </a:r>
            <a:endParaRPr lang="fr-FR" sz="1200" b="1" dirty="0">
              <a:latin typeface="Candara" pitchFamily="34" charset="0"/>
            </a:endParaRPr>
          </a:p>
        </p:txBody>
      </p:sp>
      <p:pic>
        <p:nvPicPr>
          <p:cNvPr id="1032"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359820" y="1502524"/>
            <a:ext cx="2753141" cy="235852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7096291" y="2306725"/>
            <a:ext cx="1637928" cy="1015663"/>
          </a:xfrm>
          <a:prstGeom prst="rect">
            <a:avLst/>
          </a:prstGeom>
          <a:solidFill>
            <a:schemeClr val="bg1"/>
          </a:solidFill>
          <a:ln>
            <a:solidFill>
              <a:schemeClr val="tx1"/>
            </a:solidFill>
          </a:ln>
        </p:spPr>
        <p:txBody>
          <a:bodyPr wrap="square">
            <a:spAutoFit/>
          </a:bodyPr>
          <a:lstStyle/>
          <a:p>
            <a:pPr indent="9525" algn="ctr"/>
            <a:r>
              <a:rPr lang="fr-FR" sz="1200" i="1" dirty="0">
                <a:latin typeface="Candara" pitchFamily="34" charset="0"/>
              </a:rPr>
              <a:t>Micro-</a:t>
            </a:r>
            <a:r>
              <a:rPr lang="fr-FR" sz="1200" i="1" dirty="0" err="1">
                <a:latin typeface="Candara" pitchFamily="34" charset="0"/>
              </a:rPr>
              <a:t>blogging</a:t>
            </a:r>
            <a:r>
              <a:rPr lang="fr-FR" sz="1200" dirty="0">
                <a:latin typeface="Candara" pitchFamily="34" charset="0"/>
              </a:rPr>
              <a:t> </a:t>
            </a:r>
          </a:p>
          <a:p>
            <a:pPr marL="171450" indent="-171450" algn="ctr">
              <a:buFontTx/>
              <a:buChar char="-"/>
            </a:pPr>
            <a:r>
              <a:rPr lang="fr-FR" sz="1200" dirty="0">
                <a:latin typeface="Candara" pitchFamily="34" charset="0"/>
              </a:rPr>
              <a:t>veille</a:t>
            </a:r>
          </a:p>
          <a:p>
            <a:pPr marL="171450" indent="-171450" algn="ctr">
              <a:buFontTx/>
              <a:buChar char="-"/>
            </a:pPr>
            <a:r>
              <a:rPr lang="fr-FR" sz="1200" dirty="0">
                <a:latin typeface="Candara" pitchFamily="34" charset="0"/>
              </a:rPr>
              <a:t>échanges</a:t>
            </a:r>
          </a:p>
          <a:p>
            <a:pPr marL="171450" indent="-171450" algn="ctr">
              <a:buFontTx/>
              <a:buChar char="-"/>
            </a:pPr>
            <a:r>
              <a:rPr lang="fr-FR" sz="1200" dirty="0">
                <a:latin typeface="Candara" pitchFamily="34" charset="0"/>
              </a:rPr>
              <a:t>assistance</a:t>
            </a:r>
          </a:p>
          <a:p>
            <a:pPr marL="171450" indent="-171450" algn="ctr">
              <a:buFontTx/>
              <a:buChar char="-"/>
            </a:pPr>
            <a:r>
              <a:rPr lang="fr-FR" sz="1200" dirty="0">
                <a:latin typeface="Candara" pitchFamily="34" charset="0"/>
              </a:rPr>
              <a:t>« socialisation »</a:t>
            </a:r>
          </a:p>
        </p:txBody>
      </p:sp>
      <p:sp>
        <p:nvSpPr>
          <p:cNvPr id="17" name="Rectangle 16"/>
          <p:cNvSpPr/>
          <p:nvPr/>
        </p:nvSpPr>
        <p:spPr>
          <a:xfrm>
            <a:off x="3581725" y="2858681"/>
            <a:ext cx="2304256" cy="646331"/>
          </a:xfrm>
          <a:prstGeom prst="rect">
            <a:avLst/>
          </a:prstGeom>
          <a:solidFill>
            <a:schemeClr val="bg1"/>
          </a:solidFill>
          <a:ln>
            <a:solidFill>
              <a:schemeClr val="tx1"/>
            </a:solidFill>
          </a:ln>
        </p:spPr>
        <p:txBody>
          <a:bodyPr wrap="square">
            <a:spAutoFit/>
          </a:bodyPr>
          <a:lstStyle/>
          <a:p>
            <a:pPr indent="9525" algn="ctr"/>
            <a:r>
              <a:rPr lang="fr-FR" sz="1200" i="1" dirty="0">
                <a:latin typeface="Candara" pitchFamily="34" charset="0"/>
              </a:rPr>
              <a:t>Réseaux sociaux académiques</a:t>
            </a:r>
            <a:endParaRPr lang="fr-FR" sz="1200" dirty="0">
              <a:latin typeface="Candara" pitchFamily="34" charset="0"/>
            </a:endParaRPr>
          </a:p>
          <a:p>
            <a:pPr marL="171450" indent="-171450" algn="ctr">
              <a:buFontTx/>
              <a:buChar char="-"/>
            </a:pPr>
            <a:r>
              <a:rPr lang="fr-FR" sz="1200" dirty="0">
                <a:latin typeface="Candara" pitchFamily="34" charset="0"/>
              </a:rPr>
              <a:t>réseautage universitaire</a:t>
            </a:r>
          </a:p>
          <a:p>
            <a:pPr marL="171450" indent="-171450" algn="ctr">
              <a:buFontTx/>
              <a:buChar char="-"/>
            </a:pPr>
            <a:r>
              <a:rPr lang="fr-FR" sz="1200" dirty="0">
                <a:latin typeface="Candara" pitchFamily="34" charset="0"/>
              </a:rPr>
              <a:t>mise en valeur de la recherche</a:t>
            </a:r>
          </a:p>
        </p:txBody>
      </p:sp>
      <p:pic>
        <p:nvPicPr>
          <p:cNvPr id="1035" name="Picture 11"/>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076951" y="4229118"/>
            <a:ext cx="2503253" cy="25922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3419873" y="5545877"/>
            <a:ext cx="1864692" cy="461665"/>
          </a:xfrm>
          <a:prstGeom prst="rect">
            <a:avLst/>
          </a:prstGeom>
          <a:solidFill>
            <a:schemeClr val="bg1"/>
          </a:solidFill>
          <a:ln>
            <a:solidFill>
              <a:schemeClr val="tx1"/>
            </a:solidFill>
          </a:ln>
        </p:spPr>
        <p:txBody>
          <a:bodyPr wrap="square">
            <a:spAutoFit/>
          </a:bodyPr>
          <a:lstStyle/>
          <a:p>
            <a:pPr indent="9525" algn="ctr"/>
            <a:r>
              <a:rPr lang="fr-FR" sz="1200" i="1" dirty="0">
                <a:latin typeface="Candara" pitchFamily="34" charset="0"/>
              </a:rPr>
              <a:t>Site internet</a:t>
            </a:r>
            <a:endParaRPr lang="fr-FR" sz="1200" dirty="0">
              <a:latin typeface="Candara" pitchFamily="34" charset="0"/>
            </a:endParaRPr>
          </a:p>
          <a:p>
            <a:pPr indent="6350" algn="ctr">
              <a:buFontTx/>
              <a:buChar char="-"/>
            </a:pPr>
            <a:r>
              <a:rPr lang="fr-FR" sz="1200" dirty="0">
                <a:latin typeface="Candara" pitchFamily="34" charset="0"/>
              </a:rPr>
              <a:t> veille collaborative</a:t>
            </a:r>
          </a:p>
        </p:txBody>
      </p:sp>
      <p:pic>
        <p:nvPicPr>
          <p:cNvPr id="1036" name="Picture 1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78974" y="4150837"/>
            <a:ext cx="2239252" cy="266429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569143" y="4945713"/>
            <a:ext cx="1864692" cy="830997"/>
          </a:xfrm>
          <a:prstGeom prst="rect">
            <a:avLst/>
          </a:prstGeom>
          <a:solidFill>
            <a:schemeClr val="bg1"/>
          </a:solidFill>
          <a:ln>
            <a:solidFill>
              <a:schemeClr val="tx1"/>
            </a:solidFill>
          </a:ln>
        </p:spPr>
        <p:txBody>
          <a:bodyPr wrap="square">
            <a:spAutoFit/>
          </a:bodyPr>
          <a:lstStyle/>
          <a:p>
            <a:pPr indent="9525" algn="ctr"/>
            <a:r>
              <a:rPr lang="fr-FR" sz="1200" i="1" dirty="0">
                <a:latin typeface="Candara" pitchFamily="34" charset="0"/>
              </a:rPr>
              <a:t>Blog</a:t>
            </a:r>
            <a:endParaRPr lang="fr-FR" sz="1200" dirty="0">
              <a:latin typeface="Candara" pitchFamily="34" charset="0"/>
            </a:endParaRPr>
          </a:p>
          <a:p>
            <a:pPr indent="6350" algn="ctr">
              <a:buFontTx/>
              <a:buChar char="-"/>
            </a:pPr>
            <a:r>
              <a:rPr lang="fr-FR" sz="1200" dirty="0">
                <a:latin typeface="Candara" pitchFamily="34" charset="0"/>
              </a:rPr>
              <a:t> s’insérer dans une communauté</a:t>
            </a:r>
          </a:p>
          <a:p>
            <a:pPr indent="6350" algn="ctr">
              <a:buFontTx/>
              <a:buChar char="-"/>
            </a:pPr>
            <a:r>
              <a:rPr lang="fr-FR" sz="1200" dirty="0">
                <a:latin typeface="Candara" pitchFamily="34" charset="0"/>
              </a:rPr>
              <a:t> se mettre en scène</a:t>
            </a:r>
          </a:p>
        </p:txBody>
      </p:sp>
      <p:sp>
        <p:nvSpPr>
          <p:cNvPr id="22" name="Rectangle 21"/>
          <p:cNvSpPr/>
          <p:nvPr/>
        </p:nvSpPr>
        <p:spPr>
          <a:xfrm>
            <a:off x="1563" y="1052736"/>
            <a:ext cx="4858469" cy="369332"/>
          </a:xfrm>
          <a:prstGeom prst="rect">
            <a:avLst/>
          </a:prstGeom>
          <a:noFill/>
        </p:spPr>
        <p:txBody>
          <a:bodyPr wrap="square">
            <a:spAutoFit/>
          </a:bodyPr>
          <a:lstStyle/>
          <a:p>
            <a:pPr indent="9525" algn="ctr"/>
            <a:r>
              <a:rPr lang="fr-FR" dirty="0">
                <a:solidFill>
                  <a:srgbClr val="D5D5D5"/>
                </a:solidFill>
                <a:latin typeface="Candara" pitchFamily="34" charset="0"/>
              </a:rPr>
              <a:t>Présence en ligne </a:t>
            </a:r>
            <a:r>
              <a:rPr lang="fr-FR" sz="1600" dirty="0">
                <a:solidFill>
                  <a:srgbClr val="D5D5D5"/>
                </a:solidFill>
                <a:latin typeface="Candara" pitchFamily="34" charset="0"/>
              </a:rPr>
              <a:t>ex. : Willy </a:t>
            </a:r>
            <a:r>
              <a:rPr lang="fr-FR" sz="1600" dirty="0" err="1">
                <a:solidFill>
                  <a:srgbClr val="D5D5D5"/>
                </a:solidFill>
                <a:latin typeface="Candara" pitchFamily="34" charset="0"/>
              </a:rPr>
              <a:t>Duhen</a:t>
            </a:r>
            <a:r>
              <a:rPr lang="fr-FR" sz="1600" dirty="0">
                <a:solidFill>
                  <a:srgbClr val="D5D5D5"/>
                </a:solidFill>
                <a:latin typeface="Candara" pitchFamily="34" charset="0"/>
              </a:rPr>
              <a:t> </a:t>
            </a:r>
            <a:r>
              <a:rPr lang="fr-FR" sz="1100" dirty="0">
                <a:solidFill>
                  <a:srgbClr val="D5D5D5"/>
                </a:solidFill>
                <a:latin typeface="Candara" pitchFamily="34" charset="0"/>
              </a:rPr>
              <a:t>[2012]</a:t>
            </a:r>
            <a:endParaRPr lang="fr-FR" dirty="0">
              <a:solidFill>
                <a:srgbClr val="D5D5D5"/>
              </a:solidFill>
              <a:latin typeface="Candara" pitchFamily="34" charset="0"/>
            </a:endParaRPr>
          </a:p>
        </p:txBody>
      </p:sp>
    </p:spTree>
    <p:extLst>
      <p:ext uri="{BB962C8B-B14F-4D97-AF65-F5344CB8AC3E}">
        <p14:creationId xmlns:p14="http://schemas.microsoft.com/office/powerpoint/2010/main" val="15764004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Synthèse</a:t>
            </a:r>
          </a:p>
        </p:txBody>
      </p:sp>
      <p:sp>
        <p:nvSpPr>
          <p:cNvPr id="4" name="Rectangle 3"/>
          <p:cNvSpPr/>
          <p:nvPr/>
        </p:nvSpPr>
        <p:spPr>
          <a:xfrm>
            <a:off x="7034860" y="6271677"/>
            <a:ext cx="1204399" cy="584775"/>
          </a:xfrm>
          <a:prstGeom prst="rect">
            <a:avLst/>
          </a:prstGeom>
        </p:spPr>
        <p:txBody>
          <a:bodyPr wrap="square">
            <a:spAutoFit/>
          </a:bodyPr>
          <a:lstStyle/>
          <a:p>
            <a:r>
              <a:rPr lang="fr-FR" sz="800" dirty="0">
                <a:solidFill>
                  <a:srgbClr val="D1D5D5"/>
                </a:solidFill>
                <a:latin typeface="Candara" pitchFamily="34" charset="0"/>
              </a:rPr>
              <a:t>d’après </a:t>
            </a:r>
            <a:r>
              <a:rPr lang="fr-FR" sz="800" dirty="0">
                <a:solidFill>
                  <a:schemeClr val="bg1"/>
                </a:solidFill>
                <a:latin typeface="Candara" panose="020E0502030303020204" pitchFamily="34" charset="0"/>
                <a:hlinkClick r:id="rId3"/>
              </a:rPr>
              <a:t>H. M. </a:t>
            </a:r>
            <a:r>
              <a:rPr lang="fr-FR" sz="800" dirty="0" err="1">
                <a:solidFill>
                  <a:schemeClr val="bg1"/>
                </a:solidFill>
                <a:latin typeface="Candara" panose="020E0502030303020204" pitchFamily="34" charset="0"/>
                <a:hlinkClick r:id="rId3"/>
              </a:rPr>
              <a:t>Bik</a:t>
            </a:r>
            <a:r>
              <a:rPr lang="fr-FR" sz="800" dirty="0">
                <a:solidFill>
                  <a:schemeClr val="bg1"/>
                </a:solidFill>
                <a:latin typeface="Candara" panose="020E0502030303020204" pitchFamily="34" charset="0"/>
                <a:hlinkClick r:id="rId3"/>
              </a:rPr>
              <a:t> et </a:t>
            </a:r>
            <a:br>
              <a:rPr lang="fr-FR" sz="800" dirty="0">
                <a:solidFill>
                  <a:schemeClr val="bg1"/>
                </a:solidFill>
                <a:latin typeface="Candara" panose="020E0502030303020204" pitchFamily="34" charset="0"/>
                <a:hlinkClick r:id="rId3"/>
              </a:rPr>
            </a:br>
            <a:r>
              <a:rPr lang="fr-FR" sz="800" dirty="0">
                <a:solidFill>
                  <a:schemeClr val="bg1"/>
                </a:solidFill>
                <a:latin typeface="Candara" panose="020E0502030303020204" pitchFamily="34" charset="0"/>
                <a:hlinkClick r:id="rId3"/>
              </a:rPr>
              <a:t>M. C. Goldstein, « An introduction to social media for </a:t>
            </a:r>
            <a:r>
              <a:rPr lang="fr-FR" sz="800" dirty="0" err="1">
                <a:solidFill>
                  <a:schemeClr val="bg1"/>
                </a:solidFill>
                <a:latin typeface="Candara" panose="020E0502030303020204" pitchFamily="34" charset="0"/>
                <a:hlinkClick r:id="rId3"/>
              </a:rPr>
              <a:t>scientists</a:t>
            </a:r>
            <a:r>
              <a:rPr lang="fr-FR" sz="800" dirty="0">
                <a:solidFill>
                  <a:schemeClr val="bg1"/>
                </a:solidFill>
                <a:latin typeface="Candara" panose="020E0502030303020204" pitchFamily="34" charset="0"/>
                <a:hlinkClick r:id="rId3"/>
              </a:rPr>
              <a:t> »</a:t>
            </a:r>
            <a:endParaRPr lang="en-US" sz="800" dirty="0">
              <a:solidFill>
                <a:schemeClr val="bg1"/>
              </a:solidFill>
              <a:latin typeface="Candara" panose="020E0502030303020204" pitchFamily="34" charset="0"/>
            </a:endParaRPr>
          </a:p>
        </p:txBody>
      </p:sp>
      <p:pic>
        <p:nvPicPr>
          <p:cNvPr id="5" name="Imag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95735" y="1096087"/>
            <a:ext cx="4826217" cy="5761913"/>
          </a:xfrm>
          <a:prstGeom prst="rect">
            <a:avLst/>
          </a:prstGeom>
          <a:effectLst/>
        </p:spPr>
      </p:pic>
      <p:pic>
        <p:nvPicPr>
          <p:cNvPr id="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47291" y="5249283"/>
            <a:ext cx="311479" cy="102647"/>
          </a:xfrm>
          <a:prstGeom prst="rect">
            <a:avLst/>
          </a:prstGeom>
          <a:noFill/>
          <a:ln>
            <a:noFill/>
          </a:ln>
          <a:effectLst>
            <a:outerShdw blurRad="50800" dist="50800" dir="2700000" algn="tl" rotWithShape="0">
              <a:srgbClr val="13C1C2">
                <a:alpha val="9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42935" y="5429212"/>
            <a:ext cx="315835" cy="102646"/>
          </a:xfrm>
          <a:prstGeom prst="rect">
            <a:avLst/>
          </a:prstGeom>
          <a:noFill/>
          <a:ln>
            <a:noFill/>
          </a:ln>
          <a:effectLst>
            <a:outerShdw blurRad="50800" dist="50800" dir="2700000" algn="tl" rotWithShape="0">
              <a:srgbClr val="13C1C2">
                <a:alpha val="9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929397" y="5514803"/>
            <a:ext cx="488899" cy="104400"/>
          </a:xfrm>
          <a:prstGeom prst="rect">
            <a:avLst/>
          </a:prstGeom>
          <a:noFill/>
          <a:ln>
            <a:noFill/>
          </a:ln>
          <a:effectLst>
            <a:outerShdw blurRad="50800" dist="50800" dir="2700000" algn="tl" rotWithShape="0">
              <a:srgbClr val="13C1C2">
                <a:alpha val="9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995935" y="5343416"/>
            <a:ext cx="452380" cy="85796"/>
          </a:xfrm>
          <a:prstGeom prst="rect">
            <a:avLst/>
          </a:prstGeom>
          <a:noFill/>
          <a:ln>
            <a:noFill/>
          </a:ln>
          <a:effectLst>
            <a:outerShdw blurRad="50800" dist="50800" dir="2700000" algn="tl" rotWithShape="0">
              <a:srgbClr val="13C1C2">
                <a:alpha val="9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275856" y="5741799"/>
            <a:ext cx="343028" cy="104400"/>
          </a:xfrm>
          <a:prstGeom prst="rect">
            <a:avLst/>
          </a:prstGeom>
          <a:noFill/>
          <a:ln>
            <a:noFill/>
          </a:ln>
          <a:effectLst>
            <a:outerShdw blurRad="50800" dist="50800" dir="2700000" algn="tl" rotWithShape="0">
              <a:srgbClr val="13C1C2">
                <a:alpha val="9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655048" y="5949280"/>
            <a:ext cx="396720" cy="104400"/>
          </a:xfrm>
          <a:prstGeom prst="rect">
            <a:avLst/>
          </a:prstGeom>
          <a:noFill/>
          <a:ln>
            <a:noFill/>
          </a:ln>
          <a:effectLst>
            <a:outerShdw blurRad="50800" dist="50800" dir="2700000" algn="tl" rotWithShape="0">
              <a:srgbClr val="13C1C2">
                <a:alpha val="9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840026" y="5741798"/>
            <a:ext cx="155909" cy="155909"/>
          </a:xfrm>
          <a:prstGeom prst="rect">
            <a:avLst/>
          </a:prstGeom>
          <a:noFill/>
          <a:ln>
            <a:noFill/>
          </a:ln>
          <a:effectLst>
            <a:outerShdw blurRad="50800" dist="50800" dir="2700000" algn="tl" rotWithShape="0">
              <a:srgbClr val="13C1C2">
                <a:alpha val="9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4464111" y="5785871"/>
            <a:ext cx="235730" cy="216000"/>
          </a:xfrm>
          <a:prstGeom prst="rect">
            <a:avLst/>
          </a:prstGeom>
          <a:noFill/>
          <a:ln w="9525">
            <a:noFill/>
            <a:miter lim="800000"/>
            <a:headEnd/>
            <a:tailEnd/>
          </a:ln>
          <a:effectLst>
            <a:outerShdw blurRad="50800" dist="50800" dir="2700000" algn="tl" rotWithShape="0">
              <a:srgbClr val="13C1C2">
                <a:alpha val="90000"/>
              </a:srgbClr>
            </a:outerShdw>
          </a:effectLst>
          <a:extLst>
            <a:ext uri="{909E8E84-426E-40DD-AFC4-6F175D3DCCD1}">
              <a14:hiddenFill xmlns:a14="http://schemas.microsoft.com/office/drawing/2010/main">
                <a:solidFill>
                  <a:schemeClr val="accent1"/>
                </a:solidFill>
              </a14:hiddenFill>
            </a:ext>
          </a:extLst>
        </p:spPr>
      </p:pic>
      <p:sp>
        <p:nvSpPr>
          <p:cNvPr id="3" name="AutoShape 2" descr="data:image/jpeg;base64,/9j/4AAQSkZJRgABAQAAAQABAAD/2wCEAAkGBxQTEhUUExQVFhUWGBgaFxgYGRUYGhobGBgXFxcfGBcaHCggGBolHxccITEiJiksLi4wGSAzODMsNygtLisBCgoKDAwNDgwPDjcZFBk3LCwrKywsLCsrKysrLCsrKysrKysrKysrKysrKysrKysrKysrKysrKysrKysrKysrK//AABEIAOEA4QMBIgACEQEDEQH/xAAcAAEBAAIDAQEAAAAAAAAAAAAABwUGAQQIAwL/xABMEAABAwEDCQQGBgYIBQUAAAABAAIDEQQFIQYHEjFBUWFxgRMicoIUIzKRkqFCQ1JiorEzU2OywcIVo7PD0dLT8CRUg5PjFjQ1c+H/xAAVAQEBAAAAAAAAAAAAAAAAAAAAAf/EABQRAQAAAAAAAAAAAAAAAAAAAAD/2gAMAwEAAhEDEQA/ALiiIgIiICIiAiLUMp84VlstWNPbSj6DCNFp++/UOQqeCDb1hb5yrsllqJp2Bw+g2r3/AAtqR1UmteUt53m8xwh4btZBVrR45K/mQOCzFyZpHmjrVMGD7EXed1e4UB5A80HdvPO6wVFns7nfekcGD4W6RI6ha/JnGvKckQho4QxF5+el+SpF2ZBWCGlIGyH7UvrD7nd0dAFscUYaKNAAGoAAD3BBE9C/Zv8Am8eIh/i1cjJS+nazP5rSP9RW5EER/wDSV8jUZulpH+onod+w7bWf+p2vy0nK3IgiAy7vWzfpq/8AXh0fmA1Zu7c72rt7NhtdE78mP/zKpuFcDqWCvPI2wz107NGCdbmDs3dXMpXqg+Vz5cWK0UDJg1x+hJ3HchpYOPIlbGpbfWaMYmyzU+5KKj42io+ErW22q9LpIDtNsdaAO9ZCeRrRtdwLSguyLQsms59nmoy0DsJD9ImsZPi+h5sOK3xrgQCDUHURtQcoiICIiAiIgIiICIiAiIgLoX1fENljMs7wxo1b3Hc1utx4BY7K/KuKwx1f3pHfo4wcXcT9lo2n81J7DYLZfVoL3u7rcHPIPZxjXoxtrieFa6iTtQdvKHLa13hJ2Fla9kbsBGzGR4++4ahvAwG0lZ3JbNW0APtrqn9Sw0aPG8Ynk2g4lbxk1k1BYo9CFvePtyOoXv8AEd3AYBdy9Lzis8Zkmkaxg2nadwGtx4DFB9rHZGRMDI2NYwamtAaB0C+N5XpDZ26c0rI273ECvIayeAUtylzqSPqyxt7Nv6x4BefC3U3rU8lPLXanyvL5Hue863OJcfediCv3tnYszKiCOSY7z6tnvcNL8K1O8M6VtfXs+yhGzRbpOHV5IPwrR0UVm7TlfbpPatU3ldofJlF0X3xaDrtE55yyf5l0kQdxt7Wgap5hylk/zLuWbKq2s9m1T9XucPc6oWHRBuVgzm2+P2nRyj77AD749H+K2q6s7cTqC0QPj+8wh7eoNCOlVI0QelLnv+zWoVgmY/e0GjhzYaOHULISRhwLXAEHAgioI4g615djeWkOaS1wxBBII5EYhbxk3nOtMFG2j18e84Sjk7U/zYneqja8p818MtX2UiCTXoY9kemuPphwWl3bfluuiXspWu7P9U/FjhvifjTphvFVYbgygs9sZpwSB1PaacHt8TdY56jsX2vi6YbVGYp2B7Tv1g72nW08Qg6eTOU8FtZpQu7w9uN2D2cxtHEYLNKHZS5KWm65RaLO95iB7so9pldkoGFDqrTRO0DAKgZCZcMtrezkoy0AYt+i8DW5lfm3WOIxQbiiIgIiICIiAiIgLX8s8qI7DDpGjpHVEUf2jvO5oriem1ZG/L2jssD5pTRrBqGtx+i1vEnBRa7bHaL6tznvOi3AvcNUcdTosZXacacdJx2oPrk1k/aL3tD553u7OvrJN+5kY1Cg6NG8nG13fYY4I2xRMDGNFA0f7xPE4lLvsMcEbYomhrGCjQP94k6ydq03OHlyLIDBAQbQRicCIgRgSNrzsHU7AQ7+WmW8VhGgKSTkYRg4NrqMh2DhrPDWInfV8zWqTtJ3l7tg1NaNzG6mj89tV0ppXOcXOJc5xJc4kkknWSTrK/KiiIiAiIgIiICIiAiIgIiIPvYbbJC8SRPcx7dTmmh//RwOBVhyHziMtJENp0Y59TXamSHh9l/DUdm4S3JrJ6a2y9nCBhi959lg3nedw28qkVq682FijaO0a6d20uc5o6NYQAOdeao3SSMOBa4AggggioIOsEHWFGsvcinWJ3pVk0hEDUhpOlC6uBB16FduzkrJDEGtDRWgFBUlxw3kkk9Vy9gcCCAQRQg4gg6wRtCI07N7loLazspaNtDBiNQkA+k0b942a9Rw3NRDLjJqS7bQy02YlsRdWNw1xP16B3tIrSusVB41HIzKVlus4kFGyN7srPsu4fdOsHprBQZ5ERAREQERahnNyh9Fshaw0lmqxm9o+m7oDQcXBBoOX9+PvC2Ns1n70bH6EYGp8hwc7kMQDsAJ2qq5KXAyxWdsLMXa5HfbedZ5bANgAWj5nMnAGm2PGJqyHg0YPd1I0RyO9VBBqmcDK0WGGjKG0SA9mNeiNr3DcNg2nkaQaaVz3FziXOcSXOJqSTiSTtKsGUGbWS1TvnktneccB2WDWj2Wj1mof4nauiMz422s/wDaH+oglaKtx5oIvpWmQ8msH51XZjzSWTbNaD1iH92oqNotxziZHssDonRPc6OTSFH0LmubTaAKgg7sKcVpyAiqOSmbSCeyxzTSS6UrQ8CMsAa12LRi01NNayMmaOzfRnnHPsz/ACBBHUVYfmgZ9G1PHONp/JwXydmf3Wv3xf8AkQSxFVBmfG21n/tf+RfePNBF9K0yHkxg/OqCSIrJHmksn0prQesQ/u1pucTI5lgMTonudHJpCj9Eua5tDrAFQQd2FOKDTVwVyvzJqPJB6EzfXILLYohTvyASSHbpPFaeUUb04rZF8bHIHRsc3UWtI5EAhfZVBERB1L1u6O0RPhlbpMeKEfkQdhBxB3hRKw2iW5rxLX1LBQP/AGkTj3XAfaGvmCN6vC0rOlk56TZjKwVlgBcKa3M1vbx1aQ4im1BuMEzXta9hDmuALSNRBFQQvoprmdyh043WR570fei4sJ7w8pPudwVKQEREBQzKu0uvO9RDGe6H9jHwa0ntH8dTncgFWcs719FsU0oNHBtGeN/db7ia9FPsyt0VkltLhgwdmzxOo555gaI8xQVWxWVsUbI2CjGNDWjcGigX2XUve3ts8Mkz/ZjY5x40FQBxOrqsPkDfxtljbI8jtGlzJKfaGI97S09UGxoiIMZlLb5LPZZZomB7o26Wi4kAgYvxG5tT0Uqmzs2w+zFZ282yOP74/JWaWMOBaRUEEEbwcCvM99XebPaJYT9W9zeYB7p6ih6oOzlDlDPbXh87gdEENaBotaDroONBiccBuWKRFFbPcOXtsssYijcx0bfZEjS7RGugIINFsNgztz6bRNDDoFw0i3TaQ2o0iAScQMVN0QepQa4hcrVs2t7+kWCOpq+L1T+bKaJ6tLT1K2lVBY3KO3SQWaWaJge6NpdokkAhuLtWODanoskvzIwOBBFQRQjeDrQRqbOzaz7MVnbzbI4/vj8lquUOUU9te187gdEENa0aLW110G80GJ3Dcvhft3Gz2iWA/VvLRxbrYerSD1XRUUREQXbNZfInsLGE9+D1bvCP0Z+Gg5tK3BeeshMojYrU15/RP7ko+6Tg7m048qjavQjHAgEGoOII1EcFUcoiIMZfd7Cz9i51NCSZsTifo6bXaJ+INHIk7Fk1pWd7/wCOd/8AZHT4llchb69LsUUhNXgaEnjZgSeYo7zIJTfsLrqvUPjHcDhIwDbG+oewfiaOQKucEzXta9pq1wBaRqIIqD7loOeS6e0srLQB3oHUPgko0+52j813M0169tYQwnvQOMfl9pnSh0fKg3VERBMc9t4Ujs8APtOdI7yDRbXhV5+FbRm4u/sbvgFMZG9q7nJ3hXk0tHRTfOi8z3oIQdTYohzedL+8CtcUYa0NGAAAA4DAINBzzXnoWWOAHGZ9T4Y6OP4ixa5mavbQtMlnJwmbpN8bMcObSfhC6ueC3aduEYOEMbW03OdV5+RatRuq3ugmjmb7Ub2u50OI6io6qK9OIvlZp2yMa9hq17Q5p3hwqPkV9VUFG8811aFpjnAwmZou8ceGPNpaPIrItTzoXX293yEDvQ0lb5K6f4C5BBURFFEREFAzN3t2dpfAT3Zm1b446nDm0u+EKzLzFdludBNHMz2o3tcOOiakciMOq9MWS0NkYyRhq17Q5p3hwqPzVR9UREEdzz3VoWiO0AYSt0XeOPVXiWkDyKdq+Zzbr7e75aCrovWt8ldL8BcoGooiIgKy5ocoe2gNmeavg9iu2M6vhOHItUaWayNvb0W2Qy1o3SDX+B/ddXlXS8oQejERFUaFnmmpYWN+1Mwe5r3fwCwGZS86SzWcnB7RI3m2jXe8Fvwr7Z7rZjZoRsD5D8mt/mWm5B27sbwszthkDDykrHjwq4Hogvl82ATwSwnVIxzeVQQD0OPRSTM3bjHbJIXYdrGag/biNQPc5/uVnUPkHol/YYD0ke6elenrT7kFwREQRBnrsoN//FH+pB/01b1Ecje9fpP7a1O/tf8AFW5B50y4tHaXhanftXN+CkY/dWEXdvx9bTOd80p/rHLpKKt+aS9+2sXZE9+B2hx0D3ozy1t8i3dQvNRe3Y24MJ7s7dA+Id5h99W+dXRVBfmRgcCCKgggjeDrX6RB5mvy7jZ7RLAfq3lo4t1tPVpB6rpKh557r0LRHaAMJW6LvHHqrzaR8CniiiIiArbmivftbH2RPes7tHjoOq5h/eb5FElveZuZ4tzmtxY6J3acNEt0TzqaeYoLWiIqj8vaCCCKgihHArzVf92mzWmaA/VvIHFuth6tIK9LqPZ6Lr0LRFaAMJW6DvEzVXiWup5EE6REUUXBC5RB6Vyctfa2SzyHW+KNx5lor81kVgMggf6Ostf1Tfds+S72UV6CzWaWc/VsJA3uODB1cQOqqIjnJvLt7wmINWx0ib5Pa/GXLW4JixzXjW1wcObSCPyX5e8kkk1JJJO8nElfl2pRXqVjqgEbRVRPO23srxEg1mON/VrnD+QKxXO+tnhJ2xsPvaFJ89zP+JhO+Ej3Pd/iqit+nM+0EU8/pbn/AL6og13IrC/CP2tqHylVuURsPqcoDxtUn9bp0/fCtyDzLfTaWmcbppR+Ny6azGWMGhbrU39s89HHTHycFh1FfuGVzHNe00c0hzTuLTUH3helrlvFtogimbqkY11NxIxHMGo6LzMq/mYvbTgkszjjE7Sb4H1rTk4H4giKOiIqNUzm3X29gloKuipK3yV0vwFygi9SPaCCCKgihHArzTf12mzWiWA/VvLRXa3Ww9WkHqg6KIiiir+Ze69GCW0EYyu0W+GOtSObiR5QpC1pJAAqTgANpOoL0rk/dos1mhhH1bGg8XUq49SSeqDIItPyHyr9MntjCahkmlFxi9gU6s0v+otwVQWr5yrr7ewSgCrovWt8lS6nNpcOq2hcOaCCDiDrCDy0iyGUF2GzWmaA/VvIbxacWHq0hY9RRcFcrNZGXd6RbrPHSo7QOd4Wd91eYbTqgv8Aclk7Gzwxfq42NPNrQD+S0DPVetI4bMDi9xkf4WYNB4Fxr5FTF56y/vX0m3zPBq1h7Nnhj7ppwLtI9VUa8uHalyuWxlxDRrJAHM4KK9MXI2lnhB2RR/uBSnPc7/iYRuhPzef8FYImaLQNwA92Ci2eJ5fb2sGsQsaObnPP8QqjM/0c7f8AIoqF/Q7EQSHOKPRr37bjBN8NAf7Mq3NNRUalLM91g/8AbzgYd6Jx/Gz8nrdshLw7ewWd9akMDHeKPuEnno16oJTnasXZ3g52yVjH9QOzP9mD1WmquZ6rt0oYbQB+jcWO8LxUV6tp5lI1FFseb69vRrfC4mjXnsn+GSgHQODT0WuLhB6nRYXI69vSrHDMfaLaP8be6/3kV5ELNKoKPZ57r0LRFaAMJW6DvEzVXiWn8CsK1bOXdXpFgloKuipK3yV0vewuHVBAkRFFbRm1ur0i3xVFWxVld5KaH4y33FV7L29fRrDM8Gji3QZ4n90U5Ak9FrGZa69GCW0EYyv0G+GPWRzcXDyrGZ6r1rJDZgcGgyvHF1Ws9wDviCqNTyAvX0a3QvJoxx7N/hfQY8A7RPlXoZeWCvReRV7+lWKGUmrtHRf42d13vIr1CDOIiIJBnpuvRnitAGEjSx3iZi2vEtP4FOFf85F1ekWCUAVdGO1ZzZUmnNukOqgCiipeZS7Kyz2gjBjRG3m7vP8AcA34lNFfs2t2dhd8IIo6QGV3N+La8m6I6IMhldevotjmmrRzWkM8bu6z5kLzgFVc9d64QWYHXWV/SrY+hq8+UKVoCzGRti7a3WZn7Vrjyj9Y75MKw6oeZi7dO0yznVEzRHikP8GtPxILGofex9Kv7RGI9Ijb0h0Q/wDccrTb7U2KJ8rvZja5x5NBJ/JRvNLZnT3g6d+JYx73H78h0fnpPPRVFrREQa5nBur0iwTMAq5o7RnNneoOJFR1WoZlL2wmsxOqkrORo1/uOifMVUlCbY03Te2kAeza/SAG2GStQN9ASObEFkykuoWqyzQH6bCGk7HDFh6OAPRebZIy0lrhRzSQQdYINCDyK9RRyBwDmkEEAgjUQcQQornbuDsLV27R6ufE8JB7Q8wo7idJBoqIiiqfmVvajprK46/Ws6Ua/wDlPvVXXmzJi9PRbXDPsY8aXgd3X/hJ+S9JNNcRqVRyuHtBBBxBwIXKIPNGUF2mzWmaA/VvIHh1sPVpB6rotaSQAKkmgG8nABUXPRdejPFaAMJG6DvEzEdS0/hWBza3V6Rb4qirYqyu8lND8Zb7ioq23Bdws1mihH1bACd5pVx6mp6rz7lPenpVrmn2PedHwN7rPwgK25xr19HsExBo6QdkzfV+BpxDdI9F5/VQVOzK3tR81lcfaHas5ijX/LRPQqYrJZN3p6NaoZ9jHgu8J7r/AMJKivSiLhrgQCMQcQuVUcOFRQ6ivNeUd2GzWqaDZG8hvgPeYfhIXpVSLPTdejNDaAMJGmN3iZi3qQT8KDQrmsBnnihH1j2t5AnvHoKnovTEbA0AAUAAAG4DUovmduztLY6YjCBhI8clWj8OmqZlzevo1hmkBo4t0GeJ/dBHKteiCJZa3r6TbZpQat0tFnhZ3RTgaF3mWEXAC5UVwr7m0uf0awx6Qo+X1r/MBojo0N61UkyEuH0y1sYRWNnfl3aLdQ8xoORJ2L0KFUaPncvXsrF2QPencG+VveeeWpvmXyzO3X2dkdMR3p31HgZVrfnpnqtLy7trrwvIQQmoa4Qx7RWvrHcq1rwYFabvsbYYmRMFGxta1vJooOqDsIiIC0LO5k/21mFoYKyQVLqazGfa+H2uWkt9XDmgggioOBBQT/NFlD2sBsrz6yAdyusxbPhPd5Fq23Ka5WWyzvgfhpCrXfZeMWu6H3ioUeyhu+S6LwbJD+jrpxbnMOD43cq6PItOtWe5b0jtULJojVrxXiDqIO4g4IPN1vsb4ZHxSN0XsJa4cRu3g6wdoIXwVozn5Hm0s9Igb6+Md5o1yMH5vbs3io3UiyiuVfM2l7+kWCOpq+L1T/JTRPVhaedVA1QMzl7dnanwE92ZtW+OOpw5t0vhCCzIiKo1fOTdXpFglAFXR+tZzZi6nEt0h1WAzLXXowS2gjGV2i0/dj105uJHlVGc0EEHEHWuldV3x2WBkTMI4m0qepJPWpQS7PReulPFZwcI26bvE/BoPENFfOpwu/f95G02mac/WPJHBupg6NAC6CiiIiC9Zsb29IsEdTV8PqneWmgfgLcd9Vtii+Z29uztboCe7O3Dxx1cPe3S9wVoVQWs5xrq9IsErQKvjHas5sxNOJbpDqtmXBFUGj5n7t7Ow9qRjO9zvK3uN6YE+ZYDPVetXw2YH2QZX8zVjPkH+8KoWGyMhiZEwaLI2hrRuDRQLztlVenpNrmmrUOedDwN7rPkAeqDFLlrSSAASTgAMSSdQA2lcKn5qcj6lttnGAxgadp/WHh9n37lFbfm+ya9CswDx66SjpTuP0W8mjDmSdq5zhZReh2RxaaSyVZFvBIxd5RjzpvWx2idrGue8hrWglxOAAAqSeChd6WqW+bxa2OoYTox1+hEDVz3DedfMtbuVRsOZq4Kl9seMBVkVdp+sd/LXi5Vdda7bCyCJkUYoxjQ1o4DfvJ1krsoCIiAiIgwuVuTzLbZ3ROwdrjf9h41HiNhG4lSjI3KCS67U+z2gERF1JW69B2AEjd4pStNbaHYAritOzhZGC2x9pHQWhg7p1B7deg4/kdhO4lBt8cgcA5pBBAIIxBBxBB2hS/OTkGSXWqytqTUyxAa9pewb97dusY1risgctHWJ/otr0hEHEAurpQuriCNehXZs16lZWPDgCCCCKgjEEHUQdoQeWl2bttroJo5me1G9rxx0TWnI6uqreXWbps+lPZA1kxxfHqbIdpGxr/kdtNakFqs743uZI1zHtNHNcKEHiFFenLJaWyRskYate0OaeDhUfmvstFzQ3t2tjMRPegdo+R1XM/mb5VvSqC1POdevYWCQA0dNSJvnrp/gDvktsUazy3rp2mOzg4Qtq7xyUOPJoafMgnyIiiiIiD73fbHQyxys9qN7Xjm0g05GlOq9MWK1NljZIw1a9rXNPBwBH5rzArVmfvftbGYSe9A6nkfVzPnpN8oVRviIiDWs4l6+j2CZwNHvHZs5yYEjiG6R6Lz6qVnnvTTnhszanQGm4DGr391gpvAB+NfbIfNqTSa3NoNbYDrPGXcPue/cgxmbvIU2kttFoaRZxi1p1yn/T47eStLWgCgFANQCNaAKAUA1AKXZyMvfastkdjiJZWnVsLGEbd7tmoY6g6Oc/K/t3+h2cl0YcBIW49o+uDG01tB955Y7nm7yU9Cg0pAO3loZD9kbGA8Nu88gsJmyyH7ENtVpb6wisUZ+rB+k4bHkbNg46qQgIiICIiAiIgIiINMy9yHZbW9rFRloaMDqbIBqD+O52ziNWh5J5YT3bIbNaWPMTTR0Z9uI72bC3bStDrB329YHKvJOC3MpINGRvsSNppN4H7TeB+RxQZO7LyitEbZYXh7HaiPmCNYI3HFY/KXJaz21tJmd8DuyNwe3kdo4GoUitNjt9zTabSQwn2wC6GTcHt2O4Gh10O1UPJbOPZ7TRkxEEpwo49xx+6/juNDuqgxeSeStpu23D62zTNLHPbrafaYXs1jEUqKjvbFSURB+JpQxrnONGtBJO4AVK8z3xeBtE8sztcj3O5AnujoKDovQWWFhmnscsNnLRJIA2riQNEkaYqAcS2o6qIXhkXbofas0hG+MCUfgqQOYCDAov3PC5ho9rmnc4Fp9xXz0gorlFxVfqNpcaNBJ3DE/JBwtuzW3t2FvY0mjJx2Z3VOMfXSFPMsVYMlLbN+jss3NzTGPikoCtsubNTaSWummZDQgjQrI8EYjc0GvEoLCi4bqXKqMNYcmoI7RJaS3TnkcSZH4looGtawamgNAFdZpiVlbRO1jS97g1rRVznEAADaSdQWuZT5cWWx1aXdpKPqmEEg/fOpnXHgVLrZeNvvmbs2NJYDXs21ETNxkdtPE466DYgzGW+cN09bPYtIRu7pkAOnJXCjBra0+88NuYzfZvRDo2i1tBk1xxGhEe4u2F+4ahz1ZvI3IWGxUe71s9MXkYN3iMbOes8NS21AREQEREBERAREQEREBERB854WvaWvaHNcKFrgCCOIOtTnKbNXG+r7G4Ru/VPqWHwu1s5YjkqUiCE2e+byupwjeHBmoMlGnEfA8HDk13MLdblzrWaSgtDHwO3j1jPeBpD4eq36eFr2lr2hzTgWuAIPMHArTb5zZ2KapjDoHfsz3fgdUAcqINpu69YZxWGWOQfdcDTmBiOq7ijF4ZqbXGdKCSOWmINTE/pWoHxLrCS+7J/zVBvHbj39+gQW57AcCAea6sl1QOxMMR5sYf4KOtznXhFhIIif2kbmn5OH5LtMzvWjbDAeReP4lBV2XPZxqghHKNg/gu1HE1vsgDkAFH3Z3rRsggHMvP8AFdaTOpbnmjGwA/dY9x+bz+SC2L4Wy2xxN0pZGRt3vcGj3lRY3nfdqwb6VQ/YZ2I6P0W/mvrZM2VvndpzuYwnW6R5kf8AKterkG53znPscVRFpTu+4NFnV7tnEArRrflleN4PMUAc0H6uAGtD9uTWBx7oW6XPmrssdDM587tx7jPhaa+9xW62KxRwtDIo2RtH0WNDR7htQTDJrNSTR9sfQa+yjOJ8cmzk33qnXfYI4GCOFjWMGprRQczvPErsogIiICIiAiIgIiICIiAiIgIiICIiAiIgIiIOteHsO5KeX1/H/FEQfC6vaPT+KoVyfo0RBkUREBERAREQEREBERAREQERE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7" name="Picture 3"/>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796136" y="6627150"/>
            <a:ext cx="180000" cy="180000"/>
          </a:xfrm>
          <a:prstGeom prst="rect">
            <a:avLst/>
          </a:prstGeom>
          <a:noFill/>
          <a:ln>
            <a:noFill/>
          </a:ln>
          <a:effectLst>
            <a:outerShdw blurRad="50800" dist="50800" dir="2700000" algn="tl" rotWithShape="0">
              <a:srgbClr val="13C1C2">
                <a:alpha val="9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61838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5666" y="4761260"/>
            <a:ext cx="4032448" cy="1633781"/>
          </a:xfrm>
          <a:prstGeom prst="rect">
            <a:avLst/>
          </a:prstGeom>
        </p:spPr>
        <p:txBody>
          <a:bodyPr wrap="square">
            <a:spAutoFit/>
          </a:bodyPr>
          <a:lstStyle/>
          <a:p>
            <a:pPr marL="90170" algn="ctr"/>
            <a:r>
              <a:rPr lang="fr-FR" dirty="0">
                <a:solidFill>
                  <a:schemeClr val="bg1"/>
                </a:solidFill>
              </a:rPr>
              <a:t>UNIL, </a:t>
            </a:r>
            <a:r>
              <a:rPr lang="fr-FR" i="1" dirty="0">
                <a:solidFill>
                  <a:schemeClr val="bg1"/>
                </a:solidFill>
              </a:rPr>
              <a:t>Stratégie de communication</a:t>
            </a:r>
            <a:br>
              <a:rPr lang="fr-FR" i="1" dirty="0">
                <a:solidFill>
                  <a:schemeClr val="bg1"/>
                </a:solidFill>
              </a:rPr>
            </a:br>
            <a:r>
              <a:rPr lang="fr-FR" i="1" dirty="0">
                <a:solidFill>
                  <a:schemeClr val="bg1"/>
                </a:solidFill>
              </a:rPr>
              <a:t>(et réseaux sociaux)</a:t>
            </a:r>
          </a:p>
          <a:p>
            <a:pPr marL="90170" algn="ctr"/>
            <a:r>
              <a:rPr lang="fr-FR" dirty="0">
                <a:solidFill>
                  <a:schemeClr val="bg1"/>
                </a:solidFill>
              </a:rPr>
              <a:t>document repris de </a:t>
            </a:r>
            <a:r>
              <a:rPr lang="fr-FR" sz="1200" u="sng" dirty="0">
                <a:solidFill>
                  <a:schemeClr val="bg1"/>
                </a:solidFill>
                <a:hlinkClick r:id="rId2"/>
              </a:rPr>
              <a:t>https://docs.google.com/document/d/1MMIESGH0CyUflvD_J2i5tVaDX4ZtLRW2in3ZkRnQcSo/edit</a:t>
            </a:r>
            <a:r>
              <a:rPr lang="fr-FR" sz="1200" dirty="0">
                <a:solidFill>
                  <a:schemeClr val="bg1"/>
                </a:solidFill>
              </a:rPr>
              <a:t> </a:t>
            </a:r>
          </a:p>
          <a:p>
            <a:pPr marL="90170" algn="ctr">
              <a:spcBef>
                <a:spcPts val="500"/>
              </a:spcBef>
              <a:spcAft>
                <a:spcPts val="0"/>
              </a:spcAft>
            </a:pPr>
            <a:endParaRPr lang="fr-FR" dirty="0">
              <a:solidFill>
                <a:schemeClr val="bg1"/>
              </a:solidFill>
            </a:endParaRPr>
          </a:p>
        </p:txBody>
      </p:sp>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91510" y="1430323"/>
            <a:ext cx="4320000" cy="1603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718152" y="1430323"/>
            <a:ext cx="4320000" cy="1564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718152" y="4755012"/>
            <a:ext cx="4320000" cy="1439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88213" y="3170836"/>
            <a:ext cx="4320000" cy="146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718152" y="3162767"/>
            <a:ext cx="4320000" cy="1478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itre 1">
            <a:extLst>
              <a:ext uri="{FF2B5EF4-FFF2-40B4-BE49-F238E27FC236}">
                <a16:creationId xmlns:a16="http://schemas.microsoft.com/office/drawing/2014/main" id="{A9DA4706-A070-456D-BDAF-FD0F1044C704}"/>
              </a:ext>
            </a:extLst>
          </p:cNvPr>
          <p:cNvSpPr>
            <a:spLocks noGrp="1"/>
          </p:cNvSpPr>
          <p:nvPr>
            <p:ph type="title"/>
          </p:nvPr>
        </p:nvSpPr>
        <p:spPr>
          <a:xfrm>
            <a:off x="1043608" y="404664"/>
            <a:ext cx="7056784" cy="648072"/>
          </a:xfrm>
        </p:spPr>
        <p:txBody>
          <a:bodyPr/>
          <a:lstStyle/>
          <a:p>
            <a:r>
              <a:rPr lang="fr-FR" dirty="0"/>
              <a:t>Définir sa stratégie de communication</a:t>
            </a:r>
          </a:p>
        </p:txBody>
      </p:sp>
    </p:spTree>
    <p:extLst>
      <p:ext uri="{BB962C8B-B14F-4D97-AF65-F5344CB8AC3E}">
        <p14:creationId xmlns:p14="http://schemas.microsoft.com/office/powerpoint/2010/main" val="23837142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DA4706-A070-456D-BDAF-FD0F1044C704}"/>
              </a:ext>
            </a:extLst>
          </p:cNvPr>
          <p:cNvSpPr>
            <a:spLocks noGrp="1"/>
          </p:cNvSpPr>
          <p:nvPr>
            <p:ph type="title"/>
          </p:nvPr>
        </p:nvSpPr>
        <p:spPr/>
        <p:txBody>
          <a:bodyPr/>
          <a:lstStyle/>
          <a:p>
            <a:r>
              <a:rPr lang="fr-FR" dirty="0"/>
              <a:t>Bien écrire pour le web</a:t>
            </a:r>
          </a:p>
        </p:txBody>
      </p:sp>
      <p:sp>
        <p:nvSpPr>
          <p:cNvPr id="3" name="Espace réservé du contenu 2">
            <a:extLst>
              <a:ext uri="{FF2B5EF4-FFF2-40B4-BE49-F238E27FC236}">
                <a16:creationId xmlns:a16="http://schemas.microsoft.com/office/drawing/2014/main" id="{AC16C1D7-C564-4941-B8DE-93500A04D1F4}"/>
              </a:ext>
            </a:extLst>
          </p:cNvPr>
          <p:cNvSpPr>
            <a:spLocks noGrp="1"/>
          </p:cNvSpPr>
          <p:nvPr>
            <p:ph idx="1"/>
          </p:nvPr>
        </p:nvSpPr>
        <p:spPr>
          <a:xfrm>
            <a:off x="1403648" y="5949280"/>
            <a:ext cx="7056784" cy="5589240"/>
          </a:xfrm>
        </p:spPr>
        <p:txBody>
          <a:bodyPr>
            <a:normAutofit/>
          </a:bodyPr>
          <a:lstStyle/>
          <a:p>
            <a:pPr>
              <a:lnSpc>
                <a:spcPct val="110000"/>
              </a:lnSpc>
              <a:spcBef>
                <a:spcPts val="0"/>
              </a:spcBef>
            </a:pPr>
            <a:endParaRPr lang="fr-FR" sz="1600" dirty="0"/>
          </a:p>
          <a:p>
            <a:pPr>
              <a:lnSpc>
                <a:spcPct val="110000"/>
              </a:lnSpc>
              <a:spcBef>
                <a:spcPts val="0"/>
              </a:spcBef>
            </a:pPr>
            <a:endParaRPr lang="fr-FR" sz="1600" dirty="0"/>
          </a:p>
          <a:p>
            <a:pPr lvl="1">
              <a:lnSpc>
                <a:spcPct val="110000"/>
              </a:lnSpc>
              <a:spcBef>
                <a:spcPts val="0"/>
              </a:spcBef>
            </a:pPr>
            <a:endParaRPr lang="fr-FR" sz="1400" dirty="0"/>
          </a:p>
        </p:txBody>
      </p:sp>
      <p:graphicFrame>
        <p:nvGraphicFramePr>
          <p:cNvPr id="5" name="Tableau 4">
            <a:extLst>
              <a:ext uri="{FF2B5EF4-FFF2-40B4-BE49-F238E27FC236}">
                <a16:creationId xmlns:a16="http://schemas.microsoft.com/office/drawing/2014/main" id="{020E0675-183A-496B-A138-E42909C454C3}"/>
              </a:ext>
            </a:extLst>
          </p:cNvPr>
          <p:cNvGraphicFramePr>
            <a:graphicFrameLocks noGrp="1"/>
          </p:cNvGraphicFramePr>
          <p:nvPr>
            <p:extLst/>
          </p:nvPr>
        </p:nvGraphicFramePr>
        <p:xfrm>
          <a:off x="215516" y="1268760"/>
          <a:ext cx="8712968" cy="5376736"/>
        </p:xfrm>
        <a:graphic>
          <a:graphicData uri="http://schemas.openxmlformats.org/drawingml/2006/table">
            <a:tbl>
              <a:tblPr firstRow="1" bandRow="1">
                <a:tableStyleId>{5C22544A-7EE6-4342-B048-85BDC9FD1C3A}</a:tableStyleId>
              </a:tblPr>
              <a:tblGrid>
                <a:gridCol w="4356484">
                  <a:extLst>
                    <a:ext uri="{9D8B030D-6E8A-4147-A177-3AD203B41FA5}">
                      <a16:colId xmlns:a16="http://schemas.microsoft.com/office/drawing/2014/main" val="482321741"/>
                    </a:ext>
                  </a:extLst>
                </a:gridCol>
                <a:gridCol w="4356484">
                  <a:extLst>
                    <a:ext uri="{9D8B030D-6E8A-4147-A177-3AD203B41FA5}">
                      <a16:colId xmlns:a16="http://schemas.microsoft.com/office/drawing/2014/main" val="2835205600"/>
                    </a:ext>
                  </a:extLst>
                </a:gridCol>
              </a:tblGrid>
              <a:tr h="1840537">
                <a:tc>
                  <a:txBody>
                    <a:bodyPr/>
                    <a:lstStyle/>
                    <a:p>
                      <a:r>
                        <a:rPr lang="fr-FR" b="1" dirty="0">
                          <a:solidFill>
                            <a:schemeClr val="bg1"/>
                          </a:solidFill>
                        </a:rPr>
                        <a:t>Sur la forme</a:t>
                      </a:r>
                    </a:p>
                    <a:p>
                      <a:endParaRPr lang="fr-FR" b="0" dirty="0">
                        <a:solidFill>
                          <a:schemeClr val="bg1"/>
                        </a:solidFill>
                      </a:endParaRPr>
                    </a:p>
                    <a:p>
                      <a:pPr>
                        <a:lnSpc>
                          <a:spcPct val="110000"/>
                        </a:lnSpc>
                        <a:spcBef>
                          <a:spcPts val="0"/>
                        </a:spcBef>
                      </a:pPr>
                      <a:r>
                        <a:rPr lang="fr-FR" sz="1600" b="0" dirty="0">
                          <a:solidFill>
                            <a:schemeClr val="bg1"/>
                          </a:solidFill>
                        </a:rPr>
                        <a:t>être agréable</a:t>
                      </a:r>
                    </a:p>
                    <a:p>
                      <a:pPr lvl="1">
                        <a:lnSpc>
                          <a:spcPct val="110000"/>
                        </a:lnSpc>
                        <a:spcBef>
                          <a:spcPts val="0"/>
                        </a:spcBef>
                      </a:pPr>
                      <a:r>
                        <a:rPr lang="fr-FR" sz="1400" b="0" dirty="0">
                          <a:solidFill>
                            <a:schemeClr val="bg1"/>
                          </a:solidFill>
                        </a:rPr>
                        <a:t>présenter des contenus faciles à lire et rythmés (aération, titres, intertitres, puces, gras)</a:t>
                      </a:r>
                    </a:p>
                    <a:p>
                      <a:pPr lvl="1">
                        <a:lnSpc>
                          <a:spcPct val="110000"/>
                        </a:lnSpc>
                        <a:spcBef>
                          <a:spcPts val="0"/>
                        </a:spcBef>
                      </a:pPr>
                      <a:r>
                        <a:rPr lang="fr-FR" sz="1400" b="0" dirty="0">
                          <a:solidFill>
                            <a:schemeClr val="bg1"/>
                          </a:solidFill>
                        </a:rPr>
                        <a:t>utiliser un style simple et direct (phrases courtes, un message par phrase, un argument par paragraphe, résumé)</a:t>
                      </a:r>
                    </a:p>
                    <a:p>
                      <a:pPr lvl="1">
                        <a:lnSpc>
                          <a:spcPct val="110000"/>
                        </a:lnSpc>
                        <a:spcBef>
                          <a:spcPts val="0"/>
                        </a:spcBef>
                      </a:pPr>
                      <a:r>
                        <a:rPr lang="fr-FR" sz="1400" b="0" dirty="0">
                          <a:solidFill>
                            <a:schemeClr val="bg1"/>
                          </a:solidFill>
                        </a:rPr>
                        <a:t>varier les contenus (citations, illustrations)</a:t>
                      </a:r>
                    </a:p>
                    <a:p>
                      <a:pPr>
                        <a:lnSpc>
                          <a:spcPct val="110000"/>
                        </a:lnSpc>
                        <a:spcBef>
                          <a:spcPts val="0"/>
                        </a:spcBef>
                      </a:pPr>
                      <a:endParaRPr lang="fr-FR" sz="1600" b="0" dirty="0">
                        <a:solidFill>
                          <a:schemeClr val="bg1"/>
                        </a:solidFill>
                      </a:endParaRPr>
                    </a:p>
                    <a:p>
                      <a:pPr>
                        <a:lnSpc>
                          <a:spcPct val="110000"/>
                        </a:lnSpc>
                        <a:spcBef>
                          <a:spcPts val="0"/>
                        </a:spcBef>
                      </a:pPr>
                      <a:r>
                        <a:rPr lang="fr-FR" sz="1600" b="0" dirty="0">
                          <a:solidFill>
                            <a:schemeClr val="bg1"/>
                          </a:solidFill>
                        </a:rPr>
                        <a:t>être repérable</a:t>
                      </a:r>
                    </a:p>
                    <a:p>
                      <a:pPr lvl="1">
                        <a:lnSpc>
                          <a:spcPct val="110000"/>
                        </a:lnSpc>
                        <a:spcBef>
                          <a:spcPts val="0"/>
                        </a:spcBef>
                      </a:pPr>
                      <a:r>
                        <a:rPr lang="fr-FR" sz="1400" b="0" dirty="0">
                          <a:solidFill>
                            <a:schemeClr val="bg1"/>
                          </a:solidFill>
                        </a:rPr>
                        <a:t>utiliser des mots-clés et des</a:t>
                      </a:r>
                      <a:r>
                        <a:rPr lang="fr-FR" sz="1400" b="0" baseline="0" dirty="0">
                          <a:solidFill>
                            <a:schemeClr val="bg1"/>
                          </a:solidFill>
                        </a:rPr>
                        <a:t> liens </a:t>
                      </a:r>
                      <a:r>
                        <a:rPr lang="fr-FR" sz="1400" b="0" dirty="0">
                          <a:solidFill>
                            <a:schemeClr val="bg1"/>
                          </a:solidFill>
                        </a:rPr>
                        <a:t>(référencement internet)</a:t>
                      </a:r>
                    </a:p>
                    <a:p>
                      <a:pPr lvl="1">
                        <a:lnSpc>
                          <a:spcPct val="110000"/>
                        </a:lnSpc>
                        <a:spcBef>
                          <a:spcPts val="0"/>
                        </a:spcBef>
                      </a:pPr>
                      <a:r>
                        <a:rPr lang="fr-FR" sz="1400" b="0" dirty="0">
                          <a:solidFill>
                            <a:schemeClr val="bg1"/>
                          </a:solidFill>
                        </a:rPr>
                        <a:t>mettre des boutons de partage de réseaux sociaux (faciliter la citation)</a:t>
                      </a:r>
                    </a:p>
                    <a:p>
                      <a:pPr lvl="1">
                        <a:lnSpc>
                          <a:spcPct val="110000"/>
                        </a:lnSpc>
                        <a:spcBef>
                          <a:spcPts val="0"/>
                        </a:spcBef>
                      </a:pPr>
                      <a:r>
                        <a:rPr lang="fr-FR" sz="1400" b="0" dirty="0">
                          <a:solidFill>
                            <a:schemeClr val="bg1"/>
                          </a:solidFill>
                        </a:rPr>
                        <a:t>faciliter l’accessibilité (handicaps, dispositifs d’accès)</a:t>
                      </a:r>
                    </a:p>
                    <a:p>
                      <a:endParaRPr lang="fr-FR" b="0" dirty="0">
                        <a:solidFill>
                          <a:schemeClr val="bg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52628"/>
                    </a:solidFill>
                  </a:tcPr>
                </a:tc>
                <a:tc>
                  <a:txBody>
                    <a:bodyPr/>
                    <a:lstStyle/>
                    <a:p>
                      <a:r>
                        <a:rPr lang="fr-FR" b="1" dirty="0">
                          <a:solidFill>
                            <a:schemeClr val="bg1"/>
                          </a:solidFill>
                        </a:rPr>
                        <a:t>Sur le contenu</a:t>
                      </a:r>
                    </a:p>
                    <a:p>
                      <a:endParaRPr lang="fr-FR" b="0" dirty="0">
                        <a:solidFill>
                          <a:schemeClr val="bg1"/>
                        </a:solidFill>
                      </a:endParaRPr>
                    </a:p>
                    <a:p>
                      <a:pPr>
                        <a:lnSpc>
                          <a:spcPct val="110000"/>
                        </a:lnSpc>
                        <a:spcBef>
                          <a:spcPts val="0"/>
                        </a:spcBef>
                      </a:pPr>
                      <a:r>
                        <a:rPr lang="fr-FR" sz="1600" b="0" dirty="0">
                          <a:solidFill>
                            <a:schemeClr val="bg1"/>
                          </a:solidFill>
                        </a:rPr>
                        <a:t>être identifié</a:t>
                      </a:r>
                    </a:p>
                    <a:p>
                      <a:pPr lvl="1">
                        <a:lnSpc>
                          <a:spcPct val="110000"/>
                        </a:lnSpc>
                        <a:spcBef>
                          <a:spcPts val="0"/>
                        </a:spcBef>
                      </a:pPr>
                      <a:r>
                        <a:rPr lang="fr-FR" sz="1400" b="0" dirty="0">
                          <a:solidFill>
                            <a:schemeClr val="bg1"/>
                          </a:solidFill>
                        </a:rPr>
                        <a:t>soigner la présentation </a:t>
                      </a:r>
                      <a:r>
                        <a:rPr lang="fr-FR" sz="1400" b="0" i="1" dirty="0">
                          <a:solidFill>
                            <a:schemeClr val="bg1"/>
                          </a:solidFill>
                        </a:rPr>
                        <a:t>About</a:t>
                      </a:r>
                      <a:r>
                        <a:rPr lang="fr-FR" sz="1400" b="0" dirty="0">
                          <a:solidFill>
                            <a:schemeClr val="bg1"/>
                          </a:solidFill>
                        </a:rPr>
                        <a:t>  / A propos</a:t>
                      </a:r>
                    </a:p>
                    <a:p>
                      <a:pPr lvl="1">
                        <a:lnSpc>
                          <a:spcPct val="110000"/>
                        </a:lnSpc>
                        <a:spcBef>
                          <a:spcPts val="0"/>
                        </a:spcBef>
                      </a:pPr>
                      <a:r>
                        <a:rPr lang="fr-FR" sz="1400" b="0" dirty="0">
                          <a:solidFill>
                            <a:schemeClr val="bg1"/>
                          </a:solidFill>
                        </a:rPr>
                        <a:t>mettre des liens vers ses autres présences en ligne</a:t>
                      </a:r>
                      <a:br>
                        <a:rPr lang="fr-FR" sz="1400" b="0" dirty="0">
                          <a:solidFill>
                            <a:schemeClr val="bg1"/>
                          </a:solidFill>
                        </a:rPr>
                      </a:br>
                      <a:endParaRPr lang="fr-FR" sz="1400" b="0" dirty="0">
                        <a:solidFill>
                          <a:schemeClr val="bg1"/>
                        </a:solidFill>
                      </a:endParaRPr>
                    </a:p>
                    <a:p>
                      <a:pPr>
                        <a:lnSpc>
                          <a:spcPct val="110000"/>
                        </a:lnSpc>
                        <a:spcBef>
                          <a:spcPts val="0"/>
                        </a:spcBef>
                      </a:pPr>
                      <a:r>
                        <a:rPr lang="fr-FR" sz="1600" b="0" dirty="0">
                          <a:solidFill>
                            <a:schemeClr val="bg1"/>
                          </a:solidFill>
                        </a:rPr>
                        <a:t>être clair</a:t>
                      </a:r>
                    </a:p>
                    <a:p>
                      <a:pPr lvl="1">
                        <a:lnSpc>
                          <a:spcPct val="110000"/>
                        </a:lnSpc>
                        <a:spcBef>
                          <a:spcPts val="0"/>
                        </a:spcBef>
                      </a:pPr>
                      <a:r>
                        <a:rPr lang="fr-FR" sz="1400" b="0" dirty="0">
                          <a:solidFill>
                            <a:schemeClr val="bg1"/>
                          </a:solidFill>
                        </a:rPr>
                        <a:t>expliciter sa ligne éditoriale</a:t>
                      </a:r>
                    </a:p>
                    <a:p>
                      <a:pPr lvl="1">
                        <a:lnSpc>
                          <a:spcPct val="110000"/>
                        </a:lnSpc>
                        <a:spcBef>
                          <a:spcPts val="0"/>
                        </a:spcBef>
                      </a:pPr>
                      <a:r>
                        <a:rPr lang="fr-FR" sz="1400" b="0" dirty="0">
                          <a:solidFill>
                            <a:schemeClr val="bg1"/>
                          </a:solidFill>
                        </a:rPr>
                        <a:t>connaître son sujet et ses lecteurs</a:t>
                      </a:r>
                    </a:p>
                    <a:p>
                      <a:pPr lvl="1">
                        <a:lnSpc>
                          <a:spcPct val="110000"/>
                        </a:lnSpc>
                        <a:spcBef>
                          <a:spcPts val="0"/>
                        </a:spcBef>
                      </a:pPr>
                      <a:r>
                        <a:rPr lang="fr-FR" sz="1400" b="0" dirty="0">
                          <a:solidFill>
                            <a:schemeClr val="bg1"/>
                          </a:solidFill>
                        </a:rPr>
                        <a:t>mettre le message essentiel au début</a:t>
                      </a:r>
                    </a:p>
                    <a:p>
                      <a:pPr lvl="1">
                        <a:lnSpc>
                          <a:spcPct val="110000"/>
                        </a:lnSpc>
                        <a:spcBef>
                          <a:spcPts val="0"/>
                        </a:spcBef>
                      </a:pPr>
                      <a:endParaRPr lang="fr-FR" sz="1400" b="0" dirty="0">
                        <a:solidFill>
                          <a:schemeClr val="bg1"/>
                        </a:solidFill>
                      </a:endParaRPr>
                    </a:p>
                    <a:p>
                      <a:pPr>
                        <a:lnSpc>
                          <a:spcPct val="110000"/>
                        </a:lnSpc>
                        <a:spcBef>
                          <a:spcPts val="0"/>
                        </a:spcBef>
                      </a:pPr>
                      <a:r>
                        <a:rPr lang="fr-FR" sz="1600" b="0" dirty="0">
                          <a:solidFill>
                            <a:schemeClr val="bg1"/>
                          </a:solidFill>
                        </a:rPr>
                        <a:t>donner envie d’en savoir plus</a:t>
                      </a:r>
                    </a:p>
                    <a:p>
                      <a:pPr lvl="1">
                        <a:lnSpc>
                          <a:spcPct val="110000"/>
                        </a:lnSpc>
                        <a:spcBef>
                          <a:spcPts val="0"/>
                        </a:spcBef>
                      </a:pPr>
                      <a:r>
                        <a:rPr lang="fr-FR" sz="1400" b="0" dirty="0">
                          <a:solidFill>
                            <a:schemeClr val="bg1"/>
                          </a:solidFill>
                        </a:rPr>
                        <a:t>trouver des titres accrocheurs</a:t>
                      </a:r>
                    </a:p>
                    <a:p>
                      <a:pPr lvl="1">
                        <a:lnSpc>
                          <a:spcPct val="110000"/>
                        </a:lnSpc>
                        <a:spcBef>
                          <a:spcPts val="0"/>
                        </a:spcBef>
                      </a:pPr>
                      <a:r>
                        <a:rPr lang="fr-FR" sz="1400" b="0" dirty="0">
                          <a:solidFill>
                            <a:schemeClr val="bg1"/>
                          </a:solidFill>
                        </a:rPr>
                        <a:t>renvoyer vers des liens externes (« </a:t>
                      </a:r>
                      <a:r>
                        <a:rPr lang="fr-FR" sz="1400" b="0" i="1" dirty="0">
                          <a:solidFill>
                            <a:schemeClr val="bg1"/>
                          </a:solidFill>
                        </a:rPr>
                        <a:t>click to action</a:t>
                      </a:r>
                      <a:r>
                        <a:rPr lang="fr-FR" sz="1400" b="0" dirty="0">
                          <a:solidFill>
                            <a:schemeClr val="bg1"/>
                          </a:solidFill>
                        </a:rPr>
                        <a:t> »), des références bibliographiques</a:t>
                      </a:r>
                    </a:p>
                    <a:p>
                      <a:pPr lvl="1">
                        <a:lnSpc>
                          <a:spcPct val="110000"/>
                        </a:lnSpc>
                        <a:spcBef>
                          <a:spcPts val="0"/>
                        </a:spcBef>
                      </a:pPr>
                      <a:r>
                        <a:rPr lang="fr-FR" sz="1400" b="0" dirty="0">
                          <a:solidFill>
                            <a:schemeClr val="bg1"/>
                          </a:solidFill>
                        </a:rPr>
                        <a:t>donner une possibilité de contact</a:t>
                      </a:r>
                    </a:p>
                    <a:p>
                      <a:pPr lvl="1">
                        <a:lnSpc>
                          <a:spcPct val="110000"/>
                        </a:lnSpc>
                        <a:spcBef>
                          <a:spcPts val="0"/>
                        </a:spcBef>
                      </a:pPr>
                      <a:endParaRPr lang="fr-FR" sz="1400" b="0" dirty="0">
                        <a:solidFill>
                          <a:schemeClr val="bg1"/>
                        </a:solidFill>
                      </a:endParaRPr>
                    </a:p>
                    <a:p>
                      <a:pPr>
                        <a:lnSpc>
                          <a:spcPct val="110000"/>
                        </a:lnSpc>
                        <a:spcBef>
                          <a:spcPts val="0"/>
                        </a:spcBef>
                      </a:pPr>
                      <a:r>
                        <a:rPr lang="fr-FR" sz="1600" b="0" dirty="0">
                          <a:solidFill>
                            <a:schemeClr val="bg1"/>
                          </a:solidFill>
                        </a:rPr>
                        <a:t>« </a:t>
                      </a:r>
                      <a:r>
                        <a:rPr lang="fr-FR" sz="1600" b="0" i="1" dirty="0">
                          <a:solidFill>
                            <a:schemeClr val="bg1"/>
                          </a:solidFill>
                        </a:rPr>
                        <a:t>test and </a:t>
                      </a:r>
                      <a:r>
                        <a:rPr lang="fr-FR" sz="1600" b="0" i="1" dirty="0" err="1">
                          <a:solidFill>
                            <a:schemeClr val="bg1"/>
                          </a:solidFill>
                        </a:rPr>
                        <a:t>learn</a:t>
                      </a:r>
                      <a:r>
                        <a:rPr lang="fr-FR" sz="1600" b="0" dirty="0">
                          <a:solidFill>
                            <a:schemeClr val="bg1"/>
                          </a:solidFill>
                        </a:rPr>
                        <a:t> »</a:t>
                      </a:r>
                    </a:p>
                    <a:p>
                      <a:pPr lvl="1">
                        <a:lnSpc>
                          <a:spcPct val="110000"/>
                        </a:lnSpc>
                        <a:spcBef>
                          <a:spcPts val="0"/>
                        </a:spcBef>
                      </a:pPr>
                      <a:r>
                        <a:rPr lang="fr-FR" sz="1400" b="0" dirty="0">
                          <a:solidFill>
                            <a:schemeClr val="bg1"/>
                          </a:solidFill>
                        </a:rPr>
                        <a:t>utiliser les statistiques pour connaître son audience et l’utilisation des contenus</a:t>
                      </a:r>
                    </a:p>
                    <a:p>
                      <a:pPr lvl="1">
                        <a:lnSpc>
                          <a:spcPct val="110000"/>
                        </a:lnSpc>
                        <a:spcBef>
                          <a:spcPts val="0"/>
                        </a:spcBef>
                      </a:pPr>
                      <a:endParaRPr lang="fr-FR" sz="900" b="0" dirty="0">
                        <a:solidFill>
                          <a:schemeClr val="bg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52628"/>
                    </a:solidFill>
                  </a:tcPr>
                </a:tc>
                <a:extLst>
                  <a:ext uri="{0D108BD9-81ED-4DB2-BD59-A6C34878D82A}">
                    <a16:rowId xmlns:a16="http://schemas.microsoft.com/office/drawing/2014/main" val="2017332988"/>
                  </a:ext>
                </a:extLst>
              </a:tr>
            </a:tbl>
          </a:graphicData>
        </a:graphic>
      </p:graphicFrame>
      <p:sp>
        <p:nvSpPr>
          <p:cNvPr id="6" name="Rectangle 5">
            <a:extLst>
              <a:ext uri="{FF2B5EF4-FFF2-40B4-BE49-F238E27FC236}">
                <a16:creationId xmlns:a16="http://schemas.microsoft.com/office/drawing/2014/main" id="{E80B884C-9113-4D3B-B9A1-FD08772CB866}"/>
              </a:ext>
            </a:extLst>
          </p:cNvPr>
          <p:cNvSpPr/>
          <p:nvPr/>
        </p:nvSpPr>
        <p:spPr>
          <a:xfrm>
            <a:off x="467544" y="5807005"/>
            <a:ext cx="3470822" cy="646331"/>
          </a:xfrm>
          <a:prstGeom prst="rect">
            <a:avLst/>
          </a:prstGeom>
        </p:spPr>
        <p:txBody>
          <a:bodyPr wrap="none">
            <a:spAutoFit/>
          </a:bodyPr>
          <a:lstStyle/>
          <a:p>
            <a:r>
              <a:rPr lang="fr-FR" sz="1200" b="1" dirty="0">
                <a:solidFill>
                  <a:srgbClr val="13C1C2"/>
                </a:solidFill>
              </a:rPr>
              <a:t>Ne pas oublier :</a:t>
            </a:r>
            <a:br>
              <a:rPr lang="fr-FR" sz="1200" b="1" dirty="0">
                <a:solidFill>
                  <a:srgbClr val="13C1C2"/>
                </a:solidFill>
              </a:rPr>
            </a:br>
            <a:r>
              <a:rPr lang="fr-FR" sz="1200" b="1" dirty="0">
                <a:solidFill>
                  <a:srgbClr val="13C1C2"/>
                </a:solidFill>
              </a:rPr>
              <a:t>- le temps des lecteurs est compté</a:t>
            </a:r>
          </a:p>
          <a:p>
            <a:r>
              <a:rPr lang="fr-FR" sz="1200" b="1" dirty="0">
                <a:solidFill>
                  <a:srgbClr val="13C1C2"/>
                </a:solidFill>
              </a:rPr>
              <a:t>- on lit différemment sur un écran et sur du papier</a:t>
            </a:r>
          </a:p>
        </p:txBody>
      </p:sp>
    </p:spTree>
    <p:extLst>
      <p:ext uri="{BB962C8B-B14F-4D97-AF65-F5344CB8AC3E}">
        <p14:creationId xmlns:p14="http://schemas.microsoft.com/office/powerpoint/2010/main" val="410332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 nouveaux enjeux</a:t>
            </a:r>
          </a:p>
        </p:txBody>
      </p:sp>
      <p:sp>
        <p:nvSpPr>
          <p:cNvPr id="3" name="Rectangle 2"/>
          <p:cNvSpPr/>
          <p:nvPr/>
        </p:nvSpPr>
        <p:spPr>
          <a:xfrm>
            <a:off x="2376559" y="1484784"/>
            <a:ext cx="4410182" cy="830997"/>
          </a:xfrm>
          <a:prstGeom prst="rect">
            <a:avLst/>
          </a:prstGeom>
        </p:spPr>
        <p:txBody>
          <a:bodyPr wrap="none">
            <a:spAutoFit/>
          </a:bodyPr>
          <a:lstStyle/>
          <a:p>
            <a:r>
              <a:rPr lang="fr-FR" sz="4800" b="1" i="1" dirty="0" err="1">
                <a:solidFill>
                  <a:srgbClr val="13C1C2"/>
                </a:solidFill>
                <a:latin typeface="Candara" panose="020E0502030303020204" pitchFamily="34" charset="0"/>
                <a:cs typeface="Arial" panose="020B0604020202020204" pitchFamily="34" charset="0"/>
                <a:sym typeface="Wingdings" pitchFamily="2" charset="2"/>
              </a:rPr>
              <a:t>Publish</a:t>
            </a:r>
            <a:r>
              <a:rPr lang="fr-FR" sz="4800" i="1" dirty="0">
                <a:solidFill>
                  <a:srgbClr val="13C1C2"/>
                </a:solidFill>
                <a:latin typeface="Candara" panose="020E0502030303020204" pitchFamily="34" charset="0"/>
                <a:cs typeface="Arial" panose="020B0604020202020204" pitchFamily="34" charset="0"/>
                <a:sym typeface="Wingdings" pitchFamily="2" charset="2"/>
              </a:rPr>
              <a:t> </a:t>
            </a:r>
            <a:r>
              <a:rPr lang="fr-FR" sz="4800" i="1" dirty="0">
                <a:solidFill>
                  <a:schemeClr val="bg1"/>
                </a:solidFill>
                <a:latin typeface="Candara" panose="020E0502030303020204" pitchFamily="34" charset="0"/>
                <a:cs typeface="Arial" panose="020B0604020202020204" pitchFamily="34" charset="0"/>
                <a:sym typeface="Wingdings" pitchFamily="2" charset="2"/>
              </a:rPr>
              <a:t>or </a:t>
            </a:r>
            <a:r>
              <a:rPr lang="fr-FR" sz="4800" i="1" dirty="0" err="1">
                <a:solidFill>
                  <a:schemeClr val="bg1"/>
                </a:solidFill>
                <a:latin typeface="Candara" panose="020E0502030303020204" pitchFamily="34" charset="0"/>
                <a:cs typeface="Arial" panose="020B0604020202020204" pitchFamily="34" charset="0"/>
                <a:sym typeface="Wingdings" pitchFamily="2" charset="2"/>
              </a:rPr>
              <a:t>Perish</a:t>
            </a:r>
            <a:endParaRPr lang="fr-FR" sz="900" i="1" dirty="0">
              <a:solidFill>
                <a:schemeClr val="bg1"/>
              </a:solidFill>
              <a:latin typeface="Candara" panose="020E0502030303020204" pitchFamily="34" charset="0"/>
              <a:cs typeface="Arial" panose="020B0604020202020204" pitchFamily="34" charset="0"/>
            </a:endParaRPr>
          </a:p>
        </p:txBody>
      </p:sp>
      <p:sp>
        <p:nvSpPr>
          <p:cNvPr id="4" name="Rectangle 3"/>
          <p:cNvSpPr/>
          <p:nvPr/>
        </p:nvSpPr>
        <p:spPr>
          <a:xfrm>
            <a:off x="2080437" y="3540969"/>
            <a:ext cx="5015989" cy="830997"/>
          </a:xfrm>
          <a:prstGeom prst="rect">
            <a:avLst/>
          </a:prstGeom>
        </p:spPr>
        <p:txBody>
          <a:bodyPr wrap="none">
            <a:spAutoFit/>
          </a:bodyPr>
          <a:lstStyle/>
          <a:p>
            <a:r>
              <a:rPr lang="fr-FR" sz="4800" i="1" dirty="0">
                <a:solidFill>
                  <a:schemeClr val="bg1"/>
                </a:solidFill>
                <a:latin typeface="Candara" panose="020E0502030303020204" pitchFamily="34" charset="0"/>
                <a:cs typeface="Arial" panose="020B0604020202020204" pitchFamily="34" charset="0"/>
                <a:sym typeface="Wingdings" pitchFamily="2" charset="2"/>
              </a:rPr>
              <a:t>Be </a:t>
            </a:r>
            <a:r>
              <a:rPr lang="fr-FR" sz="4800" b="1" i="1" dirty="0">
                <a:solidFill>
                  <a:srgbClr val="13C1C2"/>
                </a:solidFill>
                <a:latin typeface="Candara" panose="020E0502030303020204" pitchFamily="34" charset="0"/>
                <a:cs typeface="Arial" panose="020B0604020202020204" pitchFamily="34" charset="0"/>
                <a:sym typeface="Wingdings" pitchFamily="2" charset="2"/>
              </a:rPr>
              <a:t>visible</a:t>
            </a:r>
            <a:r>
              <a:rPr lang="fr-FR" sz="4800" i="1" dirty="0">
                <a:solidFill>
                  <a:srgbClr val="13C1C2"/>
                </a:solidFill>
                <a:latin typeface="Candara" panose="020E0502030303020204" pitchFamily="34" charset="0"/>
                <a:cs typeface="Arial" panose="020B0604020202020204" pitchFamily="34" charset="0"/>
                <a:sym typeface="Wingdings" pitchFamily="2" charset="2"/>
              </a:rPr>
              <a:t> </a:t>
            </a:r>
            <a:r>
              <a:rPr lang="fr-FR" sz="4800" i="1" dirty="0">
                <a:solidFill>
                  <a:schemeClr val="bg1"/>
                </a:solidFill>
                <a:latin typeface="Candara" panose="020E0502030303020204" pitchFamily="34" charset="0"/>
                <a:cs typeface="Arial" panose="020B0604020202020204" pitchFamily="34" charset="0"/>
                <a:sym typeface="Wingdings" pitchFamily="2" charset="2"/>
              </a:rPr>
              <a:t>or </a:t>
            </a:r>
            <a:r>
              <a:rPr lang="fr-FR" sz="4800" i="1" dirty="0" err="1">
                <a:solidFill>
                  <a:schemeClr val="bg1"/>
                </a:solidFill>
                <a:latin typeface="Candara" panose="020E0502030303020204" pitchFamily="34" charset="0"/>
                <a:cs typeface="Arial" panose="020B0604020202020204" pitchFamily="34" charset="0"/>
                <a:sym typeface="Wingdings" pitchFamily="2" charset="2"/>
              </a:rPr>
              <a:t>Vanish</a:t>
            </a:r>
            <a:endParaRPr lang="fr-FR" sz="900" i="1" dirty="0">
              <a:solidFill>
                <a:schemeClr val="bg1"/>
              </a:solidFill>
              <a:latin typeface="Candara" panose="020E0502030303020204" pitchFamily="34" charset="0"/>
              <a:cs typeface="Arial" panose="020B0604020202020204" pitchFamily="34" charset="0"/>
            </a:endParaRPr>
          </a:p>
        </p:txBody>
      </p:sp>
      <p:sp>
        <p:nvSpPr>
          <p:cNvPr id="5" name="Rectangle 4"/>
          <p:cNvSpPr/>
          <p:nvPr/>
        </p:nvSpPr>
        <p:spPr>
          <a:xfrm>
            <a:off x="4220782" y="2060848"/>
            <a:ext cx="702436" cy="1323439"/>
          </a:xfrm>
          <a:prstGeom prst="rect">
            <a:avLst/>
          </a:prstGeom>
        </p:spPr>
        <p:txBody>
          <a:bodyPr wrap="none">
            <a:spAutoFit/>
          </a:bodyPr>
          <a:lstStyle/>
          <a:p>
            <a:r>
              <a:rPr lang="fr-FR" sz="8000" dirty="0">
                <a:solidFill>
                  <a:prstClr val="white"/>
                </a:solidFill>
                <a:latin typeface="Candara" panose="020E0502030303020204" pitchFamily="34" charset="0"/>
                <a:cs typeface="Arial" panose="020B0604020202020204" pitchFamily="34" charset="0"/>
                <a:sym typeface="Wingdings" pitchFamily="2" charset="2"/>
              </a:rPr>
              <a:t>+</a:t>
            </a:r>
            <a:endParaRPr lang="fr-FR" sz="3600" dirty="0">
              <a:latin typeface="Candara" panose="020E0502030303020204" pitchFamily="34" charset="0"/>
            </a:endParaRPr>
          </a:p>
        </p:txBody>
      </p:sp>
      <p:sp>
        <p:nvSpPr>
          <p:cNvPr id="6" name="Rectangle 5"/>
          <p:cNvSpPr/>
          <p:nvPr/>
        </p:nvSpPr>
        <p:spPr>
          <a:xfrm>
            <a:off x="2198193" y="5618707"/>
            <a:ext cx="4780476" cy="830997"/>
          </a:xfrm>
          <a:prstGeom prst="rect">
            <a:avLst/>
          </a:prstGeom>
        </p:spPr>
        <p:txBody>
          <a:bodyPr wrap="none">
            <a:spAutoFit/>
          </a:bodyPr>
          <a:lstStyle/>
          <a:p>
            <a:r>
              <a:rPr lang="fr-FR" sz="4800" b="1" i="1" dirty="0" err="1">
                <a:solidFill>
                  <a:srgbClr val="13C1C2"/>
                </a:solidFill>
                <a:latin typeface="Candara" panose="020E0502030303020204" pitchFamily="34" charset="0"/>
                <a:cs typeface="Arial" panose="020B0604020202020204" pitchFamily="34" charset="0"/>
                <a:sym typeface="Wingdings" pitchFamily="2" charset="2"/>
              </a:rPr>
              <a:t>Promote</a:t>
            </a:r>
            <a:r>
              <a:rPr lang="fr-FR" sz="4800" i="1" dirty="0">
                <a:solidFill>
                  <a:srgbClr val="13C1C2"/>
                </a:solidFill>
                <a:latin typeface="Candara" panose="020E0502030303020204" pitchFamily="34" charset="0"/>
                <a:cs typeface="Arial" panose="020B0604020202020204" pitchFamily="34" charset="0"/>
                <a:sym typeface="Wingdings" pitchFamily="2" charset="2"/>
              </a:rPr>
              <a:t> </a:t>
            </a:r>
            <a:r>
              <a:rPr lang="fr-FR" sz="4800" i="1" dirty="0">
                <a:solidFill>
                  <a:schemeClr val="bg1"/>
                </a:solidFill>
                <a:latin typeface="Candara" panose="020E0502030303020204" pitchFamily="34" charset="0"/>
                <a:cs typeface="Arial" panose="020B0604020202020204" pitchFamily="34" charset="0"/>
                <a:sym typeface="Wingdings" pitchFamily="2" charset="2"/>
              </a:rPr>
              <a:t>or </a:t>
            </a:r>
            <a:r>
              <a:rPr lang="fr-FR" sz="4800" i="1" dirty="0" err="1">
                <a:solidFill>
                  <a:schemeClr val="bg1"/>
                </a:solidFill>
                <a:latin typeface="Candara" panose="020E0502030303020204" pitchFamily="34" charset="0"/>
                <a:cs typeface="Arial" panose="020B0604020202020204" pitchFamily="34" charset="0"/>
                <a:sym typeface="Wingdings" pitchFamily="2" charset="2"/>
              </a:rPr>
              <a:t>Perish</a:t>
            </a:r>
            <a:endParaRPr lang="fr-FR" sz="900" i="1" dirty="0">
              <a:solidFill>
                <a:schemeClr val="bg1"/>
              </a:solidFill>
              <a:latin typeface="Candara" panose="020E0502030303020204" pitchFamily="34" charset="0"/>
              <a:cs typeface="Arial" panose="020B0604020202020204" pitchFamily="34" charset="0"/>
            </a:endParaRPr>
          </a:p>
        </p:txBody>
      </p:sp>
      <p:sp>
        <p:nvSpPr>
          <p:cNvPr id="7" name="Rectangle 6"/>
          <p:cNvSpPr/>
          <p:nvPr/>
        </p:nvSpPr>
        <p:spPr>
          <a:xfrm>
            <a:off x="4237213" y="4149080"/>
            <a:ext cx="702436" cy="1323439"/>
          </a:xfrm>
          <a:prstGeom prst="rect">
            <a:avLst/>
          </a:prstGeom>
        </p:spPr>
        <p:txBody>
          <a:bodyPr wrap="none">
            <a:spAutoFit/>
          </a:bodyPr>
          <a:lstStyle/>
          <a:p>
            <a:r>
              <a:rPr lang="fr-FR" sz="8000" dirty="0">
                <a:solidFill>
                  <a:prstClr val="white"/>
                </a:solidFill>
                <a:latin typeface="Candara" panose="020E0502030303020204" pitchFamily="34" charset="0"/>
                <a:cs typeface="Arial" panose="020B0604020202020204" pitchFamily="34" charset="0"/>
                <a:sym typeface="Wingdings" pitchFamily="2" charset="2"/>
              </a:rPr>
              <a:t>+</a:t>
            </a:r>
            <a:endParaRPr lang="fr-FR" sz="3600" dirty="0">
              <a:latin typeface="Candara" panose="020E0502030303020204" pitchFamily="34" charset="0"/>
            </a:endParaRPr>
          </a:p>
        </p:txBody>
      </p:sp>
    </p:spTree>
    <p:extLst>
      <p:ext uri="{BB962C8B-B14F-4D97-AF65-F5344CB8AC3E}">
        <p14:creationId xmlns:p14="http://schemas.microsoft.com/office/powerpoint/2010/main" val="346719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5" name="Connecteur droit 14"/>
          <p:cNvCxnSpPr/>
          <p:nvPr/>
        </p:nvCxnSpPr>
        <p:spPr>
          <a:xfrm>
            <a:off x="4788595" y="3068960"/>
            <a:ext cx="4004428" cy="0"/>
          </a:xfrm>
          <a:prstGeom prst="line">
            <a:avLst/>
          </a:prstGeom>
          <a:ln w="19050">
            <a:solidFill>
              <a:srgbClr val="13C1C2"/>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8028384" y="3031563"/>
            <a:ext cx="796693" cy="369332"/>
          </a:xfrm>
          <a:prstGeom prst="rect">
            <a:avLst/>
          </a:prstGeom>
        </p:spPr>
        <p:txBody>
          <a:bodyPr wrap="none">
            <a:spAutoFit/>
          </a:bodyPr>
          <a:lstStyle/>
          <a:p>
            <a:pPr lvl="0"/>
            <a:r>
              <a:rPr lang="fr-FR" i="1" dirty="0">
                <a:solidFill>
                  <a:srgbClr val="D1D5D5"/>
                </a:solidFill>
              </a:rPr>
              <a:t>Enjeux</a:t>
            </a:r>
          </a:p>
        </p:txBody>
      </p:sp>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84139" y="1917290"/>
            <a:ext cx="4104456" cy="367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75847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B1535C-F86B-464A-99B7-9BF5F089DD88}"/>
              </a:ext>
            </a:extLst>
          </p:cNvPr>
          <p:cNvSpPr>
            <a:spLocks noGrp="1"/>
          </p:cNvSpPr>
          <p:nvPr>
            <p:ph type="title"/>
          </p:nvPr>
        </p:nvSpPr>
        <p:spPr/>
        <p:txBody>
          <a:bodyPr/>
          <a:lstStyle/>
          <a:p>
            <a:r>
              <a:rPr lang="fr-FR" dirty="0"/>
              <a:t>Quels enjeux perçus par les internautes ?</a:t>
            </a:r>
          </a:p>
        </p:txBody>
      </p:sp>
      <p:pic>
        <p:nvPicPr>
          <p:cNvPr id="4" name="Image 3">
            <a:extLst>
              <a:ext uri="{FF2B5EF4-FFF2-40B4-BE49-F238E27FC236}">
                <a16:creationId xmlns:a16="http://schemas.microsoft.com/office/drawing/2014/main" id="{385CC36A-279A-41BE-A080-0A05B1248D2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552" y="1700808"/>
            <a:ext cx="8352928" cy="3456384"/>
          </a:xfrm>
          <a:prstGeom prst="rect">
            <a:avLst/>
          </a:prstGeom>
        </p:spPr>
      </p:pic>
      <p:sp>
        <p:nvSpPr>
          <p:cNvPr id="6" name="Rectangle 5">
            <a:extLst>
              <a:ext uri="{FF2B5EF4-FFF2-40B4-BE49-F238E27FC236}">
                <a16:creationId xmlns:a16="http://schemas.microsoft.com/office/drawing/2014/main" id="{6D4B9628-CD11-4EFB-B915-3C246F265B57}"/>
              </a:ext>
            </a:extLst>
          </p:cNvPr>
          <p:cNvSpPr/>
          <p:nvPr/>
        </p:nvSpPr>
        <p:spPr>
          <a:xfrm>
            <a:off x="7524328" y="5176976"/>
            <a:ext cx="1527982" cy="215444"/>
          </a:xfrm>
          <a:prstGeom prst="rect">
            <a:avLst/>
          </a:prstGeom>
        </p:spPr>
        <p:txBody>
          <a:bodyPr wrap="none">
            <a:spAutoFit/>
          </a:bodyPr>
          <a:lstStyle/>
          <a:p>
            <a:r>
              <a:rPr lang="fr-FR" sz="800" dirty="0">
                <a:hlinkClick r:id="rId4"/>
              </a:rPr>
              <a:t>Enquête Harris interactive, 2019</a:t>
            </a:r>
            <a:endParaRPr lang="fr-FR" sz="800" dirty="0"/>
          </a:p>
        </p:txBody>
      </p:sp>
    </p:spTree>
    <p:extLst>
      <p:ext uri="{BB962C8B-B14F-4D97-AF65-F5344CB8AC3E}">
        <p14:creationId xmlns:p14="http://schemas.microsoft.com/office/powerpoint/2010/main" val="39778702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043608" y="116632"/>
            <a:ext cx="7056784" cy="648072"/>
          </a:xfrm>
        </p:spPr>
        <p:txBody>
          <a:bodyPr/>
          <a:lstStyle/>
          <a:p>
            <a:r>
              <a:rPr lang="fr-FR" dirty="0"/>
              <a:t>Quels enjeux perçus par les chercheurs ?</a:t>
            </a:r>
          </a:p>
        </p:txBody>
      </p:sp>
      <p:graphicFrame>
        <p:nvGraphicFramePr>
          <p:cNvPr id="2" name="Tableau 1"/>
          <p:cNvGraphicFramePr>
            <a:graphicFrameLocks noGrp="1"/>
          </p:cNvGraphicFramePr>
          <p:nvPr>
            <p:extLst>
              <p:ext uri="{D42A27DB-BD31-4B8C-83A1-F6EECF244321}">
                <p14:modId xmlns:p14="http://schemas.microsoft.com/office/powerpoint/2010/main" val="3486012018"/>
              </p:ext>
            </p:extLst>
          </p:nvPr>
        </p:nvGraphicFramePr>
        <p:xfrm>
          <a:off x="107504" y="847551"/>
          <a:ext cx="8928992" cy="5805805"/>
        </p:xfrm>
        <a:graphic>
          <a:graphicData uri="http://schemas.openxmlformats.org/drawingml/2006/table">
            <a:tbl>
              <a:tblPr firstRow="1" bandRow="1">
                <a:tableStyleId>{21E4AEA4-8DFA-4A89-87EB-49C32662AFE0}</a:tableStyleId>
              </a:tblPr>
              <a:tblGrid>
                <a:gridCol w="4458458">
                  <a:extLst>
                    <a:ext uri="{9D8B030D-6E8A-4147-A177-3AD203B41FA5}">
                      <a16:colId xmlns:a16="http://schemas.microsoft.com/office/drawing/2014/main" val="20000"/>
                    </a:ext>
                  </a:extLst>
                </a:gridCol>
                <a:gridCol w="122616">
                  <a:extLst>
                    <a:ext uri="{9D8B030D-6E8A-4147-A177-3AD203B41FA5}">
                      <a16:colId xmlns:a16="http://schemas.microsoft.com/office/drawing/2014/main" val="20001"/>
                    </a:ext>
                  </a:extLst>
                </a:gridCol>
                <a:gridCol w="4347918">
                  <a:extLst>
                    <a:ext uri="{9D8B030D-6E8A-4147-A177-3AD203B41FA5}">
                      <a16:colId xmlns:a16="http://schemas.microsoft.com/office/drawing/2014/main" val="20002"/>
                    </a:ext>
                  </a:extLst>
                </a:gridCol>
              </a:tblGrid>
              <a:tr h="380365">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i="1" dirty="0">
                          <a:solidFill>
                            <a:schemeClr val="bg1"/>
                          </a:solidFill>
                          <a:latin typeface="Candara" pitchFamily="34" charset="0"/>
                        </a:rPr>
                        <a:t>Avantages et intérêts</a:t>
                      </a:r>
                    </a:p>
                  </a:txBody>
                  <a:tcPr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13C1C2"/>
                    </a:solidFill>
                  </a:tcPr>
                </a:tc>
                <a:tc hMerge="1">
                  <a:txBody>
                    <a:bodyPr/>
                    <a:lstStyle/>
                    <a:p>
                      <a:endParaRPr lang="fr-F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1600" i="1" dirty="0">
                          <a:solidFill>
                            <a:schemeClr val="bg1"/>
                          </a:solidFill>
                          <a:latin typeface="Candara" pitchFamily="34" charset="0"/>
                        </a:rPr>
                        <a:t>Risques</a:t>
                      </a:r>
                      <a:r>
                        <a:rPr lang="fr-FR" sz="1600" i="1" baseline="0" dirty="0">
                          <a:solidFill>
                            <a:schemeClr val="bg1"/>
                          </a:solidFill>
                          <a:latin typeface="Candara" pitchFamily="34" charset="0"/>
                        </a:rPr>
                        <a:t> et dangers</a:t>
                      </a:r>
                      <a:endParaRPr lang="fr-FR" sz="1600" i="1" dirty="0">
                        <a:solidFill>
                          <a:schemeClr val="bg1"/>
                        </a:solidFill>
                        <a:latin typeface="Candara" pitchFamily="34" charset="0"/>
                      </a:endParaRPr>
                    </a:p>
                  </a:txBody>
                  <a:tcPr anchor="ctr">
                    <a:lnL w="12700" cmpd="sng">
                      <a:noFill/>
                    </a:lnL>
                    <a:lnR w="12700" cmpd="sng">
                      <a:noFill/>
                    </a:lnR>
                    <a:lnT w="6350" cap="flat" cmpd="sng" algn="ctr">
                      <a:noFill/>
                      <a:prstDash val="solid"/>
                      <a:round/>
                      <a:headEnd type="none" w="med" len="med"/>
                      <a:tailEnd type="none" w="med" len="med"/>
                    </a:lnT>
                    <a:lnB w="12700" cmpd="sng">
                      <a:noFill/>
                    </a:lnB>
                    <a:solidFill>
                      <a:srgbClr val="13C1C2"/>
                    </a:solidFill>
                  </a:tcPr>
                </a:tc>
                <a:extLst>
                  <a:ext uri="{0D108BD9-81ED-4DB2-BD59-A6C34878D82A}">
                    <a16:rowId xmlns:a16="http://schemas.microsoft.com/office/drawing/2014/main" val="10000"/>
                  </a:ext>
                </a:extLst>
              </a:tr>
              <a:tr h="236349">
                <a:tc gridSpan="3">
                  <a:txBody>
                    <a:bodyPr/>
                    <a:lstStyle/>
                    <a:p>
                      <a:pPr marL="0" indent="0" algn="ctr">
                        <a:buFont typeface="Arial" pitchFamily="34" charset="0"/>
                        <a:buNone/>
                      </a:pPr>
                      <a:r>
                        <a:rPr lang="fr-FR" sz="1300" dirty="0">
                          <a:solidFill>
                            <a:schemeClr val="bg1"/>
                          </a:solidFill>
                          <a:latin typeface="Candara" pitchFamily="34" charset="0"/>
                        </a:rPr>
                        <a:t>enjeux personnels</a:t>
                      </a:r>
                    </a:p>
                  </a:txBody>
                  <a:tcPr>
                    <a:lnL w="12700" cmpd="sng">
                      <a:noFill/>
                    </a:lnL>
                    <a:lnR w="12700" cmpd="sng">
                      <a:noFill/>
                    </a:lnR>
                    <a:lnT w="12700" cmpd="sng">
                      <a:noFill/>
                    </a:lnT>
                    <a:lnB w="12700" cmpd="sng">
                      <a:noFill/>
                    </a:lnB>
                    <a:solidFill>
                      <a:srgbClr val="13C1C2">
                        <a:alpha val="60000"/>
                      </a:srgbClr>
                    </a:solidFill>
                  </a:tcPr>
                </a:tc>
                <a:tc hMerge="1">
                  <a:txBody>
                    <a:bodyPr/>
                    <a:lstStyle/>
                    <a:p>
                      <a:endParaRPr lang="fr-FR"/>
                    </a:p>
                  </a:txBody>
                  <a:tcPr/>
                </a:tc>
                <a:tc hMerge="1">
                  <a:txBody>
                    <a:bodyPr/>
                    <a:lstStyle/>
                    <a:p>
                      <a:pPr marL="358775" marR="0" indent="-185738" algn="ctr" defTabSz="914400" rtl="0" eaLnBrk="1" fontAlgn="auto" latinLnBrk="0" hangingPunct="1">
                        <a:lnSpc>
                          <a:spcPct val="100000"/>
                        </a:lnSpc>
                        <a:spcBef>
                          <a:spcPts val="0"/>
                        </a:spcBef>
                        <a:spcAft>
                          <a:spcPts val="0"/>
                        </a:spcAft>
                        <a:buClrTx/>
                        <a:buSzTx/>
                        <a:buFont typeface="Arial" pitchFamily="34" charset="0"/>
                        <a:buChar char="•"/>
                        <a:tabLst/>
                        <a:defRPr/>
                      </a:pPr>
                      <a:endParaRPr lang="fr-FR" sz="1600" dirty="0">
                        <a:solidFill>
                          <a:srgbClr val="D1D5D5"/>
                        </a:solidFill>
                        <a:latin typeface="Candara" pitchFamily="34" charset="0"/>
                      </a:endParaRPr>
                    </a:p>
                  </a:txBody>
                  <a:tcPr>
                    <a:lnL w="12700" cmpd="sng">
                      <a:noFill/>
                    </a:lnL>
                    <a:lnR w="12700" cmpd="sng">
                      <a:noFill/>
                    </a:lnR>
                    <a:lnT w="12700" cmpd="sng">
                      <a:noFill/>
                    </a:lnT>
                    <a:lnB w="12700" cmpd="sng">
                      <a:noFill/>
                    </a:lnB>
                    <a:noFill/>
                  </a:tcPr>
                </a:tc>
                <a:extLst>
                  <a:ext uri="{0D108BD9-81ED-4DB2-BD59-A6C34878D82A}">
                    <a16:rowId xmlns:a16="http://schemas.microsoft.com/office/drawing/2014/main" val="10001"/>
                  </a:ext>
                </a:extLst>
              </a:tr>
              <a:tr h="648072">
                <a:tc>
                  <a:txBody>
                    <a:bodyPr/>
                    <a:lstStyle/>
                    <a:p>
                      <a:pPr marL="173037"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050" dirty="0">
                          <a:solidFill>
                            <a:srgbClr val="D1D5D5"/>
                          </a:solidFill>
                          <a:latin typeface="Candara" pitchFamily="34" charset="0"/>
                        </a:rPr>
                        <a:t>visibilité</a:t>
                      </a:r>
                      <a:r>
                        <a:rPr lang="fr-FR" sz="1050" baseline="0" dirty="0">
                          <a:solidFill>
                            <a:srgbClr val="D1D5D5"/>
                          </a:solidFill>
                          <a:latin typeface="Candara" pitchFamily="34" charset="0"/>
                        </a:rPr>
                        <a:t> du chercheur</a:t>
                      </a:r>
                    </a:p>
                    <a:p>
                      <a:pPr marL="449263" marR="0" indent="0" algn="l" defTabSz="914400" rtl="0" eaLnBrk="1" fontAlgn="auto" latinLnBrk="0" hangingPunct="1">
                        <a:lnSpc>
                          <a:spcPct val="100000"/>
                        </a:lnSpc>
                        <a:spcBef>
                          <a:spcPts val="0"/>
                        </a:spcBef>
                        <a:spcAft>
                          <a:spcPts val="0"/>
                        </a:spcAft>
                        <a:buClrTx/>
                        <a:buSzTx/>
                        <a:buFontTx/>
                        <a:buNone/>
                        <a:tabLst/>
                        <a:defRPr/>
                      </a:pPr>
                      <a:r>
                        <a:rPr lang="fr-FR" sz="1000" baseline="0" dirty="0">
                          <a:solidFill>
                            <a:srgbClr val="D1D5D5"/>
                          </a:solidFill>
                          <a:latin typeface="Candara" pitchFamily="34" charset="0"/>
                        </a:rPr>
                        <a:t>- entretien d’une image professionnelle</a:t>
                      </a:r>
                    </a:p>
                    <a:p>
                      <a:pPr marL="449263" marR="0" indent="0" algn="l" defTabSz="914400" rtl="0" eaLnBrk="1" fontAlgn="auto" latinLnBrk="0" hangingPunct="1">
                        <a:lnSpc>
                          <a:spcPct val="100000"/>
                        </a:lnSpc>
                        <a:spcBef>
                          <a:spcPts val="0"/>
                        </a:spcBef>
                        <a:spcAft>
                          <a:spcPts val="0"/>
                        </a:spcAft>
                        <a:buClrTx/>
                        <a:buSzTx/>
                        <a:buFontTx/>
                        <a:buNone/>
                        <a:tabLst/>
                        <a:defRPr/>
                      </a:pPr>
                      <a:r>
                        <a:rPr lang="fr-FR" sz="1000" baseline="0" dirty="0">
                          <a:solidFill>
                            <a:srgbClr val="D1D5D5"/>
                          </a:solidFill>
                          <a:latin typeface="Candara" pitchFamily="34" charset="0"/>
                        </a:rPr>
                        <a:t>- attention des médias grand public</a:t>
                      </a:r>
                    </a:p>
                    <a:p>
                      <a:pPr marL="173037" marR="0" lvl="0" indent="0" algn="l" defTabSz="914400" rtl="0" eaLnBrk="1" fontAlgn="auto" latinLnBrk="0" hangingPunct="1">
                        <a:lnSpc>
                          <a:spcPct val="100000"/>
                        </a:lnSpc>
                        <a:spcBef>
                          <a:spcPts val="300"/>
                        </a:spcBef>
                        <a:spcAft>
                          <a:spcPts val="0"/>
                        </a:spcAft>
                        <a:buClrTx/>
                        <a:buSzTx/>
                        <a:buFont typeface="Arial" pitchFamily="34" charset="0"/>
                        <a:buNone/>
                        <a:tabLst/>
                        <a:defRPr/>
                      </a:pPr>
                      <a:r>
                        <a:rPr kumimoji="0" lang="fr-FR" sz="1050" b="0" i="0" u="none" strike="noStrike" kern="1200" cap="none" spc="0" normalizeH="0" baseline="0" noProof="0" dirty="0">
                          <a:ln>
                            <a:noFill/>
                          </a:ln>
                          <a:solidFill>
                            <a:srgbClr val="D1D5D5"/>
                          </a:solidFill>
                          <a:effectLst/>
                          <a:uLnTx/>
                          <a:uFillTx/>
                          <a:latin typeface="Candara" pitchFamily="34" charset="0"/>
                          <a:ea typeface="+mn-ea"/>
                          <a:cs typeface="+mn-cs"/>
                        </a:rPr>
                        <a:t>visibilité de la recherche</a:t>
                      </a:r>
                    </a:p>
                    <a:p>
                      <a:pPr marL="449263" marR="0" indent="0" algn="l" defTabSz="914400" rtl="0" eaLnBrk="1" fontAlgn="auto" latinLnBrk="0" hangingPunct="1">
                        <a:lnSpc>
                          <a:spcPct val="100000"/>
                        </a:lnSpc>
                        <a:spcBef>
                          <a:spcPts val="0"/>
                        </a:spcBef>
                        <a:spcAft>
                          <a:spcPts val="0"/>
                        </a:spcAft>
                        <a:buClrTx/>
                        <a:buSzTx/>
                        <a:buFontTx/>
                        <a:buNone/>
                        <a:tabLst/>
                        <a:defRPr/>
                      </a:pPr>
                      <a:r>
                        <a:rPr lang="fr-FR" sz="1000" kern="1200" baseline="0" dirty="0">
                          <a:solidFill>
                            <a:srgbClr val="D1D5D5"/>
                          </a:solidFill>
                          <a:latin typeface="Candara" pitchFamily="34" charset="0"/>
                          <a:ea typeface="+mn-ea"/>
                          <a:cs typeface="+mn-cs"/>
                        </a:rPr>
                        <a:t>- (auto)promotion de son travail/ ses recherches en cours</a:t>
                      </a:r>
                    </a:p>
                    <a:p>
                      <a:pPr marL="173037" marR="0" indent="0" algn="l" defTabSz="914400" rtl="0" eaLnBrk="1" fontAlgn="auto" latinLnBrk="0" hangingPunct="1">
                        <a:lnSpc>
                          <a:spcPct val="100000"/>
                        </a:lnSpc>
                        <a:spcBef>
                          <a:spcPts val="0"/>
                        </a:spcBef>
                        <a:spcAft>
                          <a:spcPts val="0"/>
                        </a:spcAft>
                        <a:buClrTx/>
                        <a:buSzTx/>
                        <a:buFontTx/>
                        <a:buNone/>
                        <a:tabLst/>
                        <a:defRPr/>
                      </a:pPr>
                      <a:r>
                        <a:rPr lang="fr-FR" sz="1050" kern="1200" dirty="0">
                          <a:solidFill>
                            <a:srgbClr val="D1D5D5"/>
                          </a:solidFill>
                          <a:latin typeface="Candara" pitchFamily="34" charset="0"/>
                          <a:ea typeface="+mn-ea"/>
                          <a:cs typeface="+mn-cs"/>
                          <a:sym typeface="Wingdings" panose="05000000000000000000" pitchFamily="2" charset="2"/>
                        </a:rPr>
                        <a:t> </a:t>
                      </a:r>
                      <a:r>
                        <a:rPr lang="fr-FR" sz="1050" kern="1200" dirty="0">
                          <a:solidFill>
                            <a:srgbClr val="D1D5D5"/>
                          </a:solidFill>
                          <a:latin typeface="Candara" pitchFamily="34" charset="0"/>
                          <a:ea typeface="+mn-ea"/>
                          <a:cs typeface="+mn-cs"/>
                        </a:rPr>
                        <a:t>valorisation du chercheur lui-même (occupation du terrain)</a:t>
                      </a:r>
                      <a:endParaRPr lang="fr-FR" sz="1050" dirty="0">
                        <a:solidFill>
                          <a:srgbClr val="D1D5D5"/>
                        </a:solidFill>
                        <a:latin typeface="Candara" pitchFamily="34" charset="0"/>
                      </a:endParaRPr>
                    </a:p>
                  </a:txBody>
                  <a:tcPr>
                    <a:lnL w="12700" cmpd="sng">
                      <a:noFill/>
                    </a:lnL>
                    <a:lnR w="12700" cap="flat" cmpd="sng" algn="ctr">
                      <a:solidFill>
                        <a:srgbClr val="13C1C2">
                          <a:alpha val="50196"/>
                        </a:srgbClr>
                      </a:solidFill>
                      <a:prstDash val="solid"/>
                      <a:round/>
                      <a:headEnd type="none" w="med" len="med"/>
                      <a:tailEnd type="none" w="med" len="med"/>
                    </a:lnR>
                    <a:lnT w="12700" cmpd="sng">
                      <a:noFill/>
                    </a:lnT>
                    <a:lnB w="12700" cmpd="sng">
                      <a:noFill/>
                    </a:lnB>
                    <a:noFill/>
                  </a:tcPr>
                </a:tc>
                <a:tc gridSpan="2">
                  <a:txBody>
                    <a:bodyPr/>
                    <a:lstStyle/>
                    <a:p>
                      <a:pPr marL="173037"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050" dirty="0">
                          <a:solidFill>
                            <a:srgbClr val="D1D5D5"/>
                          </a:solidFill>
                          <a:latin typeface="Candara" pitchFamily="34" charset="0"/>
                        </a:rPr>
                        <a:t>vie privée</a:t>
                      </a:r>
                    </a:p>
                    <a:p>
                      <a:pPr marL="449263" marR="0" indent="0" algn="l" defTabSz="914400" rtl="0" eaLnBrk="1" fontAlgn="auto" latinLnBrk="0" hangingPunct="1">
                        <a:lnSpc>
                          <a:spcPct val="100000"/>
                        </a:lnSpc>
                        <a:spcBef>
                          <a:spcPts val="0"/>
                        </a:spcBef>
                        <a:spcAft>
                          <a:spcPts val="0"/>
                        </a:spcAft>
                        <a:buClrTx/>
                        <a:buSzTx/>
                        <a:buFontTx/>
                        <a:buNone/>
                        <a:tabLst/>
                        <a:defRPr/>
                      </a:pPr>
                      <a:r>
                        <a:rPr lang="fr-FR" sz="1000" kern="1200" baseline="0" dirty="0">
                          <a:solidFill>
                            <a:srgbClr val="D1D5D5"/>
                          </a:solidFill>
                          <a:latin typeface="Candara" pitchFamily="34" charset="0"/>
                          <a:ea typeface="+mn-ea"/>
                          <a:cs typeface="+mn-cs"/>
                        </a:rPr>
                        <a:t>- vie privée et brouillage des frontières vie privée/vie publique (</a:t>
                      </a:r>
                      <a:r>
                        <a:rPr lang="fr-FR" sz="1000" i="1" kern="1200" baseline="0" dirty="0">
                          <a:solidFill>
                            <a:srgbClr val="D1D5D5"/>
                          </a:solidFill>
                          <a:latin typeface="Candara" pitchFamily="34" charset="0"/>
                          <a:ea typeface="+mn-ea"/>
                          <a:cs typeface="+mn-cs"/>
                        </a:rPr>
                        <a:t>privacy</a:t>
                      </a:r>
                      <a:r>
                        <a:rPr lang="fr-FR" sz="1000" i="0" kern="1200" baseline="0" dirty="0">
                          <a:solidFill>
                            <a:srgbClr val="D1D5D5"/>
                          </a:solidFill>
                          <a:latin typeface="Candara" pitchFamily="34" charset="0"/>
                          <a:ea typeface="+mn-ea"/>
                          <a:cs typeface="+mn-cs"/>
                        </a:rPr>
                        <a:t>)</a:t>
                      </a:r>
                      <a:endParaRPr lang="fr-FR" sz="1000" kern="1200" baseline="0" dirty="0">
                        <a:solidFill>
                          <a:srgbClr val="D1D5D5"/>
                        </a:solidFill>
                        <a:latin typeface="Candara" pitchFamily="34" charset="0"/>
                        <a:ea typeface="+mn-ea"/>
                        <a:cs typeface="+mn-cs"/>
                      </a:endParaRPr>
                    </a:p>
                    <a:p>
                      <a:pPr marL="449263" marR="0" indent="0" algn="l" defTabSz="914400" rtl="0" eaLnBrk="1" fontAlgn="auto" latinLnBrk="0" hangingPunct="1">
                        <a:lnSpc>
                          <a:spcPct val="100000"/>
                        </a:lnSpc>
                        <a:spcBef>
                          <a:spcPts val="0"/>
                        </a:spcBef>
                        <a:spcAft>
                          <a:spcPts val="0"/>
                        </a:spcAft>
                        <a:buClrTx/>
                        <a:buSzTx/>
                        <a:buFontTx/>
                        <a:buNone/>
                        <a:tabLst/>
                        <a:defRPr/>
                      </a:pPr>
                      <a:r>
                        <a:rPr lang="fr-FR" sz="1000" kern="1200" baseline="0" dirty="0">
                          <a:solidFill>
                            <a:srgbClr val="D1D5D5"/>
                          </a:solidFill>
                          <a:latin typeface="Candara" pitchFamily="34" charset="0"/>
                          <a:ea typeface="+mn-ea"/>
                          <a:cs typeface="+mn-cs"/>
                        </a:rPr>
                        <a:t>- sort des données personnelles (réutilisation, conservation)</a:t>
                      </a:r>
                    </a:p>
                    <a:p>
                      <a:pPr marL="173037"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050" dirty="0">
                          <a:solidFill>
                            <a:srgbClr val="D1D5D5"/>
                          </a:solidFill>
                          <a:latin typeface="Candara" pitchFamily="34" charset="0"/>
                        </a:rPr>
                        <a:t>visibilité du chercheur</a:t>
                      </a:r>
                    </a:p>
                    <a:p>
                      <a:pPr marL="449263" marR="0" indent="0" algn="l" defTabSz="914400" rtl="0" eaLnBrk="1" fontAlgn="auto" latinLnBrk="0" hangingPunct="1">
                        <a:lnSpc>
                          <a:spcPct val="100000"/>
                        </a:lnSpc>
                        <a:spcBef>
                          <a:spcPts val="0"/>
                        </a:spcBef>
                        <a:spcAft>
                          <a:spcPts val="0"/>
                        </a:spcAft>
                        <a:buClrTx/>
                        <a:buSzTx/>
                        <a:buFontTx/>
                        <a:buNone/>
                        <a:tabLst/>
                        <a:defRPr/>
                      </a:pPr>
                      <a:r>
                        <a:rPr lang="fr-FR" sz="1000" kern="1200" baseline="0" dirty="0">
                          <a:solidFill>
                            <a:srgbClr val="D1D5D5"/>
                          </a:solidFill>
                          <a:latin typeface="Candara" pitchFamily="34" charset="0"/>
                          <a:ea typeface="+mn-ea"/>
                          <a:cs typeface="+mn-cs"/>
                        </a:rPr>
                        <a:t>- risque d’une exposition négative  (manque de crédibilité de ces usages, qualité du contenu posté…), voire de devenir une cible</a:t>
                      </a:r>
                    </a:p>
                    <a:p>
                      <a:pPr marL="449263" marR="0" indent="0" algn="l" defTabSz="914400" rtl="0" eaLnBrk="1" fontAlgn="auto" latinLnBrk="0" hangingPunct="1">
                        <a:lnSpc>
                          <a:spcPct val="100000"/>
                        </a:lnSpc>
                        <a:spcBef>
                          <a:spcPts val="0"/>
                        </a:spcBef>
                        <a:spcAft>
                          <a:spcPts val="0"/>
                        </a:spcAft>
                        <a:buClrTx/>
                        <a:buSzTx/>
                        <a:buFontTx/>
                        <a:buNone/>
                        <a:tabLst/>
                        <a:defRPr/>
                      </a:pPr>
                      <a:r>
                        <a:rPr lang="fr-FR" sz="1000" kern="1200" baseline="0" dirty="0">
                          <a:solidFill>
                            <a:srgbClr val="D1D5D5"/>
                          </a:solidFill>
                          <a:latin typeface="Candara" pitchFamily="34" charset="0"/>
                          <a:ea typeface="+mn-ea"/>
                          <a:cs typeface="+mn-cs"/>
                        </a:rPr>
                        <a:t>- risque de compromettre sa carrière</a:t>
                      </a:r>
                    </a:p>
                    <a:p>
                      <a:pPr marL="173037" marR="0" indent="0" algn="l" defTabSz="914400" rtl="0" eaLnBrk="1" fontAlgn="auto" latinLnBrk="0" hangingPunct="1">
                        <a:lnSpc>
                          <a:spcPct val="100000"/>
                        </a:lnSpc>
                        <a:spcBef>
                          <a:spcPts val="300"/>
                        </a:spcBef>
                        <a:spcAft>
                          <a:spcPts val="0"/>
                        </a:spcAft>
                        <a:buClrTx/>
                        <a:buSzTx/>
                        <a:buFont typeface="Arial" pitchFamily="34" charset="0"/>
                        <a:buNone/>
                        <a:tabLst/>
                        <a:defRPr/>
                      </a:pPr>
                      <a:r>
                        <a:rPr lang="fr-FR" sz="1050" dirty="0">
                          <a:solidFill>
                            <a:srgbClr val="D1D5D5"/>
                          </a:solidFill>
                          <a:latin typeface="Candara" pitchFamily="34" charset="0"/>
                        </a:rPr>
                        <a:t>visibilité de la recherche</a:t>
                      </a:r>
                    </a:p>
                    <a:p>
                      <a:pPr marL="449263" marR="0" indent="0" algn="l" defTabSz="914400" rtl="0" eaLnBrk="1" fontAlgn="auto" latinLnBrk="0" hangingPunct="1">
                        <a:lnSpc>
                          <a:spcPct val="100000"/>
                        </a:lnSpc>
                        <a:spcBef>
                          <a:spcPts val="0"/>
                        </a:spcBef>
                        <a:spcAft>
                          <a:spcPts val="0"/>
                        </a:spcAft>
                        <a:buClrTx/>
                        <a:buSzTx/>
                        <a:buFontTx/>
                        <a:buNone/>
                        <a:tabLst/>
                        <a:defRPr/>
                      </a:pPr>
                      <a:r>
                        <a:rPr lang="fr-FR" sz="1000" kern="1200" baseline="0" dirty="0">
                          <a:solidFill>
                            <a:srgbClr val="D1D5D5"/>
                          </a:solidFill>
                          <a:latin typeface="Candara" pitchFamily="34" charset="0"/>
                          <a:ea typeface="+mn-ea"/>
                          <a:cs typeface="+mn-cs"/>
                        </a:rPr>
                        <a:t> - visibilité de la recherche par les pairs</a:t>
                      </a:r>
                    </a:p>
                    <a:p>
                      <a:pPr marL="449263" marR="0" indent="0" algn="l" defTabSz="914400" rtl="0" eaLnBrk="1" fontAlgn="auto" latinLnBrk="0" hangingPunct="1">
                        <a:lnSpc>
                          <a:spcPct val="100000"/>
                        </a:lnSpc>
                        <a:spcBef>
                          <a:spcPts val="0"/>
                        </a:spcBef>
                        <a:spcAft>
                          <a:spcPts val="0"/>
                        </a:spcAft>
                        <a:buClrTx/>
                        <a:buSzTx/>
                        <a:buFontTx/>
                        <a:buNone/>
                        <a:tabLst/>
                        <a:defRPr/>
                      </a:pPr>
                      <a:r>
                        <a:rPr lang="fr-FR" sz="1000" kern="1200" baseline="0" dirty="0">
                          <a:solidFill>
                            <a:srgbClr val="D1D5D5"/>
                          </a:solidFill>
                          <a:latin typeface="Candara" pitchFamily="34" charset="0"/>
                          <a:ea typeface="+mn-ea"/>
                          <a:cs typeface="+mn-cs"/>
                        </a:rPr>
                        <a:t>- risque de plagiat</a:t>
                      </a:r>
                    </a:p>
                    <a:p>
                      <a:pPr marL="449263" marR="0" indent="0" algn="l" defTabSz="914400" rtl="0" eaLnBrk="1" fontAlgn="auto" latinLnBrk="0" hangingPunct="1">
                        <a:lnSpc>
                          <a:spcPct val="100000"/>
                        </a:lnSpc>
                        <a:spcBef>
                          <a:spcPts val="0"/>
                        </a:spcBef>
                        <a:spcAft>
                          <a:spcPts val="0"/>
                        </a:spcAft>
                        <a:buClrTx/>
                        <a:buSzTx/>
                        <a:buFontTx/>
                        <a:buNone/>
                        <a:tabLst/>
                        <a:defRPr/>
                      </a:pPr>
                      <a:r>
                        <a:rPr lang="fr-FR" sz="1000" kern="1200" baseline="0" dirty="0">
                          <a:solidFill>
                            <a:srgbClr val="D1D5D5"/>
                          </a:solidFill>
                          <a:latin typeface="Candara" pitchFamily="34" charset="0"/>
                          <a:ea typeface="+mn-ea"/>
                          <a:cs typeface="+mn-cs"/>
                        </a:rPr>
                        <a:t>-  mauvaise interprétation des résultats</a:t>
                      </a:r>
                    </a:p>
                  </a:txBody>
                  <a:tcPr>
                    <a:lnL w="12700" cap="flat" cmpd="sng" algn="ctr">
                      <a:solidFill>
                        <a:srgbClr val="13C1C2">
                          <a:alpha val="50196"/>
                        </a:srgbClr>
                      </a:solidFill>
                      <a:prstDash val="solid"/>
                      <a:round/>
                      <a:headEnd type="none" w="med" len="med"/>
                      <a:tailEnd type="none" w="med" len="med"/>
                    </a:lnL>
                    <a:lnR w="12700" cmpd="sng">
                      <a:noFill/>
                    </a:lnR>
                    <a:lnT w="12700" cmpd="sng">
                      <a:noFill/>
                    </a:lnT>
                    <a:lnB w="12700" cmpd="sng">
                      <a:noFill/>
                    </a:lnB>
                    <a:noFill/>
                  </a:tcPr>
                </a:tc>
                <a:tc hMerge="1">
                  <a:txBody>
                    <a:bodyPr/>
                    <a:lstStyle/>
                    <a:p>
                      <a:pPr marL="173037"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fr-FR" sz="1000" kern="1200" baseline="0" dirty="0">
                        <a:solidFill>
                          <a:srgbClr val="D1D5D5"/>
                        </a:solidFill>
                        <a:latin typeface="Candara" pitchFamily="34" charset="0"/>
                        <a:ea typeface="+mn-ea"/>
                        <a:cs typeface="+mn-cs"/>
                      </a:endParaRPr>
                    </a:p>
                  </a:txBody>
                  <a:tcPr>
                    <a:lnL w="12700" cap="flat" cmpd="sng" algn="ctr">
                      <a:solidFill>
                        <a:srgbClr val="13C1C2">
                          <a:alpha val="50196"/>
                        </a:srgbClr>
                      </a:solidFill>
                      <a:prstDash val="solid"/>
                      <a:round/>
                      <a:headEnd type="none" w="med" len="med"/>
                      <a:tailEnd type="none" w="med" len="med"/>
                    </a:lnL>
                    <a:lnR w="12700" cmpd="sng">
                      <a:noFill/>
                    </a:lnR>
                    <a:lnT w="12700" cmpd="sng">
                      <a:noFill/>
                    </a:lnT>
                    <a:lnB w="12700" cmpd="sng">
                      <a:noFill/>
                    </a:lnB>
                    <a:noFill/>
                  </a:tcPr>
                </a:tc>
                <a:extLst>
                  <a:ext uri="{0D108BD9-81ED-4DB2-BD59-A6C34878D82A}">
                    <a16:rowId xmlns:a16="http://schemas.microsoft.com/office/drawing/2014/main" val="10002"/>
                  </a:ext>
                </a:extLst>
              </a:tr>
              <a:tr h="288032">
                <a:tc gridSpan="3">
                  <a:txBody>
                    <a:bodyPr/>
                    <a:lstStyle/>
                    <a:p>
                      <a:pPr marL="0" indent="0" algn="ctr">
                        <a:buFont typeface="Arial" pitchFamily="34" charset="0"/>
                        <a:buNone/>
                      </a:pPr>
                      <a:r>
                        <a:rPr lang="fr-FR" sz="1300" dirty="0">
                          <a:solidFill>
                            <a:schemeClr val="bg1"/>
                          </a:solidFill>
                          <a:latin typeface="Candara" pitchFamily="34" charset="0"/>
                        </a:rPr>
                        <a:t>enjeux professionnels</a:t>
                      </a:r>
                    </a:p>
                  </a:txBody>
                  <a:tcPr>
                    <a:lnL w="12700" cmpd="sng">
                      <a:noFill/>
                    </a:lnL>
                    <a:lnR w="12700" cmpd="sng">
                      <a:noFill/>
                    </a:lnR>
                    <a:lnT w="12700" cmpd="sng">
                      <a:noFill/>
                    </a:lnT>
                    <a:lnB w="12700" cmpd="sng">
                      <a:noFill/>
                    </a:lnB>
                    <a:solidFill>
                      <a:srgbClr val="13C1C2">
                        <a:alpha val="50196"/>
                      </a:srgbClr>
                    </a:solidFill>
                  </a:tcPr>
                </a:tc>
                <a:tc hMerge="1">
                  <a:txBody>
                    <a:bodyPr/>
                    <a:lstStyle/>
                    <a:p>
                      <a:endParaRPr lang="fr-FR"/>
                    </a:p>
                  </a:txBody>
                  <a:tcPr/>
                </a:tc>
                <a:tc hMerge="1">
                  <a:txBody>
                    <a:bodyPr/>
                    <a:lstStyle/>
                    <a:p>
                      <a:pPr marL="358775" marR="0" indent="-185738" algn="ctr" defTabSz="914400" rtl="0" eaLnBrk="1" fontAlgn="auto" latinLnBrk="0" hangingPunct="1">
                        <a:lnSpc>
                          <a:spcPct val="100000"/>
                        </a:lnSpc>
                        <a:spcBef>
                          <a:spcPts val="0"/>
                        </a:spcBef>
                        <a:spcAft>
                          <a:spcPts val="0"/>
                        </a:spcAft>
                        <a:buClrTx/>
                        <a:buSzTx/>
                        <a:buFont typeface="Arial" pitchFamily="34" charset="0"/>
                        <a:buChar char="•"/>
                        <a:tabLst/>
                        <a:defRPr/>
                      </a:pPr>
                      <a:endParaRPr lang="fr-FR" sz="1600" dirty="0">
                        <a:solidFill>
                          <a:srgbClr val="D1D5D5"/>
                        </a:solidFill>
                        <a:latin typeface="Candara" pitchFamily="34" charset="0"/>
                      </a:endParaRPr>
                    </a:p>
                  </a:txBody>
                  <a:tcPr>
                    <a:lnL w="12700" cmpd="sng">
                      <a:noFill/>
                    </a:lnL>
                    <a:lnR w="12700" cmpd="sng">
                      <a:noFill/>
                    </a:lnR>
                    <a:lnT w="12700" cmpd="sng">
                      <a:noFill/>
                    </a:lnT>
                    <a:lnB w="12700" cmpd="sng">
                      <a:noFill/>
                    </a:lnB>
                    <a:noFill/>
                  </a:tcPr>
                </a:tc>
                <a:extLst>
                  <a:ext uri="{0D108BD9-81ED-4DB2-BD59-A6C34878D82A}">
                    <a16:rowId xmlns:a16="http://schemas.microsoft.com/office/drawing/2014/main" val="10003"/>
                  </a:ext>
                </a:extLst>
              </a:tr>
              <a:tr h="648072">
                <a:tc>
                  <a:txBody>
                    <a:bodyPr/>
                    <a:lstStyle/>
                    <a:p>
                      <a:pPr marL="173037" indent="0" algn="l">
                        <a:buFont typeface="Arial" pitchFamily="34" charset="0"/>
                        <a:buNone/>
                      </a:pPr>
                      <a:r>
                        <a:rPr lang="fr-FR" sz="1050" dirty="0">
                          <a:solidFill>
                            <a:srgbClr val="D1D5D5"/>
                          </a:solidFill>
                          <a:latin typeface="Candara" pitchFamily="34" charset="0"/>
                        </a:rPr>
                        <a:t>accès à l’information</a:t>
                      </a:r>
                    </a:p>
                    <a:p>
                      <a:pPr marL="449263" marR="0" indent="0" algn="l" defTabSz="914400" rtl="0" eaLnBrk="1" fontAlgn="auto" latinLnBrk="0" hangingPunct="1">
                        <a:lnSpc>
                          <a:spcPct val="100000"/>
                        </a:lnSpc>
                        <a:spcBef>
                          <a:spcPts val="0"/>
                        </a:spcBef>
                        <a:spcAft>
                          <a:spcPts val="0"/>
                        </a:spcAft>
                        <a:buClrTx/>
                        <a:buSzTx/>
                        <a:buFontTx/>
                        <a:buNone/>
                        <a:tabLst/>
                        <a:defRPr/>
                      </a:pPr>
                      <a:r>
                        <a:rPr lang="fr-FR" sz="1000" kern="1200" baseline="0" dirty="0">
                          <a:solidFill>
                            <a:srgbClr val="D1D5D5"/>
                          </a:solidFill>
                          <a:latin typeface="Candara" pitchFamily="34" charset="0"/>
                          <a:ea typeface="+mn-ea"/>
                          <a:cs typeface="+mn-cs"/>
                        </a:rPr>
                        <a:t>- veille (information personnalisée)</a:t>
                      </a:r>
                    </a:p>
                    <a:p>
                      <a:pPr marL="449263" marR="0" indent="0" algn="l" defTabSz="914400" rtl="0" eaLnBrk="1" fontAlgn="auto" latinLnBrk="0" hangingPunct="1">
                        <a:lnSpc>
                          <a:spcPct val="100000"/>
                        </a:lnSpc>
                        <a:spcBef>
                          <a:spcPts val="0"/>
                        </a:spcBef>
                        <a:spcAft>
                          <a:spcPts val="0"/>
                        </a:spcAft>
                        <a:buClrTx/>
                        <a:buSzTx/>
                        <a:buFontTx/>
                        <a:buNone/>
                        <a:tabLst/>
                        <a:defRPr/>
                      </a:pPr>
                      <a:r>
                        <a:rPr lang="fr-FR" sz="1000" kern="1200" baseline="0" dirty="0">
                          <a:solidFill>
                            <a:srgbClr val="D1D5D5"/>
                          </a:solidFill>
                          <a:latin typeface="Candara" pitchFamily="34" charset="0"/>
                          <a:ea typeface="+mn-ea"/>
                          <a:cs typeface="+mn-cs"/>
                        </a:rPr>
                        <a:t>- suivi du travail d’autres chercheurs</a:t>
                      </a:r>
                    </a:p>
                    <a:p>
                      <a:pPr marL="449263" marR="0" indent="0" algn="l" defTabSz="914400" rtl="0" eaLnBrk="1" fontAlgn="auto" latinLnBrk="0" hangingPunct="1">
                        <a:lnSpc>
                          <a:spcPct val="100000"/>
                        </a:lnSpc>
                        <a:spcBef>
                          <a:spcPts val="0"/>
                        </a:spcBef>
                        <a:spcAft>
                          <a:spcPts val="0"/>
                        </a:spcAft>
                        <a:buClrTx/>
                        <a:buSzTx/>
                        <a:buFontTx/>
                        <a:buNone/>
                        <a:tabLst/>
                        <a:defRPr/>
                      </a:pPr>
                      <a:r>
                        <a:rPr lang="fr-FR" sz="1000" kern="1200" baseline="0" dirty="0">
                          <a:solidFill>
                            <a:srgbClr val="D1D5D5"/>
                          </a:solidFill>
                          <a:latin typeface="Candara" pitchFamily="34" charset="0"/>
                          <a:ea typeface="+mn-ea"/>
                          <a:cs typeface="+mn-cs"/>
                        </a:rPr>
                        <a:t>- découverte de nouvelles idées et publications</a:t>
                      </a:r>
                    </a:p>
                    <a:p>
                      <a:pPr marL="449263" marR="0" indent="0" algn="l" defTabSz="914400" rtl="0" eaLnBrk="1" fontAlgn="auto" latinLnBrk="0" hangingPunct="1">
                        <a:lnSpc>
                          <a:spcPct val="100000"/>
                        </a:lnSpc>
                        <a:spcBef>
                          <a:spcPts val="0"/>
                        </a:spcBef>
                        <a:spcAft>
                          <a:spcPts val="0"/>
                        </a:spcAft>
                        <a:buClrTx/>
                        <a:buSzTx/>
                        <a:buFontTx/>
                        <a:buNone/>
                        <a:tabLst/>
                        <a:defRPr/>
                      </a:pPr>
                      <a:r>
                        <a:rPr lang="fr-FR" sz="1000" kern="1200" baseline="0" dirty="0">
                          <a:solidFill>
                            <a:srgbClr val="D1D5D5"/>
                          </a:solidFill>
                          <a:latin typeface="Candara" pitchFamily="34" charset="0"/>
                          <a:ea typeface="+mn-ea"/>
                          <a:cs typeface="+mn-cs"/>
                        </a:rPr>
                        <a:t>- conseils et soutien de ses pairs</a:t>
                      </a:r>
                    </a:p>
                    <a:p>
                      <a:pPr marL="449263" marR="0" indent="0" algn="l" defTabSz="914400" rtl="0" eaLnBrk="1" fontAlgn="auto" latinLnBrk="0" hangingPunct="1">
                        <a:lnSpc>
                          <a:spcPct val="100000"/>
                        </a:lnSpc>
                        <a:spcBef>
                          <a:spcPts val="0"/>
                        </a:spcBef>
                        <a:spcAft>
                          <a:spcPts val="0"/>
                        </a:spcAft>
                        <a:buClrTx/>
                        <a:buSzTx/>
                        <a:buFontTx/>
                        <a:buNone/>
                        <a:tabLst/>
                        <a:defRPr/>
                      </a:pPr>
                      <a:r>
                        <a:rPr lang="fr-FR" sz="1000" kern="1200" baseline="0" dirty="0">
                          <a:solidFill>
                            <a:srgbClr val="D1D5D5"/>
                          </a:solidFill>
                          <a:latin typeface="Candara" pitchFamily="34" charset="0"/>
                          <a:ea typeface="+mn-ea"/>
                          <a:cs typeface="+mn-cs"/>
                        </a:rPr>
                        <a:t>- découverte de nouvelles opportunités de financements</a:t>
                      </a:r>
                    </a:p>
                    <a:p>
                      <a:pPr marL="173037" indent="0" algn="l">
                        <a:spcBef>
                          <a:spcPts val="300"/>
                        </a:spcBef>
                        <a:buFontTx/>
                        <a:buNone/>
                      </a:pPr>
                      <a:r>
                        <a:rPr lang="fr-FR" sz="1050" baseline="0" dirty="0">
                          <a:solidFill>
                            <a:srgbClr val="D1D5D5"/>
                          </a:solidFill>
                          <a:latin typeface="Candara" pitchFamily="34" charset="0"/>
                        </a:rPr>
                        <a:t>réseautage</a:t>
                      </a:r>
                    </a:p>
                    <a:p>
                      <a:pPr marL="449263" marR="0" indent="0" algn="l" defTabSz="914400" rtl="0" eaLnBrk="1" fontAlgn="auto" latinLnBrk="0" hangingPunct="1">
                        <a:lnSpc>
                          <a:spcPct val="100000"/>
                        </a:lnSpc>
                        <a:spcBef>
                          <a:spcPts val="0"/>
                        </a:spcBef>
                        <a:spcAft>
                          <a:spcPts val="0"/>
                        </a:spcAft>
                        <a:buClrTx/>
                        <a:buSzTx/>
                        <a:buFontTx/>
                        <a:buNone/>
                        <a:tabLst/>
                        <a:defRPr/>
                      </a:pPr>
                      <a:r>
                        <a:rPr lang="fr-FR" sz="1000" kern="1200" baseline="0" dirty="0">
                          <a:solidFill>
                            <a:srgbClr val="D1D5D5"/>
                          </a:solidFill>
                          <a:latin typeface="Candara" pitchFamily="34" charset="0"/>
                          <a:ea typeface="+mn-ea"/>
                          <a:cs typeface="+mn-cs"/>
                        </a:rPr>
                        <a:t>- nouveaux contacts et réseaux pour la recherche</a:t>
                      </a:r>
                    </a:p>
                    <a:p>
                      <a:pPr marL="449263" marR="0" indent="0" algn="l" defTabSz="914400" rtl="0" eaLnBrk="1" fontAlgn="auto" latinLnBrk="0" hangingPunct="1">
                        <a:lnSpc>
                          <a:spcPct val="100000"/>
                        </a:lnSpc>
                        <a:spcBef>
                          <a:spcPts val="0"/>
                        </a:spcBef>
                        <a:spcAft>
                          <a:spcPts val="0"/>
                        </a:spcAft>
                        <a:buClrTx/>
                        <a:buSzTx/>
                        <a:buFontTx/>
                        <a:buNone/>
                        <a:tabLst/>
                        <a:defRPr/>
                      </a:pPr>
                      <a:r>
                        <a:rPr lang="fr-FR" sz="1000" kern="1200" baseline="0" dirty="0">
                          <a:solidFill>
                            <a:srgbClr val="D1D5D5"/>
                          </a:solidFill>
                          <a:latin typeface="Candara" pitchFamily="34" charset="0"/>
                          <a:ea typeface="+mn-ea"/>
                          <a:cs typeface="+mn-cs"/>
                        </a:rPr>
                        <a:t>- collaboration avec d’autres chercheurs et projets</a:t>
                      </a:r>
                    </a:p>
                    <a:p>
                      <a:pPr marL="173037" indent="0" algn="l">
                        <a:spcBef>
                          <a:spcPts val="300"/>
                        </a:spcBef>
                        <a:buFontTx/>
                        <a:buNone/>
                      </a:pPr>
                      <a:r>
                        <a:rPr lang="fr-FR" sz="1050" baseline="0" dirty="0">
                          <a:solidFill>
                            <a:srgbClr val="D1D5D5"/>
                          </a:solidFill>
                          <a:latin typeface="Candara" pitchFamily="34" charset="0"/>
                        </a:rPr>
                        <a:t>publication</a:t>
                      </a:r>
                    </a:p>
                    <a:p>
                      <a:pPr marL="449263" marR="0" indent="0" algn="l" defTabSz="914400" rtl="0" eaLnBrk="1" fontAlgn="auto" latinLnBrk="0" hangingPunct="1">
                        <a:lnSpc>
                          <a:spcPct val="100000"/>
                        </a:lnSpc>
                        <a:spcBef>
                          <a:spcPts val="0"/>
                        </a:spcBef>
                        <a:spcAft>
                          <a:spcPts val="0"/>
                        </a:spcAft>
                        <a:buClrTx/>
                        <a:buSzTx/>
                        <a:buFontTx/>
                        <a:buNone/>
                        <a:tabLst/>
                        <a:defRPr/>
                      </a:pPr>
                      <a:r>
                        <a:rPr lang="fr-FR" sz="1000" kern="1200" baseline="0" dirty="0">
                          <a:solidFill>
                            <a:srgbClr val="D1D5D5"/>
                          </a:solidFill>
                          <a:latin typeface="Candara" pitchFamily="34" charset="0"/>
                          <a:ea typeface="+mn-ea"/>
                          <a:cs typeface="+mn-cs"/>
                        </a:rPr>
                        <a:t>- publication de ses découvertes</a:t>
                      </a:r>
                    </a:p>
                  </a:txBody>
                  <a:tcPr>
                    <a:lnL w="12700" cmpd="sng">
                      <a:noFill/>
                    </a:lnL>
                    <a:lnR w="12700" cap="flat" cmpd="sng" algn="ctr">
                      <a:solidFill>
                        <a:srgbClr val="13C1C2">
                          <a:alpha val="50196"/>
                        </a:srgbClr>
                      </a:solidFill>
                      <a:prstDash val="solid"/>
                      <a:round/>
                      <a:headEnd type="none" w="med" len="med"/>
                      <a:tailEnd type="none" w="med" len="med"/>
                    </a:lnR>
                    <a:lnT w="12700" cmpd="sng">
                      <a:noFill/>
                    </a:lnT>
                    <a:lnB w="12700" cmpd="sng">
                      <a:noFill/>
                    </a:lnB>
                    <a:noFill/>
                  </a:tcPr>
                </a:tc>
                <a:tc gridSpan="2">
                  <a:txBody>
                    <a:bodyPr/>
                    <a:lstStyle/>
                    <a:p>
                      <a:pPr marL="173037"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050" dirty="0">
                          <a:solidFill>
                            <a:srgbClr val="D1D5D5"/>
                          </a:solidFill>
                          <a:latin typeface="Candara" pitchFamily="34" charset="0"/>
                        </a:rPr>
                        <a:t>gestion du temps</a:t>
                      </a:r>
                    </a:p>
                    <a:p>
                      <a:pPr marL="449263" marR="0" indent="0" algn="l" defTabSz="914400" rtl="0" eaLnBrk="1" fontAlgn="auto" latinLnBrk="0" hangingPunct="1">
                        <a:lnSpc>
                          <a:spcPct val="100000"/>
                        </a:lnSpc>
                        <a:spcBef>
                          <a:spcPts val="0"/>
                        </a:spcBef>
                        <a:spcAft>
                          <a:spcPts val="0"/>
                        </a:spcAft>
                        <a:buClrTx/>
                        <a:buSzTx/>
                        <a:buFontTx/>
                        <a:buNone/>
                        <a:tabLst/>
                        <a:defRPr/>
                      </a:pPr>
                      <a:r>
                        <a:rPr lang="fr-FR" sz="1000" kern="1200" baseline="0" dirty="0">
                          <a:solidFill>
                            <a:srgbClr val="D1D5D5"/>
                          </a:solidFill>
                          <a:latin typeface="Candara" pitchFamily="34" charset="0"/>
                          <a:ea typeface="+mn-ea"/>
                          <a:cs typeface="+mn-cs"/>
                        </a:rPr>
                        <a:t>- chronophage, voire perte de temps (infobésité, éparpillement, spams)</a:t>
                      </a:r>
                    </a:p>
                    <a:p>
                      <a:pPr marL="449263" marR="0" indent="0" algn="l" defTabSz="914400" rtl="0" eaLnBrk="1" fontAlgn="auto" latinLnBrk="0" hangingPunct="1">
                        <a:lnSpc>
                          <a:spcPct val="100000"/>
                        </a:lnSpc>
                        <a:spcBef>
                          <a:spcPts val="0"/>
                        </a:spcBef>
                        <a:spcAft>
                          <a:spcPts val="0"/>
                        </a:spcAft>
                        <a:buClrTx/>
                        <a:buSzTx/>
                        <a:buFontTx/>
                        <a:buNone/>
                        <a:tabLst/>
                        <a:defRPr/>
                      </a:pPr>
                      <a:r>
                        <a:rPr lang="fr-FR" sz="1000" kern="1200" baseline="0" dirty="0">
                          <a:solidFill>
                            <a:srgbClr val="D1D5D5"/>
                          </a:solidFill>
                          <a:latin typeface="Candara" pitchFamily="34" charset="0"/>
                          <a:ea typeface="+mn-ea"/>
                          <a:cs typeface="+mn-cs"/>
                        </a:rPr>
                        <a:t>- détournement des autres tâches du chercheur</a:t>
                      </a:r>
                    </a:p>
                    <a:p>
                      <a:pPr marL="173037" marR="0" indent="0" algn="l" defTabSz="914400" rtl="0" eaLnBrk="1" fontAlgn="auto" latinLnBrk="0" hangingPunct="1">
                        <a:lnSpc>
                          <a:spcPct val="100000"/>
                        </a:lnSpc>
                        <a:spcBef>
                          <a:spcPts val="300"/>
                        </a:spcBef>
                        <a:spcAft>
                          <a:spcPts val="0"/>
                        </a:spcAft>
                        <a:buClrTx/>
                        <a:buSzTx/>
                        <a:buFont typeface="Arial" pitchFamily="34" charset="0"/>
                        <a:buNone/>
                        <a:tabLst/>
                        <a:defRPr/>
                      </a:pPr>
                      <a:r>
                        <a:rPr lang="fr-FR" sz="1050" dirty="0">
                          <a:solidFill>
                            <a:srgbClr val="D1D5D5"/>
                          </a:solidFill>
                          <a:latin typeface="Candara" pitchFamily="34" charset="0"/>
                        </a:rPr>
                        <a:t>questions techniques</a:t>
                      </a:r>
                    </a:p>
                    <a:p>
                      <a:pPr marL="449263" marR="0" indent="0" algn="l" defTabSz="914400" rtl="0" eaLnBrk="1" fontAlgn="auto" latinLnBrk="0" hangingPunct="1">
                        <a:lnSpc>
                          <a:spcPct val="100000"/>
                        </a:lnSpc>
                        <a:spcBef>
                          <a:spcPts val="0"/>
                        </a:spcBef>
                        <a:spcAft>
                          <a:spcPts val="0"/>
                        </a:spcAft>
                        <a:buClrTx/>
                        <a:buSzTx/>
                        <a:buFontTx/>
                        <a:buNone/>
                        <a:tabLst/>
                        <a:defRPr/>
                      </a:pPr>
                      <a:r>
                        <a:rPr lang="fr-FR" sz="1000" kern="1200" baseline="0" dirty="0">
                          <a:solidFill>
                            <a:srgbClr val="D1D5D5"/>
                          </a:solidFill>
                          <a:latin typeface="Candara" pitchFamily="34" charset="0"/>
                          <a:ea typeface="+mn-ea"/>
                          <a:cs typeface="+mn-cs"/>
                        </a:rPr>
                        <a:t>- multiplication des outils</a:t>
                      </a:r>
                    </a:p>
                    <a:p>
                      <a:pPr marL="449263" marR="0" indent="0" algn="l" defTabSz="914400" rtl="0" eaLnBrk="1" fontAlgn="auto" latinLnBrk="0" hangingPunct="1">
                        <a:lnSpc>
                          <a:spcPct val="100000"/>
                        </a:lnSpc>
                        <a:spcBef>
                          <a:spcPts val="0"/>
                        </a:spcBef>
                        <a:spcAft>
                          <a:spcPts val="0"/>
                        </a:spcAft>
                        <a:buClrTx/>
                        <a:buSzTx/>
                        <a:buFontTx/>
                        <a:buNone/>
                        <a:tabLst/>
                        <a:defRPr/>
                      </a:pPr>
                      <a:r>
                        <a:rPr lang="fr-FR" sz="1000" kern="1200" baseline="0" dirty="0">
                          <a:solidFill>
                            <a:srgbClr val="D1D5D5"/>
                          </a:solidFill>
                          <a:latin typeface="Candara" pitchFamily="34" charset="0"/>
                          <a:ea typeface="+mn-ea"/>
                          <a:cs typeface="+mn-cs"/>
                        </a:rPr>
                        <a:t>- pérennité des services et des données</a:t>
                      </a:r>
                    </a:p>
                    <a:p>
                      <a:pPr marL="173037" marR="0" lvl="0" indent="0" algn="l" defTabSz="914400" rtl="0" eaLnBrk="1" fontAlgn="auto" latinLnBrk="0" hangingPunct="1">
                        <a:lnSpc>
                          <a:spcPct val="100000"/>
                        </a:lnSpc>
                        <a:spcBef>
                          <a:spcPts val="300"/>
                        </a:spcBef>
                        <a:spcAft>
                          <a:spcPts val="0"/>
                        </a:spcAft>
                        <a:buClrTx/>
                        <a:buSzTx/>
                        <a:buFont typeface="Arial" pitchFamily="34" charset="0"/>
                        <a:buNone/>
                        <a:tabLst/>
                        <a:defRPr/>
                      </a:pPr>
                      <a:r>
                        <a:rPr kumimoji="0" lang="fr-FR" sz="1050" b="0" i="0" u="none" strike="noStrike" kern="1200" cap="none" spc="0" normalizeH="0" baseline="0" noProof="0" dirty="0">
                          <a:ln>
                            <a:noFill/>
                          </a:ln>
                          <a:solidFill>
                            <a:srgbClr val="D1D5D5"/>
                          </a:solidFill>
                          <a:effectLst/>
                          <a:uLnTx/>
                          <a:uFillTx/>
                          <a:latin typeface="Candara" pitchFamily="34" charset="0"/>
                          <a:ea typeface="+mn-ea"/>
                          <a:cs typeface="+mn-cs"/>
                        </a:rPr>
                        <a:t>questions juridiques</a:t>
                      </a:r>
                    </a:p>
                    <a:p>
                      <a:pPr marL="449263" marR="0" indent="0" algn="l" defTabSz="914400" rtl="0" eaLnBrk="1" fontAlgn="auto" latinLnBrk="0" hangingPunct="1">
                        <a:lnSpc>
                          <a:spcPct val="100000"/>
                        </a:lnSpc>
                        <a:spcBef>
                          <a:spcPts val="0"/>
                        </a:spcBef>
                        <a:spcAft>
                          <a:spcPts val="0"/>
                        </a:spcAft>
                        <a:buClrTx/>
                        <a:buSzTx/>
                        <a:buFontTx/>
                        <a:buNone/>
                        <a:tabLst/>
                        <a:defRPr/>
                      </a:pPr>
                      <a:r>
                        <a:rPr lang="fr-FR" sz="1000" kern="1200" baseline="0" dirty="0">
                          <a:solidFill>
                            <a:srgbClr val="D1D5D5"/>
                          </a:solidFill>
                          <a:latin typeface="Candara" pitchFamily="34" charset="0"/>
                          <a:ea typeface="+mn-ea"/>
                          <a:cs typeface="+mn-cs"/>
                        </a:rPr>
                        <a:t>- questions du droit d’auteur et protection de l’auteur</a:t>
                      </a:r>
                    </a:p>
                    <a:p>
                      <a:pPr marL="449263" marR="0" indent="0" algn="l" defTabSz="914400" rtl="0" eaLnBrk="1" fontAlgn="auto" latinLnBrk="0" hangingPunct="1">
                        <a:lnSpc>
                          <a:spcPct val="100000"/>
                        </a:lnSpc>
                        <a:spcBef>
                          <a:spcPts val="0"/>
                        </a:spcBef>
                        <a:spcAft>
                          <a:spcPts val="0"/>
                        </a:spcAft>
                        <a:buClrTx/>
                        <a:buSzTx/>
                        <a:buFontTx/>
                        <a:buNone/>
                        <a:tabLst/>
                        <a:defRPr/>
                      </a:pPr>
                      <a:r>
                        <a:rPr lang="fr-FR" sz="1000" kern="1200" baseline="0" dirty="0">
                          <a:solidFill>
                            <a:srgbClr val="D1D5D5"/>
                          </a:solidFill>
                          <a:latin typeface="Candara" pitchFamily="34" charset="0"/>
                          <a:ea typeface="+mn-ea"/>
                          <a:cs typeface="+mn-cs"/>
                        </a:rPr>
                        <a:t>- commercialisation potentielle des contenus et des droits</a:t>
                      </a:r>
                    </a:p>
                    <a:p>
                      <a:pPr marL="182563" marR="0" indent="0" algn="l" defTabSz="914400" rtl="0" eaLnBrk="1" fontAlgn="auto" latinLnBrk="0" hangingPunct="1">
                        <a:lnSpc>
                          <a:spcPct val="100000"/>
                        </a:lnSpc>
                        <a:spcBef>
                          <a:spcPts val="0"/>
                        </a:spcBef>
                        <a:spcAft>
                          <a:spcPts val="0"/>
                        </a:spcAft>
                        <a:buClrTx/>
                        <a:buSzTx/>
                        <a:buFontTx/>
                        <a:buNone/>
                        <a:tabLst/>
                        <a:defRPr/>
                      </a:pPr>
                      <a:r>
                        <a:rPr lang="fr-FR" sz="1050" dirty="0">
                          <a:solidFill>
                            <a:srgbClr val="D1D5D5"/>
                          </a:solidFill>
                          <a:latin typeface="Candara" pitchFamily="34" charset="0"/>
                        </a:rPr>
                        <a:t>risque que l’utilisation des médias sociaux ne devienne une obligation</a:t>
                      </a:r>
                      <a:r>
                        <a:rPr lang="fr-FR" sz="1050" baseline="0" dirty="0">
                          <a:solidFill>
                            <a:srgbClr val="D1D5D5"/>
                          </a:solidFill>
                          <a:latin typeface="Candara" pitchFamily="34" charset="0"/>
                        </a:rPr>
                        <a:t> professionnelle</a:t>
                      </a:r>
                      <a:endParaRPr lang="fr-FR" sz="1050" dirty="0">
                        <a:solidFill>
                          <a:srgbClr val="D1D5D5"/>
                        </a:solidFill>
                        <a:latin typeface="Candara" pitchFamily="34" charset="0"/>
                      </a:endParaRPr>
                    </a:p>
                  </a:txBody>
                  <a:tcPr>
                    <a:lnL w="12700" cap="flat" cmpd="sng" algn="ctr">
                      <a:solidFill>
                        <a:srgbClr val="13C1C2">
                          <a:alpha val="50196"/>
                        </a:srgbClr>
                      </a:solidFill>
                      <a:prstDash val="solid"/>
                      <a:round/>
                      <a:headEnd type="none" w="med" len="med"/>
                      <a:tailEnd type="none" w="med" len="med"/>
                    </a:lnL>
                    <a:lnR w="12700" cmpd="sng">
                      <a:noFill/>
                    </a:lnR>
                    <a:lnT w="12700" cmpd="sng">
                      <a:noFill/>
                    </a:lnT>
                    <a:lnB w="12700" cmpd="sng">
                      <a:noFill/>
                    </a:lnB>
                    <a:noFill/>
                  </a:tcPr>
                </a:tc>
                <a:tc hMerge="1">
                  <a:txBody>
                    <a:bodyPr/>
                    <a:lstStyle/>
                    <a:p>
                      <a:pPr marL="173037"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fr-FR" sz="1050" dirty="0">
                        <a:solidFill>
                          <a:srgbClr val="D1D5D5"/>
                        </a:solidFill>
                        <a:latin typeface="Candara" pitchFamily="34" charset="0"/>
                      </a:endParaRPr>
                    </a:p>
                  </a:txBody>
                  <a:tcPr>
                    <a:lnL w="12700" cap="flat" cmpd="sng" algn="ctr">
                      <a:solidFill>
                        <a:srgbClr val="13C1C2">
                          <a:alpha val="50196"/>
                        </a:srgbClr>
                      </a:solidFill>
                      <a:prstDash val="solid"/>
                      <a:round/>
                      <a:headEnd type="none" w="med" len="med"/>
                      <a:tailEnd type="none" w="med" len="med"/>
                    </a:lnL>
                    <a:lnR w="12700" cmpd="sng">
                      <a:noFill/>
                    </a:lnR>
                    <a:lnT w="12700" cmpd="sng">
                      <a:noFill/>
                    </a:lnT>
                    <a:lnB w="12700" cmpd="sng">
                      <a:noFill/>
                    </a:lnB>
                    <a:noFill/>
                  </a:tcPr>
                </a:tc>
                <a:extLst>
                  <a:ext uri="{0D108BD9-81ED-4DB2-BD59-A6C34878D82A}">
                    <a16:rowId xmlns:a16="http://schemas.microsoft.com/office/drawing/2014/main" val="10004"/>
                  </a:ext>
                </a:extLst>
              </a:tr>
              <a:tr h="267925">
                <a:tc gridSpan="3">
                  <a:txBody>
                    <a:bodyPr/>
                    <a:lstStyle/>
                    <a:p>
                      <a:pPr marL="173037" indent="0" algn="ctr">
                        <a:buFont typeface="Arial" pitchFamily="34" charset="0"/>
                        <a:buNone/>
                      </a:pPr>
                      <a:r>
                        <a:rPr lang="fr-FR" sz="1300" dirty="0">
                          <a:solidFill>
                            <a:schemeClr val="bg1"/>
                          </a:solidFill>
                          <a:latin typeface="Candara" pitchFamily="34" charset="0"/>
                        </a:rPr>
                        <a:t>enjeux</a:t>
                      </a:r>
                      <a:r>
                        <a:rPr lang="fr-FR" sz="1300" baseline="0" dirty="0">
                          <a:solidFill>
                            <a:schemeClr val="bg1"/>
                          </a:solidFill>
                          <a:latin typeface="Candara" pitchFamily="34" charset="0"/>
                        </a:rPr>
                        <a:t> scientifiques</a:t>
                      </a:r>
                      <a:endParaRPr lang="fr-FR" sz="1300" dirty="0">
                        <a:solidFill>
                          <a:schemeClr val="bg1"/>
                        </a:solidFill>
                        <a:latin typeface="Candara" pitchFamily="34" charset="0"/>
                      </a:endParaRPr>
                    </a:p>
                  </a:txBody>
                  <a:tcPr>
                    <a:lnL w="12700" cmpd="sng">
                      <a:noFill/>
                    </a:lnL>
                    <a:lnR w="12700" cmpd="sng">
                      <a:noFill/>
                    </a:lnR>
                    <a:lnT w="12700" cmpd="sng">
                      <a:noFill/>
                    </a:lnT>
                    <a:lnB w="12700" cmpd="sng">
                      <a:noFill/>
                    </a:lnB>
                    <a:solidFill>
                      <a:srgbClr val="13C1C2">
                        <a:alpha val="50196"/>
                      </a:srgbClr>
                    </a:solidFill>
                  </a:tcPr>
                </a:tc>
                <a:tc hMerge="1">
                  <a:txBody>
                    <a:bodyPr/>
                    <a:lstStyle/>
                    <a:p>
                      <a:endParaRPr lang="fr-FR"/>
                    </a:p>
                  </a:txBody>
                  <a:tcPr/>
                </a:tc>
                <a:tc hMerge="1">
                  <a:txBody>
                    <a:bodyPr/>
                    <a:lstStyle/>
                    <a:p>
                      <a:pPr marL="358775" marR="0" indent="-185738" algn="ctr" defTabSz="914400" rtl="0" eaLnBrk="1" fontAlgn="auto" latinLnBrk="0" hangingPunct="1">
                        <a:lnSpc>
                          <a:spcPct val="100000"/>
                        </a:lnSpc>
                        <a:spcBef>
                          <a:spcPts val="0"/>
                        </a:spcBef>
                        <a:spcAft>
                          <a:spcPts val="0"/>
                        </a:spcAft>
                        <a:buClrTx/>
                        <a:buSzTx/>
                        <a:buFont typeface="Arial" pitchFamily="34" charset="0"/>
                        <a:buChar char="•"/>
                        <a:tabLst/>
                        <a:defRPr/>
                      </a:pPr>
                      <a:endParaRPr lang="fr-FR" sz="1600" dirty="0">
                        <a:solidFill>
                          <a:srgbClr val="D1D5D5"/>
                        </a:solidFill>
                        <a:latin typeface="Candara" pitchFamily="34" charset="0"/>
                      </a:endParaRPr>
                    </a:p>
                  </a:txBody>
                  <a:tcPr>
                    <a:lnL w="12700" cmpd="sng">
                      <a:noFill/>
                    </a:lnL>
                    <a:lnR w="12700" cmpd="sng">
                      <a:noFill/>
                    </a:lnR>
                    <a:lnT w="12700" cmpd="sng">
                      <a:noFill/>
                    </a:lnT>
                    <a:lnB w="12700" cmpd="sng">
                      <a:noFill/>
                    </a:lnB>
                    <a:noFill/>
                  </a:tcPr>
                </a:tc>
                <a:extLst>
                  <a:ext uri="{0D108BD9-81ED-4DB2-BD59-A6C34878D82A}">
                    <a16:rowId xmlns:a16="http://schemas.microsoft.com/office/drawing/2014/main" val="10005"/>
                  </a:ext>
                </a:extLst>
              </a:tr>
              <a:tr h="476701">
                <a:tc>
                  <a:txBody>
                    <a:bodyPr/>
                    <a:lstStyle/>
                    <a:p>
                      <a:pPr marL="173037"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050" kern="1200" dirty="0">
                          <a:solidFill>
                            <a:srgbClr val="D1D5D5"/>
                          </a:solidFill>
                          <a:latin typeface="Candara" pitchFamily="34" charset="0"/>
                          <a:ea typeface="+mn-ea"/>
                          <a:cs typeface="+mn-cs"/>
                        </a:rPr>
                        <a:t>accélération de la circulation  de l’information (dont temps réel)</a:t>
                      </a:r>
                    </a:p>
                    <a:p>
                      <a:pPr marL="173037" indent="0" algn="l" defTabSz="914400" rtl="0" eaLnBrk="1" latinLnBrk="0" hangingPunct="1">
                        <a:spcBef>
                          <a:spcPts val="300"/>
                        </a:spcBef>
                        <a:buFont typeface="Arial" pitchFamily="34" charset="0"/>
                        <a:buNone/>
                      </a:pPr>
                      <a:r>
                        <a:rPr lang="fr-FR" sz="1050" kern="1200" dirty="0">
                          <a:solidFill>
                            <a:srgbClr val="D1D5D5"/>
                          </a:solidFill>
                          <a:latin typeface="Candara" pitchFamily="34" charset="0"/>
                          <a:ea typeface="+mn-ea"/>
                          <a:cs typeface="+mn-cs"/>
                        </a:rPr>
                        <a:t>ouverture et partage de la science (pairs/grand</a:t>
                      </a:r>
                      <a:r>
                        <a:rPr lang="fr-FR" sz="1050" kern="1200" baseline="0" dirty="0">
                          <a:solidFill>
                            <a:srgbClr val="D1D5D5"/>
                          </a:solidFill>
                          <a:latin typeface="Candara" pitchFamily="34" charset="0"/>
                          <a:ea typeface="+mn-ea"/>
                          <a:cs typeface="+mn-cs"/>
                        </a:rPr>
                        <a:t> public)</a:t>
                      </a:r>
                      <a:endParaRPr lang="fr-FR" sz="1050" kern="1200" dirty="0">
                        <a:solidFill>
                          <a:srgbClr val="D1D5D5"/>
                        </a:solidFill>
                        <a:latin typeface="Candara" pitchFamily="34" charset="0"/>
                        <a:ea typeface="+mn-ea"/>
                        <a:cs typeface="+mn-cs"/>
                      </a:endParaRPr>
                    </a:p>
                    <a:p>
                      <a:pPr marL="173037" indent="0" algn="l" defTabSz="914400" rtl="0" eaLnBrk="1" latinLnBrk="0" hangingPunct="1">
                        <a:spcBef>
                          <a:spcPts val="300"/>
                        </a:spcBef>
                        <a:buFont typeface="Arial" pitchFamily="34" charset="0"/>
                        <a:buNone/>
                      </a:pPr>
                      <a:r>
                        <a:rPr lang="fr-FR" sz="1050" kern="1200" dirty="0">
                          <a:solidFill>
                            <a:srgbClr val="D1D5D5"/>
                          </a:solidFill>
                          <a:latin typeface="Candara" pitchFamily="34" charset="0"/>
                          <a:ea typeface="+mn-ea"/>
                          <a:cs typeface="+mn-cs"/>
                        </a:rPr>
                        <a:t>recherche collaborative hors des institutions et au-delà des disciplines</a:t>
                      </a:r>
                    </a:p>
                  </a:txBody>
                  <a:tcPr>
                    <a:lnL w="12700" cmpd="sng">
                      <a:noFill/>
                    </a:lnL>
                    <a:lnR w="12700" cap="flat" cmpd="sng" algn="ctr">
                      <a:solidFill>
                        <a:srgbClr val="13C1C2">
                          <a:alpha val="50196"/>
                        </a:srgbClr>
                      </a:solidFill>
                      <a:prstDash val="solid"/>
                      <a:round/>
                      <a:headEnd type="none" w="med" len="med"/>
                      <a:tailEnd type="none" w="med" len="med"/>
                    </a:lnR>
                    <a:lnT w="12700" cmpd="sng">
                      <a:noFill/>
                    </a:lnT>
                    <a:lnB w="12700" cmpd="sng">
                      <a:noFill/>
                    </a:lnB>
                    <a:noFill/>
                  </a:tcPr>
                </a:tc>
                <a:tc gridSpan="2">
                  <a:txBody>
                    <a:bodyPr/>
                    <a:lstStyle/>
                    <a:p>
                      <a:pPr marL="173037" marR="0" indent="0" algn="l" defTabSz="914400" rtl="0" eaLnBrk="1" fontAlgn="auto" latinLnBrk="0" hangingPunct="1">
                        <a:lnSpc>
                          <a:spcPct val="100000"/>
                        </a:lnSpc>
                        <a:spcBef>
                          <a:spcPts val="300"/>
                        </a:spcBef>
                        <a:spcAft>
                          <a:spcPts val="0"/>
                        </a:spcAft>
                        <a:buClrTx/>
                        <a:buSzTx/>
                        <a:buFont typeface="Arial" pitchFamily="34" charset="0"/>
                        <a:buNone/>
                        <a:tabLst/>
                        <a:defRPr/>
                      </a:pPr>
                      <a:r>
                        <a:rPr lang="fr-FR" sz="1050" kern="1200" dirty="0">
                          <a:solidFill>
                            <a:srgbClr val="D1D5D5"/>
                          </a:solidFill>
                          <a:latin typeface="Candara" pitchFamily="34" charset="0"/>
                          <a:ea typeface="+mn-ea"/>
                          <a:cs typeface="+mn-cs"/>
                        </a:rPr>
                        <a:t>crédibilité des informations</a:t>
                      </a:r>
                    </a:p>
                    <a:p>
                      <a:pPr marL="173037" marR="0" indent="0" algn="l" defTabSz="914400" rtl="0" eaLnBrk="1" fontAlgn="auto" latinLnBrk="0" hangingPunct="1">
                        <a:lnSpc>
                          <a:spcPct val="100000"/>
                        </a:lnSpc>
                        <a:spcBef>
                          <a:spcPts val="300"/>
                        </a:spcBef>
                        <a:spcAft>
                          <a:spcPts val="0"/>
                        </a:spcAft>
                        <a:buClrTx/>
                        <a:buSzTx/>
                        <a:buFont typeface="Arial" pitchFamily="34" charset="0"/>
                        <a:buNone/>
                        <a:tabLst/>
                        <a:defRPr/>
                      </a:pPr>
                      <a:r>
                        <a:rPr lang="fr-FR" sz="1050" kern="1200" dirty="0">
                          <a:solidFill>
                            <a:srgbClr val="D1D5D5"/>
                          </a:solidFill>
                          <a:latin typeface="Candara" pitchFamily="34" charset="0"/>
                          <a:ea typeface="+mn-ea"/>
                          <a:cs typeface="+mn-cs"/>
                        </a:rPr>
                        <a:t>notoriété contre autorité</a:t>
                      </a:r>
                    </a:p>
                    <a:p>
                      <a:pPr marL="173037" marR="0" indent="0" algn="l" defTabSz="914400" rtl="0" eaLnBrk="1" fontAlgn="auto" latinLnBrk="0" hangingPunct="1">
                        <a:lnSpc>
                          <a:spcPct val="100000"/>
                        </a:lnSpc>
                        <a:spcBef>
                          <a:spcPts val="300"/>
                        </a:spcBef>
                        <a:spcAft>
                          <a:spcPts val="0"/>
                        </a:spcAft>
                        <a:buClrTx/>
                        <a:buSzTx/>
                        <a:buFont typeface="Arial" pitchFamily="34" charset="0"/>
                        <a:buNone/>
                        <a:tabLst/>
                        <a:defRPr/>
                      </a:pPr>
                      <a:r>
                        <a:rPr lang="fr-FR" sz="1050" kern="1200" dirty="0">
                          <a:solidFill>
                            <a:srgbClr val="D1D5D5"/>
                          </a:solidFill>
                          <a:latin typeface="Candara" pitchFamily="34" charset="0"/>
                          <a:ea typeface="+mn-ea"/>
                          <a:cs typeface="+mn-cs"/>
                        </a:rPr>
                        <a:t>trop grande autopromotion des autres chercheurs</a:t>
                      </a:r>
                    </a:p>
                    <a:p>
                      <a:pPr marL="173037" indent="0" algn="l">
                        <a:spcBef>
                          <a:spcPts val="300"/>
                        </a:spcBef>
                        <a:buFont typeface="Arial" pitchFamily="34" charset="0"/>
                        <a:buNone/>
                      </a:pPr>
                      <a:r>
                        <a:rPr lang="fr-FR" sz="1050" kern="1200" dirty="0">
                          <a:solidFill>
                            <a:srgbClr val="D1D5D5"/>
                          </a:solidFill>
                          <a:latin typeface="Candara" pitchFamily="34" charset="0"/>
                          <a:ea typeface="+mn-ea"/>
                          <a:cs typeface="+mn-cs"/>
                        </a:rPr>
                        <a:t>trop grande visibilité auprès du grand public [moins informé</a:t>
                      </a:r>
                      <a:r>
                        <a:rPr lang="fr-FR" sz="900" kern="1200" dirty="0">
                          <a:solidFill>
                            <a:srgbClr val="D1D5D5"/>
                          </a:solidFill>
                          <a:latin typeface="Candara" pitchFamily="34" charset="0"/>
                          <a:ea typeface="+mn-ea"/>
                          <a:cs typeface="+mn-cs"/>
                        </a:rPr>
                        <a:t> /</a:t>
                      </a:r>
                      <a:r>
                        <a:rPr lang="fr-FR" sz="1050" kern="1200" dirty="0">
                          <a:solidFill>
                            <a:srgbClr val="D1D5D5"/>
                          </a:solidFill>
                          <a:latin typeface="Candara" pitchFamily="34" charset="0"/>
                          <a:ea typeface="+mn-ea"/>
                          <a:cs typeface="+mn-cs"/>
                        </a:rPr>
                        <a:t> </a:t>
                      </a:r>
                      <a:r>
                        <a:rPr lang="fr-FR" sz="1050" kern="1200" baseline="0" dirty="0">
                          <a:solidFill>
                            <a:srgbClr val="D1D5D5"/>
                          </a:solidFill>
                          <a:latin typeface="Candara" pitchFamily="34" charset="0"/>
                          <a:ea typeface="+mn-ea"/>
                          <a:cs typeface="+mn-cs"/>
                        </a:rPr>
                        <a:t>polémique]</a:t>
                      </a:r>
                      <a:endParaRPr lang="fr-FR" sz="1050" kern="1200" dirty="0">
                        <a:solidFill>
                          <a:srgbClr val="D1D5D5"/>
                        </a:solidFill>
                        <a:latin typeface="Candara" pitchFamily="34" charset="0"/>
                        <a:ea typeface="+mn-ea"/>
                        <a:cs typeface="+mn-cs"/>
                      </a:endParaRPr>
                    </a:p>
                  </a:txBody>
                  <a:tcPr>
                    <a:lnL w="12700" cap="flat" cmpd="sng" algn="ctr">
                      <a:solidFill>
                        <a:srgbClr val="13C1C2">
                          <a:alpha val="50196"/>
                        </a:srgbClr>
                      </a:solidFill>
                      <a:prstDash val="solid"/>
                      <a:round/>
                      <a:headEnd type="none" w="med" len="med"/>
                      <a:tailEnd type="none" w="med" len="med"/>
                    </a:lnL>
                    <a:lnR w="12700" cmpd="sng">
                      <a:noFill/>
                    </a:lnR>
                    <a:lnT w="12700" cmpd="sng">
                      <a:noFill/>
                    </a:lnT>
                    <a:lnB w="12700" cmpd="sng">
                      <a:noFill/>
                    </a:lnB>
                    <a:noFill/>
                  </a:tcPr>
                </a:tc>
                <a:tc hMerge="1">
                  <a:txBody>
                    <a:bodyPr/>
                    <a:lstStyle/>
                    <a:p>
                      <a:pPr marL="173037"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fr-FR" sz="1050" kern="1200" dirty="0">
                        <a:solidFill>
                          <a:srgbClr val="D1D5D5"/>
                        </a:solidFill>
                        <a:latin typeface="Candara" pitchFamily="34" charset="0"/>
                        <a:ea typeface="+mn-ea"/>
                        <a:cs typeface="+mn-cs"/>
                      </a:endParaRPr>
                    </a:p>
                  </a:txBody>
                  <a:tcPr>
                    <a:lnL w="12700" cap="flat" cmpd="sng" algn="ctr">
                      <a:solidFill>
                        <a:srgbClr val="13C1C2">
                          <a:alpha val="50196"/>
                        </a:srgbClr>
                      </a:solidFill>
                      <a:prstDash val="solid"/>
                      <a:round/>
                      <a:headEnd type="none" w="med" len="med"/>
                      <a:tailEnd type="none" w="med" len="med"/>
                    </a:lnL>
                    <a:lnR w="12700" cmpd="sng">
                      <a:noFill/>
                    </a:lnR>
                    <a:lnT w="12700" cmpd="sng">
                      <a:noFill/>
                    </a:lnT>
                    <a:lnB w="12700" cmpd="sng">
                      <a:noFill/>
                    </a:lnB>
                    <a:noFill/>
                  </a:tcPr>
                </a:tc>
                <a:extLst>
                  <a:ext uri="{0D108BD9-81ED-4DB2-BD59-A6C34878D82A}">
                    <a16:rowId xmlns:a16="http://schemas.microsoft.com/office/drawing/2014/main" val="10006"/>
                  </a:ext>
                </a:extLst>
              </a:tr>
            </a:tbl>
          </a:graphicData>
        </a:graphic>
      </p:graphicFrame>
      <p:sp>
        <p:nvSpPr>
          <p:cNvPr id="5" name="Rectangle 4"/>
          <p:cNvSpPr/>
          <p:nvPr/>
        </p:nvSpPr>
        <p:spPr>
          <a:xfrm>
            <a:off x="4355976" y="908720"/>
            <a:ext cx="537327" cy="461665"/>
          </a:xfrm>
          <a:prstGeom prst="rect">
            <a:avLst/>
          </a:prstGeom>
        </p:spPr>
        <p:txBody>
          <a:bodyPr wrap="none">
            <a:spAutoFit/>
          </a:bodyPr>
          <a:lstStyle/>
          <a:p>
            <a:r>
              <a:rPr lang="fr-FR" sz="2400" dirty="0">
                <a:solidFill>
                  <a:schemeClr val="bg1"/>
                </a:solidFill>
                <a:latin typeface="Candara" panose="020E0502030303020204" pitchFamily="34" charset="0"/>
              </a:rPr>
              <a:t>vs.</a:t>
            </a:r>
          </a:p>
        </p:txBody>
      </p:sp>
      <p:sp>
        <p:nvSpPr>
          <p:cNvPr id="7" name="Rectangle 6"/>
          <p:cNvSpPr/>
          <p:nvPr/>
        </p:nvSpPr>
        <p:spPr>
          <a:xfrm>
            <a:off x="5436096" y="6628481"/>
            <a:ext cx="3701654" cy="215444"/>
          </a:xfrm>
          <a:prstGeom prst="rect">
            <a:avLst/>
          </a:prstGeom>
        </p:spPr>
        <p:txBody>
          <a:bodyPr wrap="none">
            <a:spAutoFit/>
          </a:bodyPr>
          <a:lstStyle/>
          <a:p>
            <a:r>
              <a:rPr lang="fr-FR" sz="800" dirty="0">
                <a:solidFill>
                  <a:srgbClr val="D1D5D5"/>
                </a:solidFill>
                <a:latin typeface="Candara" pitchFamily="34" charset="0"/>
              </a:rPr>
              <a:t>d’après </a:t>
            </a:r>
            <a:r>
              <a:rPr lang="fr-FR" sz="800" dirty="0">
                <a:solidFill>
                  <a:srgbClr val="D1D5D5"/>
                </a:solidFill>
                <a:latin typeface="Candara" pitchFamily="34" charset="0"/>
                <a:hlinkClick r:id="rId3"/>
              </a:rPr>
              <a:t>A. </a:t>
            </a:r>
            <a:r>
              <a:rPr lang="fr-FR" sz="800" dirty="0" err="1">
                <a:solidFill>
                  <a:srgbClr val="D1D5D5"/>
                </a:solidFill>
                <a:latin typeface="Candara" pitchFamily="34" charset="0"/>
                <a:hlinkClick r:id="rId3"/>
              </a:rPr>
              <a:t>Gruzd</a:t>
            </a:r>
            <a:r>
              <a:rPr lang="fr-FR" sz="800" dirty="0">
                <a:solidFill>
                  <a:srgbClr val="D1D5D5"/>
                </a:solidFill>
                <a:latin typeface="Candara" pitchFamily="34" charset="0"/>
                <a:hlinkClick r:id="rId3"/>
              </a:rPr>
              <a:t> et al</a:t>
            </a:r>
            <a:r>
              <a:rPr lang="fr-FR" sz="800" i="1" dirty="0">
                <a:solidFill>
                  <a:srgbClr val="D1D5D5"/>
                </a:solidFill>
                <a:latin typeface="Candara" pitchFamily="34" charset="0"/>
                <a:hlinkClick r:id="rId3"/>
              </a:rPr>
              <a:t>, </a:t>
            </a:r>
            <a:r>
              <a:rPr lang="fr-FR" sz="800" dirty="0">
                <a:solidFill>
                  <a:srgbClr val="D1D5D5"/>
                </a:solidFill>
                <a:latin typeface="Candara" pitchFamily="34" charset="0"/>
                <a:hlinkClick r:id="rId3"/>
              </a:rPr>
              <a:t>2012</a:t>
            </a:r>
            <a:r>
              <a:rPr lang="fr-FR" sz="800" dirty="0">
                <a:solidFill>
                  <a:srgbClr val="D1D5D5"/>
                </a:solidFill>
                <a:latin typeface="Candara" pitchFamily="34" charset="0"/>
              </a:rPr>
              <a:t>, </a:t>
            </a:r>
            <a:r>
              <a:rPr lang="fr-FR" sz="800" dirty="0">
                <a:solidFill>
                  <a:srgbClr val="D1D5D5"/>
                </a:solidFill>
                <a:latin typeface="Candara" pitchFamily="34" charset="0"/>
                <a:hlinkClick r:id="rId4"/>
              </a:rPr>
              <a:t>D. </a:t>
            </a:r>
            <a:r>
              <a:rPr lang="fr-FR" sz="800" dirty="0" err="1">
                <a:solidFill>
                  <a:srgbClr val="D1D5D5"/>
                </a:solidFill>
                <a:latin typeface="Candara" pitchFamily="34" charset="0"/>
                <a:hlinkClick r:id="rId4"/>
              </a:rPr>
              <a:t>Lupton</a:t>
            </a:r>
            <a:r>
              <a:rPr lang="fr-FR" sz="800" dirty="0">
                <a:solidFill>
                  <a:srgbClr val="D1D5D5"/>
                </a:solidFill>
                <a:latin typeface="Candara" pitchFamily="34" charset="0"/>
                <a:hlinkClick r:id="rId4"/>
              </a:rPr>
              <a:t>, 2014</a:t>
            </a:r>
            <a:r>
              <a:rPr lang="fr-FR" sz="800" dirty="0">
                <a:solidFill>
                  <a:srgbClr val="D1D5D5"/>
                </a:solidFill>
                <a:latin typeface="Candara" pitchFamily="34" charset="0"/>
              </a:rPr>
              <a:t>,  </a:t>
            </a:r>
            <a:r>
              <a:rPr lang="fr-FR" sz="800" dirty="0">
                <a:solidFill>
                  <a:srgbClr val="D1D5D5"/>
                </a:solidFill>
                <a:latin typeface="Candara" pitchFamily="34" charset="0"/>
                <a:hlinkClick r:id="rId5"/>
              </a:rPr>
              <a:t>Couperin, 2014</a:t>
            </a:r>
            <a:r>
              <a:rPr lang="fr-FR" sz="800" dirty="0">
                <a:solidFill>
                  <a:srgbClr val="D1D5D5"/>
                </a:solidFill>
                <a:latin typeface="Candara" pitchFamily="34" charset="0"/>
              </a:rPr>
              <a:t>, </a:t>
            </a:r>
            <a:r>
              <a:rPr lang="fr-FR" sz="800" dirty="0">
                <a:solidFill>
                  <a:srgbClr val="D1D5D5"/>
                </a:solidFill>
                <a:latin typeface="Candara" pitchFamily="34" charset="0"/>
                <a:hlinkClick r:id="rId6"/>
              </a:rPr>
              <a:t>S. </a:t>
            </a:r>
            <a:r>
              <a:rPr lang="fr-FR" sz="800" dirty="0" err="1">
                <a:solidFill>
                  <a:srgbClr val="D1D5D5"/>
                </a:solidFill>
                <a:latin typeface="Candara" pitchFamily="34" charset="0"/>
                <a:hlinkClick r:id="rId6"/>
              </a:rPr>
              <a:t>Lemke</a:t>
            </a:r>
            <a:r>
              <a:rPr lang="fr-FR" sz="800" dirty="0">
                <a:solidFill>
                  <a:srgbClr val="D1D5D5"/>
                </a:solidFill>
                <a:latin typeface="Candara" pitchFamily="34" charset="0"/>
                <a:hlinkClick r:id="rId6"/>
              </a:rPr>
              <a:t> et al., 2019</a:t>
            </a:r>
            <a:r>
              <a:rPr lang="fr-FR" sz="800" dirty="0">
                <a:solidFill>
                  <a:srgbClr val="D1D5D5"/>
                </a:solidFill>
                <a:latin typeface="Candara" pitchFamily="34" charset="0"/>
              </a:rPr>
              <a:t> </a:t>
            </a:r>
            <a:endParaRPr lang="fr-FR" sz="800" dirty="0">
              <a:solidFill>
                <a:srgbClr val="D1D5D5"/>
              </a:solidFill>
            </a:endParaRPr>
          </a:p>
        </p:txBody>
      </p:sp>
    </p:spTree>
    <p:extLst>
      <p:ext uri="{BB962C8B-B14F-4D97-AF65-F5344CB8AC3E}">
        <p14:creationId xmlns:p14="http://schemas.microsoft.com/office/powerpoint/2010/main" val="27685961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9AB6AC-CF24-4E82-B586-1306EAD36D6F}"/>
              </a:ext>
            </a:extLst>
          </p:cNvPr>
          <p:cNvSpPr>
            <a:spLocks noGrp="1"/>
          </p:cNvSpPr>
          <p:nvPr>
            <p:ph type="title"/>
          </p:nvPr>
        </p:nvSpPr>
        <p:spPr/>
        <p:txBody>
          <a:bodyPr/>
          <a:lstStyle/>
          <a:p>
            <a:r>
              <a:rPr lang="fr-FR" dirty="0"/>
              <a:t>Quels enjeux pour les institutions ?</a:t>
            </a:r>
          </a:p>
        </p:txBody>
      </p:sp>
      <p:sp>
        <p:nvSpPr>
          <p:cNvPr id="3" name="Espace réservé du contenu 2">
            <a:extLst>
              <a:ext uri="{FF2B5EF4-FFF2-40B4-BE49-F238E27FC236}">
                <a16:creationId xmlns:a16="http://schemas.microsoft.com/office/drawing/2014/main" id="{3250E124-79BB-43AA-8AD8-1C5788C88A7C}"/>
              </a:ext>
            </a:extLst>
          </p:cNvPr>
          <p:cNvSpPr>
            <a:spLocks noGrp="1"/>
          </p:cNvSpPr>
          <p:nvPr>
            <p:ph idx="1"/>
          </p:nvPr>
        </p:nvSpPr>
        <p:spPr>
          <a:xfrm>
            <a:off x="1043608" y="1988840"/>
            <a:ext cx="7056784" cy="3672408"/>
          </a:xfrm>
        </p:spPr>
        <p:txBody>
          <a:bodyPr>
            <a:normAutofit/>
          </a:bodyPr>
          <a:lstStyle/>
          <a:p>
            <a:r>
              <a:rPr lang="fr-FR" sz="2800" dirty="0">
                <a:solidFill>
                  <a:schemeClr val="bg1"/>
                </a:solidFill>
              </a:rPr>
              <a:t>Quelques attendus</a:t>
            </a:r>
          </a:p>
          <a:p>
            <a:pPr marL="457200" lvl="1" indent="0">
              <a:lnSpc>
                <a:spcPct val="150000"/>
              </a:lnSpc>
              <a:spcBef>
                <a:spcPts val="600"/>
              </a:spcBef>
              <a:spcAft>
                <a:spcPts val="600"/>
              </a:spcAft>
              <a:buNone/>
            </a:pPr>
            <a:r>
              <a:rPr lang="fr-FR" sz="2400" dirty="0">
                <a:solidFill>
                  <a:schemeClr val="bg1"/>
                </a:solidFill>
              </a:rPr>
              <a:t>présence numérique</a:t>
            </a:r>
          </a:p>
          <a:p>
            <a:pPr marL="457200" lvl="1" indent="0">
              <a:lnSpc>
                <a:spcPct val="150000"/>
              </a:lnSpc>
              <a:spcBef>
                <a:spcPts val="600"/>
              </a:spcBef>
              <a:spcAft>
                <a:spcPts val="600"/>
              </a:spcAft>
              <a:buNone/>
            </a:pPr>
            <a:r>
              <a:rPr lang="fr-FR" sz="2400" dirty="0">
                <a:solidFill>
                  <a:schemeClr val="bg1"/>
                </a:solidFill>
              </a:rPr>
              <a:t>science ouverte et </a:t>
            </a:r>
            <a:r>
              <a:rPr lang="fr-FR" sz="2400" i="1" dirty="0">
                <a:solidFill>
                  <a:schemeClr val="bg1"/>
                </a:solidFill>
              </a:rPr>
              <a:t>open access</a:t>
            </a:r>
            <a:endParaRPr lang="fr-FR" sz="2400" dirty="0">
              <a:solidFill>
                <a:schemeClr val="bg1"/>
              </a:solidFill>
            </a:endParaRPr>
          </a:p>
          <a:p>
            <a:pPr marL="457200" lvl="1" indent="0">
              <a:lnSpc>
                <a:spcPct val="150000"/>
              </a:lnSpc>
              <a:spcBef>
                <a:spcPts val="600"/>
              </a:spcBef>
              <a:spcAft>
                <a:spcPts val="600"/>
              </a:spcAft>
              <a:buNone/>
            </a:pPr>
            <a:r>
              <a:rPr lang="fr-FR" sz="2400" dirty="0">
                <a:solidFill>
                  <a:schemeClr val="bg1"/>
                </a:solidFill>
              </a:rPr>
              <a:t>respect du droit</a:t>
            </a:r>
          </a:p>
          <a:p>
            <a:pPr marL="457200" lvl="1" indent="0">
              <a:lnSpc>
                <a:spcPct val="150000"/>
              </a:lnSpc>
              <a:spcBef>
                <a:spcPts val="600"/>
              </a:spcBef>
              <a:spcAft>
                <a:spcPts val="600"/>
              </a:spcAft>
              <a:buNone/>
            </a:pPr>
            <a:r>
              <a:rPr lang="fr-FR" sz="2400" dirty="0">
                <a:solidFill>
                  <a:schemeClr val="bg1"/>
                </a:solidFill>
              </a:rPr>
              <a:t>pratiques responsables éthiques</a:t>
            </a:r>
          </a:p>
        </p:txBody>
      </p:sp>
      <p:sp>
        <p:nvSpPr>
          <p:cNvPr id="5" name="Rectangle 4">
            <a:extLst>
              <a:ext uri="{FF2B5EF4-FFF2-40B4-BE49-F238E27FC236}">
                <a16:creationId xmlns:a16="http://schemas.microsoft.com/office/drawing/2014/main" id="{1BF6D27D-70A2-4AA4-B935-02013547DA3B}"/>
              </a:ext>
            </a:extLst>
          </p:cNvPr>
          <p:cNvSpPr/>
          <p:nvPr/>
        </p:nvSpPr>
        <p:spPr>
          <a:xfrm>
            <a:off x="3690219" y="5633020"/>
            <a:ext cx="4386137" cy="523220"/>
          </a:xfrm>
          <a:prstGeom prst="rect">
            <a:avLst/>
          </a:prstGeom>
        </p:spPr>
        <p:txBody>
          <a:bodyPr wrap="none">
            <a:spAutoFit/>
          </a:bodyPr>
          <a:lstStyle/>
          <a:p>
            <a:r>
              <a:rPr lang="fr-FR" sz="2800" b="1" dirty="0">
                <a:solidFill>
                  <a:srgbClr val="13C1C2"/>
                </a:solidFill>
              </a:rPr>
              <a:t>visibilité durable et éthique</a:t>
            </a:r>
          </a:p>
        </p:txBody>
      </p:sp>
    </p:spTree>
    <p:extLst>
      <p:ext uri="{BB962C8B-B14F-4D97-AF65-F5344CB8AC3E}">
        <p14:creationId xmlns:p14="http://schemas.microsoft.com/office/powerpoint/2010/main" val="367398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Enjeux personnels</a:t>
            </a:r>
            <a:br>
              <a:rPr lang="fr-FR" dirty="0"/>
            </a:br>
            <a:r>
              <a:rPr lang="fr-FR" sz="1600" dirty="0"/>
              <a:t>identité numérique et </a:t>
            </a:r>
            <a:r>
              <a:rPr lang="fr-FR" sz="1600" i="1" dirty="0"/>
              <a:t>e-</a:t>
            </a:r>
            <a:r>
              <a:rPr lang="fr-FR" sz="1600" i="1" dirty="0" err="1"/>
              <a:t>reputation</a:t>
            </a:r>
            <a:endParaRPr lang="fr-FR" sz="1600" i="1" dirty="0"/>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27082" y="1192480"/>
            <a:ext cx="4253026" cy="5560803"/>
          </a:xfrm>
          <a:prstGeom prst="rect">
            <a:avLst/>
          </a:prstGeom>
          <a:noFill/>
          <a:ln w="9525">
            <a:noFill/>
            <a:miter lim="800000"/>
            <a:headEnd/>
            <a:tailEnd/>
          </a:ln>
        </p:spPr>
      </p:pic>
      <p:sp>
        <p:nvSpPr>
          <p:cNvPr id="5" name="Espace réservé du contenu 2"/>
          <p:cNvSpPr txBox="1">
            <a:spLocks/>
          </p:cNvSpPr>
          <p:nvPr/>
        </p:nvSpPr>
        <p:spPr>
          <a:xfrm>
            <a:off x="997247" y="3068960"/>
            <a:ext cx="2829835" cy="12961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rgbClr val="D1D5D5"/>
                </a:solidFill>
                <a:latin typeface="Candara"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D1D5D5"/>
                </a:solidFill>
                <a:latin typeface="Candara"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D1D5D5"/>
                </a:solidFill>
                <a:latin typeface="Candara"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D1D5D5"/>
                </a:solidFill>
                <a:latin typeface="Candara" pitchFamily="34" charset="0"/>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D1D5D5"/>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600" dirty="0">
                <a:solidFill>
                  <a:srgbClr val="D5D5D5"/>
                </a:solidFill>
              </a:rPr>
              <a:t>Identité </a:t>
            </a:r>
            <a:br>
              <a:rPr lang="fr-FR" sz="2600" dirty="0">
                <a:solidFill>
                  <a:srgbClr val="D5D5D5"/>
                </a:solidFill>
              </a:rPr>
            </a:br>
            <a:r>
              <a:rPr lang="fr-FR" sz="2600" dirty="0">
                <a:solidFill>
                  <a:srgbClr val="D5D5D5"/>
                </a:solidFill>
              </a:rPr>
              <a:t>	numérique</a:t>
            </a:r>
          </a:p>
          <a:p>
            <a:endParaRPr lang="fr-FR" sz="2000" dirty="0"/>
          </a:p>
          <a:p>
            <a:endParaRPr lang="fr-FR" dirty="0"/>
          </a:p>
          <a:p>
            <a:endParaRPr lang="fr-FR" sz="2500" dirty="0"/>
          </a:p>
          <a:p>
            <a:endParaRPr lang="fr-FR" sz="1200" dirty="0"/>
          </a:p>
          <a:p>
            <a:endParaRPr lang="fr-FR" sz="1200" dirty="0"/>
          </a:p>
          <a:p>
            <a:endParaRPr lang="fr-FR" sz="1200" dirty="0"/>
          </a:p>
          <a:p>
            <a:pPr>
              <a:buFont typeface="Arial" pitchFamily="34" charset="0"/>
              <a:buNone/>
            </a:pPr>
            <a:endParaRPr lang="fr-FR" sz="1400" dirty="0"/>
          </a:p>
          <a:p>
            <a:pPr>
              <a:buFont typeface="Arial" pitchFamily="34" charset="0"/>
              <a:buNone/>
            </a:pPr>
            <a:endParaRPr lang="fr-FR" sz="1400" dirty="0"/>
          </a:p>
          <a:p>
            <a:endParaRPr lang="fr-FR" dirty="0"/>
          </a:p>
        </p:txBody>
      </p:sp>
    </p:spTree>
    <p:extLst>
      <p:ext uri="{BB962C8B-B14F-4D97-AF65-F5344CB8AC3E}">
        <p14:creationId xmlns:p14="http://schemas.microsoft.com/office/powerpoint/2010/main" val="379911358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200" dirty="0"/>
              <a:t>Enjeux personnels</a:t>
            </a:r>
            <a:br>
              <a:rPr lang="fr-FR" sz="2200" dirty="0"/>
            </a:br>
            <a:r>
              <a:rPr lang="fr-FR" sz="1400" dirty="0"/>
              <a:t>identité numérique et </a:t>
            </a:r>
            <a:r>
              <a:rPr lang="fr-FR" sz="1400" i="1" dirty="0"/>
              <a:t>e-</a:t>
            </a:r>
            <a:r>
              <a:rPr lang="fr-FR" sz="1400" i="1" dirty="0" err="1"/>
              <a:t>reputation</a:t>
            </a:r>
            <a:endParaRPr lang="fr-FR" i="1" dirty="0"/>
          </a:p>
        </p:txBody>
      </p:sp>
      <p:sp>
        <p:nvSpPr>
          <p:cNvPr id="6" name="Rectangle 5"/>
          <p:cNvSpPr/>
          <p:nvPr/>
        </p:nvSpPr>
        <p:spPr>
          <a:xfrm>
            <a:off x="7308304" y="6309320"/>
            <a:ext cx="918355" cy="184666"/>
          </a:xfrm>
          <a:prstGeom prst="rect">
            <a:avLst/>
          </a:prstGeom>
        </p:spPr>
        <p:txBody>
          <a:bodyPr wrap="square">
            <a:spAutoFit/>
          </a:bodyPr>
          <a:lstStyle/>
          <a:p>
            <a:r>
              <a:rPr lang="fr-FR" sz="600" i="1" dirty="0">
                <a:solidFill>
                  <a:schemeClr val="bg1"/>
                </a:solidFill>
                <a:latin typeface="Candara" pitchFamily="34" charset="0"/>
                <a:hlinkClick r:id="rId3"/>
              </a:rPr>
              <a:t>Near </a:t>
            </a:r>
            <a:r>
              <a:rPr lang="fr-FR" sz="600" i="1" dirty="0" err="1">
                <a:solidFill>
                  <a:schemeClr val="bg1"/>
                </a:solidFill>
                <a:latin typeface="Candara" pitchFamily="34" charset="0"/>
                <a:hlinkClick r:id="rId3"/>
              </a:rPr>
              <a:t>Emmaus</a:t>
            </a:r>
            <a:r>
              <a:rPr lang="fr-FR" sz="600" i="1" dirty="0">
                <a:solidFill>
                  <a:schemeClr val="bg1"/>
                </a:solidFill>
                <a:latin typeface="Candara" pitchFamily="34" charset="0"/>
                <a:hlinkClick r:id="rId3"/>
              </a:rPr>
              <a:t> </a:t>
            </a:r>
            <a:r>
              <a:rPr lang="fr-FR" sz="600" dirty="0">
                <a:solidFill>
                  <a:schemeClr val="bg1"/>
                </a:solidFill>
                <a:latin typeface="Candara" pitchFamily="34" charset="0"/>
              </a:rPr>
              <a:t>[archive]</a:t>
            </a:r>
          </a:p>
        </p:txBody>
      </p:sp>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37344" y="1700808"/>
            <a:ext cx="4614776" cy="3717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Screen shot 2013-09-06 at 6.54.09 AM"/>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32040" y="3101935"/>
            <a:ext cx="3222611" cy="26589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339752" y="5805264"/>
            <a:ext cx="5819775" cy="533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Ellipse 9"/>
          <p:cNvSpPr/>
          <p:nvPr/>
        </p:nvSpPr>
        <p:spPr>
          <a:xfrm>
            <a:off x="5004048" y="3175377"/>
            <a:ext cx="1080120" cy="397639"/>
          </a:xfrm>
          <a:prstGeom prst="ellipse">
            <a:avLst/>
          </a:prstGeom>
          <a:noFill/>
          <a:ln w="63500" cmpd="sng">
            <a:solidFill>
              <a:srgbClr val="13C1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contenu 2"/>
          <p:cNvSpPr txBox="1">
            <a:spLocks/>
          </p:cNvSpPr>
          <p:nvPr/>
        </p:nvSpPr>
        <p:spPr>
          <a:xfrm>
            <a:off x="956162" y="1268760"/>
            <a:ext cx="7056784" cy="7200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rgbClr val="D1D5D5"/>
                </a:solidFill>
                <a:latin typeface="Candara"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D1D5D5"/>
                </a:solidFill>
                <a:latin typeface="Candara"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D1D5D5"/>
                </a:solidFill>
                <a:latin typeface="Candara"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D1D5D5"/>
                </a:solidFill>
                <a:latin typeface="Candara" pitchFamily="34" charset="0"/>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D1D5D5"/>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000" dirty="0">
                <a:solidFill>
                  <a:srgbClr val="D5D5D5"/>
                </a:solidFill>
              </a:rPr>
              <a:t>Prudence</a:t>
            </a:r>
            <a:endParaRPr lang="fr-FR" sz="1000" dirty="0"/>
          </a:p>
        </p:txBody>
      </p:sp>
    </p:spTree>
    <p:extLst>
      <p:ext uri="{BB962C8B-B14F-4D97-AF65-F5344CB8AC3E}">
        <p14:creationId xmlns:p14="http://schemas.microsoft.com/office/powerpoint/2010/main" val="25228575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dirty="0"/>
              <a:t>Enjeux personnels</a:t>
            </a:r>
            <a:br>
              <a:rPr lang="fr-FR" dirty="0"/>
            </a:br>
            <a:r>
              <a:rPr lang="fr-FR" sz="1600" dirty="0"/>
              <a:t>identité numérique et </a:t>
            </a:r>
            <a:r>
              <a:rPr lang="fr-FR" sz="1600" i="1" dirty="0"/>
              <a:t>e-</a:t>
            </a:r>
            <a:r>
              <a:rPr lang="fr-FR" sz="1600" i="1" dirty="0" err="1"/>
              <a:t>reputation</a:t>
            </a:r>
            <a:endParaRPr lang="fr-FR" i="1" dirty="0"/>
          </a:p>
        </p:txBody>
      </p:sp>
      <p:sp>
        <p:nvSpPr>
          <p:cNvPr id="8" name="Espace réservé du contenu 2"/>
          <p:cNvSpPr txBox="1">
            <a:spLocks/>
          </p:cNvSpPr>
          <p:nvPr/>
        </p:nvSpPr>
        <p:spPr>
          <a:xfrm>
            <a:off x="956162" y="1370288"/>
            <a:ext cx="7056784" cy="7200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rgbClr val="D1D5D5"/>
                </a:solidFill>
                <a:latin typeface="Candara"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D1D5D5"/>
                </a:solidFill>
                <a:latin typeface="Candara"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D1D5D5"/>
                </a:solidFill>
                <a:latin typeface="Candara"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D1D5D5"/>
                </a:solidFill>
                <a:latin typeface="Candara" pitchFamily="34" charset="0"/>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D1D5D5"/>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sz="2000" dirty="0">
                <a:solidFill>
                  <a:srgbClr val="D5D5D5"/>
                </a:solidFill>
              </a:rPr>
              <a:t>Distinguer les communautés (et rendre ses données privées)</a:t>
            </a:r>
            <a:endParaRPr lang="fr-FR" sz="1000" dirty="0"/>
          </a:p>
        </p:txBody>
      </p:sp>
      <p:pic>
        <p:nvPicPr>
          <p:cNvPr id="11" name="Image 10">
            <a:extLst>
              <a:ext uri="{FF2B5EF4-FFF2-40B4-BE49-F238E27FC236}">
                <a16:creationId xmlns:a16="http://schemas.microsoft.com/office/drawing/2014/main" id="{8F5006E3-1FA4-4311-AD7D-CB38BAEBEDC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3030" y="1971306"/>
            <a:ext cx="4968552" cy="2110713"/>
          </a:xfrm>
          <a:prstGeom prst="rect">
            <a:avLst/>
          </a:prstGeom>
        </p:spPr>
      </p:pic>
      <p:pic>
        <p:nvPicPr>
          <p:cNvPr id="12" name="Image 11">
            <a:extLst>
              <a:ext uri="{FF2B5EF4-FFF2-40B4-BE49-F238E27FC236}">
                <a16:creationId xmlns:a16="http://schemas.microsoft.com/office/drawing/2014/main" id="{06D30C9F-4420-4ABC-9E80-6AAE3030FCE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923928" y="4355926"/>
            <a:ext cx="4899519" cy="2341150"/>
          </a:xfrm>
          <a:prstGeom prst="rect">
            <a:avLst/>
          </a:prstGeom>
        </p:spPr>
      </p:pic>
    </p:spTree>
    <p:extLst>
      <p:ext uri="{BB962C8B-B14F-4D97-AF65-F5344CB8AC3E}">
        <p14:creationId xmlns:p14="http://schemas.microsoft.com/office/powerpoint/2010/main" val="623201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200" dirty="0"/>
              <a:t>Enjeux personnels</a:t>
            </a:r>
            <a:br>
              <a:rPr lang="fr-FR" sz="2200" dirty="0"/>
            </a:br>
            <a:r>
              <a:rPr lang="fr-FR" sz="1400" dirty="0"/>
              <a:t>identité numérique et </a:t>
            </a:r>
            <a:r>
              <a:rPr lang="fr-FR" sz="1400" i="1" dirty="0"/>
              <a:t>e-</a:t>
            </a:r>
            <a:r>
              <a:rPr lang="fr-FR" sz="1400" i="1" dirty="0" err="1"/>
              <a:t>reputation</a:t>
            </a:r>
            <a:endParaRPr lang="fr-FR" i="1" dirty="0"/>
          </a:p>
        </p:txBody>
      </p:sp>
      <p:sp>
        <p:nvSpPr>
          <p:cNvPr id="3" name="Espace réservé du contenu 2"/>
          <p:cNvSpPr>
            <a:spLocks noGrp="1"/>
          </p:cNvSpPr>
          <p:nvPr>
            <p:ph idx="1"/>
          </p:nvPr>
        </p:nvSpPr>
        <p:spPr/>
        <p:txBody>
          <a:bodyPr/>
          <a:lstStyle/>
          <a:p>
            <a:pPr marL="0" indent="0">
              <a:buNone/>
            </a:pPr>
            <a:r>
              <a:rPr lang="fr-FR" dirty="0"/>
              <a:t>quelle liberté d’expression ?</a:t>
            </a:r>
          </a:p>
        </p:txBody>
      </p:sp>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53952" y="1959600"/>
            <a:ext cx="3228561" cy="4233342"/>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7375" y="2136146"/>
            <a:ext cx="4010344" cy="3938730"/>
          </a:xfrm>
          <a:prstGeom prst="rect">
            <a:avLst/>
          </a:prstGeom>
        </p:spPr>
      </p:pic>
      <p:sp>
        <p:nvSpPr>
          <p:cNvPr id="7" name="Rectangle 6"/>
          <p:cNvSpPr/>
          <p:nvPr/>
        </p:nvSpPr>
        <p:spPr>
          <a:xfrm>
            <a:off x="7913037" y="6131634"/>
            <a:ext cx="463588" cy="215444"/>
          </a:xfrm>
          <a:prstGeom prst="rect">
            <a:avLst/>
          </a:prstGeom>
        </p:spPr>
        <p:txBody>
          <a:bodyPr wrap="none">
            <a:spAutoFit/>
          </a:bodyPr>
          <a:lstStyle/>
          <a:p>
            <a:r>
              <a:rPr lang="fr-FR" sz="800" dirty="0">
                <a:hlinkClick r:id="rId5"/>
              </a:rPr>
              <a:t>source</a:t>
            </a:r>
            <a:endParaRPr lang="fr-FR" sz="800" dirty="0"/>
          </a:p>
        </p:txBody>
      </p:sp>
      <p:sp>
        <p:nvSpPr>
          <p:cNvPr id="4" name="Rectangle 3"/>
          <p:cNvSpPr/>
          <p:nvPr/>
        </p:nvSpPr>
        <p:spPr>
          <a:xfrm>
            <a:off x="713571" y="6023912"/>
            <a:ext cx="463588" cy="215444"/>
          </a:xfrm>
          <a:prstGeom prst="rect">
            <a:avLst/>
          </a:prstGeom>
        </p:spPr>
        <p:txBody>
          <a:bodyPr wrap="none">
            <a:spAutoFit/>
          </a:bodyPr>
          <a:lstStyle/>
          <a:p>
            <a:r>
              <a:rPr lang="fr-FR" sz="800" dirty="0">
                <a:hlinkClick r:id="rId6"/>
              </a:rPr>
              <a:t>source</a:t>
            </a:r>
            <a:endParaRPr lang="fr-FR" sz="800" dirty="0"/>
          </a:p>
        </p:txBody>
      </p:sp>
    </p:spTree>
    <p:extLst>
      <p:ext uri="{BB962C8B-B14F-4D97-AF65-F5344CB8AC3E}">
        <p14:creationId xmlns:p14="http://schemas.microsoft.com/office/powerpoint/2010/main" val="32525741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278D6B-58F1-4372-9DD5-4B1AD24DCD84}"/>
              </a:ext>
            </a:extLst>
          </p:cNvPr>
          <p:cNvSpPr>
            <a:spLocks noGrp="1"/>
          </p:cNvSpPr>
          <p:nvPr>
            <p:ph idx="1"/>
          </p:nvPr>
        </p:nvSpPr>
        <p:spPr>
          <a:xfrm>
            <a:off x="1078756" y="1556792"/>
            <a:ext cx="7056784" cy="5472608"/>
          </a:xfrm>
        </p:spPr>
        <p:txBody>
          <a:bodyPr/>
          <a:lstStyle/>
          <a:p>
            <a:pPr marL="0" indent="0">
              <a:buNone/>
            </a:pPr>
            <a:r>
              <a:rPr lang="fr-FR" dirty="0">
                <a:solidFill>
                  <a:schemeClr val="bg1"/>
                </a:solidFill>
              </a:rPr>
              <a:t>« Mes tweets n’engagent que moi » ?</a:t>
            </a:r>
          </a:p>
        </p:txBody>
      </p:sp>
      <p:sp>
        <p:nvSpPr>
          <p:cNvPr id="4" name="Rectangle 3">
            <a:extLst>
              <a:ext uri="{FF2B5EF4-FFF2-40B4-BE49-F238E27FC236}">
                <a16:creationId xmlns:a16="http://schemas.microsoft.com/office/drawing/2014/main" id="{95C61776-71F8-44B2-B8EE-D64DB0A9F1AC}"/>
              </a:ext>
            </a:extLst>
          </p:cNvPr>
          <p:cNvSpPr/>
          <p:nvPr/>
        </p:nvSpPr>
        <p:spPr>
          <a:xfrm>
            <a:off x="5543252" y="5913566"/>
            <a:ext cx="2880320" cy="215444"/>
          </a:xfrm>
          <a:prstGeom prst="rect">
            <a:avLst/>
          </a:prstGeom>
        </p:spPr>
        <p:txBody>
          <a:bodyPr wrap="square">
            <a:spAutoFit/>
          </a:bodyPr>
          <a:lstStyle/>
          <a:p>
            <a:r>
              <a:rPr lang="fr-FR" sz="800" dirty="0">
                <a:hlinkClick r:id="rId3"/>
              </a:rPr>
              <a:t>https://www.blogdumoderateur.com/tweets-are-my-own-nyt/</a:t>
            </a:r>
            <a:endParaRPr lang="fr-FR" sz="800" dirty="0"/>
          </a:p>
        </p:txBody>
      </p:sp>
      <p:sp>
        <p:nvSpPr>
          <p:cNvPr id="5" name="Rectangle 4">
            <a:extLst>
              <a:ext uri="{FF2B5EF4-FFF2-40B4-BE49-F238E27FC236}">
                <a16:creationId xmlns:a16="http://schemas.microsoft.com/office/drawing/2014/main" id="{0E51C98F-A563-4A09-9A4E-9C3944895942}"/>
              </a:ext>
            </a:extLst>
          </p:cNvPr>
          <p:cNvSpPr/>
          <p:nvPr/>
        </p:nvSpPr>
        <p:spPr>
          <a:xfrm>
            <a:off x="1222772" y="2420888"/>
            <a:ext cx="7056784" cy="3247043"/>
          </a:xfrm>
          <a:prstGeom prst="rect">
            <a:avLst/>
          </a:prstGeom>
        </p:spPr>
        <p:txBody>
          <a:bodyPr wrap="square">
            <a:spAutoFit/>
          </a:bodyPr>
          <a:lstStyle/>
          <a:p>
            <a:r>
              <a:rPr lang="fr-FR" i="1" dirty="0">
                <a:solidFill>
                  <a:schemeClr val="bg1"/>
                </a:solidFill>
                <a:latin typeface="Source Sans Pro" panose="020B0503030403020204" pitchFamily="34" charset="0"/>
              </a:rPr>
              <a:t>Guidelines </a:t>
            </a:r>
            <a:r>
              <a:rPr lang="fr-FR" dirty="0">
                <a:solidFill>
                  <a:schemeClr val="bg1"/>
                </a:solidFill>
                <a:latin typeface="Source Sans Pro" panose="020B0503030403020204" pitchFamily="34" charset="0"/>
              </a:rPr>
              <a:t>du </a:t>
            </a:r>
            <a:r>
              <a:rPr lang="fr-FR" i="1" dirty="0">
                <a:solidFill>
                  <a:schemeClr val="bg1"/>
                </a:solidFill>
                <a:latin typeface="Source Sans Pro" panose="020B0503030403020204" pitchFamily="34" charset="0"/>
              </a:rPr>
              <a:t>New York Times</a:t>
            </a:r>
            <a:r>
              <a:rPr lang="fr-FR" dirty="0">
                <a:solidFill>
                  <a:schemeClr val="bg1"/>
                </a:solidFill>
                <a:latin typeface="Source Sans Pro" panose="020B0503030403020204" pitchFamily="34" charset="0"/>
              </a:rPr>
              <a:t> (2017)  :</a:t>
            </a:r>
          </a:p>
          <a:p>
            <a:pPr marL="177800" indent="-177800">
              <a:spcBef>
                <a:spcPts val="600"/>
              </a:spcBef>
              <a:buFont typeface="Arial" panose="020B0604020202020204" pitchFamily="34" charset="0"/>
              <a:buChar char="•"/>
            </a:pPr>
            <a:r>
              <a:rPr lang="fr-FR" dirty="0">
                <a:solidFill>
                  <a:schemeClr val="bg1"/>
                </a:solidFill>
                <a:latin typeface="Source Sans Pro" panose="020B0503030403020204" pitchFamily="34" charset="0"/>
              </a:rPr>
              <a:t>Exprimeriez-vous un point de vue similaire dans un article ?</a:t>
            </a:r>
          </a:p>
          <a:p>
            <a:pPr marL="177800" indent="-177800">
              <a:spcBef>
                <a:spcPts val="600"/>
              </a:spcBef>
              <a:buFont typeface="Arial" panose="020B0604020202020204" pitchFamily="34" charset="0"/>
              <a:buChar char="•"/>
            </a:pPr>
            <a:r>
              <a:rPr lang="fr-FR" dirty="0">
                <a:solidFill>
                  <a:schemeClr val="bg1"/>
                </a:solidFill>
                <a:latin typeface="Source Sans Pro" panose="020B0503030403020204" pitchFamily="34" charset="0"/>
              </a:rPr>
              <a:t>Si quelqu’un lit votre message, peut-il estimer que votre avis est orienté ?</a:t>
            </a:r>
          </a:p>
          <a:p>
            <a:pPr marL="177800" indent="-177800">
              <a:spcBef>
                <a:spcPts val="600"/>
              </a:spcBef>
              <a:buFont typeface="Arial" panose="020B0604020202020204" pitchFamily="34" charset="0"/>
              <a:buChar char="•"/>
            </a:pPr>
            <a:r>
              <a:rPr lang="fr-FR" dirty="0">
                <a:solidFill>
                  <a:schemeClr val="bg1"/>
                </a:solidFill>
                <a:latin typeface="Source Sans Pro" panose="020B0503030403020204" pitchFamily="34" charset="0"/>
              </a:rPr>
              <a:t>Peut-il réduire la capacité de vos collègues à travailler efficacement ?</a:t>
            </a:r>
          </a:p>
          <a:p>
            <a:pPr marL="177800" indent="-177800">
              <a:spcBef>
                <a:spcPts val="600"/>
              </a:spcBef>
              <a:buFont typeface="Arial" panose="020B0604020202020204" pitchFamily="34" charset="0"/>
              <a:buChar char="•"/>
            </a:pPr>
            <a:r>
              <a:rPr lang="fr-FR" dirty="0">
                <a:solidFill>
                  <a:schemeClr val="bg1"/>
                </a:solidFill>
                <a:latin typeface="Source Sans Pro" panose="020B0503030403020204" pitchFamily="34" charset="0"/>
              </a:rPr>
              <a:t>Si on remarque que vous êtes un journaliste du New York Times, votre post peut-il affecter la réputation « juste et impartiale » du NYT ?</a:t>
            </a:r>
          </a:p>
          <a:p>
            <a:pPr marL="177800" indent="-177800">
              <a:spcBef>
                <a:spcPts val="600"/>
              </a:spcBef>
              <a:buFont typeface="Arial" panose="020B0604020202020204" pitchFamily="34" charset="0"/>
              <a:buChar char="•"/>
            </a:pPr>
            <a:r>
              <a:rPr lang="fr-FR" dirty="0">
                <a:solidFill>
                  <a:schemeClr val="bg1"/>
                </a:solidFill>
                <a:latin typeface="Source Sans Pro" panose="020B0503030403020204" pitchFamily="34" charset="0"/>
              </a:rPr>
              <a:t>Si quelqu’un consulte votre compte (liens, retweets…), peut-il avoir des doutes sur votre capacité à couvrir un événement de manière juste et impartiale ?</a:t>
            </a:r>
            <a:endParaRPr lang="fr-FR" b="0" i="0" dirty="0">
              <a:solidFill>
                <a:schemeClr val="bg1"/>
              </a:solidFill>
              <a:effectLst/>
              <a:latin typeface="Source Sans Pro" panose="020B0503030403020204" pitchFamily="34" charset="0"/>
            </a:endParaRPr>
          </a:p>
        </p:txBody>
      </p:sp>
      <p:sp>
        <p:nvSpPr>
          <p:cNvPr id="6" name="Titre 1">
            <a:extLst>
              <a:ext uri="{FF2B5EF4-FFF2-40B4-BE49-F238E27FC236}">
                <a16:creationId xmlns:a16="http://schemas.microsoft.com/office/drawing/2014/main" id="{2AEBADE8-C59A-4308-86E2-9A79A31D2428}"/>
              </a:ext>
            </a:extLst>
          </p:cNvPr>
          <p:cNvSpPr>
            <a:spLocks noGrp="1"/>
          </p:cNvSpPr>
          <p:nvPr>
            <p:ph type="title"/>
          </p:nvPr>
        </p:nvSpPr>
        <p:spPr>
          <a:xfrm>
            <a:off x="1043608" y="404664"/>
            <a:ext cx="7056784" cy="648072"/>
          </a:xfrm>
        </p:spPr>
        <p:txBody>
          <a:bodyPr/>
          <a:lstStyle/>
          <a:p>
            <a:r>
              <a:rPr lang="fr-FR" sz="2200" dirty="0"/>
              <a:t>Enjeux personnels</a:t>
            </a:r>
            <a:br>
              <a:rPr lang="fr-FR" sz="2200" dirty="0"/>
            </a:br>
            <a:r>
              <a:rPr lang="fr-FR" sz="1400" dirty="0"/>
              <a:t>identité numérique et </a:t>
            </a:r>
            <a:r>
              <a:rPr lang="fr-FR" sz="1400" i="1" dirty="0"/>
              <a:t>e-</a:t>
            </a:r>
            <a:r>
              <a:rPr lang="fr-FR" sz="1400" i="1" dirty="0" err="1"/>
              <a:t>reputation</a:t>
            </a:r>
            <a:endParaRPr lang="fr-FR" i="1" dirty="0"/>
          </a:p>
        </p:txBody>
      </p:sp>
    </p:spTree>
    <p:extLst>
      <p:ext uri="{BB962C8B-B14F-4D97-AF65-F5344CB8AC3E}">
        <p14:creationId xmlns:p14="http://schemas.microsoft.com/office/powerpoint/2010/main" val="85963528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dirty="0"/>
              <a:t>Enjeux professionnels</a:t>
            </a:r>
            <a:br>
              <a:rPr lang="fr-FR" dirty="0"/>
            </a:br>
            <a:r>
              <a:rPr lang="fr-FR" sz="1600" dirty="0"/>
              <a:t>infobésité et gestion du temps</a:t>
            </a:r>
          </a:p>
        </p:txBody>
      </p:sp>
      <p:sp>
        <p:nvSpPr>
          <p:cNvPr id="2" name="Espace réservé du contenu 1"/>
          <p:cNvSpPr>
            <a:spLocks noGrp="1"/>
          </p:cNvSpPr>
          <p:nvPr>
            <p:ph idx="1"/>
          </p:nvPr>
        </p:nvSpPr>
        <p:spPr>
          <a:xfrm>
            <a:off x="1187624" y="1484784"/>
            <a:ext cx="7056784" cy="5472608"/>
          </a:xfrm>
        </p:spPr>
        <p:txBody>
          <a:bodyPr/>
          <a:lstStyle/>
          <a:p>
            <a:pPr marL="0" lvl="2" indent="0">
              <a:spcBef>
                <a:spcPts val="0"/>
              </a:spcBef>
              <a:buNone/>
            </a:pPr>
            <a:endParaRPr lang="fr-FR" dirty="0">
              <a:solidFill>
                <a:srgbClr val="D5D5D5"/>
              </a:solidFill>
            </a:endParaRPr>
          </a:p>
          <a:p>
            <a:endParaRPr lang="fr-FR" dirty="0">
              <a:solidFill>
                <a:srgbClr val="D5D5D5"/>
              </a:solidFill>
            </a:endParaRPr>
          </a:p>
          <a:p>
            <a:endParaRPr lang="fr-FR" dirty="0">
              <a:solidFill>
                <a:srgbClr val="D5D5D5"/>
              </a:solidFill>
            </a:endParaRPr>
          </a:p>
          <a:p>
            <a:endParaRPr lang="fr-FR" dirty="0">
              <a:solidFill>
                <a:srgbClr val="D5D5D5"/>
              </a:solidFill>
            </a:endParaRPr>
          </a:p>
          <a:p>
            <a:endParaRPr lang="fr-FR" dirty="0">
              <a:solidFill>
                <a:srgbClr val="D5D5D5"/>
              </a:solidFill>
            </a:endParaRPr>
          </a:p>
          <a:p>
            <a:endParaRPr lang="fr-FR" dirty="0">
              <a:solidFill>
                <a:srgbClr val="D5D5D5"/>
              </a:solidFill>
            </a:endParaRPr>
          </a:p>
          <a:p>
            <a:endParaRPr lang="fr-FR" dirty="0">
              <a:solidFill>
                <a:srgbClr val="D5D5D5"/>
              </a:solidFill>
            </a:endParaRPr>
          </a:p>
          <a:p>
            <a:endParaRPr lang="fr-FR" dirty="0">
              <a:solidFill>
                <a:srgbClr val="D5D5D5"/>
              </a:solidFill>
            </a:endParaRPr>
          </a:p>
          <a:p>
            <a:endParaRPr lang="fr-FR" dirty="0">
              <a:solidFill>
                <a:srgbClr val="D5D5D5"/>
              </a:solidFill>
            </a:endParaRP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83426" y="1844824"/>
            <a:ext cx="5377147" cy="3710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084169" y="5518353"/>
            <a:ext cx="1775923" cy="215444"/>
          </a:xfrm>
          <a:prstGeom prst="rect">
            <a:avLst/>
          </a:prstGeom>
        </p:spPr>
        <p:txBody>
          <a:bodyPr wrap="square">
            <a:spAutoFit/>
          </a:bodyPr>
          <a:lstStyle/>
          <a:p>
            <a:pPr marL="180975" lvl="1" indent="-180975"/>
            <a:r>
              <a:rPr lang="fr-FR" sz="800" dirty="0">
                <a:solidFill>
                  <a:srgbClr val="D5D5D5"/>
                </a:solidFill>
                <a:latin typeface="Candara" pitchFamily="34" charset="0"/>
              </a:rPr>
              <a:t>ex. caricature de Twitter</a:t>
            </a:r>
          </a:p>
        </p:txBody>
      </p:sp>
      <p:sp>
        <p:nvSpPr>
          <p:cNvPr id="7" name="Rectangle 6">
            <a:extLst>
              <a:ext uri="{FF2B5EF4-FFF2-40B4-BE49-F238E27FC236}">
                <a16:creationId xmlns:a16="http://schemas.microsoft.com/office/drawing/2014/main" id="{A16A6296-112C-4DD4-BDCB-1E580102153D}"/>
              </a:ext>
            </a:extLst>
          </p:cNvPr>
          <p:cNvSpPr/>
          <p:nvPr/>
        </p:nvSpPr>
        <p:spPr>
          <a:xfrm>
            <a:off x="3524743" y="6044160"/>
            <a:ext cx="4719665" cy="646331"/>
          </a:xfrm>
          <a:prstGeom prst="rect">
            <a:avLst/>
          </a:prstGeom>
        </p:spPr>
        <p:txBody>
          <a:bodyPr wrap="square">
            <a:spAutoFit/>
          </a:bodyPr>
          <a:lstStyle/>
          <a:p>
            <a:r>
              <a:rPr lang="fr-FR" dirty="0">
                <a:solidFill>
                  <a:srgbClr val="D1D5D5"/>
                </a:solidFill>
                <a:sym typeface="Wingdings" panose="05000000000000000000" pitchFamily="2" charset="2"/>
              </a:rPr>
              <a:t> penser à d</a:t>
            </a:r>
            <a:r>
              <a:rPr lang="fr-FR" dirty="0">
                <a:solidFill>
                  <a:srgbClr val="D1D5D5"/>
                </a:solidFill>
              </a:rPr>
              <a:t>es extensions de navigateur comme </a:t>
            </a:r>
            <a:r>
              <a:rPr lang="fr-FR" i="1" dirty="0" err="1">
                <a:solidFill>
                  <a:srgbClr val="D1D5D5"/>
                </a:solidFill>
              </a:rPr>
              <a:t>StayFocusd</a:t>
            </a:r>
            <a:r>
              <a:rPr lang="fr-FR" dirty="0">
                <a:solidFill>
                  <a:srgbClr val="D1D5D5"/>
                </a:solidFill>
              </a:rPr>
              <a:t>, </a:t>
            </a:r>
            <a:r>
              <a:rPr lang="fr-FR" i="1" dirty="0">
                <a:solidFill>
                  <a:srgbClr val="D1D5D5"/>
                </a:solidFill>
              </a:rPr>
              <a:t>Waste no time</a:t>
            </a:r>
            <a:endParaRPr lang="fr-FR" dirty="0">
              <a:solidFill>
                <a:srgbClr val="D1D5D5"/>
              </a:solidFill>
            </a:endParaRPr>
          </a:p>
        </p:txBody>
      </p:sp>
    </p:spTree>
    <p:extLst>
      <p:ext uri="{BB962C8B-B14F-4D97-AF65-F5344CB8AC3E}">
        <p14:creationId xmlns:p14="http://schemas.microsoft.com/office/powerpoint/2010/main" val="3723079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11560" y="1871826"/>
            <a:ext cx="4536504" cy="374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Connecteur droit 14"/>
          <p:cNvCxnSpPr/>
          <p:nvPr/>
        </p:nvCxnSpPr>
        <p:spPr>
          <a:xfrm>
            <a:off x="5148064" y="3068960"/>
            <a:ext cx="3644959" cy="0"/>
          </a:xfrm>
          <a:prstGeom prst="line">
            <a:avLst/>
          </a:prstGeom>
          <a:ln w="19050">
            <a:solidFill>
              <a:srgbClr val="13C1C2"/>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470039" y="3031563"/>
            <a:ext cx="1422441" cy="369332"/>
          </a:xfrm>
          <a:prstGeom prst="rect">
            <a:avLst/>
          </a:prstGeom>
        </p:spPr>
        <p:txBody>
          <a:bodyPr wrap="none">
            <a:spAutoFit/>
          </a:bodyPr>
          <a:lstStyle/>
          <a:p>
            <a:r>
              <a:rPr lang="fr-FR" i="1" dirty="0">
                <a:solidFill>
                  <a:srgbClr val="D1D5D5"/>
                </a:solidFill>
              </a:rPr>
              <a:t>État des lieux</a:t>
            </a:r>
          </a:p>
        </p:txBody>
      </p:sp>
    </p:spTree>
    <p:extLst>
      <p:ext uri="{BB962C8B-B14F-4D97-AF65-F5344CB8AC3E}">
        <p14:creationId xmlns:p14="http://schemas.microsoft.com/office/powerpoint/2010/main" val="387158878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normAutofit fontScale="90000"/>
          </a:bodyPr>
          <a:lstStyle/>
          <a:p>
            <a:r>
              <a:rPr lang="fr-FR" dirty="0"/>
              <a:t>Enjeux professionnels</a:t>
            </a:r>
            <a:br>
              <a:rPr lang="fr-FR" dirty="0"/>
            </a:br>
            <a:r>
              <a:rPr lang="fr-FR" sz="1600" dirty="0"/>
              <a:t>qualité de l’information</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5616" y="2276872"/>
            <a:ext cx="6853028" cy="277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046515" y="4797152"/>
            <a:ext cx="1004911" cy="215444"/>
          </a:xfrm>
          <a:prstGeom prst="rect">
            <a:avLst/>
          </a:prstGeom>
          <a:noFill/>
        </p:spPr>
        <p:txBody>
          <a:bodyPr wrap="square">
            <a:spAutoFit/>
          </a:bodyPr>
          <a:lstStyle/>
          <a:p>
            <a:pPr algn="ctr"/>
            <a:r>
              <a:rPr lang="fr-FR" sz="800" i="1" dirty="0">
                <a:hlinkClick r:id="rId4"/>
              </a:rPr>
              <a:t>@</a:t>
            </a:r>
            <a:r>
              <a:rPr lang="fr-FR" sz="800" dirty="0" err="1">
                <a:hlinkClick r:id="rId4"/>
              </a:rPr>
              <a:t>PierreDeruelle</a:t>
            </a:r>
            <a:endParaRPr lang="fr-FR" sz="800" dirty="0"/>
          </a:p>
        </p:txBody>
      </p:sp>
    </p:spTree>
    <p:extLst>
      <p:ext uri="{BB962C8B-B14F-4D97-AF65-F5344CB8AC3E}">
        <p14:creationId xmlns:p14="http://schemas.microsoft.com/office/powerpoint/2010/main" val="267990447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Enjeux professionnels</a:t>
            </a:r>
            <a:br>
              <a:rPr lang="fr-FR" dirty="0"/>
            </a:br>
            <a:r>
              <a:rPr lang="fr-FR" sz="1600" dirty="0"/>
              <a:t>gestion du temps</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59527" y="2482379"/>
            <a:ext cx="4824945" cy="299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868144" y="5445224"/>
            <a:ext cx="1338828" cy="184666"/>
          </a:xfrm>
          <a:prstGeom prst="rect">
            <a:avLst/>
          </a:prstGeom>
        </p:spPr>
        <p:txBody>
          <a:bodyPr wrap="square">
            <a:spAutoFit/>
          </a:bodyPr>
          <a:lstStyle/>
          <a:p>
            <a:r>
              <a:rPr lang="fr-FR" sz="600" dirty="0">
                <a:solidFill>
                  <a:schemeClr val="bg1"/>
                </a:solidFill>
                <a:latin typeface="Candara" pitchFamily="34" charset="0"/>
                <a:hlinkClick r:id="rId4"/>
              </a:rPr>
              <a:t>David W. </a:t>
            </a:r>
            <a:r>
              <a:rPr lang="fr-FR" sz="600" dirty="0" err="1">
                <a:solidFill>
                  <a:schemeClr val="bg1"/>
                </a:solidFill>
                <a:latin typeface="Candara" pitchFamily="34" charset="0"/>
                <a:hlinkClick r:id="rId4"/>
              </a:rPr>
              <a:t>Hogg</a:t>
            </a:r>
            <a:r>
              <a:rPr lang="fr-FR" sz="600" dirty="0">
                <a:solidFill>
                  <a:schemeClr val="bg1"/>
                </a:solidFill>
                <a:latin typeface="Candara" pitchFamily="34" charset="0"/>
                <a:hlinkClick r:id="rId4"/>
              </a:rPr>
              <a:t>,</a:t>
            </a:r>
            <a:r>
              <a:rPr lang="fr-FR" sz="600" i="1" dirty="0">
                <a:solidFill>
                  <a:schemeClr val="bg1"/>
                </a:solidFill>
                <a:latin typeface="Candara" pitchFamily="34" charset="0"/>
                <a:hlinkClick r:id="rId4"/>
              </a:rPr>
              <a:t> Hogg’s Research</a:t>
            </a:r>
            <a:endParaRPr lang="fr-FR" sz="600" i="1" dirty="0">
              <a:solidFill>
                <a:schemeClr val="bg1"/>
              </a:solidFill>
              <a:latin typeface="Candara" pitchFamily="34" charset="0"/>
            </a:endParaRPr>
          </a:p>
        </p:txBody>
      </p:sp>
      <p:sp>
        <p:nvSpPr>
          <p:cNvPr id="6" name="Espace réservé du contenu 2"/>
          <p:cNvSpPr>
            <a:spLocks noGrp="1"/>
          </p:cNvSpPr>
          <p:nvPr>
            <p:ph idx="1"/>
          </p:nvPr>
        </p:nvSpPr>
        <p:spPr>
          <a:xfrm>
            <a:off x="1043608" y="1403975"/>
            <a:ext cx="4248472" cy="5472608"/>
          </a:xfrm>
        </p:spPr>
        <p:txBody>
          <a:bodyPr/>
          <a:lstStyle/>
          <a:p>
            <a:pPr marL="0" indent="0">
              <a:buNone/>
            </a:pPr>
            <a:r>
              <a:rPr lang="fr-FR" dirty="0"/>
              <a:t>Une discipline ?</a:t>
            </a:r>
          </a:p>
        </p:txBody>
      </p:sp>
    </p:spTree>
    <p:extLst>
      <p:ext uri="{BB962C8B-B14F-4D97-AF65-F5344CB8AC3E}">
        <p14:creationId xmlns:p14="http://schemas.microsoft.com/office/powerpoint/2010/main" val="340970105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68854" y="1677701"/>
            <a:ext cx="3531347" cy="4853922"/>
          </a:xfrm>
          <a:prstGeom prst="rect">
            <a:avLst/>
          </a:prstGeom>
        </p:spPr>
      </p:pic>
      <p:sp>
        <p:nvSpPr>
          <p:cNvPr id="8" name="Rectangle 7"/>
          <p:cNvSpPr/>
          <p:nvPr/>
        </p:nvSpPr>
        <p:spPr>
          <a:xfrm>
            <a:off x="6007947" y="3356992"/>
            <a:ext cx="2464520" cy="600164"/>
          </a:xfrm>
          <a:prstGeom prst="rect">
            <a:avLst/>
          </a:prstGeom>
        </p:spPr>
        <p:txBody>
          <a:bodyPr wrap="square">
            <a:spAutoFit/>
          </a:bodyPr>
          <a:lstStyle/>
          <a:p>
            <a:r>
              <a:rPr lang="fr-FR" sz="1100" dirty="0">
                <a:solidFill>
                  <a:srgbClr val="D1D5D5"/>
                </a:solidFill>
                <a:latin typeface="Calibri" panose="020F0502020204030204" pitchFamily="34" charset="0"/>
              </a:rPr>
              <a:t>Service de type « </a:t>
            </a:r>
            <a:r>
              <a:rPr lang="fr-FR" sz="1100" i="1" dirty="0" err="1">
                <a:solidFill>
                  <a:srgbClr val="D1D5D5"/>
                </a:solidFill>
                <a:latin typeface="Calibri" panose="020F0502020204030204" pitchFamily="34" charset="0"/>
              </a:rPr>
              <a:t>read</a:t>
            </a:r>
            <a:r>
              <a:rPr lang="fr-FR" sz="1100" i="1" dirty="0">
                <a:solidFill>
                  <a:srgbClr val="D1D5D5"/>
                </a:solidFill>
                <a:latin typeface="Calibri" panose="020F0502020204030204" pitchFamily="34" charset="0"/>
              </a:rPr>
              <a:t> </a:t>
            </a:r>
            <a:r>
              <a:rPr lang="fr-FR" sz="1100" i="1" dirty="0" err="1">
                <a:solidFill>
                  <a:srgbClr val="D1D5D5"/>
                </a:solidFill>
                <a:latin typeface="Calibri" panose="020F0502020204030204" pitchFamily="34" charset="0"/>
              </a:rPr>
              <a:t>it</a:t>
            </a:r>
            <a:r>
              <a:rPr lang="fr-FR" sz="1100" i="1" dirty="0">
                <a:solidFill>
                  <a:srgbClr val="D1D5D5"/>
                </a:solidFill>
                <a:latin typeface="Calibri" panose="020F0502020204030204" pitchFamily="34" charset="0"/>
              </a:rPr>
              <a:t> </a:t>
            </a:r>
            <a:r>
              <a:rPr lang="fr-FR" sz="1100" i="1" dirty="0" err="1">
                <a:solidFill>
                  <a:srgbClr val="D1D5D5"/>
                </a:solidFill>
                <a:latin typeface="Calibri" panose="020F0502020204030204" pitchFamily="34" charset="0"/>
              </a:rPr>
              <a:t>later</a:t>
            </a:r>
            <a:r>
              <a:rPr lang="fr-FR" sz="1100" dirty="0">
                <a:solidFill>
                  <a:srgbClr val="D1D5D5"/>
                </a:solidFill>
                <a:latin typeface="Calibri" panose="020F0502020204030204" pitchFamily="34" charset="0"/>
              </a:rPr>
              <a:t> » </a:t>
            </a:r>
            <a:br>
              <a:rPr lang="fr-FR" sz="1100" dirty="0">
                <a:solidFill>
                  <a:srgbClr val="D1D5D5"/>
                </a:solidFill>
                <a:latin typeface="Calibri" panose="020F0502020204030204" pitchFamily="34" charset="0"/>
              </a:rPr>
            </a:br>
            <a:r>
              <a:rPr lang="fr-FR" sz="1100" dirty="0">
                <a:solidFill>
                  <a:srgbClr val="D1D5D5"/>
                </a:solidFill>
                <a:latin typeface="Calibri" panose="020F0502020204030204" pitchFamily="34" charset="0"/>
              </a:rPr>
              <a:t>(ex. </a:t>
            </a:r>
            <a:r>
              <a:rPr lang="fr-FR" sz="1100" dirty="0">
                <a:solidFill>
                  <a:srgbClr val="D1D5D5"/>
                </a:solidFill>
                <a:latin typeface="Calibri" panose="020F0502020204030204" pitchFamily="34" charset="0"/>
                <a:hlinkClick r:id="rId4"/>
              </a:rPr>
              <a:t>Pocket</a:t>
            </a:r>
            <a:r>
              <a:rPr lang="fr-FR" sz="1100" dirty="0">
                <a:solidFill>
                  <a:srgbClr val="D1D5D5"/>
                </a:solidFill>
                <a:latin typeface="Calibri" panose="020F0502020204030204" pitchFamily="34" charset="0"/>
              </a:rPr>
              <a:t>, </a:t>
            </a:r>
            <a:r>
              <a:rPr lang="fr-FR" sz="1100" dirty="0" err="1">
                <a:solidFill>
                  <a:srgbClr val="D1D5D5"/>
                </a:solidFill>
                <a:latin typeface="Calibri" panose="020F0502020204030204" pitchFamily="34" charset="0"/>
                <a:hlinkClick r:id="rId5"/>
              </a:rPr>
              <a:t>Evernote</a:t>
            </a:r>
            <a:r>
              <a:rPr lang="fr-FR" sz="1100" dirty="0">
                <a:solidFill>
                  <a:srgbClr val="D1D5D5"/>
                </a:solidFill>
                <a:latin typeface="Calibri" panose="020F0502020204030204" pitchFamily="34" charset="0"/>
              </a:rPr>
              <a:t>) ou de </a:t>
            </a:r>
            <a:r>
              <a:rPr lang="fr-FR" sz="1100" dirty="0" err="1">
                <a:solidFill>
                  <a:srgbClr val="D1D5D5"/>
                </a:solidFill>
                <a:latin typeface="Calibri" panose="020F0502020204030204" pitchFamily="34" charset="0"/>
              </a:rPr>
              <a:t>bookmarking</a:t>
            </a:r>
            <a:r>
              <a:rPr lang="fr-FR" sz="1100" dirty="0">
                <a:solidFill>
                  <a:srgbClr val="D1D5D5"/>
                </a:solidFill>
                <a:latin typeface="Calibri" panose="020F0502020204030204" pitchFamily="34" charset="0"/>
              </a:rPr>
              <a:t> (ex. </a:t>
            </a:r>
            <a:r>
              <a:rPr lang="fr-FR" sz="1100" dirty="0" err="1">
                <a:solidFill>
                  <a:srgbClr val="D1D5D5"/>
                </a:solidFill>
                <a:latin typeface="Calibri" panose="020F0502020204030204" pitchFamily="34" charset="0"/>
                <a:hlinkClick r:id="rId6"/>
              </a:rPr>
              <a:t>Diigo</a:t>
            </a:r>
            <a:r>
              <a:rPr lang="fr-FR" sz="1100" dirty="0">
                <a:solidFill>
                  <a:srgbClr val="D1D5D5"/>
                </a:solidFill>
                <a:latin typeface="Calibri" panose="020F0502020204030204" pitchFamily="34" charset="0"/>
              </a:rPr>
              <a:t>)</a:t>
            </a:r>
          </a:p>
        </p:txBody>
      </p:sp>
      <p:sp>
        <p:nvSpPr>
          <p:cNvPr id="9" name="Rectangle 8"/>
          <p:cNvSpPr/>
          <p:nvPr/>
        </p:nvSpPr>
        <p:spPr>
          <a:xfrm>
            <a:off x="6007947" y="4979695"/>
            <a:ext cx="2189343" cy="430887"/>
          </a:xfrm>
          <a:prstGeom prst="rect">
            <a:avLst/>
          </a:prstGeom>
        </p:spPr>
        <p:txBody>
          <a:bodyPr wrap="square">
            <a:spAutoFit/>
          </a:bodyPr>
          <a:lstStyle/>
          <a:p>
            <a:r>
              <a:rPr lang="fr-FR" sz="1100" dirty="0">
                <a:solidFill>
                  <a:srgbClr val="D1D5D5"/>
                </a:solidFill>
                <a:latin typeface="Calibri" panose="020F0502020204030204" pitchFamily="34" charset="0"/>
              </a:rPr>
              <a:t>Outil de planification des </a:t>
            </a:r>
            <a:br>
              <a:rPr lang="fr-FR" sz="1100" dirty="0">
                <a:solidFill>
                  <a:srgbClr val="D1D5D5"/>
                </a:solidFill>
                <a:latin typeface="Calibri" panose="020F0502020204030204" pitchFamily="34" charset="0"/>
              </a:rPr>
            </a:br>
            <a:r>
              <a:rPr lang="fr-FR" sz="1100" dirty="0">
                <a:solidFill>
                  <a:srgbClr val="D1D5D5"/>
                </a:solidFill>
                <a:latin typeface="Calibri" panose="020F0502020204030204" pitchFamily="34" charset="0"/>
              </a:rPr>
              <a:t>tweets (ex. </a:t>
            </a:r>
            <a:r>
              <a:rPr lang="fr-FR" sz="1100" dirty="0">
                <a:solidFill>
                  <a:srgbClr val="D1D5D5"/>
                </a:solidFill>
                <a:latin typeface="Calibri" panose="020F0502020204030204" pitchFamily="34" charset="0"/>
                <a:hlinkClick r:id="rId7"/>
              </a:rPr>
              <a:t>Buffer</a:t>
            </a:r>
            <a:r>
              <a:rPr lang="fr-FR" sz="1100" dirty="0">
                <a:solidFill>
                  <a:srgbClr val="D1D5D5"/>
                </a:solidFill>
                <a:latin typeface="Calibri" panose="020F0502020204030204" pitchFamily="34" charset="0"/>
              </a:rPr>
              <a:t>)</a:t>
            </a:r>
          </a:p>
        </p:txBody>
      </p:sp>
      <p:sp>
        <p:nvSpPr>
          <p:cNvPr id="10" name="Rectangle 9"/>
          <p:cNvSpPr/>
          <p:nvPr/>
        </p:nvSpPr>
        <p:spPr>
          <a:xfrm>
            <a:off x="6016881" y="5589240"/>
            <a:ext cx="1704131" cy="430887"/>
          </a:xfrm>
          <a:prstGeom prst="rect">
            <a:avLst/>
          </a:prstGeom>
        </p:spPr>
        <p:txBody>
          <a:bodyPr wrap="square">
            <a:spAutoFit/>
          </a:bodyPr>
          <a:lstStyle/>
          <a:p>
            <a:r>
              <a:rPr lang="fr-FR" sz="1100" dirty="0">
                <a:solidFill>
                  <a:srgbClr val="D1D5D5"/>
                </a:solidFill>
                <a:latin typeface="Calibri" panose="020F0502020204030204" pitchFamily="34" charset="0"/>
              </a:rPr>
              <a:t>Outil d’analyse des </a:t>
            </a:r>
            <a:r>
              <a:rPr lang="fr-FR" sz="1100" dirty="0" err="1">
                <a:solidFill>
                  <a:srgbClr val="D1D5D5"/>
                </a:solidFill>
                <a:latin typeface="Calibri" panose="020F0502020204030204" pitchFamily="34" charset="0"/>
              </a:rPr>
              <a:t>followers</a:t>
            </a:r>
            <a:r>
              <a:rPr lang="fr-FR" sz="1100" dirty="0">
                <a:solidFill>
                  <a:srgbClr val="D1D5D5"/>
                </a:solidFill>
                <a:latin typeface="Calibri" panose="020F0502020204030204" pitchFamily="34" charset="0"/>
              </a:rPr>
              <a:t> (ex.</a:t>
            </a:r>
            <a:r>
              <a:rPr lang="fr-FR" sz="1100" dirty="0">
                <a:solidFill>
                  <a:srgbClr val="D1D5D5"/>
                </a:solidFill>
                <a:latin typeface="Calibri" panose="020F0502020204030204" pitchFamily="34" charset="0"/>
                <a:hlinkClick r:id="rId8"/>
              </a:rPr>
              <a:t> </a:t>
            </a:r>
            <a:r>
              <a:rPr lang="fr-FR" sz="1100" dirty="0" err="1">
                <a:solidFill>
                  <a:srgbClr val="D1D5D5"/>
                </a:solidFill>
                <a:latin typeface="Calibri" panose="020F0502020204030204" pitchFamily="34" charset="0"/>
                <a:hlinkClick r:id="rId8"/>
              </a:rPr>
              <a:t>Tweriod</a:t>
            </a:r>
            <a:r>
              <a:rPr lang="fr-FR" sz="1100" dirty="0">
                <a:solidFill>
                  <a:srgbClr val="D1D5D5"/>
                </a:solidFill>
                <a:latin typeface="Calibri" panose="020F0502020204030204" pitchFamily="34" charset="0"/>
              </a:rPr>
              <a:t>)</a:t>
            </a:r>
          </a:p>
        </p:txBody>
      </p:sp>
      <p:sp>
        <p:nvSpPr>
          <p:cNvPr id="11" name="Rectangle 10"/>
          <p:cNvSpPr/>
          <p:nvPr/>
        </p:nvSpPr>
        <p:spPr>
          <a:xfrm>
            <a:off x="3151698" y="6531623"/>
            <a:ext cx="2376264" cy="276999"/>
          </a:xfrm>
          <a:prstGeom prst="rect">
            <a:avLst/>
          </a:prstGeom>
        </p:spPr>
        <p:txBody>
          <a:bodyPr wrap="square">
            <a:spAutoFit/>
          </a:bodyPr>
          <a:lstStyle/>
          <a:p>
            <a:pPr algn="ctr"/>
            <a:r>
              <a:rPr lang="fr-FR" sz="1200" dirty="0">
                <a:hlinkClick r:id="rId9"/>
              </a:rPr>
              <a:t>d’après Allan Johnson</a:t>
            </a:r>
            <a:endParaRPr lang="fr-FR" sz="1200" dirty="0"/>
          </a:p>
        </p:txBody>
      </p:sp>
      <p:sp>
        <p:nvSpPr>
          <p:cNvPr id="4" name="Rectangle 3"/>
          <p:cNvSpPr/>
          <p:nvPr/>
        </p:nvSpPr>
        <p:spPr>
          <a:xfrm>
            <a:off x="971600" y="1124744"/>
            <a:ext cx="3368230" cy="461665"/>
          </a:xfrm>
          <a:prstGeom prst="rect">
            <a:avLst/>
          </a:prstGeom>
        </p:spPr>
        <p:txBody>
          <a:bodyPr wrap="none">
            <a:spAutoFit/>
          </a:bodyPr>
          <a:lstStyle/>
          <a:p>
            <a:pPr lvl="0">
              <a:spcBef>
                <a:spcPct val="20000"/>
              </a:spcBef>
            </a:pPr>
            <a:r>
              <a:rPr lang="fr-FR" sz="2400" dirty="0">
                <a:solidFill>
                  <a:srgbClr val="D1D5D5"/>
                </a:solidFill>
                <a:latin typeface="Candara" pitchFamily="34" charset="0"/>
              </a:rPr>
              <a:t>Structurer son </a:t>
            </a:r>
            <a:r>
              <a:rPr lang="fr-FR" sz="2400" i="1" dirty="0">
                <a:solidFill>
                  <a:srgbClr val="D1D5D5"/>
                </a:solidFill>
                <a:latin typeface="Candara" pitchFamily="34" charset="0"/>
              </a:rPr>
              <a:t>workflow</a:t>
            </a:r>
          </a:p>
        </p:txBody>
      </p:sp>
      <p:sp>
        <p:nvSpPr>
          <p:cNvPr id="7" name="Rectangle 6"/>
          <p:cNvSpPr/>
          <p:nvPr/>
        </p:nvSpPr>
        <p:spPr>
          <a:xfrm>
            <a:off x="6016881" y="1857398"/>
            <a:ext cx="2659575" cy="769441"/>
          </a:xfrm>
          <a:prstGeom prst="rect">
            <a:avLst/>
          </a:prstGeom>
        </p:spPr>
        <p:txBody>
          <a:bodyPr wrap="square">
            <a:spAutoFit/>
          </a:bodyPr>
          <a:lstStyle/>
          <a:p>
            <a:r>
              <a:rPr lang="fr-FR" sz="1100" dirty="0">
                <a:solidFill>
                  <a:srgbClr val="D1D5D5"/>
                </a:solidFill>
                <a:latin typeface="Calibri" panose="020F0502020204030204" pitchFamily="34" charset="0"/>
              </a:rPr>
              <a:t>Agrégateur de flux RSS, mais aussi tableaux de bord (ex. : </a:t>
            </a:r>
            <a:r>
              <a:rPr lang="fr-FR" sz="1100" dirty="0" err="1">
                <a:solidFill>
                  <a:srgbClr val="D1D5D5"/>
                </a:solidFill>
                <a:latin typeface="Calibri" panose="020F0502020204030204" pitchFamily="34" charset="0"/>
                <a:hlinkClick r:id="rId10"/>
              </a:rPr>
              <a:t>Tweetdeck</a:t>
            </a:r>
            <a:r>
              <a:rPr lang="fr-FR" sz="1100" dirty="0">
                <a:solidFill>
                  <a:srgbClr val="D1D5D5"/>
                </a:solidFill>
                <a:latin typeface="Calibri" panose="020F0502020204030204" pitchFamily="34" charset="0"/>
              </a:rPr>
              <a:t> pour Twitter, </a:t>
            </a:r>
            <a:r>
              <a:rPr lang="fr-FR" sz="1100" dirty="0" err="1">
                <a:solidFill>
                  <a:srgbClr val="D1D5D5"/>
                </a:solidFill>
                <a:latin typeface="Calibri" panose="020F0502020204030204" pitchFamily="34" charset="0"/>
                <a:hlinkClick r:id="rId11"/>
              </a:rPr>
              <a:t>Hootsuite</a:t>
            </a:r>
            <a:r>
              <a:rPr lang="fr-FR" sz="1100" dirty="0">
                <a:solidFill>
                  <a:srgbClr val="D1D5D5"/>
                </a:solidFill>
                <a:latin typeface="Calibri" panose="020F0502020204030204" pitchFamily="34" charset="0"/>
              </a:rPr>
              <a:t> pour les principaux réseaux sociaux), mails, etc.</a:t>
            </a:r>
          </a:p>
        </p:txBody>
      </p:sp>
      <p:pic>
        <p:nvPicPr>
          <p:cNvPr id="2" name="Image 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619734" y="2123722"/>
            <a:ext cx="784365" cy="236789"/>
          </a:xfrm>
          <a:prstGeom prst="rect">
            <a:avLst/>
          </a:prstGeom>
        </p:spPr>
      </p:pic>
      <p:pic>
        <p:nvPicPr>
          <p:cNvPr id="5" name="Image 4"/>
          <p:cNvPicPr>
            <a:picLocks noChangeAspect="1"/>
          </p:cNvPicPr>
          <p:nvPr/>
        </p:nvPicPr>
        <p:blipFill rotWithShape="1">
          <a:blip r:embed="rId13" cstate="email">
            <a:extLst>
              <a:ext uri="{28A0092B-C50C-407E-A947-70E740481C1C}">
                <a14:useLocalDpi xmlns:a14="http://schemas.microsoft.com/office/drawing/2010/main"/>
              </a:ext>
            </a:extLst>
          </a:blip>
          <a:srcRect t="-2137"/>
          <a:stretch/>
        </p:blipFill>
        <p:spPr>
          <a:xfrm>
            <a:off x="4770198" y="2123722"/>
            <a:ext cx="708859" cy="164781"/>
          </a:xfrm>
          <a:prstGeom prst="rect">
            <a:avLst/>
          </a:prstGeom>
        </p:spPr>
      </p:pic>
      <p:sp>
        <p:nvSpPr>
          <p:cNvPr id="13" name="Titre 1">
            <a:extLst>
              <a:ext uri="{FF2B5EF4-FFF2-40B4-BE49-F238E27FC236}">
                <a16:creationId xmlns:a16="http://schemas.microsoft.com/office/drawing/2014/main" id="{D1DBC722-3BF2-49C3-A100-BC0E9C6F3BB9}"/>
              </a:ext>
            </a:extLst>
          </p:cNvPr>
          <p:cNvSpPr>
            <a:spLocks noGrp="1"/>
          </p:cNvSpPr>
          <p:nvPr>
            <p:ph type="title"/>
          </p:nvPr>
        </p:nvSpPr>
        <p:spPr>
          <a:xfrm>
            <a:off x="1043608" y="404664"/>
            <a:ext cx="7056784" cy="648072"/>
          </a:xfrm>
        </p:spPr>
        <p:txBody>
          <a:bodyPr>
            <a:normAutofit fontScale="90000"/>
          </a:bodyPr>
          <a:lstStyle/>
          <a:p>
            <a:r>
              <a:rPr lang="fr-FR" dirty="0"/>
              <a:t>Enjeux professionnels</a:t>
            </a:r>
            <a:br>
              <a:rPr lang="fr-FR" dirty="0"/>
            </a:br>
            <a:r>
              <a:rPr lang="fr-FR" sz="1600" dirty="0"/>
              <a:t>gestion du temps</a:t>
            </a:r>
          </a:p>
        </p:txBody>
      </p:sp>
    </p:spTree>
    <p:extLst>
      <p:ext uri="{BB962C8B-B14F-4D97-AF65-F5344CB8AC3E}">
        <p14:creationId xmlns:p14="http://schemas.microsoft.com/office/powerpoint/2010/main" val="151372285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8366" y="1172789"/>
            <a:ext cx="5683874" cy="4262906"/>
          </a:xfrm>
          <a:prstGeom prst="rect">
            <a:avLst/>
          </a:prstGeom>
        </p:spPr>
      </p:pic>
      <p:pic>
        <p:nvPicPr>
          <p:cNvPr id="7" name="Image 6">
            <a:extLst>
              <a:ext uri="{FF2B5EF4-FFF2-40B4-BE49-F238E27FC236}">
                <a16:creationId xmlns:a16="http://schemas.microsoft.com/office/drawing/2014/main" id="{955A7B28-F7DD-4CED-A780-10BDE9B888B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65554" y="3429000"/>
            <a:ext cx="4530080" cy="2865276"/>
          </a:xfrm>
          <a:prstGeom prst="rect">
            <a:avLst/>
          </a:prstGeom>
        </p:spPr>
      </p:pic>
      <p:sp>
        <p:nvSpPr>
          <p:cNvPr id="10" name="Rectangle 9">
            <a:extLst>
              <a:ext uri="{FF2B5EF4-FFF2-40B4-BE49-F238E27FC236}">
                <a16:creationId xmlns:a16="http://schemas.microsoft.com/office/drawing/2014/main" id="{6466D0B8-A5FB-459B-B942-FEC44255C017}"/>
              </a:ext>
            </a:extLst>
          </p:cNvPr>
          <p:cNvSpPr/>
          <p:nvPr/>
        </p:nvSpPr>
        <p:spPr>
          <a:xfrm>
            <a:off x="971600" y="5432637"/>
            <a:ext cx="984565" cy="246221"/>
          </a:xfrm>
          <a:prstGeom prst="rect">
            <a:avLst/>
          </a:prstGeom>
        </p:spPr>
        <p:txBody>
          <a:bodyPr wrap="none">
            <a:spAutoFit/>
          </a:bodyPr>
          <a:lstStyle/>
          <a:p>
            <a:pPr lvl="0"/>
            <a:r>
              <a:rPr lang="fr-FR" sz="1000" dirty="0">
                <a:solidFill>
                  <a:prstClr val="black"/>
                </a:solidFill>
                <a:latin typeface="Candara" panose="020E0502030303020204" pitchFamily="34" charset="0"/>
                <a:hlinkClick r:id="rId5"/>
              </a:rPr>
              <a:t>M. Terras, 2012</a:t>
            </a:r>
            <a:endParaRPr lang="fr-FR" sz="1000" dirty="0">
              <a:solidFill>
                <a:prstClr val="black"/>
              </a:solidFill>
              <a:latin typeface="Candara" panose="020E0502030303020204" pitchFamily="34" charset="0"/>
            </a:endParaRPr>
          </a:p>
        </p:txBody>
      </p:sp>
      <p:sp>
        <p:nvSpPr>
          <p:cNvPr id="8" name="Titre 1">
            <a:extLst>
              <a:ext uri="{FF2B5EF4-FFF2-40B4-BE49-F238E27FC236}">
                <a16:creationId xmlns:a16="http://schemas.microsoft.com/office/drawing/2014/main" id="{FC3EEDBA-B237-463D-9F02-F61818ADBB64}"/>
              </a:ext>
            </a:extLst>
          </p:cNvPr>
          <p:cNvSpPr>
            <a:spLocks noGrp="1"/>
          </p:cNvSpPr>
          <p:nvPr>
            <p:ph type="title"/>
          </p:nvPr>
        </p:nvSpPr>
        <p:spPr>
          <a:xfrm>
            <a:off x="1043608" y="404664"/>
            <a:ext cx="7056784" cy="648072"/>
          </a:xfrm>
        </p:spPr>
        <p:txBody>
          <a:bodyPr>
            <a:normAutofit fontScale="90000"/>
          </a:bodyPr>
          <a:lstStyle/>
          <a:p>
            <a:r>
              <a:rPr lang="fr-FR" dirty="0"/>
              <a:t>Enjeux professionnels</a:t>
            </a:r>
            <a:br>
              <a:rPr lang="fr-FR" dirty="0"/>
            </a:br>
            <a:r>
              <a:rPr lang="fr-FR" sz="1600" dirty="0"/>
              <a:t>impact et métriques</a:t>
            </a:r>
          </a:p>
        </p:txBody>
      </p:sp>
    </p:spTree>
    <p:extLst>
      <p:ext uri="{BB962C8B-B14F-4D97-AF65-F5344CB8AC3E}">
        <p14:creationId xmlns:p14="http://schemas.microsoft.com/office/powerpoint/2010/main" val="2377128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Enjeux professionnels</a:t>
            </a:r>
            <a:br>
              <a:rPr lang="fr-FR" dirty="0"/>
            </a:br>
            <a:r>
              <a:rPr lang="fr-FR" sz="1600" dirty="0"/>
              <a:t>impact et métriques</a:t>
            </a:r>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139752" y="4437112"/>
            <a:ext cx="4966320" cy="1944216"/>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6214587" y="5733256"/>
            <a:ext cx="1944216" cy="338554"/>
          </a:xfrm>
          <a:prstGeom prst="rect">
            <a:avLst/>
          </a:prstGeom>
          <a:solidFill>
            <a:schemeClr val="tx1">
              <a:lumMod val="85000"/>
              <a:lumOff val="15000"/>
            </a:schemeClr>
          </a:solidFill>
        </p:spPr>
        <p:txBody>
          <a:bodyPr wrap="square">
            <a:spAutoFit/>
          </a:bodyPr>
          <a:lstStyle/>
          <a:p>
            <a:r>
              <a:rPr lang="fr-FR" sz="800" dirty="0">
                <a:solidFill>
                  <a:srgbClr val="D1D5D5"/>
                </a:solidFill>
              </a:rPr>
              <a:t>Ex.. de notifications possibles sur Academia</a:t>
            </a:r>
            <a:endParaRPr lang="fr-FR" sz="800" dirty="0">
              <a:solidFill>
                <a:srgbClr val="D1D5D5"/>
              </a:solidFill>
              <a:latin typeface="Candara" pitchFamily="34" charset="0"/>
            </a:endParaRPr>
          </a:p>
        </p:txBody>
      </p:sp>
      <p:pic>
        <p:nvPicPr>
          <p:cNvPr id="5" name="Image 4">
            <a:extLst>
              <a:ext uri="{FF2B5EF4-FFF2-40B4-BE49-F238E27FC236}">
                <a16:creationId xmlns:a16="http://schemas.microsoft.com/office/drawing/2014/main" id="{091A4DA1-F09C-46BF-A783-2C6E56AEA6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1408" y="1412776"/>
            <a:ext cx="5260561" cy="2835771"/>
          </a:xfrm>
          <a:prstGeom prst="rect">
            <a:avLst/>
          </a:prstGeom>
        </p:spPr>
      </p:pic>
    </p:spTree>
    <p:extLst>
      <p:ext uri="{BB962C8B-B14F-4D97-AF65-F5344CB8AC3E}">
        <p14:creationId xmlns:p14="http://schemas.microsoft.com/office/powerpoint/2010/main" val="328786723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Enjeux professionnels</a:t>
            </a:r>
            <a:br>
              <a:rPr lang="fr-FR" dirty="0"/>
            </a:br>
            <a:r>
              <a:rPr lang="fr-FR" sz="1600" dirty="0"/>
              <a:t>impact et métriques</a:t>
            </a:r>
            <a:endParaRPr lang="fr-FR" dirty="0"/>
          </a:p>
        </p:txBody>
      </p:sp>
      <p:sp>
        <p:nvSpPr>
          <p:cNvPr id="3" name="Espace réservé du contenu 2"/>
          <p:cNvSpPr>
            <a:spLocks noGrp="1"/>
          </p:cNvSpPr>
          <p:nvPr>
            <p:ph idx="1"/>
          </p:nvPr>
        </p:nvSpPr>
        <p:spPr>
          <a:xfrm>
            <a:off x="1043608" y="1403975"/>
            <a:ext cx="7056784" cy="5472608"/>
          </a:xfrm>
        </p:spPr>
        <p:txBody>
          <a:bodyPr/>
          <a:lstStyle/>
          <a:p>
            <a:pPr marL="0" indent="0">
              <a:buNone/>
            </a:pPr>
            <a:r>
              <a:rPr lang="fr-FR" dirty="0"/>
              <a:t>Les métriques alternatives (</a:t>
            </a:r>
            <a:r>
              <a:rPr lang="fr-FR" i="1" dirty="0"/>
              <a:t>altmetrics)</a:t>
            </a:r>
            <a:endParaRPr lang="fr-FR" dirty="0"/>
          </a:p>
        </p:txBody>
      </p:sp>
      <p:pic>
        <p:nvPicPr>
          <p:cNvPr id="2050" name="Picture 2" descr="http://altmetrics.org/wp-content/uploads/2010/10/four-ways-to-measure-impact-copy.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79235" y="2596162"/>
            <a:ext cx="5785529" cy="277705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183952" y="5373216"/>
            <a:ext cx="1308588" cy="215444"/>
          </a:xfrm>
          <a:prstGeom prst="rect">
            <a:avLst/>
          </a:prstGeom>
        </p:spPr>
        <p:txBody>
          <a:bodyPr wrap="square">
            <a:spAutoFit/>
          </a:bodyPr>
          <a:lstStyle/>
          <a:p>
            <a:pPr algn="r"/>
            <a:r>
              <a:rPr lang="fr-FR" sz="800" i="1" dirty="0" err="1">
                <a:solidFill>
                  <a:srgbClr val="D1D5D5"/>
                </a:solidFill>
                <a:hlinkClick r:id="rId4"/>
              </a:rPr>
              <a:t>Altmetrics</a:t>
            </a:r>
            <a:r>
              <a:rPr lang="fr-FR" sz="800" i="1" dirty="0">
                <a:solidFill>
                  <a:srgbClr val="D1D5D5"/>
                </a:solidFill>
                <a:hlinkClick r:id="rId4"/>
              </a:rPr>
              <a:t> : a </a:t>
            </a:r>
            <a:r>
              <a:rPr lang="fr-FR" sz="800" i="1" dirty="0" err="1">
                <a:solidFill>
                  <a:srgbClr val="D1D5D5"/>
                </a:solidFill>
                <a:hlinkClick r:id="rId4"/>
              </a:rPr>
              <a:t>manifesto</a:t>
            </a:r>
            <a:r>
              <a:rPr lang="fr-FR" sz="800" i="1" dirty="0">
                <a:solidFill>
                  <a:srgbClr val="D1D5D5"/>
                </a:solidFill>
                <a:hlinkClick r:id="rId4"/>
              </a:rPr>
              <a:t> </a:t>
            </a:r>
            <a:endParaRPr lang="fr-FR" sz="800" i="1" dirty="0">
              <a:solidFill>
                <a:srgbClr val="D1D5D5"/>
              </a:solidFill>
            </a:endParaRPr>
          </a:p>
        </p:txBody>
      </p:sp>
    </p:spTree>
    <p:extLst>
      <p:ext uri="{BB962C8B-B14F-4D97-AF65-F5344CB8AC3E}">
        <p14:creationId xmlns:p14="http://schemas.microsoft.com/office/powerpoint/2010/main" val="24807880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Rectangle 2"/>
          <p:cNvSpPr/>
          <p:nvPr/>
        </p:nvSpPr>
        <p:spPr>
          <a:xfrm>
            <a:off x="7884368" y="6450116"/>
            <a:ext cx="801823" cy="215444"/>
          </a:xfrm>
          <a:prstGeom prst="rect">
            <a:avLst/>
          </a:prstGeom>
        </p:spPr>
        <p:txBody>
          <a:bodyPr wrap="none">
            <a:spAutoFit/>
          </a:bodyPr>
          <a:lstStyle/>
          <a:p>
            <a:pPr lvl="1"/>
            <a:r>
              <a:rPr lang="fr-FR" sz="800" dirty="0">
                <a:latin typeface="Candara" panose="020E0502030303020204" pitchFamily="34" charset="0"/>
                <a:hlinkClick r:id="rId3"/>
              </a:rPr>
              <a:t>lien</a:t>
            </a:r>
            <a:endParaRPr lang="fr-FR" sz="800" dirty="0">
              <a:latin typeface="Candara" panose="020E0502030303020204" pitchFamily="34" charset="0"/>
            </a:endParaRPr>
          </a:p>
        </p:txBody>
      </p:sp>
      <p:sp>
        <p:nvSpPr>
          <p:cNvPr id="4" name="Titre 3"/>
          <p:cNvSpPr>
            <a:spLocks noGrp="1"/>
          </p:cNvSpPr>
          <p:nvPr>
            <p:ph type="title"/>
          </p:nvPr>
        </p:nvSpPr>
        <p:spPr/>
        <p:txBody>
          <a:bodyPr>
            <a:normAutofit fontScale="90000"/>
          </a:bodyPr>
          <a:lstStyle/>
          <a:p>
            <a:r>
              <a:rPr lang="fr-FR" dirty="0"/>
              <a:t>Enjeux professionnels</a:t>
            </a:r>
            <a:br>
              <a:rPr lang="fr-FR" dirty="0"/>
            </a:br>
            <a:r>
              <a:rPr lang="fr-FR" sz="1600" dirty="0"/>
              <a:t>impact et métriques</a:t>
            </a:r>
            <a:endParaRPr lang="fr-FR" dirty="0"/>
          </a:p>
        </p:txBody>
      </p:sp>
      <p:pic>
        <p:nvPicPr>
          <p:cNvPr id="6" name="Imag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568" y="1262055"/>
            <a:ext cx="4248472" cy="3671234"/>
          </a:xfrm>
          <a:prstGeom prst="rect">
            <a:avLst/>
          </a:prstGeom>
        </p:spPr>
      </p:pic>
      <p:pic>
        <p:nvPicPr>
          <p:cNvPr id="2" name="Imag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03848" y="3156436"/>
            <a:ext cx="5400600" cy="32969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95022605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252628"/>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Enjeux professionnels</a:t>
            </a:r>
            <a:br>
              <a:rPr lang="fr-FR" dirty="0"/>
            </a:br>
            <a:r>
              <a:rPr lang="fr-FR" sz="1600" dirty="0"/>
              <a:t>impact et métriques</a:t>
            </a:r>
            <a:endParaRPr lang="fr-FR" dirty="0"/>
          </a:p>
        </p:txBody>
      </p:sp>
      <p:sp>
        <p:nvSpPr>
          <p:cNvPr id="3" name="Espace réservé du contenu 2"/>
          <p:cNvSpPr>
            <a:spLocks noGrp="1"/>
          </p:cNvSpPr>
          <p:nvPr>
            <p:ph idx="1"/>
          </p:nvPr>
        </p:nvSpPr>
        <p:spPr>
          <a:xfrm>
            <a:off x="4932040" y="5105901"/>
            <a:ext cx="3744416" cy="978821"/>
          </a:xfrm>
        </p:spPr>
        <p:txBody>
          <a:bodyPr>
            <a:normAutofit lnSpcReduction="10000"/>
          </a:bodyPr>
          <a:lstStyle/>
          <a:p>
            <a:pPr marL="0" indent="0">
              <a:buNone/>
            </a:pPr>
            <a:r>
              <a:rPr lang="fr-FR" sz="1400" dirty="0"/>
              <a:t>Voir également</a:t>
            </a:r>
          </a:p>
          <a:p>
            <a:pPr marL="0" indent="0">
              <a:buNone/>
            </a:pPr>
            <a:r>
              <a:rPr lang="fr-FR" sz="1400" dirty="0">
                <a:hlinkClick r:id="rId3"/>
              </a:rPr>
              <a:t>Altmetric</a:t>
            </a:r>
            <a:r>
              <a:rPr lang="fr-FR" sz="1400" dirty="0"/>
              <a:t>, ex. d’un </a:t>
            </a:r>
            <a:r>
              <a:rPr lang="fr-FR" sz="1400" dirty="0">
                <a:hlinkClick r:id="rId4"/>
              </a:rPr>
              <a:t>article sur HAL</a:t>
            </a:r>
            <a:r>
              <a:rPr lang="fr-FR" sz="1400" dirty="0"/>
              <a:t> (mais des </a:t>
            </a:r>
            <a:r>
              <a:rPr lang="fr-FR" sz="1400" dirty="0">
                <a:hlinkClick r:id="rId5"/>
              </a:rPr>
              <a:t>questions sur le modèle économique</a:t>
            </a:r>
            <a:r>
              <a:rPr lang="fr-FR" sz="1400" dirty="0"/>
              <a:t>)</a:t>
            </a:r>
          </a:p>
          <a:p>
            <a:pPr marL="0" indent="0">
              <a:buNone/>
            </a:pPr>
            <a:r>
              <a:rPr lang="fr-FR" sz="1400" dirty="0"/>
              <a:t>PLOS Article-</a:t>
            </a:r>
            <a:r>
              <a:rPr lang="fr-FR" sz="1400" dirty="0" err="1"/>
              <a:t>Level</a:t>
            </a:r>
            <a:r>
              <a:rPr lang="fr-FR" sz="1400" dirty="0"/>
              <a:t> </a:t>
            </a:r>
            <a:r>
              <a:rPr lang="fr-FR" sz="1400" dirty="0" err="1"/>
              <a:t>Metrics</a:t>
            </a:r>
            <a:r>
              <a:rPr lang="fr-FR" sz="1400" dirty="0"/>
              <a:t>, ex. d’un </a:t>
            </a:r>
            <a:r>
              <a:rPr lang="fr-FR" sz="1400" dirty="0">
                <a:hlinkClick r:id="rId6"/>
              </a:rPr>
              <a:t>article</a:t>
            </a:r>
            <a:endParaRPr lang="fr-FR" sz="1400" dirty="0"/>
          </a:p>
        </p:txBody>
      </p:sp>
      <p:sp>
        <p:nvSpPr>
          <p:cNvPr id="5" name="ZoneTexte 4"/>
          <p:cNvSpPr txBox="1"/>
          <p:nvPr/>
        </p:nvSpPr>
        <p:spPr>
          <a:xfrm>
            <a:off x="3203848" y="1876039"/>
            <a:ext cx="4896544" cy="2031325"/>
          </a:xfrm>
          <a:prstGeom prst="rect">
            <a:avLst/>
          </a:prstGeom>
          <a:noFill/>
          <a:ln>
            <a:solidFill>
              <a:srgbClr val="9AD1DC"/>
            </a:solidFill>
          </a:ln>
        </p:spPr>
        <p:txBody>
          <a:bodyPr wrap="square" rtlCol="0">
            <a:spAutoFit/>
          </a:bodyPr>
          <a:lstStyle/>
          <a:p>
            <a:pPr marL="285750" indent="-285750">
              <a:buFont typeface="Arial" pitchFamily="34" charset="0"/>
              <a:buChar char="•"/>
            </a:pPr>
            <a:r>
              <a:rPr lang="fr-FR" sz="1400" kern="0" dirty="0">
                <a:solidFill>
                  <a:srgbClr val="D1D5D5"/>
                </a:solidFill>
                <a:latin typeface="Candara" pitchFamily="34" charset="0"/>
                <a:hlinkClick r:id="rId7"/>
              </a:rPr>
              <a:t>https://profiles.impactstory.org/</a:t>
            </a:r>
            <a:endParaRPr lang="fr-FR" sz="1400" kern="0" dirty="0">
              <a:solidFill>
                <a:srgbClr val="D1D5D5"/>
              </a:solidFill>
              <a:latin typeface="Candara" pitchFamily="34" charset="0"/>
            </a:endParaRPr>
          </a:p>
          <a:p>
            <a:pPr marL="285750" indent="-285750">
              <a:buFont typeface="Arial" pitchFamily="34" charset="0"/>
              <a:buChar char="•"/>
            </a:pPr>
            <a:r>
              <a:rPr lang="fr-FR" sz="1400" kern="0" dirty="0">
                <a:solidFill>
                  <a:srgbClr val="D1D5D5"/>
                </a:solidFill>
                <a:latin typeface="Candara" pitchFamily="34" charset="0"/>
              </a:rPr>
              <a:t>créé en 2011 (Jason </a:t>
            </a:r>
            <a:r>
              <a:rPr lang="fr-FR" sz="1400" kern="0" dirty="0" err="1">
                <a:solidFill>
                  <a:srgbClr val="D1D5D5"/>
                </a:solidFill>
                <a:latin typeface="Candara" pitchFamily="34" charset="0"/>
              </a:rPr>
              <a:t>Priem</a:t>
            </a:r>
            <a:r>
              <a:rPr lang="fr-FR" sz="1400" kern="0" dirty="0">
                <a:solidFill>
                  <a:srgbClr val="D1D5D5"/>
                </a:solidFill>
                <a:latin typeface="Candara" pitchFamily="34" charset="0"/>
              </a:rPr>
              <a:t>), organisme à but non lucratif, soutien de la Alfred P. </a:t>
            </a:r>
            <a:r>
              <a:rPr lang="fr-FR" sz="1400" kern="0" dirty="0" err="1">
                <a:solidFill>
                  <a:srgbClr val="D1D5D5"/>
                </a:solidFill>
                <a:latin typeface="Candara" pitchFamily="34" charset="0"/>
              </a:rPr>
              <a:t>Sloan</a:t>
            </a:r>
            <a:r>
              <a:rPr lang="fr-FR" sz="1400" kern="0" dirty="0">
                <a:solidFill>
                  <a:srgbClr val="D1D5D5"/>
                </a:solidFill>
                <a:latin typeface="Candara" pitchFamily="34" charset="0"/>
              </a:rPr>
              <a:t> </a:t>
            </a:r>
            <a:r>
              <a:rPr lang="fr-FR" sz="1400" kern="0" dirty="0" err="1">
                <a:solidFill>
                  <a:srgbClr val="D1D5D5"/>
                </a:solidFill>
                <a:latin typeface="Candara" pitchFamily="34" charset="0"/>
              </a:rPr>
              <a:t>Foundation</a:t>
            </a:r>
            <a:r>
              <a:rPr lang="fr-FR" sz="1400" kern="0" dirty="0">
                <a:solidFill>
                  <a:srgbClr val="D1D5D5"/>
                </a:solidFill>
                <a:latin typeface="Candara" pitchFamily="34" charset="0"/>
              </a:rPr>
              <a:t>, la </a:t>
            </a:r>
            <a:r>
              <a:rPr lang="fr-FR" sz="1400" i="1" kern="0" dirty="0">
                <a:solidFill>
                  <a:srgbClr val="D1D5D5"/>
                </a:solidFill>
                <a:latin typeface="Candara" pitchFamily="34" charset="0"/>
              </a:rPr>
              <a:t>National science </a:t>
            </a:r>
            <a:r>
              <a:rPr lang="fr-FR" sz="1400" i="1" kern="0" dirty="0" err="1">
                <a:solidFill>
                  <a:srgbClr val="D1D5D5"/>
                </a:solidFill>
                <a:latin typeface="Candara" pitchFamily="34" charset="0"/>
              </a:rPr>
              <a:t>foundation</a:t>
            </a:r>
            <a:r>
              <a:rPr lang="fr-FR" sz="1400" kern="0" dirty="0">
                <a:solidFill>
                  <a:srgbClr val="D1D5D5"/>
                </a:solidFill>
                <a:latin typeface="Candara" pitchFamily="34" charset="0"/>
              </a:rPr>
              <a:t> et le JISC</a:t>
            </a:r>
          </a:p>
          <a:p>
            <a:pPr marL="285750" indent="-285750">
              <a:buFont typeface="Arial" pitchFamily="34" charset="0"/>
              <a:buChar char="•"/>
            </a:pPr>
            <a:r>
              <a:rPr lang="fr-FR" sz="1400" kern="0" dirty="0">
                <a:solidFill>
                  <a:srgbClr val="D1D5D5"/>
                </a:solidFill>
                <a:latin typeface="Candara" pitchFamily="34" charset="0"/>
              </a:rPr>
              <a:t>agrégateur d’impact (téléchargements, </a:t>
            </a:r>
            <a:r>
              <a:rPr lang="fr-FR" sz="1400" kern="0" dirty="0" err="1">
                <a:solidFill>
                  <a:srgbClr val="D1D5D5"/>
                </a:solidFill>
                <a:latin typeface="Candara" pitchFamily="34" charset="0"/>
              </a:rPr>
              <a:t>bookmarking</a:t>
            </a:r>
            <a:r>
              <a:rPr lang="fr-FR" sz="1400" kern="0" dirty="0">
                <a:solidFill>
                  <a:srgbClr val="D1D5D5"/>
                </a:solidFill>
                <a:latin typeface="Candara" pitchFamily="34" charset="0"/>
              </a:rPr>
              <a:t>, blogging)</a:t>
            </a:r>
          </a:p>
          <a:p>
            <a:pPr marL="285750" indent="-285750">
              <a:buFont typeface="Arial" pitchFamily="34" charset="0"/>
              <a:buChar char="•"/>
            </a:pPr>
            <a:r>
              <a:rPr lang="fr-FR" sz="1400" i="1" kern="0" dirty="0">
                <a:solidFill>
                  <a:srgbClr val="D1D5D5"/>
                </a:solidFill>
                <a:latin typeface="Candara" pitchFamily="34" charset="0"/>
              </a:rPr>
              <a:t>open source et open data</a:t>
            </a:r>
            <a:br>
              <a:rPr lang="fr-FR" sz="1400" i="1" kern="0" dirty="0">
                <a:solidFill>
                  <a:srgbClr val="D1D5D5"/>
                </a:solidFill>
                <a:latin typeface="Candara" pitchFamily="34" charset="0"/>
              </a:rPr>
            </a:br>
            <a:endParaRPr lang="fr-FR" sz="1400" i="1" kern="0" dirty="0">
              <a:solidFill>
                <a:srgbClr val="D1D5D5"/>
              </a:solidFill>
              <a:latin typeface="Candara" pitchFamily="34" charset="0"/>
            </a:endParaRPr>
          </a:p>
          <a:p>
            <a:pPr algn="r"/>
            <a:r>
              <a:rPr lang="fr-FR" sz="1400" kern="0" dirty="0">
                <a:solidFill>
                  <a:srgbClr val="D1D5D5"/>
                </a:solidFill>
                <a:latin typeface="Candara" pitchFamily="34" charset="0"/>
              </a:rPr>
              <a:t>Ex. d’un compte : </a:t>
            </a:r>
            <a:r>
              <a:rPr lang="fr-FR" sz="1400" kern="0" dirty="0">
                <a:solidFill>
                  <a:srgbClr val="D1D5D5"/>
                </a:solidFill>
                <a:latin typeface="Candara" pitchFamily="34" charset="0"/>
                <a:hlinkClick r:id="rId8"/>
              </a:rPr>
              <a:t>Ethan White</a:t>
            </a:r>
            <a:endParaRPr lang="fr-FR" sz="1400" kern="0" dirty="0">
              <a:solidFill>
                <a:srgbClr val="D1D5D5"/>
              </a:solidFill>
              <a:latin typeface="Candara" pitchFamily="34" charset="0"/>
            </a:endParaRPr>
          </a:p>
        </p:txBody>
      </p:sp>
      <p:pic>
        <p:nvPicPr>
          <p:cNvPr id="1027"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195760" y="4071338"/>
            <a:ext cx="6912768" cy="74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 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43608" y="2564904"/>
            <a:ext cx="1700229" cy="317376"/>
          </a:xfrm>
          <a:prstGeom prst="rect">
            <a:avLst/>
          </a:prstGeom>
        </p:spPr>
      </p:pic>
    </p:spTree>
    <p:extLst>
      <p:ext uri="{BB962C8B-B14F-4D97-AF65-F5344CB8AC3E}">
        <p14:creationId xmlns:p14="http://schemas.microsoft.com/office/powerpoint/2010/main" val="40715974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200" dirty="0"/>
              <a:t>Enjeux professionnels</a:t>
            </a:r>
            <a:br>
              <a:rPr lang="fr-FR" sz="2200" dirty="0"/>
            </a:br>
            <a:r>
              <a:rPr lang="fr-FR" sz="1400" dirty="0"/>
              <a:t>reconnaissance institutionnelle</a:t>
            </a:r>
            <a:endParaRPr lang="fr-FR" dirty="0"/>
          </a:p>
        </p:txBody>
      </p:sp>
      <p:pic>
        <p:nvPicPr>
          <p:cNvPr id="4" name="Espace réservé du contenu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629879" y="1196752"/>
            <a:ext cx="5884242" cy="5359533"/>
          </a:xfrm>
          <a:prstGeom prst="rect">
            <a:avLst/>
          </a:prstGeom>
        </p:spPr>
      </p:pic>
      <p:sp>
        <p:nvSpPr>
          <p:cNvPr id="5" name="Rectangle 4"/>
          <p:cNvSpPr/>
          <p:nvPr/>
        </p:nvSpPr>
        <p:spPr>
          <a:xfrm>
            <a:off x="1547664" y="6525344"/>
            <a:ext cx="1152128" cy="215444"/>
          </a:xfrm>
          <a:prstGeom prst="rect">
            <a:avLst/>
          </a:prstGeom>
        </p:spPr>
        <p:txBody>
          <a:bodyPr wrap="square">
            <a:spAutoFit/>
          </a:bodyPr>
          <a:lstStyle/>
          <a:p>
            <a:pPr marL="0" lvl="1"/>
            <a:r>
              <a:rPr lang="fr-FR" sz="800" dirty="0">
                <a:latin typeface="Candara" panose="020E0502030303020204" pitchFamily="34" charset="0"/>
                <a:hlinkClick r:id="rId4"/>
              </a:rPr>
              <a:t>Nature, 18/10/2017</a:t>
            </a:r>
            <a:endParaRPr lang="fr-FR" sz="800" dirty="0">
              <a:latin typeface="Candara" panose="020E0502030303020204" pitchFamily="34" charset="0"/>
            </a:endParaRPr>
          </a:p>
        </p:txBody>
      </p:sp>
    </p:spTree>
    <p:extLst>
      <p:ext uri="{BB962C8B-B14F-4D97-AF65-F5344CB8AC3E}">
        <p14:creationId xmlns:p14="http://schemas.microsoft.com/office/powerpoint/2010/main" val="14750170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Enjeux professionnels</a:t>
            </a:r>
            <a:br>
              <a:rPr lang="fr-FR" dirty="0"/>
            </a:br>
            <a:r>
              <a:rPr lang="fr-FR" sz="1600" dirty="0"/>
              <a:t>reconnaissance institutionnelle</a:t>
            </a:r>
          </a:p>
        </p:txBody>
      </p:sp>
      <p:sp>
        <p:nvSpPr>
          <p:cNvPr id="3" name="Espace réservé du contenu 2"/>
          <p:cNvSpPr>
            <a:spLocks noGrp="1"/>
          </p:cNvSpPr>
          <p:nvPr>
            <p:ph idx="1"/>
          </p:nvPr>
        </p:nvSpPr>
        <p:spPr/>
        <p:txBody>
          <a:bodyPr>
            <a:normAutofit/>
          </a:bodyPr>
          <a:lstStyle/>
          <a:p>
            <a:pPr marL="0" indent="0">
              <a:buNone/>
            </a:pPr>
            <a:r>
              <a:rPr lang="fr-FR" sz="2600" dirty="0">
                <a:solidFill>
                  <a:srgbClr val="D5D5D5"/>
                </a:solidFill>
              </a:rPr>
              <a:t>Quelle prise en compte ?</a:t>
            </a:r>
          </a:p>
        </p:txBody>
      </p:sp>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1807" y="1916832"/>
            <a:ext cx="5340386" cy="4552373"/>
          </a:xfrm>
          <a:prstGeom prst="rect">
            <a:avLst/>
          </a:prstGeom>
        </p:spPr>
      </p:pic>
      <p:sp>
        <p:nvSpPr>
          <p:cNvPr id="8" name="Ellipse 7"/>
          <p:cNvSpPr/>
          <p:nvPr/>
        </p:nvSpPr>
        <p:spPr>
          <a:xfrm>
            <a:off x="3203848" y="2276872"/>
            <a:ext cx="720080" cy="216024"/>
          </a:xfrm>
          <a:prstGeom prst="ellipse">
            <a:avLst/>
          </a:prstGeom>
          <a:noFill/>
          <a:ln w="25400" cmpd="sng">
            <a:solidFill>
              <a:srgbClr val="13C1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1791917" y="6446272"/>
            <a:ext cx="1042273" cy="215444"/>
          </a:xfrm>
          <a:prstGeom prst="rect">
            <a:avLst/>
          </a:prstGeom>
        </p:spPr>
        <p:txBody>
          <a:bodyPr wrap="none">
            <a:spAutoFit/>
          </a:bodyPr>
          <a:lstStyle/>
          <a:p>
            <a:r>
              <a:rPr lang="fr-FR" sz="800" i="1" dirty="0">
                <a:latin typeface="Candara" panose="020E0502030303020204" pitchFamily="34" charset="0"/>
                <a:hlinkClick r:id="rId4"/>
              </a:rPr>
              <a:t>Les mondes japonais</a:t>
            </a:r>
            <a:endParaRPr lang="fr-FR" sz="800" i="1" dirty="0">
              <a:latin typeface="Candara" panose="020E0502030303020204" pitchFamily="34" charset="0"/>
            </a:endParaRPr>
          </a:p>
        </p:txBody>
      </p:sp>
    </p:spTree>
    <p:extLst>
      <p:ext uri="{BB962C8B-B14F-4D97-AF65-F5344CB8AC3E}">
        <p14:creationId xmlns:p14="http://schemas.microsoft.com/office/powerpoint/2010/main" val="3659477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Définitions</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7520" y="1340768"/>
            <a:ext cx="7022872" cy="5248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4"/>
          <p:cNvSpPr>
            <a:spLocks noChangeArrowheads="1"/>
          </p:cNvSpPr>
          <p:nvPr/>
        </p:nvSpPr>
        <p:spPr bwMode="auto">
          <a:xfrm>
            <a:off x="5436096" y="6588867"/>
            <a:ext cx="295232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fr-FR" sz="600" dirty="0">
                <a:solidFill>
                  <a:srgbClr val="D1D5D5"/>
                </a:solidFill>
                <a:latin typeface="Candara" pitchFamily="34" charset="0"/>
                <a:hlinkClick r:id="rId4"/>
              </a:rPr>
              <a:t>Michael Habib. </a:t>
            </a:r>
            <a:r>
              <a:rPr lang="en-US" sz="600" i="1" dirty="0">
                <a:solidFill>
                  <a:srgbClr val="D1D5D5"/>
                </a:solidFill>
                <a:latin typeface="Candara" pitchFamily="34" charset="0"/>
                <a:hlinkClick r:id="rId4"/>
              </a:rPr>
              <a:t>From Academic Library 2.0 to (Literature) Research 2.0</a:t>
            </a:r>
            <a:endParaRPr lang="fr-FR" sz="600" i="1" dirty="0">
              <a:solidFill>
                <a:srgbClr val="D1D5D5"/>
              </a:solidFill>
              <a:latin typeface="Candara" pitchFamily="34" charset="0"/>
              <a:cs typeface="Arial" charset="0"/>
            </a:endParaRPr>
          </a:p>
        </p:txBody>
      </p:sp>
    </p:spTree>
    <p:extLst>
      <p:ext uri="{BB962C8B-B14F-4D97-AF65-F5344CB8AC3E}">
        <p14:creationId xmlns:p14="http://schemas.microsoft.com/office/powerpoint/2010/main" val="240778112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252628"/>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B775293-0B6B-4582-A2A4-A6403B2C882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3608" y="1844824"/>
            <a:ext cx="4540459" cy="3489622"/>
          </a:xfrm>
          <a:prstGeom prst="rect">
            <a:avLst/>
          </a:prstGeom>
        </p:spPr>
      </p:pic>
      <p:sp>
        <p:nvSpPr>
          <p:cNvPr id="2" name="Titre 1"/>
          <p:cNvSpPr>
            <a:spLocks noGrp="1"/>
          </p:cNvSpPr>
          <p:nvPr>
            <p:ph type="title"/>
          </p:nvPr>
        </p:nvSpPr>
        <p:spPr/>
        <p:txBody>
          <a:bodyPr>
            <a:normAutofit fontScale="90000"/>
          </a:bodyPr>
          <a:lstStyle/>
          <a:p>
            <a:r>
              <a:rPr lang="fr-FR" dirty="0"/>
              <a:t>Enjeux professionnels</a:t>
            </a:r>
            <a:br>
              <a:rPr lang="fr-FR" dirty="0"/>
            </a:br>
            <a:r>
              <a:rPr lang="fr-FR" sz="1600" dirty="0"/>
              <a:t>place pour les institutions ? </a:t>
            </a:r>
          </a:p>
        </p:txBody>
      </p:sp>
      <p:sp>
        <p:nvSpPr>
          <p:cNvPr id="9" name="Espace réservé du contenu 2"/>
          <p:cNvSpPr>
            <a:spLocks noGrp="1"/>
          </p:cNvSpPr>
          <p:nvPr>
            <p:ph idx="1"/>
          </p:nvPr>
        </p:nvSpPr>
        <p:spPr>
          <a:xfrm>
            <a:off x="5436096" y="2925315"/>
            <a:ext cx="2962672" cy="3201219"/>
          </a:xfrm>
        </p:spPr>
        <p:txBody>
          <a:bodyPr/>
          <a:lstStyle/>
          <a:p>
            <a:pPr marL="0" indent="0" algn="ctr">
              <a:buNone/>
            </a:pPr>
            <a:r>
              <a:rPr lang="fr-FR" dirty="0"/>
              <a:t>« Le chercheur </a:t>
            </a:r>
            <a:br>
              <a:rPr lang="fr-FR" dirty="0"/>
            </a:br>
            <a:r>
              <a:rPr lang="fr-FR" dirty="0"/>
              <a:t>plus que l’équipe »</a:t>
            </a:r>
          </a:p>
          <a:p>
            <a:pPr marL="0" indent="0" algn="ctr">
              <a:buNone/>
            </a:pPr>
            <a:r>
              <a:rPr lang="fr-FR" sz="1400" dirty="0"/>
              <a:t>(</a:t>
            </a:r>
            <a:r>
              <a:rPr lang="fr-FR" sz="1400" dirty="0">
                <a:hlinkClick r:id="rId4"/>
              </a:rPr>
              <a:t>W. </a:t>
            </a:r>
            <a:r>
              <a:rPr lang="fr-FR" sz="1400" dirty="0" err="1">
                <a:hlinkClick r:id="rId4"/>
              </a:rPr>
              <a:t>Berthommière</a:t>
            </a:r>
            <a:r>
              <a:rPr lang="fr-FR" sz="1400" dirty="0"/>
              <a:t>)</a:t>
            </a:r>
          </a:p>
        </p:txBody>
      </p:sp>
      <p:sp>
        <p:nvSpPr>
          <p:cNvPr id="10" name="Rectangle 9">
            <a:hlinkClick r:id="rId5"/>
          </p:cNvPr>
          <p:cNvSpPr/>
          <p:nvPr/>
        </p:nvSpPr>
        <p:spPr>
          <a:xfrm>
            <a:off x="2031841" y="5737227"/>
            <a:ext cx="2679350" cy="215444"/>
          </a:xfrm>
          <a:prstGeom prst="rect">
            <a:avLst/>
          </a:prstGeom>
        </p:spPr>
        <p:txBody>
          <a:bodyPr wrap="square">
            <a:spAutoFit/>
          </a:bodyPr>
          <a:lstStyle/>
          <a:p>
            <a:r>
              <a:rPr lang="fr-FR" sz="800" dirty="0">
                <a:latin typeface="Candara" panose="020E0502030303020204" pitchFamily="34" charset="0"/>
                <a:hlinkClick r:id="rId6"/>
              </a:rPr>
              <a:t>Page </a:t>
            </a:r>
            <a:r>
              <a:rPr lang="fr-FR" sz="800" dirty="0" err="1">
                <a:latin typeface="Candara" panose="020E0502030303020204" pitchFamily="34" charset="0"/>
                <a:hlinkClick r:id="rId6"/>
              </a:rPr>
              <a:t>ResearchGate</a:t>
            </a:r>
            <a:r>
              <a:rPr lang="fr-FR" sz="800" dirty="0">
                <a:latin typeface="Candara" panose="020E0502030303020204" pitchFamily="34" charset="0"/>
                <a:hlinkClick r:id="rId6"/>
              </a:rPr>
              <a:t> IPGP</a:t>
            </a:r>
            <a:endParaRPr lang="fr-FR" sz="800" dirty="0">
              <a:latin typeface="Candara" panose="020E0502030303020204" pitchFamily="34" charset="0"/>
            </a:endParaRPr>
          </a:p>
        </p:txBody>
      </p:sp>
      <p:pic>
        <p:nvPicPr>
          <p:cNvPr id="7" name="Imag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51720" y="4682582"/>
            <a:ext cx="4536504" cy="1076178"/>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27131815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444208" y="6224197"/>
            <a:ext cx="2538282" cy="215444"/>
          </a:xfrm>
          <a:prstGeom prst="rect">
            <a:avLst/>
          </a:prstGeom>
        </p:spPr>
        <p:txBody>
          <a:bodyPr wrap="square">
            <a:spAutoFit/>
          </a:bodyPr>
          <a:lstStyle/>
          <a:p>
            <a:r>
              <a:rPr lang="fr-FR" sz="800" dirty="0">
                <a:latin typeface="Candara" panose="020E0502030303020204" pitchFamily="34" charset="0"/>
                <a:hlinkClick r:id="rId3"/>
              </a:rPr>
              <a:t>The </a:t>
            </a:r>
            <a:r>
              <a:rPr lang="fr-FR" sz="800" dirty="0" err="1">
                <a:latin typeface="Candara" panose="020E0502030303020204" pitchFamily="34" charset="0"/>
                <a:hlinkClick r:id="rId3"/>
              </a:rPr>
              <a:t>Chronicle</a:t>
            </a:r>
            <a:r>
              <a:rPr lang="fr-FR" sz="800" dirty="0">
                <a:latin typeface="Candara" panose="020E0502030303020204" pitchFamily="34" charset="0"/>
                <a:hlinkClick r:id="rId3"/>
              </a:rPr>
              <a:t> of </a:t>
            </a:r>
            <a:r>
              <a:rPr lang="fr-FR" sz="800" dirty="0" err="1">
                <a:latin typeface="Candara" panose="020E0502030303020204" pitchFamily="34" charset="0"/>
                <a:hlinkClick r:id="rId3"/>
              </a:rPr>
              <a:t>Higer</a:t>
            </a:r>
            <a:r>
              <a:rPr lang="fr-FR" sz="800" dirty="0">
                <a:latin typeface="Candara" panose="020E0502030303020204" pitchFamily="34" charset="0"/>
                <a:hlinkClick r:id="rId3"/>
              </a:rPr>
              <a:t> Education, 29/01/2016</a:t>
            </a:r>
            <a:endParaRPr lang="fr-FR" sz="800" dirty="0">
              <a:latin typeface="Candara" panose="020E0502030303020204" pitchFamily="34" charset="0"/>
            </a:endParaRPr>
          </a:p>
        </p:txBody>
      </p:sp>
      <p:pic>
        <p:nvPicPr>
          <p:cNvPr id="7"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43609" y="1869904"/>
            <a:ext cx="4752527" cy="2032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955682" y="3943412"/>
            <a:ext cx="1222052" cy="215444"/>
          </a:xfrm>
          <a:prstGeom prst="rect">
            <a:avLst/>
          </a:prstGeom>
          <a:noFill/>
        </p:spPr>
        <p:txBody>
          <a:bodyPr wrap="square">
            <a:spAutoFit/>
          </a:bodyPr>
          <a:lstStyle/>
          <a:p>
            <a:r>
              <a:rPr lang="fr-FR" sz="800" i="1" dirty="0" err="1">
                <a:hlinkClick r:id="rId5"/>
              </a:rPr>
              <a:t>TechCrunch</a:t>
            </a:r>
            <a:r>
              <a:rPr lang="fr-FR" sz="800" dirty="0">
                <a:hlinkClick r:id="rId5"/>
              </a:rPr>
              <a:t>, 08/04/2013</a:t>
            </a:r>
            <a:endParaRPr lang="fr-FR" sz="800" dirty="0"/>
          </a:p>
        </p:txBody>
      </p:sp>
      <p:pic>
        <p:nvPicPr>
          <p:cNvPr id="4" name="Image 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617034" y="4211357"/>
            <a:ext cx="4842538" cy="2001049"/>
          </a:xfrm>
          <a:prstGeom prst="rect">
            <a:avLst/>
          </a:prstGeom>
        </p:spPr>
      </p:pic>
      <p:sp>
        <p:nvSpPr>
          <p:cNvPr id="6" name="Titre 5">
            <a:extLst>
              <a:ext uri="{FF2B5EF4-FFF2-40B4-BE49-F238E27FC236}">
                <a16:creationId xmlns:a16="http://schemas.microsoft.com/office/drawing/2014/main" id="{2B3FC4CE-B2B6-4B47-81B2-5CC9C6670527}"/>
              </a:ext>
            </a:extLst>
          </p:cNvPr>
          <p:cNvSpPr>
            <a:spLocks noGrp="1"/>
          </p:cNvSpPr>
          <p:nvPr>
            <p:ph type="title"/>
          </p:nvPr>
        </p:nvSpPr>
        <p:spPr/>
        <p:txBody>
          <a:bodyPr/>
          <a:lstStyle/>
          <a:p>
            <a:r>
              <a:rPr lang="fr-FR" sz="2200" dirty="0"/>
              <a:t>Enjeux scientifiques</a:t>
            </a:r>
            <a:br>
              <a:rPr lang="fr-FR" sz="2200" dirty="0"/>
            </a:br>
            <a:r>
              <a:rPr lang="fr-FR" sz="1300" dirty="0"/>
              <a:t>des sociétés généralement </a:t>
            </a:r>
            <a:r>
              <a:rPr lang="fr-FR" sz="1300" i="1" dirty="0"/>
              <a:t>for profit</a:t>
            </a:r>
            <a:endParaRPr lang="fr-FR" dirty="0"/>
          </a:p>
        </p:txBody>
      </p:sp>
    </p:spTree>
    <p:extLst>
      <p:ext uri="{BB962C8B-B14F-4D97-AF65-F5344CB8AC3E}">
        <p14:creationId xmlns:p14="http://schemas.microsoft.com/office/powerpoint/2010/main" val="218228587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3462" y="1731765"/>
            <a:ext cx="3786625" cy="4536504"/>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title"/>
          </p:nvPr>
        </p:nvSpPr>
        <p:spPr/>
        <p:txBody>
          <a:bodyPr>
            <a:normAutofit/>
          </a:bodyPr>
          <a:lstStyle/>
          <a:p>
            <a:r>
              <a:rPr lang="fr-FR" sz="2200" dirty="0"/>
              <a:t>Enjeux scientifiques</a:t>
            </a:r>
            <a:br>
              <a:rPr lang="fr-FR" sz="2200" dirty="0"/>
            </a:br>
            <a:r>
              <a:rPr lang="fr-FR" sz="1300" dirty="0"/>
              <a:t>des sociétés généralement </a:t>
            </a:r>
            <a:r>
              <a:rPr lang="fr-FR" sz="1300" i="1" dirty="0"/>
              <a:t>for profit</a:t>
            </a:r>
            <a:endParaRPr lang="fr-FR" dirty="0"/>
          </a:p>
        </p:txBody>
      </p:sp>
      <p:sp>
        <p:nvSpPr>
          <p:cNvPr id="14" name="Rectangle 13"/>
          <p:cNvSpPr/>
          <p:nvPr/>
        </p:nvSpPr>
        <p:spPr>
          <a:xfrm>
            <a:off x="552595" y="6268269"/>
            <a:ext cx="962123" cy="215444"/>
          </a:xfrm>
          <a:prstGeom prst="rect">
            <a:avLst/>
          </a:prstGeom>
        </p:spPr>
        <p:txBody>
          <a:bodyPr wrap="none">
            <a:spAutoFit/>
          </a:bodyPr>
          <a:lstStyle/>
          <a:p>
            <a:r>
              <a:rPr lang="fr-FR" sz="800" dirty="0">
                <a:latin typeface="Candara" panose="020E0502030303020204" pitchFamily="34" charset="0"/>
                <a:cs typeface="Arial" panose="020B0604020202020204" pitchFamily="34" charset="0"/>
                <a:hlinkClick r:id="rId4"/>
              </a:rPr>
              <a:t>UMR 7041 </a:t>
            </a:r>
            <a:r>
              <a:rPr lang="fr-FR" sz="800" dirty="0" err="1">
                <a:latin typeface="Candara" panose="020E0502030303020204" pitchFamily="34" charset="0"/>
                <a:cs typeface="Arial" panose="020B0604020202020204" pitchFamily="34" charset="0"/>
                <a:hlinkClick r:id="rId4"/>
              </a:rPr>
              <a:t>ArScAn</a:t>
            </a:r>
            <a:endParaRPr lang="fr-FR" sz="800" dirty="0">
              <a:latin typeface="Candara" panose="020E0502030303020204" pitchFamily="34" charset="0"/>
              <a:cs typeface="Arial" panose="020B0604020202020204" pitchFamily="34" charset="0"/>
            </a:endParaRPr>
          </a:p>
        </p:txBody>
      </p:sp>
      <p:sp>
        <p:nvSpPr>
          <p:cNvPr id="15" name="Rectangle 14"/>
          <p:cNvSpPr/>
          <p:nvPr/>
        </p:nvSpPr>
        <p:spPr>
          <a:xfrm>
            <a:off x="4489990" y="6398876"/>
            <a:ext cx="2369559" cy="276999"/>
          </a:xfrm>
          <a:prstGeom prst="rect">
            <a:avLst/>
          </a:prstGeom>
        </p:spPr>
        <p:txBody>
          <a:bodyPr wrap="none">
            <a:spAutoFit/>
          </a:bodyPr>
          <a:lstStyle/>
          <a:p>
            <a:r>
              <a:rPr lang="fr-FR" sz="1200" dirty="0">
                <a:solidFill>
                  <a:srgbClr val="D1D5D5"/>
                </a:solidFill>
                <a:latin typeface="Candara" panose="020E0502030303020204" pitchFamily="34" charset="0"/>
                <a:cs typeface="Arial" panose="020B0604020202020204" pitchFamily="34" charset="0"/>
              </a:rPr>
              <a:t>L’UMR 7041 </a:t>
            </a:r>
            <a:r>
              <a:rPr lang="fr-FR" sz="1200" dirty="0" err="1">
                <a:solidFill>
                  <a:srgbClr val="D1D5D5"/>
                </a:solidFill>
                <a:latin typeface="Candara" panose="020E0502030303020204" pitchFamily="34" charset="0"/>
                <a:cs typeface="Arial" panose="020B0604020202020204" pitchFamily="34" charset="0"/>
              </a:rPr>
              <a:t>ArScAn</a:t>
            </a:r>
            <a:r>
              <a:rPr lang="fr-FR" sz="1200" dirty="0">
                <a:solidFill>
                  <a:srgbClr val="D1D5D5"/>
                </a:solidFill>
                <a:latin typeface="Candara" panose="020E0502030303020204" pitchFamily="34" charset="0"/>
                <a:cs typeface="Arial" panose="020B0604020202020204" pitchFamily="34" charset="0"/>
              </a:rPr>
              <a:t> sur Academia</a:t>
            </a:r>
            <a:endParaRPr lang="fr-FR" sz="1200" dirty="0">
              <a:solidFill>
                <a:srgbClr val="D1D5D5"/>
              </a:solidFill>
              <a:latin typeface="Candara" panose="020E0502030303020204" pitchFamily="34" charset="0"/>
            </a:endParaRPr>
          </a:p>
        </p:txBody>
      </p:sp>
      <p:pic>
        <p:nvPicPr>
          <p:cNvPr id="8" name="Imag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77877" y="1819479"/>
            <a:ext cx="3240000" cy="1592542"/>
          </a:xfrm>
          <a:prstGeom prst="rect">
            <a:avLst/>
          </a:prstGeom>
        </p:spPr>
      </p:pic>
      <p:pic>
        <p:nvPicPr>
          <p:cNvPr id="9" name="Image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338721" y="2519822"/>
            <a:ext cx="3240000" cy="1275591"/>
          </a:xfrm>
          <a:prstGeom prst="rect">
            <a:avLst/>
          </a:prstGeom>
          <a:effectLst>
            <a:outerShdw blurRad="292100" dist="139700" dir="2700000" algn="ctr" rotWithShape="0">
              <a:srgbClr val="000000">
                <a:alpha val="65000"/>
              </a:srgbClr>
            </a:outerShdw>
          </a:effectLst>
        </p:spPr>
      </p:pic>
      <p:pic>
        <p:nvPicPr>
          <p:cNvPr id="11" name="Image 1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644008" y="3437270"/>
            <a:ext cx="3240000" cy="1332766"/>
          </a:xfrm>
          <a:prstGeom prst="rect">
            <a:avLst/>
          </a:prstGeom>
          <a:effectLst>
            <a:outerShdw blurRad="292100" dist="139700" dir="2700000" algn="ctr" rotWithShape="0">
              <a:srgbClr val="000000">
                <a:alpha val="65000"/>
              </a:srgbClr>
            </a:outerShdw>
          </a:effectLst>
        </p:spPr>
      </p:pic>
      <p:pic>
        <p:nvPicPr>
          <p:cNvPr id="10" name="Image 9"/>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378267" y="4178806"/>
            <a:ext cx="3240000" cy="1489355"/>
          </a:xfrm>
          <a:prstGeom prst="rect">
            <a:avLst/>
          </a:prstGeom>
          <a:effectLst>
            <a:outerShdw blurRad="292100" dist="139700" dir="2700000" algn="ctr" rotWithShape="0">
              <a:srgbClr val="000000">
                <a:alpha val="65000"/>
              </a:srgbClr>
            </a:outerShdw>
          </a:effectLst>
        </p:spPr>
      </p:pic>
      <p:pic>
        <p:nvPicPr>
          <p:cNvPr id="12" name="Image 11"/>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839910" y="4988072"/>
            <a:ext cx="3240000" cy="1061512"/>
          </a:xfrm>
          <a:prstGeom prst="rect">
            <a:avLst/>
          </a:prstGeom>
          <a:effectLst>
            <a:outerShdw blurRad="292100" dist="139700" dir="2700000" algn="ctr" rotWithShape="0">
              <a:srgbClr val="000000">
                <a:alpha val="65000"/>
              </a:srgbClr>
            </a:outerShdw>
          </a:effectLst>
        </p:spPr>
      </p:pic>
      <p:sp>
        <p:nvSpPr>
          <p:cNvPr id="16" name="Espace réservé du contenu 2">
            <a:extLst>
              <a:ext uri="{FF2B5EF4-FFF2-40B4-BE49-F238E27FC236}">
                <a16:creationId xmlns:a16="http://schemas.microsoft.com/office/drawing/2014/main" id="{807DF74B-CB69-48BD-8A7C-ECFAFA3DAB07}"/>
              </a:ext>
            </a:extLst>
          </p:cNvPr>
          <p:cNvSpPr>
            <a:spLocks noGrp="1"/>
          </p:cNvSpPr>
          <p:nvPr>
            <p:ph idx="1"/>
          </p:nvPr>
        </p:nvSpPr>
        <p:spPr>
          <a:xfrm>
            <a:off x="971598" y="1268760"/>
            <a:ext cx="6264697" cy="5472608"/>
          </a:xfrm>
        </p:spPr>
        <p:txBody>
          <a:bodyPr/>
          <a:lstStyle/>
          <a:p>
            <a:pPr marL="0" indent="0">
              <a:buNone/>
            </a:pPr>
            <a:r>
              <a:rPr lang="fr-FR" dirty="0"/>
              <a:t>Qualité des métadonnées ?</a:t>
            </a:r>
          </a:p>
        </p:txBody>
      </p:sp>
    </p:spTree>
    <p:extLst>
      <p:ext uri="{BB962C8B-B14F-4D97-AF65-F5344CB8AC3E}">
        <p14:creationId xmlns:p14="http://schemas.microsoft.com/office/powerpoint/2010/main" val="156470424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sz="2200" dirty="0"/>
              <a:t>Enjeux scientifiques</a:t>
            </a:r>
            <a:br>
              <a:rPr lang="fr-FR" sz="2200" dirty="0"/>
            </a:br>
            <a:r>
              <a:rPr lang="fr-FR" sz="1300" dirty="0"/>
              <a:t>des sociétés généralement </a:t>
            </a:r>
            <a:r>
              <a:rPr lang="fr-FR" sz="1300" i="1" dirty="0"/>
              <a:t>for profit</a:t>
            </a:r>
            <a:endParaRPr lang="fr-FR"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3568" y="1772816"/>
            <a:ext cx="5859439"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Espace réservé du contenu 2"/>
          <p:cNvSpPr>
            <a:spLocks noGrp="1"/>
          </p:cNvSpPr>
          <p:nvPr>
            <p:ph idx="1"/>
          </p:nvPr>
        </p:nvSpPr>
        <p:spPr>
          <a:xfrm>
            <a:off x="971598" y="1268760"/>
            <a:ext cx="6264697" cy="5472608"/>
          </a:xfrm>
        </p:spPr>
        <p:txBody>
          <a:bodyPr/>
          <a:lstStyle/>
          <a:p>
            <a:pPr marL="0" indent="0">
              <a:buNone/>
            </a:pPr>
            <a:r>
              <a:rPr lang="fr-FR" dirty="0"/>
              <a:t>Sécurité et sauvegarde des données ?</a:t>
            </a:r>
          </a:p>
        </p:txBody>
      </p:sp>
      <p:pic>
        <p:nvPicPr>
          <p:cNvPr id="2" name="Image 1">
            <a:extLst>
              <a:ext uri="{FF2B5EF4-FFF2-40B4-BE49-F238E27FC236}">
                <a16:creationId xmlns:a16="http://schemas.microsoft.com/office/drawing/2014/main" id="{9420E47D-7321-4B08-AFB8-3AFAA5E15DD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995936" y="3324316"/>
            <a:ext cx="4680520" cy="3343229"/>
          </a:xfrm>
          <a:prstGeom prst="rect">
            <a:avLst/>
          </a:prstGeom>
        </p:spPr>
      </p:pic>
    </p:spTree>
    <p:extLst>
      <p:ext uri="{BB962C8B-B14F-4D97-AF65-F5344CB8AC3E}">
        <p14:creationId xmlns:p14="http://schemas.microsoft.com/office/powerpoint/2010/main" val="387685209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BA82D2BB-8B3F-4BDD-978C-3EE3F0465AF6}"/>
              </a:ext>
            </a:extLst>
          </p:cNvPr>
          <p:cNvSpPr>
            <a:spLocks noGrp="1"/>
          </p:cNvSpPr>
          <p:nvPr>
            <p:ph idx="1"/>
          </p:nvPr>
        </p:nvSpPr>
        <p:spPr>
          <a:xfrm>
            <a:off x="971598" y="1268760"/>
            <a:ext cx="6264697" cy="5472608"/>
          </a:xfrm>
        </p:spPr>
        <p:txBody>
          <a:bodyPr/>
          <a:lstStyle/>
          <a:p>
            <a:pPr marL="0" indent="0">
              <a:buNone/>
            </a:pPr>
            <a:r>
              <a:rPr lang="fr-FR" dirty="0"/>
              <a:t>Sort des contenus déposés ?</a:t>
            </a:r>
          </a:p>
        </p:txBody>
      </p:sp>
      <p:sp>
        <p:nvSpPr>
          <p:cNvPr id="2" name="Titre 1"/>
          <p:cNvSpPr>
            <a:spLocks noGrp="1"/>
          </p:cNvSpPr>
          <p:nvPr>
            <p:ph type="title"/>
          </p:nvPr>
        </p:nvSpPr>
        <p:spPr/>
        <p:txBody>
          <a:bodyPr>
            <a:normAutofit/>
          </a:bodyPr>
          <a:lstStyle/>
          <a:p>
            <a:r>
              <a:rPr lang="fr-FR" sz="2200" dirty="0"/>
              <a:t>Enjeux scientifiques</a:t>
            </a:r>
            <a:br>
              <a:rPr lang="fr-FR" sz="2200" dirty="0"/>
            </a:br>
            <a:r>
              <a:rPr lang="fr-FR" sz="1300" dirty="0"/>
              <a:t>des sociétés généralement </a:t>
            </a:r>
            <a:r>
              <a:rPr lang="fr-FR" sz="1300" i="1" dirty="0"/>
              <a:t>for profit</a:t>
            </a:r>
            <a:endParaRPr lang="fr-FR" sz="1400" dirty="0"/>
          </a:p>
        </p:txBody>
      </p:sp>
      <p:sp>
        <p:nvSpPr>
          <p:cNvPr id="4" name="Rectangle 3"/>
          <p:cNvSpPr/>
          <p:nvPr/>
        </p:nvSpPr>
        <p:spPr>
          <a:xfrm>
            <a:off x="6410252" y="4149080"/>
            <a:ext cx="914033" cy="215444"/>
          </a:xfrm>
          <a:prstGeom prst="rect">
            <a:avLst/>
          </a:prstGeom>
        </p:spPr>
        <p:txBody>
          <a:bodyPr wrap="none">
            <a:spAutoFit/>
          </a:bodyPr>
          <a:lstStyle/>
          <a:p>
            <a:r>
              <a:rPr lang="fr-FR" sz="800" dirty="0">
                <a:latin typeface="Candara" panose="020E0502030303020204" pitchFamily="34" charset="0"/>
                <a:cs typeface="Arial" panose="020B0604020202020204" pitchFamily="34" charset="0"/>
                <a:hlinkClick r:id="rId3"/>
              </a:rPr>
              <a:t>Academia, </a:t>
            </a:r>
            <a:r>
              <a:rPr lang="fr-FR" sz="800" i="1" dirty="0" err="1">
                <a:latin typeface="Candara" panose="020E0502030303020204" pitchFamily="34" charset="0"/>
                <a:cs typeface="Arial" panose="020B0604020202020204" pitchFamily="34" charset="0"/>
                <a:hlinkClick r:id="rId3"/>
              </a:rPr>
              <a:t>Terms</a:t>
            </a:r>
            <a:endParaRPr lang="fr-FR" sz="800" i="1" dirty="0">
              <a:latin typeface="Candara" panose="020E0502030303020204" pitchFamily="34" charset="0"/>
              <a:cs typeface="Arial" panose="020B0604020202020204" pitchFamily="34" charset="0"/>
            </a:endParaRPr>
          </a:p>
        </p:txBody>
      </p:sp>
      <p:pic>
        <p:nvPicPr>
          <p:cNvPr id="11" name="Imag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45742" y="1863889"/>
            <a:ext cx="1998290" cy="351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a:extLst>
              <a:ext uri="{FF2B5EF4-FFF2-40B4-BE49-F238E27FC236}">
                <a16:creationId xmlns:a16="http://schemas.microsoft.com/office/drawing/2014/main" id="{7FAD1EEA-8E92-48DA-8094-B0CEF3A4982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99792" y="5141505"/>
            <a:ext cx="5472610" cy="1372070"/>
          </a:xfrm>
          <a:prstGeom prst="rect">
            <a:avLst/>
          </a:prstGeom>
        </p:spPr>
      </p:pic>
      <p:sp>
        <p:nvSpPr>
          <p:cNvPr id="13" name="Rectangle 12">
            <a:extLst>
              <a:ext uri="{FF2B5EF4-FFF2-40B4-BE49-F238E27FC236}">
                <a16:creationId xmlns:a16="http://schemas.microsoft.com/office/drawing/2014/main" id="{4083482A-6AB3-48FA-BAB5-E673A576EF59}"/>
              </a:ext>
            </a:extLst>
          </p:cNvPr>
          <p:cNvSpPr/>
          <p:nvPr/>
        </p:nvSpPr>
        <p:spPr>
          <a:xfrm>
            <a:off x="6327859" y="6507895"/>
            <a:ext cx="1992853" cy="215444"/>
          </a:xfrm>
          <a:prstGeom prst="rect">
            <a:avLst/>
          </a:prstGeom>
        </p:spPr>
        <p:txBody>
          <a:bodyPr wrap="none">
            <a:spAutoFit/>
          </a:bodyPr>
          <a:lstStyle/>
          <a:p>
            <a:r>
              <a:rPr lang="fr-FR" sz="800" dirty="0">
                <a:latin typeface="Candara" panose="020E0502030303020204" pitchFamily="34" charset="0"/>
                <a:cs typeface="Arial" panose="020B0604020202020204" pitchFamily="34" charset="0"/>
                <a:hlinkClick r:id="rId6"/>
              </a:rPr>
              <a:t>ResearchGate,</a:t>
            </a:r>
            <a:r>
              <a:rPr lang="fr-FR" sz="800" i="1" dirty="0">
                <a:latin typeface="Candara" panose="020E0502030303020204" pitchFamily="34" charset="0"/>
                <a:cs typeface="Arial" panose="020B0604020202020204" pitchFamily="34" charset="0"/>
                <a:hlinkClick r:id="rId6"/>
              </a:rPr>
              <a:t> </a:t>
            </a:r>
            <a:r>
              <a:rPr lang="fr-FR" sz="800" i="1" dirty="0" err="1">
                <a:hlinkClick r:id="rId6"/>
              </a:rPr>
              <a:t>Intellectual</a:t>
            </a:r>
            <a:r>
              <a:rPr lang="fr-FR" sz="800" i="1" dirty="0">
                <a:hlinkClick r:id="rId6"/>
              </a:rPr>
              <a:t> </a:t>
            </a:r>
            <a:r>
              <a:rPr lang="fr-FR" sz="800" i="1" dirty="0" err="1">
                <a:hlinkClick r:id="rId6"/>
              </a:rPr>
              <a:t>Property</a:t>
            </a:r>
            <a:r>
              <a:rPr lang="fr-FR" sz="800" i="1" dirty="0">
                <a:hlinkClick r:id="rId6"/>
              </a:rPr>
              <a:t> Policy</a:t>
            </a:r>
            <a:r>
              <a:rPr lang="fr-FR" sz="800" i="1" dirty="0">
                <a:latin typeface="Candara" panose="020E0502030303020204" pitchFamily="34" charset="0"/>
                <a:cs typeface="Arial" panose="020B0604020202020204" pitchFamily="34" charset="0"/>
                <a:hlinkClick r:id="rId6"/>
              </a:rPr>
              <a:t> </a:t>
            </a:r>
            <a:endParaRPr lang="fr-FR" sz="800" i="1" dirty="0">
              <a:latin typeface="Candara" panose="020E0502030303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54AAAFE5-BE1A-43FF-835B-70F6A8BFE413}"/>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045742" y="2215392"/>
            <a:ext cx="6201615" cy="1933688"/>
          </a:xfrm>
          <a:prstGeom prst="rect">
            <a:avLst/>
          </a:prstGeom>
          <a:effectLst>
            <a:outerShdw blurRad="292100" dist="139700" dir="2700000" algn="ctr" rotWithShape="0">
              <a:srgbClr val="000000">
                <a:alpha val="65000"/>
              </a:srgbClr>
            </a:outerShdw>
          </a:effectLst>
        </p:spPr>
      </p:pic>
      <p:pic>
        <p:nvPicPr>
          <p:cNvPr id="14" name="Image 13">
            <a:extLst>
              <a:ext uri="{FF2B5EF4-FFF2-40B4-BE49-F238E27FC236}">
                <a16:creationId xmlns:a16="http://schemas.microsoft.com/office/drawing/2014/main" id="{D24BB26F-F566-48ED-B5FB-7E307048335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242035" y="4704919"/>
            <a:ext cx="1937635" cy="452273"/>
          </a:xfrm>
          <a:prstGeom prst="rect">
            <a:avLst/>
          </a:prstGeom>
        </p:spPr>
      </p:pic>
    </p:spTree>
    <p:extLst>
      <p:ext uri="{BB962C8B-B14F-4D97-AF65-F5344CB8AC3E}">
        <p14:creationId xmlns:p14="http://schemas.microsoft.com/office/powerpoint/2010/main" val="203535327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200" dirty="0"/>
              <a:t>Enjeux scientifiques</a:t>
            </a:r>
            <a:br>
              <a:rPr lang="fr-FR" sz="2200" dirty="0"/>
            </a:br>
            <a:r>
              <a:rPr lang="fr-FR" sz="1300" dirty="0"/>
              <a:t>des sociétés généralement </a:t>
            </a:r>
            <a:r>
              <a:rPr lang="fr-FR" sz="1300" i="1" dirty="0"/>
              <a:t>for profit</a:t>
            </a:r>
            <a:endParaRPr lang="fr-FR" sz="1400" dirty="0"/>
          </a:p>
        </p:txBody>
      </p:sp>
      <p:sp>
        <p:nvSpPr>
          <p:cNvPr id="9" name="Rectangle 8"/>
          <p:cNvSpPr/>
          <p:nvPr/>
        </p:nvSpPr>
        <p:spPr>
          <a:xfrm>
            <a:off x="5016478" y="3579596"/>
            <a:ext cx="958917" cy="215444"/>
          </a:xfrm>
          <a:prstGeom prst="rect">
            <a:avLst/>
          </a:prstGeom>
        </p:spPr>
        <p:txBody>
          <a:bodyPr wrap="none">
            <a:spAutoFit/>
          </a:bodyPr>
          <a:lstStyle/>
          <a:p>
            <a:r>
              <a:rPr lang="fr-FR" sz="800" dirty="0">
                <a:latin typeface="Candara" panose="020E0502030303020204" pitchFamily="34" charset="0"/>
                <a:cs typeface="Arial" panose="020B0604020202020204" pitchFamily="34" charset="0"/>
                <a:hlinkClick r:id="rId3"/>
              </a:rPr>
              <a:t>Academia, </a:t>
            </a:r>
            <a:r>
              <a:rPr lang="fr-FR" sz="800" i="1" dirty="0">
                <a:latin typeface="Candara" panose="020E0502030303020204" pitchFamily="34" charset="0"/>
                <a:cs typeface="Arial" panose="020B0604020202020204" pitchFamily="34" charset="0"/>
                <a:hlinkClick r:id="rId3"/>
              </a:rPr>
              <a:t>Privacy</a:t>
            </a:r>
            <a:endParaRPr lang="fr-FR" sz="800" i="1" dirty="0">
              <a:latin typeface="Candara" panose="020E0502030303020204" pitchFamily="34" charset="0"/>
              <a:cs typeface="Arial" panose="020B0604020202020204" pitchFamily="34" charset="0"/>
            </a:endParaRPr>
          </a:p>
        </p:txBody>
      </p:sp>
      <p:pic>
        <p:nvPicPr>
          <p:cNvPr id="11" name="Imag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63080" y="1870981"/>
            <a:ext cx="24638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59879" y="2338228"/>
            <a:ext cx="4774337" cy="310022"/>
          </a:xfrm>
          <a:prstGeom prst="rect">
            <a:avLst/>
          </a:prstGeom>
        </p:spPr>
      </p:pic>
      <p:pic>
        <p:nvPicPr>
          <p:cNvPr id="12" name="Image 11"/>
          <p:cNvPicPr>
            <a:picLocks noChangeAspect="1"/>
          </p:cNvPicPr>
          <p:nvPr/>
        </p:nvPicPr>
        <p:blipFill rotWithShape="1">
          <a:blip r:embed="rId6" cstate="email">
            <a:extLst>
              <a:ext uri="{28A0092B-C50C-407E-A947-70E740481C1C}">
                <a14:useLocalDpi xmlns:a14="http://schemas.microsoft.com/office/drawing/2010/main"/>
              </a:ext>
            </a:extLst>
          </a:blip>
          <a:srcRect t="-3383"/>
          <a:stretch/>
        </p:blipFill>
        <p:spPr>
          <a:xfrm>
            <a:off x="1059879" y="2682110"/>
            <a:ext cx="4774335" cy="896906"/>
          </a:xfrm>
          <a:prstGeom prst="rect">
            <a:avLst/>
          </a:prstGeom>
        </p:spPr>
      </p:pic>
      <p:sp>
        <p:nvSpPr>
          <p:cNvPr id="10" name="Espace réservé du contenu 2">
            <a:extLst>
              <a:ext uri="{FF2B5EF4-FFF2-40B4-BE49-F238E27FC236}">
                <a16:creationId xmlns:a16="http://schemas.microsoft.com/office/drawing/2014/main" id="{BA82D2BB-8B3F-4BDD-978C-3EE3F0465AF6}"/>
              </a:ext>
            </a:extLst>
          </p:cNvPr>
          <p:cNvSpPr>
            <a:spLocks noGrp="1"/>
          </p:cNvSpPr>
          <p:nvPr>
            <p:ph idx="1"/>
          </p:nvPr>
        </p:nvSpPr>
        <p:spPr>
          <a:xfrm>
            <a:off x="971598" y="1268760"/>
            <a:ext cx="6264697" cy="5472608"/>
          </a:xfrm>
        </p:spPr>
        <p:txBody>
          <a:bodyPr/>
          <a:lstStyle/>
          <a:p>
            <a:pPr marL="0" indent="0">
              <a:buNone/>
            </a:pPr>
            <a:r>
              <a:rPr lang="fr-FR" dirty="0"/>
              <a:t>Sort des données personnelles ?</a:t>
            </a:r>
          </a:p>
        </p:txBody>
      </p:sp>
      <p:pic>
        <p:nvPicPr>
          <p:cNvPr id="13" name="Image 12">
            <a:extLst>
              <a:ext uri="{FF2B5EF4-FFF2-40B4-BE49-F238E27FC236}">
                <a16:creationId xmlns:a16="http://schemas.microsoft.com/office/drawing/2014/main" id="{C77C95E4-9718-4FB1-870C-E7335C4FC58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61560" y="4007954"/>
            <a:ext cx="2737865" cy="346796"/>
          </a:xfrm>
          <a:prstGeom prst="rect">
            <a:avLst/>
          </a:prstGeom>
        </p:spPr>
      </p:pic>
      <p:pic>
        <p:nvPicPr>
          <p:cNvPr id="7" name="Image 6">
            <a:extLst>
              <a:ext uri="{FF2B5EF4-FFF2-40B4-BE49-F238E27FC236}">
                <a16:creationId xmlns:a16="http://schemas.microsoft.com/office/drawing/2014/main" id="{7DD410C4-A2BF-40A7-8D08-D09E690076A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202881" y="4546737"/>
            <a:ext cx="4896544" cy="2002643"/>
          </a:xfrm>
          <a:prstGeom prst="rect">
            <a:avLst/>
          </a:prstGeom>
        </p:spPr>
      </p:pic>
      <p:sp>
        <p:nvSpPr>
          <p:cNvPr id="15" name="Rectangle 14">
            <a:extLst>
              <a:ext uri="{FF2B5EF4-FFF2-40B4-BE49-F238E27FC236}">
                <a16:creationId xmlns:a16="http://schemas.microsoft.com/office/drawing/2014/main" id="{8A3EC29A-6810-45C6-B23E-A02B7C940B37}"/>
              </a:ext>
            </a:extLst>
          </p:cNvPr>
          <p:cNvSpPr/>
          <p:nvPr/>
        </p:nvSpPr>
        <p:spPr>
          <a:xfrm>
            <a:off x="6745408" y="6549380"/>
            <a:ext cx="1426994" cy="215444"/>
          </a:xfrm>
          <a:prstGeom prst="rect">
            <a:avLst/>
          </a:prstGeom>
        </p:spPr>
        <p:txBody>
          <a:bodyPr wrap="none">
            <a:spAutoFit/>
          </a:bodyPr>
          <a:lstStyle/>
          <a:p>
            <a:r>
              <a:rPr lang="fr-FR" sz="800" dirty="0">
                <a:latin typeface="Candara" panose="020E0502030303020204" pitchFamily="34" charset="0"/>
                <a:cs typeface="Arial" panose="020B0604020202020204" pitchFamily="34" charset="0"/>
                <a:hlinkClick r:id="rId9"/>
              </a:rPr>
              <a:t>ResearchGate,</a:t>
            </a:r>
            <a:r>
              <a:rPr lang="fr-FR" sz="800" i="1" dirty="0">
                <a:latin typeface="Candara" panose="020E0502030303020204" pitchFamily="34" charset="0"/>
                <a:cs typeface="Arial" panose="020B0604020202020204" pitchFamily="34" charset="0"/>
                <a:hlinkClick r:id="rId9"/>
              </a:rPr>
              <a:t> </a:t>
            </a:r>
            <a:r>
              <a:rPr lang="fr-FR" sz="800" i="1" dirty="0">
                <a:hlinkClick r:id="rId9"/>
              </a:rPr>
              <a:t>Privacy Policy</a:t>
            </a:r>
            <a:r>
              <a:rPr lang="fr-FR" sz="800" i="1" dirty="0">
                <a:latin typeface="Candara" panose="020E0502030303020204" pitchFamily="34" charset="0"/>
                <a:cs typeface="Arial" panose="020B0604020202020204" pitchFamily="34" charset="0"/>
                <a:hlinkClick r:id="rId9"/>
              </a:rPr>
              <a:t> </a:t>
            </a:r>
            <a:endParaRPr lang="fr-FR" sz="800" i="1" dirty="0">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19954975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3871A5-55BD-46F9-B02D-BD82BD92CDE4}"/>
              </a:ext>
            </a:extLst>
          </p:cNvPr>
          <p:cNvSpPr>
            <a:spLocks noGrp="1"/>
          </p:cNvSpPr>
          <p:nvPr>
            <p:ph type="title"/>
          </p:nvPr>
        </p:nvSpPr>
        <p:spPr/>
        <p:txBody>
          <a:bodyPr/>
          <a:lstStyle/>
          <a:p>
            <a:r>
              <a:rPr lang="fr-FR" sz="2200" dirty="0"/>
              <a:t>Enjeux scientifiques</a:t>
            </a:r>
            <a:br>
              <a:rPr lang="fr-FR" sz="2200" dirty="0"/>
            </a:br>
            <a:r>
              <a:rPr lang="fr-FR" sz="1300" dirty="0"/>
              <a:t>réseaux sociaux et </a:t>
            </a:r>
            <a:r>
              <a:rPr lang="fr-FR" sz="1300" i="1" dirty="0"/>
              <a:t>open access</a:t>
            </a:r>
            <a:endParaRPr lang="fr-FR" dirty="0"/>
          </a:p>
        </p:txBody>
      </p:sp>
      <p:graphicFrame>
        <p:nvGraphicFramePr>
          <p:cNvPr id="6" name="Tableau 5">
            <a:extLst>
              <a:ext uri="{FF2B5EF4-FFF2-40B4-BE49-F238E27FC236}">
                <a16:creationId xmlns:a16="http://schemas.microsoft.com/office/drawing/2014/main" id="{8A86A47A-7946-4F49-B237-A8E671BA8A63}"/>
              </a:ext>
            </a:extLst>
          </p:cNvPr>
          <p:cNvGraphicFramePr>
            <a:graphicFrameLocks noGrp="1"/>
          </p:cNvGraphicFramePr>
          <p:nvPr>
            <p:extLst>
              <p:ext uri="{D42A27DB-BD31-4B8C-83A1-F6EECF244321}">
                <p14:modId xmlns:p14="http://schemas.microsoft.com/office/powerpoint/2010/main" val="3948673460"/>
              </p:ext>
            </p:extLst>
          </p:nvPr>
        </p:nvGraphicFramePr>
        <p:xfrm>
          <a:off x="1043608" y="1844824"/>
          <a:ext cx="7056784" cy="4141470"/>
        </p:xfrm>
        <a:graphic>
          <a:graphicData uri="http://schemas.openxmlformats.org/drawingml/2006/table">
            <a:tbl>
              <a:tblPr firstRow="1" bandRow="1">
                <a:tableStyleId>{5C22544A-7EE6-4342-B048-85BDC9FD1C3A}</a:tableStyleId>
              </a:tblPr>
              <a:tblGrid>
                <a:gridCol w="3528392">
                  <a:extLst>
                    <a:ext uri="{9D8B030D-6E8A-4147-A177-3AD203B41FA5}">
                      <a16:colId xmlns:a16="http://schemas.microsoft.com/office/drawing/2014/main" val="1982593385"/>
                    </a:ext>
                  </a:extLst>
                </a:gridCol>
                <a:gridCol w="3528392">
                  <a:extLst>
                    <a:ext uri="{9D8B030D-6E8A-4147-A177-3AD203B41FA5}">
                      <a16:colId xmlns:a16="http://schemas.microsoft.com/office/drawing/2014/main" val="1068038071"/>
                    </a:ext>
                  </a:extLst>
                </a:gridCol>
              </a:tblGrid>
              <a:tr h="370840">
                <a:tc>
                  <a:txBody>
                    <a:bodyPr/>
                    <a:lstStyle/>
                    <a:p>
                      <a:r>
                        <a:rPr lang="fr-FR" sz="2200" dirty="0">
                          <a:solidFill>
                            <a:srgbClr val="FFFFFF"/>
                          </a:solidFill>
                          <a:latin typeface="Candara" panose="020E0502030303020204" pitchFamily="34" charset="0"/>
                        </a:rPr>
                        <a:t>Archives ouvertes</a:t>
                      </a:r>
                      <a:br>
                        <a:rPr lang="fr-FR" sz="2200" dirty="0">
                          <a:solidFill>
                            <a:srgbClr val="FFFFFF"/>
                          </a:solidFill>
                          <a:latin typeface="Candara" panose="020E0502030303020204" pitchFamily="34" charset="0"/>
                        </a:rPr>
                      </a:br>
                      <a:r>
                        <a:rPr lang="fr-FR" sz="2000" b="0" kern="1200" dirty="0">
                          <a:solidFill>
                            <a:srgbClr val="FFFFFF"/>
                          </a:solidFill>
                          <a:latin typeface="Candara" panose="020E0502030303020204" pitchFamily="34" charset="0"/>
                          <a:ea typeface="+mn-ea"/>
                          <a:cs typeface="+mn-cs"/>
                        </a:rPr>
                        <a:t>(ex. : HAL, </a:t>
                      </a:r>
                      <a:r>
                        <a:rPr lang="fr-FR" sz="2000" b="0" kern="1200" dirty="0" err="1">
                          <a:solidFill>
                            <a:srgbClr val="FFFFFF"/>
                          </a:solidFill>
                          <a:latin typeface="Candara" panose="020E0502030303020204" pitchFamily="34" charset="0"/>
                          <a:ea typeface="+mn-ea"/>
                          <a:cs typeface="+mn-cs"/>
                        </a:rPr>
                        <a:t>arXiv</a:t>
                      </a:r>
                      <a:r>
                        <a:rPr lang="fr-FR" sz="2000" b="0" kern="1200" dirty="0">
                          <a:solidFill>
                            <a:srgbClr val="FFFFFF"/>
                          </a:solidFill>
                          <a:latin typeface="Candara" panose="020E0502030303020204" pitchFamily="34" charset="0"/>
                          <a:ea typeface="+mn-ea"/>
                          <a:cs typeface="+mn-cs"/>
                        </a:rPr>
                        <a: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fr-FR" sz="2200" dirty="0">
                          <a:solidFill>
                            <a:srgbClr val="FFFFFF"/>
                          </a:solidFill>
                          <a:latin typeface="Candara" panose="020E0502030303020204" pitchFamily="34" charset="0"/>
                        </a:rPr>
                        <a:t>Réseaux sociaux</a:t>
                      </a:r>
                      <a:br>
                        <a:rPr lang="fr-FR" sz="2200" dirty="0">
                          <a:solidFill>
                            <a:srgbClr val="FFFFFF"/>
                          </a:solidFill>
                          <a:latin typeface="Candara" panose="020E0502030303020204" pitchFamily="34" charset="0"/>
                        </a:rPr>
                      </a:br>
                      <a:r>
                        <a:rPr lang="fr-FR" sz="2000" b="0" dirty="0">
                          <a:solidFill>
                            <a:srgbClr val="FFFFFF"/>
                          </a:solidFill>
                          <a:latin typeface="Candara" panose="020E0502030303020204" pitchFamily="34" charset="0"/>
                        </a:rPr>
                        <a:t>(ex. : Academia, </a:t>
                      </a:r>
                      <a:r>
                        <a:rPr lang="fr-FR" sz="2000" b="0" dirty="0" err="1">
                          <a:solidFill>
                            <a:srgbClr val="FFFFFF"/>
                          </a:solidFill>
                          <a:latin typeface="Candara" panose="020E0502030303020204" pitchFamily="34" charset="0"/>
                        </a:rPr>
                        <a:t>ResearcGate</a:t>
                      </a:r>
                      <a:r>
                        <a:rPr lang="fr-FR" sz="2000" b="0" dirty="0">
                          <a:solidFill>
                            <a:srgbClr val="FFFFFF"/>
                          </a:solidFill>
                          <a:latin typeface="Candara" panose="020E0502030303020204" pitchFamily="34" charset="0"/>
                        </a:rPr>
                        <a:t>)</a:t>
                      </a:r>
                      <a:endParaRPr lang="fr-FR" sz="2200" b="0" dirty="0">
                        <a:solidFill>
                          <a:srgbClr val="FFFFFF"/>
                        </a:solidFill>
                        <a:latin typeface="Candara" panose="020E0502030303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90728590"/>
                  </a:ext>
                </a:extLst>
              </a:tr>
              <a:tr h="0">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lang="fr-FR" sz="1050" b="0" strike="noStrike" kern="1200" spc="-1" dirty="0">
                        <a:solidFill>
                          <a:srgbClr val="FFFFFF"/>
                        </a:solidFill>
                        <a:latin typeface="Candara" panose="020E0502030303020204" pitchFamily="34" charset="0"/>
                        <a:ea typeface="Arial"/>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fr-FR" sz="2000" b="0" strike="noStrike" kern="1200" spc="-1" dirty="0">
                          <a:solidFill>
                            <a:srgbClr val="FFFFFF"/>
                          </a:solidFill>
                          <a:latin typeface="Candara" panose="020E0502030303020204" pitchFamily="34" charset="0"/>
                          <a:ea typeface="Arial"/>
                          <a:cs typeface="+mn-cs"/>
                        </a:rPr>
                        <a:t>liberté</a:t>
                      </a:r>
                      <a:br>
                        <a:rPr lang="fr-FR" sz="2000" b="0" strike="noStrike" kern="1200" spc="-1" dirty="0">
                          <a:solidFill>
                            <a:srgbClr val="FFFFFF"/>
                          </a:solidFill>
                          <a:latin typeface="Candara" panose="020E0502030303020204" pitchFamily="34" charset="0"/>
                          <a:cs typeface="+mn-cs"/>
                        </a:rPr>
                      </a:br>
                      <a:r>
                        <a:rPr lang="fr-FR" sz="2000" b="0" strike="noStrike" kern="1200" spc="-1" dirty="0">
                          <a:solidFill>
                            <a:srgbClr val="FFFFFF"/>
                          </a:solidFill>
                          <a:latin typeface="Candara" panose="020E0502030303020204" pitchFamily="34" charset="0"/>
                          <a:ea typeface="Arial"/>
                          <a:cs typeface="+mn-cs"/>
                        </a:rPr>
                        <a:t>gratuité</a:t>
                      </a:r>
                      <a:br>
                        <a:rPr lang="fr-FR" sz="2000" b="0" strike="noStrike" kern="1200" spc="-1" dirty="0">
                          <a:solidFill>
                            <a:srgbClr val="FFFFFF"/>
                          </a:solidFill>
                          <a:latin typeface="Candara" panose="020E0502030303020204" pitchFamily="34" charset="0"/>
                          <a:cs typeface="+mn-cs"/>
                        </a:rPr>
                      </a:br>
                      <a:r>
                        <a:rPr lang="fr-FR" sz="2000" b="0" strike="noStrike" kern="1200" spc="-1" dirty="0">
                          <a:solidFill>
                            <a:srgbClr val="FFFFFF"/>
                          </a:solidFill>
                          <a:latin typeface="Candara" panose="020E0502030303020204" pitchFamily="34" charset="0"/>
                          <a:ea typeface="Arial"/>
                          <a:cs typeface="+mn-cs"/>
                        </a:rPr>
                        <a:t>pérennité</a:t>
                      </a:r>
                    </a:p>
                    <a:p>
                      <a:pPr marL="0" marR="0" lvl="0" indent="0" algn="ctr" defTabSz="914400" rtl="0" eaLnBrk="1" fontAlgn="auto" latinLnBrk="0" hangingPunct="1">
                        <a:lnSpc>
                          <a:spcPct val="150000"/>
                        </a:lnSpc>
                        <a:spcBef>
                          <a:spcPts val="0"/>
                        </a:spcBef>
                        <a:spcAft>
                          <a:spcPts val="0"/>
                        </a:spcAft>
                        <a:buClrTx/>
                        <a:buSzTx/>
                        <a:buFontTx/>
                        <a:buNone/>
                        <a:tabLst/>
                        <a:defRPr/>
                      </a:pPr>
                      <a:r>
                        <a:rPr lang="fr-FR" sz="2000" b="0" strike="noStrike" kern="1200" spc="-1" dirty="0">
                          <a:solidFill>
                            <a:srgbClr val="FFFFFF"/>
                          </a:solidFill>
                          <a:latin typeface="Candara" panose="020E0502030303020204" pitchFamily="34" charset="0"/>
                          <a:cs typeface="+mn-cs"/>
                        </a:rPr>
                        <a:t>interopérable</a:t>
                      </a:r>
                    </a:p>
                    <a:p>
                      <a:endParaRPr lang="fr-FR" sz="2000" dirty="0">
                        <a:solidFill>
                          <a:srgbClr val="FFFFFF"/>
                        </a:solidFill>
                        <a:latin typeface="Candara" panose="020E0502030303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ct val="150000"/>
                        </a:lnSpc>
                      </a:pPr>
                      <a:endParaRPr lang="fr-FR" sz="1050" b="0" i="1" strike="noStrike" spc="-1" dirty="0">
                        <a:solidFill>
                          <a:srgbClr val="FFFFFF"/>
                        </a:solidFill>
                        <a:latin typeface="Candara" panose="020E0502030303020204" pitchFamily="34" charset="0"/>
                        <a:ea typeface="Arial"/>
                      </a:endParaRPr>
                    </a:p>
                    <a:p>
                      <a:pPr algn="ctr">
                        <a:lnSpc>
                          <a:spcPct val="150000"/>
                        </a:lnSpc>
                      </a:pPr>
                      <a:r>
                        <a:rPr lang="fr-FR" sz="2000" b="0" i="1" strike="noStrike" spc="-1" dirty="0">
                          <a:solidFill>
                            <a:srgbClr val="FFFFFF"/>
                          </a:solidFill>
                          <a:latin typeface="Candara" panose="020E0502030303020204" pitchFamily="34" charset="0"/>
                          <a:ea typeface="Arial"/>
                        </a:rPr>
                        <a:t>digital labour</a:t>
                      </a:r>
                      <a:endParaRPr lang="fr-FR" sz="2000" b="0" strike="noStrike" spc="-1" dirty="0">
                        <a:solidFill>
                          <a:srgbClr val="FFFFFF"/>
                        </a:solidFill>
                        <a:latin typeface="Candara" panose="020E0502030303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fr-FR" sz="2000" b="0" i="1" strike="noStrike" spc="-1" dirty="0">
                          <a:solidFill>
                            <a:srgbClr val="FFFFFF"/>
                          </a:solidFill>
                          <a:latin typeface="Candara" panose="020E0502030303020204" pitchFamily="34" charset="0"/>
                          <a:ea typeface="Arial"/>
                        </a:rPr>
                        <a:t>gamification </a:t>
                      </a:r>
                      <a:r>
                        <a:rPr lang="fr-FR" sz="2000" b="0" strike="noStrike" spc="-1" dirty="0">
                          <a:solidFill>
                            <a:srgbClr val="FFFFFF"/>
                          </a:solidFill>
                          <a:latin typeface="Candara" panose="020E0502030303020204" pitchFamily="34" charset="0"/>
                          <a:ea typeface="Arial"/>
                        </a:rPr>
                        <a:t>de soi</a:t>
                      </a:r>
                    </a:p>
                    <a:p>
                      <a:pPr marL="0" marR="0" lvl="0" indent="0" algn="ctr" defTabSz="914400" rtl="0" eaLnBrk="1" fontAlgn="auto" latinLnBrk="0" hangingPunct="1">
                        <a:lnSpc>
                          <a:spcPct val="150000"/>
                        </a:lnSpc>
                        <a:spcBef>
                          <a:spcPts val="0"/>
                        </a:spcBef>
                        <a:spcAft>
                          <a:spcPts val="0"/>
                        </a:spcAft>
                        <a:buClrTx/>
                        <a:buSzTx/>
                        <a:buFontTx/>
                        <a:buNone/>
                        <a:tabLst/>
                        <a:defRPr/>
                      </a:pPr>
                      <a:r>
                        <a:rPr lang="fr-FR" sz="2000" b="0" strike="noStrike" spc="-1" dirty="0">
                          <a:solidFill>
                            <a:srgbClr val="FFFFFF"/>
                          </a:solidFill>
                          <a:latin typeface="Candara" panose="020E0502030303020204" pitchFamily="34" charset="0"/>
                          <a:ea typeface="Arial"/>
                        </a:rPr>
                        <a:t>sociétés </a:t>
                      </a:r>
                      <a:r>
                        <a:rPr lang="fr-FR" sz="2000" b="0" i="1" strike="noStrike" spc="-1" dirty="0">
                          <a:solidFill>
                            <a:srgbClr val="FFFFFF"/>
                          </a:solidFill>
                          <a:latin typeface="Candara" panose="020E0502030303020204" pitchFamily="34" charset="0"/>
                          <a:ea typeface="Arial"/>
                        </a:rPr>
                        <a:t>for profit</a:t>
                      </a:r>
                      <a:endParaRPr lang="fr-FR" sz="2000" b="0" strike="noStrike" spc="-1" dirty="0">
                        <a:solidFill>
                          <a:srgbClr val="FFFFFF"/>
                        </a:solidFill>
                        <a:latin typeface="Candara" panose="020E0502030303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fr-FR" sz="2000" b="0" i="1" strike="noStrike" spc="-1" dirty="0">
                          <a:solidFill>
                            <a:srgbClr val="FFFFFF"/>
                          </a:solidFill>
                          <a:latin typeface="Candara" panose="020E0502030303020204" pitchFamily="34" charset="0"/>
                          <a:ea typeface="Arial"/>
                        </a:rPr>
                        <a:t>black box</a:t>
                      </a:r>
                      <a:endParaRPr lang="fr-FR" sz="2000" b="0" strike="noStrike" spc="-1" dirty="0">
                        <a:solidFill>
                          <a:srgbClr val="FFFFFF"/>
                        </a:solidFill>
                        <a:latin typeface="Candara" panose="020E0502030303020204" pitchFamily="34" charset="0"/>
                      </a:endParaRPr>
                    </a:p>
                    <a:p>
                      <a:endParaRPr lang="fr-FR" sz="2000" dirty="0">
                        <a:solidFill>
                          <a:srgbClr val="FFFFFF"/>
                        </a:solidFill>
                        <a:latin typeface="Candara" panose="020E0502030303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4249413"/>
                  </a:ext>
                </a:extLst>
              </a:tr>
              <a:tr h="370840">
                <a:tc>
                  <a:txBody>
                    <a:bodyPr/>
                    <a:lstStyle/>
                    <a:p>
                      <a:pPr algn="ctr"/>
                      <a:r>
                        <a:rPr lang="fr-FR" sz="2800" dirty="0">
                          <a:solidFill>
                            <a:srgbClr val="FFFFFF"/>
                          </a:solidFill>
                          <a:latin typeface="Candara" panose="020E0502030303020204" pitchFamily="34" charset="0"/>
                          <a:sym typeface="Wingdings" panose="05000000000000000000" pitchFamily="2" charset="2"/>
                        </a:rPr>
                        <a:t>   </a:t>
                      </a:r>
                      <a:r>
                        <a:rPr lang="fr-FR" sz="2800" b="1" i="1" dirty="0">
                          <a:solidFill>
                            <a:srgbClr val="13C1C2"/>
                          </a:solidFill>
                          <a:latin typeface="Candara" panose="020E0502030303020204" pitchFamily="34" charset="0"/>
                          <a:sym typeface="Wingdings" panose="05000000000000000000" pitchFamily="2" charset="2"/>
                        </a:rPr>
                        <a:t>open</a:t>
                      </a:r>
                      <a:r>
                        <a:rPr lang="fr-FR" sz="2800" i="1" dirty="0">
                          <a:solidFill>
                            <a:srgbClr val="FFFFFF"/>
                          </a:solidFill>
                          <a:latin typeface="Candara" panose="020E0502030303020204" pitchFamily="34" charset="0"/>
                          <a:sym typeface="Wingdings" panose="05000000000000000000" pitchFamily="2" charset="2"/>
                        </a:rPr>
                        <a:t> access</a:t>
                      </a:r>
                      <a:endParaRPr lang="fr-FR" sz="2800" i="1" dirty="0">
                        <a:solidFill>
                          <a:srgbClr val="FFFFFF"/>
                        </a:solidFill>
                        <a:latin typeface="Candara" panose="020E0502030303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b="0" i="0" strike="noStrike" spc="-1" dirty="0">
                          <a:solidFill>
                            <a:srgbClr val="FFFFFF"/>
                          </a:solidFill>
                          <a:latin typeface="Candara" panose="020E0502030303020204" pitchFamily="34" charset="0"/>
                          <a:ea typeface="Arial"/>
                          <a:sym typeface="Wingdings" panose="05000000000000000000" pitchFamily="2" charset="2"/>
                        </a:rPr>
                        <a:t></a:t>
                      </a:r>
                      <a:r>
                        <a:rPr lang="fr-FR" sz="2800" b="0" i="1" strike="noStrike" spc="-1" dirty="0">
                          <a:solidFill>
                            <a:srgbClr val="FFFFFF"/>
                          </a:solidFill>
                          <a:latin typeface="Candara" panose="020E0502030303020204" pitchFamily="34" charset="0"/>
                          <a:ea typeface="Arial"/>
                          <a:sym typeface="Wingdings" panose="05000000000000000000" pitchFamily="2" charset="2"/>
                        </a:rPr>
                        <a:t>   </a:t>
                      </a:r>
                      <a:r>
                        <a:rPr lang="fr-FR" sz="2800" b="1" i="1" kern="1200" dirty="0">
                          <a:solidFill>
                            <a:srgbClr val="13C1C2"/>
                          </a:solidFill>
                          <a:latin typeface="Candara" panose="020E0502030303020204" pitchFamily="34" charset="0"/>
                          <a:ea typeface="+mn-ea"/>
                          <a:cs typeface="+mn-cs"/>
                        </a:rPr>
                        <a:t>free</a:t>
                      </a:r>
                      <a:r>
                        <a:rPr lang="fr-FR" sz="2800" b="0" i="1" strike="noStrike" spc="-1" dirty="0">
                          <a:solidFill>
                            <a:srgbClr val="FFFFFF"/>
                          </a:solidFill>
                          <a:latin typeface="Candara" panose="020E0502030303020204" pitchFamily="34" charset="0"/>
                          <a:ea typeface="Arial"/>
                        </a:rPr>
                        <a:t> access</a:t>
                      </a:r>
                      <a:endParaRPr lang="fr-FR" sz="2800" b="0" strike="noStrike" spc="-1" dirty="0">
                        <a:solidFill>
                          <a:srgbClr val="FFFFFF"/>
                        </a:solidFill>
                        <a:latin typeface="Candara" panose="020E0502030303020204" pitchFamily="34" charset="0"/>
                      </a:endParaRPr>
                    </a:p>
                    <a:p>
                      <a:pPr algn="ctr"/>
                      <a:endParaRPr lang="fr-FR" sz="2800" dirty="0">
                        <a:solidFill>
                          <a:srgbClr val="FFFFFF"/>
                        </a:solidFill>
                        <a:latin typeface="Candara" panose="020E0502030303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23858535"/>
                  </a:ext>
                </a:extLst>
              </a:tr>
            </a:tbl>
          </a:graphicData>
        </a:graphic>
      </p:graphicFrame>
    </p:spTree>
    <p:extLst>
      <p:ext uri="{BB962C8B-B14F-4D97-AF65-F5344CB8AC3E}">
        <p14:creationId xmlns:p14="http://schemas.microsoft.com/office/powerpoint/2010/main" val="269421227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200" dirty="0"/>
              <a:t>Enjeux scientifiques</a:t>
            </a:r>
            <a:br>
              <a:rPr lang="fr-FR" sz="2200" dirty="0"/>
            </a:br>
            <a:r>
              <a:rPr lang="fr-FR" sz="1300" dirty="0"/>
              <a:t>enjeux juridiques</a:t>
            </a:r>
            <a:endParaRPr lang="fr-FR" sz="1400" dirty="0"/>
          </a:p>
        </p:txBody>
      </p:sp>
      <p:pic>
        <p:nvPicPr>
          <p:cNvPr id="3" name="Image 2">
            <a:extLst>
              <a:ext uri="{FF2B5EF4-FFF2-40B4-BE49-F238E27FC236}">
                <a16:creationId xmlns:a16="http://schemas.microsoft.com/office/drawing/2014/main" id="{9C16D456-F358-41B6-AD5F-4F0FE2A0ED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3608" y="1232101"/>
            <a:ext cx="4968552" cy="5237122"/>
          </a:xfrm>
          <a:prstGeom prst="rect">
            <a:avLst/>
          </a:prstGeom>
        </p:spPr>
      </p:pic>
      <p:sp>
        <p:nvSpPr>
          <p:cNvPr id="4" name="Rectangle 3">
            <a:extLst>
              <a:ext uri="{FF2B5EF4-FFF2-40B4-BE49-F238E27FC236}">
                <a16:creationId xmlns:a16="http://schemas.microsoft.com/office/drawing/2014/main" id="{AA429C2A-A41E-4DB6-8585-4696CD8B3558}"/>
              </a:ext>
            </a:extLst>
          </p:cNvPr>
          <p:cNvSpPr/>
          <p:nvPr/>
        </p:nvSpPr>
        <p:spPr>
          <a:xfrm>
            <a:off x="5292080" y="6469223"/>
            <a:ext cx="797013" cy="215444"/>
          </a:xfrm>
          <a:prstGeom prst="rect">
            <a:avLst/>
          </a:prstGeom>
        </p:spPr>
        <p:txBody>
          <a:bodyPr wrap="none">
            <a:spAutoFit/>
          </a:bodyPr>
          <a:lstStyle/>
          <a:p>
            <a:r>
              <a:rPr lang="fr-FR" sz="800" dirty="0">
                <a:hlinkClick r:id="rId4"/>
              </a:rPr>
              <a:t>Sherpa Romeo</a:t>
            </a:r>
            <a:endParaRPr lang="fr-FR" sz="800" dirty="0"/>
          </a:p>
        </p:txBody>
      </p:sp>
      <p:sp>
        <p:nvSpPr>
          <p:cNvPr id="5" name="Rectangle 4">
            <a:extLst>
              <a:ext uri="{FF2B5EF4-FFF2-40B4-BE49-F238E27FC236}">
                <a16:creationId xmlns:a16="http://schemas.microsoft.com/office/drawing/2014/main" id="{27887712-AD5C-4F8E-8C91-643453057EB8}"/>
              </a:ext>
            </a:extLst>
          </p:cNvPr>
          <p:cNvSpPr/>
          <p:nvPr/>
        </p:nvSpPr>
        <p:spPr>
          <a:xfrm>
            <a:off x="6444208" y="2696500"/>
            <a:ext cx="2016224" cy="2031325"/>
          </a:xfrm>
          <a:prstGeom prst="rect">
            <a:avLst/>
          </a:prstGeom>
        </p:spPr>
        <p:txBody>
          <a:bodyPr wrap="square">
            <a:spAutoFit/>
          </a:bodyPr>
          <a:lstStyle/>
          <a:p>
            <a:r>
              <a:rPr lang="fr-FR" b="1" dirty="0">
                <a:solidFill>
                  <a:schemeClr val="bg1"/>
                </a:solidFill>
                <a:latin typeface="Candara" panose="020E0502030303020204" pitchFamily="34" charset="0"/>
              </a:rPr>
              <a:t>La nouvelle version de </a:t>
            </a:r>
            <a:r>
              <a:rPr lang="fr-FR" b="1" dirty="0">
                <a:solidFill>
                  <a:schemeClr val="bg1"/>
                </a:solidFill>
                <a:latin typeface="Candara" panose="020E0502030303020204" pitchFamily="34" charset="0"/>
                <a:hlinkClick r:id="rId4"/>
              </a:rPr>
              <a:t>Sherpa Romeo</a:t>
            </a:r>
            <a:r>
              <a:rPr lang="fr-FR" b="1" dirty="0">
                <a:solidFill>
                  <a:schemeClr val="bg1"/>
                </a:solidFill>
                <a:latin typeface="Candara" panose="020E0502030303020204" pitchFamily="34" charset="0"/>
              </a:rPr>
              <a:t> </a:t>
            </a:r>
            <a:r>
              <a:rPr lang="fr-FR" sz="1600" dirty="0">
                <a:solidFill>
                  <a:schemeClr val="bg1"/>
                </a:solidFill>
                <a:latin typeface="Candara" panose="020E0502030303020204" pitchFamily="34" charset="0"/>
              </a:rPr>
              <a:t>(2020) </a:t>
            </a:r>
            <a:r>
              <a:rPr lang="fr-FR" b="1" dirty="0">
                <a:solidFill>
                  <a:schemeClr val="bg1"/>
                </a:solidFill>
                <a:latin typeface="Candara" panose="020E0502030303020204" pitchFamily="34" charset="0"/>
              </a:rPr>
              <a:t>indique désormais les possibilités d’archivage sur les réseaux sociaux</a:t>
            </a:r>
            <a:endParaRPr lang="fr-FR" b="1" dirty="0">
              <a:latin typeface="Candara" panose="020E0502030303020204" pitchFamily="34" charset="0"/>
            </a:endParaRPr>
          </a:p>
        </p:txBody>
      </p:sp>
      <p:pic>
        <p:nvPicPr>
          <p:cNvPr id="7" name="Picture 2">
            <a:extLst>
              <a:ext uri="{FF2B5EF4-FFF2-40B4-BE49-F238E27FC236}">
                <a16:creationId xmlns:a16="http://schemas.microsoft.com/office/drawing/2014/main" id="{1A023351-B5A6-4B5C-80CF-D4616CD6C8A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7087670" y="1700808"/>
            <a:ext cx="729300" cy="7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Ellipse 7">
            <a:extLst>
              <a:ext uri="{FF2B5EF4-FFF2-40B4-BE49-F238E27FC236}">
                <a16:creationId xmlns:a16="http://schemas.microsoft.com/office/drawing/2014/main" id="{2C61ED8D-688F-4838-A275-A34F34907649}"/>
              </a:ext>
            </a:extLst>
          </p:cNvPr>
          <p:cNvSpPr/>
          <p:nvPr/>
        </p:nvSpPr>
        <p:spPr>
          <a:xfrm>
            <a:off x="2555776" y="5013176"/>
            <a:ext cx="1584176" cy="360040"/>
          </a:xfrm>
          <a:prstGeom prst="ellipse">
            <a:avLst/>
          </a:prstGeom>
          <a:noFill/>
          <a:ln w="63500" cmpd="sng">
            <a:solidFill>
              <a:srgbClr val="13C1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8989969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txBox="1">
            <a:spLocks/>
          </p:cNvSpPr>
          <p:nvPr/>
        </p:nvSpPr>
        <p:spPr>
          <a:xfrm>
            <a:off x="70148" y="1671799"/>
            <a:ext cx="8229600" cy="634082"/>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endParaRPr lang="fr-FR" sz="1400" dirty="0"/>
          </a:p>
        </p:txBody>
      </p:sp>
      <p:sp>
        <p:nvSpPr>
          <p:cNvPr id="11" name="Titre 10"/>
          <p:cNvSpPr>
            <a:spLocks noGrp="1"/>
          </p:cNvSpPr>
          <p:nvPr>
            <p:ph type="title"/>
          </p:nvPr>
        </p:nvSpPr>
        <p:spPr/>
        <p:txBody>
          <a:bodyPr>
            <a:normAutofit/>
          </a:bodyPr>
          <a:lstStyle/>
          <a:p>
            <a:r>
              <a:rPr lang="fr-FR" sz="2200" dirty="0"/>
              <a:t>Enjeux scientifiques</a:t>
            </a:r>
            <a:br>
              <a:rPr lang="fr-FR" sz="2200" dirty="0"/>
            </a:br>
            <a:r>
              <a:rPr lang="fr-FR" sz="1300" dirty="0"/>
              <a:t>enjeux juridiques</a:t>
            </a:r>
            <a:endParaRPr lang="fr-FR" sz="1800" dirty="0"/>
          </a:p>
        </p:txBody>
      </p:sp>
      <p:sp>
        <p:nvSpPr>
          <p:cNvPr id="13" name="Rectangle 12"/>
          <p:cNvSpPr/>
          <p:nvPr/>
        </p:nvSpPr>
        <p:spPr>
          <a:xfrm>
            <a:off x="305272" y="1412776"/>
            <a:ext cx="8587208" cy="5124480"/>
          </a:xfrm>
          <a:prstGeom prst="rect">
            <a:avLst/>
          </a:prstGeom>
        </p:spPr>
        <p:txBody>
          <a:bodyPr wrap="square">
            <a:spAutoFit/>
          </a:bodyPr>
          <a:lstStyle/>
          <a:p>
            <a:r>
              <a:rPr lang="fr-FR" b="1" dirty="0">
                <a:solidFill>
                  <a:srgbClr val="A5A4A6"/>
                </a:solidFill>
                <a:latin typeface="Candara" panose="020E0502030303020204" pitchFamily="34" charset="0"/>
                <a:hlinkClick r:id="rId3"/>
              </a:rPr>
              <a:t>Loi n°2016-1321 du 7 octobre 2016 pour une République numérique</a:t>
            </a:r>
            <a:endParaRPr lang="fr-FR" b="1" dirty="0">
              <a:solidFill>
                <a:srgbClr val="A5A4A6"/>
              </a:solidFill>
              <a:latin typeface="Candara" panose="020E0502030303020204" pitchFamily="34" charset="0"/>
            </a:endParaRPr>
          </a:p>
          <a:p>
            <a:endParaRPr lang="fr-FR" dirty="0">
              <a:solidFill>
                <a:schemeClr val="bg1"/>
              </a:solidFill>
              <a:latin typeface="Candara" panose="020E0502030303020204" pitchFamily="34" charset="0"/>
            </a:endParaRPr>
          </a:p>
          <a:p>
            <a:pPr>
              <a:spcBef>
                <a:spcPts val="600"/>
              </a:spcBef>
              <a:spcAft>
                <a:spcPts val="300"/>
              </a:spcAft>
            </a:pPr>
            <a:r>
              <a:rPr lang="fr-FR" sz="1600" dirty="0">
                <a:solidFill>
                  <a:schemeClr val="bg1"/>
                </a:solidFill>
                <a:latin typeface="Candara" panose="020E0502030303020204" pitchFamily="34" charset="0"/>
              </a:rPr>
              <a:t>Chapitre II : Economie du savoir </a:t>
            </a:r>
          </a:p>
          <a:p>
            <a:pPr>
              <a:spcBef>
                <a:spcPts val="600"/>
              </a:spcBef>
              <a:spcAft>
                <a:spcPts val="300"/>
              </a:spcAft>
            </a:pPr>
            <a:r>
              <a:rPr lang="fr-FR" sz="1600" dirty="0">
                <a:solidFill>
                  <a:schemeClr val="bg1"/>
                </a:solidFill>
                <a:latin typeface="Candara" panose="020E0502030303020204" pitchFamily="34" charset="0"/>
              </a:rPr>
              <a:t>Article 30</a:t>
            </a:r>
          </a:p>
          <a:p>
            <a:pPr>
              <a:spcBef>
                <a:spcPts val="600"/>
              </a:spcBef>
              <a:spcAft>
                <a:spcPts val="300"/>
              </a:spcAft>
            </a:pPr>
            <a:r>
              <a:rPr lang="fr-FR" sz="1600" dirty="0">
                <a:solidFill>
                  <a:schemeClr val="bg1"/>
                </a:solidFill>
                <a:latin typeface="Candara" panose="020E0502030303020204" pitchFamily="34" charset="0"/>
              </a:rPr>
              <a:t>« Art. L. 533-4.-I.-Lorsqu’un écrit scientifique issu d’une activité de recherche financée </a:t>
            </a:r>
            <a:br>
              <a:rPr lang="fr-FR" sz="1600" dirty="0">
                <a:solidFill>
                  <a:schemeClr val="bg1"/>
                </a:solidFill>
                <a:latin typeface="Candara" panose="020E0502030303020204" pitchFamily="34" charset="0"/>
              </a:rPr>
            </a:br>
            <a:r>
              <a:rPr lang="fr-FR" sz="1600" dirty="0">
                <a:solidFill>
                  <a:schemeClr val="bg1"/>
                </a:solidFill>
                <a:latin typeface="Candara" panose="020E0502030303020204" pitchFamily="34" charset="0"/>
              </a:rPr>
              <a:t>au moins pour moitié par des dotations de l’Etat, des collectivités territoriales ou </a:t>
            </a:r>
            <a:br>
              <a:rPr lang="fr-FR" sz="1600" dirty="0">
                <a:solidFill>
                  <a:schemeClr val="bg1"/>
                </a:solidFill>
                <a:latin typeface="Candara" panose="020E0502030303020204" pitchFamily="34" charset="0"/>
              </a:rPr>
            </a:br>
            <a:r>
              <a:rPr lang="fr-FR" sz="1600" dirty="0">
                <a:solidFill>
                  <a:schemeClr val="bg1"/>
                </a:solidFill>
                <a:latin typeface="Candara" panose="020E0502030303020204" pitchFamily="34" charset="0"/>
              </a:rPr>
              <a:t>des établissements publics, par des subventions d’agences de financement nationales ou par des fonds de l’Union européenne est publié dans un périodique paraissant au moins une fois par an, son auteur dispose, même après avoir accordé des droits exclusifs à </a:t>
            </a:r>
            <a:br>
              <a:rPr lang="fr-FR" sz="1600" dirty="0">
                <a:solidFill>
                  <a:schemeClr val="bg1"/>
                </a:solidFill>
                <a:latin typeface="Candara" panose="020E0502030303020204" pitchFamily="34" charset="0"/>
              </a:rPr>
            </a:br>
            <a:r>
              <a:rPr lang="fr-FR" sz="1600" dirty="0">
                <a:solidFill>
                  <a:schemeClr val="bg1"/>
                </a:solidFill>
                <a:latin typeface="Candara" panose="020E0502030303020204" pitchFamily="34" charset="0"/>
              </a:rPr>
              <a:t>un éditeur, du droit de mettre à disposition gratuitement dans un format ouvert, </a:t>
            </a:r>
            <a:br>
              <a:rPr lang="fr-FR" sz="1600" dirty="0">
                <a:solidFill>
                  <a:schemeClr val="bg1"/>
                </a:solidFill>
                <a:latin typeface="Candara" panose="020E0502030303020204" pitchFamily="34" charset="0"/>
              </a:rPr>
            </a:br>
            <a:r>
              <a:rPr lang="fr-FR" sz="1600" dirty="0">
                <a:solidFill>
                  <a:schemeClr val="bg1"/>
                </a:solidFill>
                <a:latin typeface="Candara" panose="020E0502030303020204" pitchFamily="34" charset="0"/>
              </a:rPr>
              <a:t>par voie numérique, sous réserve de l’accord des éventuels coauteurs, la version finale </a:t>
            </a:r>
            <a:br>
              <a:rPr lang="fr-FR" sz="1600" dirty="0">
                <a:solidFill>
                  <a:schemeClr val="bg1"/>
                </a:solidFill>
                <a:latin typeface="Candara" panose="020E0502030303020204" pitchFamily="34" charset="0"/>
              </a:rPr>
            </a:br>
            <a:r>
              <a:rPr lang="fr-FR" sz="1600" dirty="0">
                <a:solidFill>
                  <a:schemeClr val="bg1"/>
                </a:solidFill>
                <a:latin typeface="Candara" panose="020E0502030303020204" pitchFamily="34" charset="0"/>
              </a:rPr>
              <a:t>de son manuscrit acceptée pour publication, dès lors que l’éditeur met lui-même celle-ci gratuitement à disposition par voie numérique ou, à défaut, à l’expiration d’un délai courant à compter de la date de la première publication. Ce délai est au maximum de </a:t>
            </a:r>
            <a:br>
              <a:rPr lang="fr-FR" sz="1600" dirty="0">
                <a:solidFill>
                  <a:schemeClr val="bg1"/>
                </a:solidFill>
                <a:latin typeface="Candara" panose="020E0502030303020204" pitchFamily="34" charset="0"/>
              </a:rPr>
            </a:br>
            <a:r>
              <a:rPr lang="fr-FR" sz="1600" dirty="0">
                <a:solidFill>
                  <a:schemeClr val="bg1"/>
                </a:solidFill>
                <a:latin typeface="Candara" panose="020E0502030303020204" pitchFamily="34" charset="0"/>
              </a:rPr>
              <a:t>six mois pour une publication dans le domaine des sciences, de la technique et de la médecine et de douze mois dans celui des sciences humaines et sociales.</a:t>
            </a:r>
          </a:p>
          <a:p>
            <a:pPr>
              <a:spcBef>
                <a:spcPts val="600"/>
              </a:spcBef>
              <a:spcAft>
                <a:spcPts val="300"/>
              </a:spcAft>
            </a:pPr>
            <a:r>
              <a:rPr lang="fr-FR" sz="1600" dirty="0">
                <a:solidFill>
                  <a:schemeClr val="bg1"/>
                </a:solidFill>
                <a:latin typeface="Candara" panose="020E0502030303020204" pitchFamily="34" charset="0"/>
              </a:rPr>
              <a:t>« La version mise à disposition en application du premier alinéa ne peut faire l’objet d’une exploitation dans le cadre d’une activité d’édition à caractère commercial ». </a:t>
            </a:r>
          </a:p>
        </p:txBody>
      </p:sp>
      <p:sp>
        <p:nvSpPr>
          <p:cNvPr id="15" name="Étoile à 5 branches 14"/>
          <p:cNvSpPr/>
          <p:nvPr/>
        </p:nvSpPr>
        <p:spPr>
          <a:xfrm>
            <a:off x="8534028" y="5877272"/>
            <a:ext cx="502468" cy="432048"/>
          </a:xfrm>
          <a:prstGeom prst="star5">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Étoile à 5 branches 5"/>
          <p:cNvSpPr/>
          <p:nvPr/>
        </p:nvSpPr>
        <p:spPr>
          <a:xfrm>
            <a:off x="8534028" y="3861048"/>
            <a:ext cx="502468" cy="432048"/>
          </a:xfrm>
          <a:prstGeom prst="star5">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0162915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Enjeux scientifiques</a:t>
            </a:r>
            <a:br>
              <a:rPr lang="fr-FR" dirty="0"/>
            </a:br>
            <a:r>
              <a:rPr lang="fr-FR" sz="1400" dirty="0"/>
              <a:t>enjeux juridiques</a:t>
            </a:r>
            <a:endParaRPr lang="fr-FR" dirty="0"/>
          </a:p>
        </p:txBody>
      </p:sp>
      <p:sp>
        <p:nvSpPr>
          <p:cNvPr id="8" name="Rectangle 7"/>
          <p:cNvSpPr/>
          <p:nvPr/>
        </p:nvSpPr>
        <p:spPr>
          <a:xfrm>
            <a:off x="6876256" y="5904020"/>
            <a:ext cx="1338828" cy="184666"/>
          </a:xfrm>
          <a:prstGeom prst="rect">
            <a:avLst/>
          </a:prstGeom>
        </p:spPr>
        <p:txBody>
          <a:bodyPr wrap="square">
            <a:spAutoFit/>
          </a:bodyPr>
          <a:lstStyle/>
          <a:p>
            <a:r>
              <a:rPr lang="fr-FR" sz="600" dirty="0">
                <a:solidFill>
                  <a:schemeClr val="bg1"/>
                </a:solidFill>
                <a:latin typeface="Candara" pitchFamily="34" charset="0"/>
                <a:hlinkClick r:id="rId3"/>
              </a:rPr>
              <a:t>David W. </a:t>
            </a:r>
            <a:r>
              <a:rPr lang="fr-FR" sz="600" dirty="0" err="1">
                <a:solidFill>
                  <a:schemeClr val="bg1"/>
                </a:solidFill>
                <a:latin typeface="Candara" pitchFamily="34" charset="0"/>
                <a:hlinkClick r:id="rId3"/>
              </a:rPr>
              <a:t>Hogg</a:t>
            </a:r>
            <a:r>
              <a:rPr lang="fr-FR" sz="600" dirty="0">
                <a:solidFill>
                  <a:schemeClr val="bg1"/>
                </a:solidFill>
                <a:latin typeface="Candara" pitchFamily="34" charset="0"/>
                <a:hlinkClick r:id="rId3"/>
              </a:rPr>
              <a:t>,</a:t>
            </a:r>
            <a:r>
              <a:rPr lang="fr-FR" sz="600" i="1" dirty="0">
                <a:solidFill>
                  <a:schemeClr val="bg1"/>
                </a:solidFill>
                <a:latin typeface="Candara" pitchFamily="34" charset="0"/>
                <a:hlinkClick r:id="rId3"/>
              </a:rPr>
              <a:t> Hogg’s Research</a:t>
            </a:r>
            <a:endParaRPr lang="fr-FR" sz="600" i="1" dirty="0">
              <a:solidFill>
                <a:schemeClr val="bg1"/>
              </a:solidFill>
              <a:latin typeface="Candara" pitchFamily="34" charset="0"/>
            </a:endParaRPr>
          </a:p>
        </p:txBody>
      </p:sp>
      <p:sp>
        <p:nvSpPr>
          <p:cNvPr id="6" name="Rectangle 5">
            <a:extLst>
              <a:ext uri="{FF2B5EF4-FFF2-40B4-BE49-F238E27FC236}">
                <a16:creationId xmlns:a16="http://schemas.microsoft.com/office/drawing/2014/main" id="{504EAD0A-42C4-4C5E-B76A-8F2A4A31CB80}"/>
              </a:ext>
            </a:extLst>
          </p:cNvPr>
          <p:cNvSpPr/>
          <p:nvPr/>
        </p:nvSpPr>
        <p:spPr>
          <a:xfrm>
            <a:off x="2267744" y="5986989"/>
            <a:ext cx="5568618" cy="830997"/>
          </a:xfrm>
          <a:prstGeom prst="rect">
            <a:avLst/>
          </a:prstGeom>
        </p:spPr>
        <p:txBody>
          <a:bodyPr wrap="square">
            <a:spAutoFit/>
          </a:bodyPr>
          <a:lstStyle/>
          <a:p>
            <a:pPr marL="0" lvl="1" indent="0">
              <a:buFontTx/>
              <a:buNone/>
              <a:tabLst>
                <a:tab pos="173889" algn="l"/>
                <a:tab pos="260834" algn="l"/>
              </a:tabLst>
            </a:pPr>
            <a:r>
              <a:rPr lang="fr-FR" sz="2400" b="1" i="1" dirty="0">
                <a:sym typeface="Wingdings" pitchFamily="2" charset="2"/>
                <a:hlinkClick r:id="rId4"/>
              </a:rPr>
              <a:t>Guide du droit d’auteur</a:t>
            </a:r>
            <a:r>
              <a:rPr lang="fr-FR" sz="2400" b="1" dirty="0">
                <a:sym typeface="Wingdings" pitchFamily="2" charset="2"/>
                <a:hlinkClick r:id="rId4"/>
              </a:rPr>
              <a:t>, 2018</a:t>
            </a:r>
            <a:endParaRPr lang="fr-FR" sz="2400" b="1" dirty="0">
              <a:sym typeface="Wingdings" pitchFamily="2" charset="2"/>
            </a:endParaRPr>
          </a:p>
          <a:p>
            <a:pPr marL="0" lvl="1" indent="0">
              <a:buFontTx/>
              <a:buNone/>
              <a:tabLst>
                <a:tab pos="173889" algn="l"/>
                <a:tab pos="260834" algn="l"/>
              </a:tabLst>
            </a:pPr>
            <a:r>
              <a:rPr lang="fr-FR" sz="2400" b="1" i="1" dirty="0">
                <a:sym typeface="Wingdings" pitchFamily="2" charset="2"/>
                <a:hlinkClick r:id="rId5"/>
              </a:rPr>
              <a:t>Je publie, quels sont mes droits</a:t>
            </a:r>
            <a:r>
              <a:rPr lang="fr-FR" sz="2400" b="1" dirty="0">
                <a:sym typeface="Wingdings" pitchFamily="2" charset="2"/>
                <a:hlinkClick r:id="rId5"/>
              </a:rPr>
              <a:t>, 2020</a:t>
            </a:r>
            <a:endParaRPr lang="fr-FR" sz="2400" b="1" dirty="0">
              <a:sym typeface="Wingdings" pitchFamily="2" charset="2"/>
            </a:endParaRPr>
          </a:p>
        </p:txBody>
      </p:sp>
      <p:pic>
        <p:nvPicPr>
          <p:cNvPr id="7" name="Picture 2">
            <a:extLst>
              <a:ext uri="{FF2B5EF4-FFF2-40B4-BE49-F238E27FC236}">
                <a16:creationId xmlns:a16="http://schemas.microsoft.com/office/drawing/2014/main" id="{924D0D7E-033E-4086-9C7A-130587D21AC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1323241" y="6007086"/>
            <a:ext cx="729300" cy="7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age 8">
            <a:extLst>
              <a:ext uri="{FF2B5EF4-FFF2-40B4-BE49-F238E27FC236}">
                <a16:creationId xmlns:a16="http://schemas.microsoft.com/office/drawing/2014/main" id="{4E7FB5A8-EA2E-4102-B96C-DD1CEEE9048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43608" y="1383628"/>
            <a:ext cx="6336704" cy="4086068"/>
          </a:xfrm>
          <a:prstGeom prst="rect">
            <a:avLst/>
          </a:prstGeom>
        </p:spPr>
      </p:pic>
      <p:pic>
        <p:nvPicPr>
          <p:cNvPr id="11" name="Image 10">
            <a:extLst>
              <a:ext uri="{FF2B5EF4-FFF2-40B4-BE49-F238E27FC236}">
                <a16:creationId xmlns:a16="http://schemas.microsoft.com/office/drawing/2014/main" id="{BB7F3E34-9204-4370-9653-1635C1B79F0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197896" y="3426662"/>
            <a:ext cx="2880320" cy="2395603"/>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888560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Définitions</a:t>
            </a:r>
          </a:p>
        </p:txBody>
      </p:sp>
      <p:sp>
        <p:nvSpPr>
          <p:cNvPr id="3" name="Espace réservé du contenu 2"/>
          <p:cNvSpPr>
            <a:spLocks noGrp="1"/>
          </p:cNvSpPr>
          <p:nvPr>
            <p:ph idx="1"/>
          </p:nvPr>
        </p:nvSpPr>
        <p:spPr/>
        <p:txBody>
          <a:bodyPr/>
          <a:lstStyle/>
          <a:p>
            <a:pPr marL="457200" lvl="1" indent="0">
              <a:buNone/>
            </a:pPr>
            <a:endParaRPr lang="fr-FR" i="1" dirty="0">
              <a:sym typeface="Wingdings" pitchFamily="2" charset="2"/>
            </a:endParaRPr>
          </a:p>
          <a:p>
            <a:pPr marL="457200" lvl="1" indent="0">
              <a:buNone/>
            </a:pPr>
            <a:r>
              <a:rPr lang="fr-FR" dirty="0">
                <a:sym typeface="Wingdings" pitchFamily="2" charset="2"/>
              </a:rPr>
              <a:t>Médias sociaux</a:t>
            </a:r>
          </a:p>
          <a:p>
            <a:pPr lvl="1">
              <a:buFont typeface="Wingdings"/>
              <a:buChar char="à"/>
            </a:pPr>
            <a:endParaRPr lang="fr-FR" dirty="0">
              <a:sym typeface="Wingdings" pitchFamily="2" charset="2"/>
            </a:endParaRPr>
          </a:p>
          <a:p>
            <a:pPr lvl="1">
              <a:buFont typeface="Wingdings"/>
              <a:buChar char="à"/>
            </a:pPr>
            <a:endParaRPr lang="fr-FR" dirty="0">
              <a:sym typeface="Wingdings" pitchFamily="2" charset="2"/>
            </a:endParaRPr>
          </a:p>
          <a:p>
            <a:pPr lvl="1">
              <a:buFont typeface="Wingdings"/>
              <a:buChar char="à"/>
            </a:pPr>
            <a:endParaRPr lang="fr-FR" dirty="0">
              <a:sym typeface="Wingdings" pitchFamily="2" charset="2"/>
            </a:endParaRPr>
          </a:p>
          <a:p>
            <a:pPr lvl="1">
              <a:buFont typeface="Wingdings"/>
              <a:buChar char="à"/>
            </a:pPr>
            <a:endParaRPr lang="fr-FR" dirty="0">
              <a:sym typeface="Wingdings" pitchFamily="2" charset="2"/>
            </a:endParaRPr>
          </a:p>
          <a:p>
            <a:pPr lvl="1">
              <a:buFont typeface="Wingdings"/>
              <a:buChar char="à"/>
            </a:pPr>
            <a:endParaRPr lang="fr-FR" dirty="0">
              <a:sym typeface="Wingdings" pitchFamily="2" charset="2"/>
            </a:endParaRPr>
          </a:p>
          <a:p>
            <a:pPr lvl="1">
              <a:buFont typeface="Wingdings"/>
              <a:buChar char="à"/>
            </a:pPr>
            <a:endParaRPr lang="fr-FR" dirty="0">
              <a:sym typeface="Wingdings" pitchFamily="2" charset="2"/>
            </a:endParaRPr>
          </a:p>
          <a:p>
            <a:pPr lvl="1">
              <a:buFont typeface="Wingdings"/>
              <a:buChar char="à"/>
            </a:pPr>
            <a:endParaRPr lang="fr-FR" dirty="0">
              <a:sym typeface="Wingdings" pitchFamily="2" charset="2"/>
            </a:endParaRPr>
          </a:p>
          <a:p>
            <a:pPr marL="457200" lvl="1" indent="0">
              <a:buNone/>
            </a:pPr>
            <a:endParaRPr lang="fr-FR" dirty="0">
              <a:sym typeface="Wingdings" pitchFamily="2" charset="2"/>
            </a:endParaRPr>
          </a:p>
          <a:p>
            <a:pPr lvl="1">
              <a:buFont typeface="Wingdings"/>
              <a:buChar char="à"/>
            </a:pPr>
            <a:endParaRPr lang="fr-FR" dirty="0">
              <a:sym typeface="Wingdings" pitchFamily="2" charset="2"/>
            </a:endParaRPr>
          </a:p>
          <a:p>
            <a:pPr lvl="1">
              <a:buFont typeface="Wingdings"/>
              <a:buChar char="à"/>
            </a:pPr>
            <a:endParaRPr lang="fr-FR" dirty="0"/>
          </a:p>
        </p:txBody>
      </p:sp>
      <p:sp>
        <p:nvSpPr>
          <p:cNvPr id="6" name="ZoneTexte 5"/>
          <p:cNvSpPr txBox="1"/>
          <p:nvPr/>
        </p:nvSpPr>
        <p:spPr>
          <a:xfrm rot="16200000">
            <a:off x="7471101" y="5283515"/>
            <a:ext cx="1440160" cy="215444"/>
          </a:xfrm>
          <a:prstGeom prst="rect">
            <a:avLst/>
          </a:prstGeom>
          <a:noFill/>
        </p:spPr>
        <p:txBody>
          <a:bodyPr wrap="square" rtlCol="0">
            <a:spAutoFit/>
          </a:bodyPr>
          <a:lstStyle/>
          <a:p>
            <a:r>
              <a:rPr lang="fr-FR" sz="800" dirty="0">
                <a:solidFill>
                  <a:schemeClr val="bg1"/>
                </a:solidFill>
                <a:hlinkClick r:id="rId3"/>
              </a:rPr>
              <a:t>F. Cavazza</a:t>
            </a:r>
            <a:r>
              <a:rPr lang="fr-FR" sz="800" dirty="0">
                <a:hlinkClick r:id="rId3"/>
              </a:rPr>
              <a:t>.</a:t>
            </a:r>
            <a:r>
              <a:rPr lang="fr-FR" sz="800" dirty="0">
                <a:solidFill>
                  <a:srgbClr val="DDDDDD"/>
                </a:solidFill>
                <a:hlinkClick r:id="rId3"/>
              </a:rPr>
              <a:t> </a:t>
            </a:r>
            <a:r>
              <a:rPr lang="fr-FR" sz="800" dirty="0">
                <a:solidFill>
                  <a:srgbClr val="DDDDDD"/>
                </a:solidFill>
              </a:rPr>
              <a:t>06/02/2011</a:t>
            </a:r>
          </a:p>
        </p:txBody>
      </p:sp>
      <p:sp>
        <p:nvSpPr>
          <p:cNvPr id="8" name="Rectangle 7"/>
          <p:cNvSpPr/>
          <p:nvPr/>
        </p:nvSpPr>
        <p:spPr>
          <a:xfrm>
            <a:off x="1484915" y="4446818"/>
            <a:ext cx="6750524" cy="215444"/>
          </a:xfrm>
          <a:prstGeom prst="rect">
            <a:avLst/>
          </a:prstGeom>
        </p:spPr>
        <p:txBody>
          <a:bodyPr wrap="square">
            <a:spAutoFit/>
          </a:bodyPr>
          <a:lstStyle/>
          <a:p>
            <a:pPr>
              <a:buNone/>
            </a:pPr>
            <a:endParaRPr lang="fr-FR" sz="800" dirty="0">
              <a:solidFill>
                <a:srgbClr val="D1D5D5"/>
              </a:solidFill>
            </a:endParaRPr>
          </a:p>
        </p:txBody>
      </p:sp>
      <p:pic>
        <p:nvPicPr>
          <p:cNvPr id="10"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50669" y="2212280"/>
            <a:ext cx="1510975" cy="1216720"/>
          </a:xfrm>
          <a:prstGeom prst="rect">
            <a:avLst/>
          </a:prstGeom>
          <a:noFill/>
          <a:ln w="63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582356" y="2207478"/>
            <a:ext cx="1377655" cy="1221522"/>
          </a:xfrm>
          <a:prstGeom prst="rect">
            <a:avLst/>
          </a:prstGeom>
          <a:noFill/>
          <a:ln w="63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551432" y="4889629"/>
            <a:ext cx="1402865" cy="1203597"/>
          </a:xfrm>
          <a:prstGeom prst="rect">
            <a:avLst/>
          </a:prstGeom>
          <a:noFill/>
          <a:ln w="63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156468" y="2986075"/>
            <a:ext cx="2831064" cy="2531157"/>
          </a:xfrm>
          <a:prstGeom prst="rect">
            <a:avLst/>
          </a:prstGeom>
          <a:noFill/>
          <a:ln w="63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069735" y="4941769"/>
            <a:ext cx="1579617" cy="1202257"/>
          </a:xfrm>
          <a:prstGeom prst="rect">
            <a:avLst/>
          </a:prstGeom>
          <a:noFill/>
          <a:ln w="63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30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Enjeux scientifiques</a:t>
            </a:r>
            <a:br>
              <a:rPr lang="fr-FR" dirty="0"/>
            </a:br>
            <a:r>
              <a:rPr lang="fr-FR" sz="1400" dirty="0"/>
              <a:t>enjeux juridiques</a:t>
            </a:r>
            <a:endParaRPr lang="fr-FR" dirty="0"/>
          </a:p>
        </p:txBody>
      </p:sp>
      <p:sp>
        <p:nvSpPr>
          <p:cNvPr id="8" name="Rectangle 7"/>
          <p:cNvSpPr/>
          <p:nvPr/>
        </p:nvSpPr>
        <p:spPr>
          <a:xfrm>
            <a:off x="7217614" y="5724589"/>
            <a:ext cx="1338828" cy="184666"/>
          </a:xfrm>
          <a:prstGeom prst="rect">
            <a:avLst/>
          </a:prstGeom>
        </p:spPr>
        <p:txBody>
          <a:bodyPr wrap="square">
            <a:spAutoFit/>
          </a:bodyPr>
          <a:lstStyle/>
          <a:p>
            <a:pPr algn="r"/>
            <a:r>
              <a:rPr lang="fr-FR" sz="600" dirty="0">
                <a:solidFill>
                  <a:schemeClr val="bg1"/>
                </a:solidFill>
                <a:latin typeface="Candara" pitchFamily="34" charset="0"/>
                <a:hlinkClick r:id="rId3"/>
              </a:rPr>
              <a:t>En </a:t>
            </a:r>
            <a:r>
              <a:rPr lang="fr-FR" sz="600" dirty="0" err="1">
                <a:solidFill>
                  <a:schemeClr val="bg1"/>
                </a:solidFill>
                <a:latin typeface="Candara" pitchFamily="34" charset="0"/>
                <a:hlinkClick r:id="rId3"/>
              </a:rPr>
              <a:t>Envor</a:t>
            </a:r>
            <a:endParaRPr lang="fr-FR" sz="600" i="1" dirty="0">
              <a:solidFill>
                <a:schemeClr val="bg1"/>
              </a:solidFill>
              <a:latin typeface="Candara" pitchFamily="34" charset="0"/>
            </a:endParaRPr>
          </a:p>
        </p:txBody>
      </p:sp>
      <p:pic>
        <p:nvPicPr>
          <p:cNvPr id="4" name="Image 3">
            <a:extLst>
              <a:ext uri="{FF2B5EF4-FFF2-40B4-BE49-F238E27FC236}">
                <a16:creationId xmlns:a16="http://schemas.microsoft.com/office/drawing/2014/main" id="{9A2E3143-71C3-43E8-99FF-405583813A7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43608" y="1161961"/>
            <a:ext cx="4392488" cy="4392488"/>
          </a:xfrm>
          <a:prstGeom prst="rect">
            <a:avLst/>
          </a:prstGeom>
        </p:spPr>
      </p:pic>
      <p:pic>
        <p:nvPicPr>
          <p:cNvPr id="5" name="Image 4">
            <a:extLst>
              <a:ext uri="{FF2B5EF4-FFF2-40B4-BE49-F238E27FC236}">
                <a16:creationId xmlns:a16="http://schemas.microsoft.com/office/drawing/2014/main" id="{E9A9D2A7-A6A3-45CB-9A22-C1976886720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315749" y="3921912"/>
            <a:ext cx="6240693" cy="1802677"/>
          </a:xfrm>
          <a:prstGeom prst="rect">
            <a:avLst/>
          </a:prstGeom>
        </p:spPr>
      </p:pic>
      <p:pic>
        <p:nvPicPr>
          <p:cNvPr id="7" name="Picture 2">
            <a:extLst>
              <a:ext uri="{FF2B5EF4-FFF2-40B4-BE49-F238E27FC236}">
                <a16:creationId xmlns:a16="http://schemas.microsoft.com/office/drawing/2014/main" id="{7BA867D9-EF59-49C2-A12F-6FB39EAD4DD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1403648" y="5989210"/>
            <a:ext cx="729300" cy="7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504EAD0A-42C4-4C5E-B76A-8F2A4A31CB80}"/>
              </a:ext>
            </a:extLst>
          </p:cNvPr>
          <p:cNvSpPr/>
          <p:nvPr/>
        </p:nvSpPr>
        <p:spPr>
          <a:xfrm>
            <a:off x="2267744" y="5986989"/>
            <a:ext cx="5568618" cy="830997"/>
          </a:xfrm>
          <a:prstGeom prst="rect">
            <a:avLst/>
          </a:prstGeom>
        </p:spPr>
        <p:txBody>
          <a:bodyPr wrap="square">
            <a:spAutoFit/>
          </a:bodyPr>
          <a:lstStyle/>
          <a:p>
            <a:pPr marL="0" lvl="1" indent="0">
              <a:buFontTx/>
              <a:buNone/>
              <a:tabLst>
                <a:tab pos="173889" algn="l"/>
                <a:tab pos="260834" algn="l"/>
              </a:tabLst>
            </a:pPr>
            <a:r>
              <a:rPr lang="fr-FR" sz="2400" b="1" i="1" dirty="0">
                <a:sym typeface="Wingdings" pitchFamily="2" charset="2"/>
                <a:hlinkClick r:id="rId7"/>
              </a:rPr>
              <a:t>Guide du droit d’auteur</a:t>
            </a:r>
            <a:r>
              <a:rPr lang="fr-FR" sz="2400" b="1" dirty="0">
                <a:sym typeface="Wingdings" pitchFamily="2" charset="2"/>
                <a:hlinkClick r:id="rId7"/>
              </a:rPr>
              <a:t>, 2018</a:t>
            </a:r>
            <a:endParaRPr lang="fr-FR" sz="2400" b="1" dirty="0">
              <a:sym typeface="Wingdings" pitchFamily="2" charset="2"/>
            </a:endParaRPr>
          </a:p>
          <a:p>
            <a:pPr marL="0" lvl="1" indent="0">
              <a:buFontTx/>
              <a:buNone/>
              <a:tabLst>
                <a:tab pos="173889" algn="l"/>
                <a:tab pos="260834" algn="l"/>
              </a:tabLst>
            </a:pPr>
            <a:r>
              <a:rPr lang="fr-FR" sz="2400" b="1" i="1" dirty="0">
                <a:sym typeface="Wingdings" pitchFamily="2" charset="2"/>
                <a:hlinkClick r:id="rId8"/>
              </a:rPr>
              <a:t>Je publie, quels sont mes droits</a:t>
            </a:r>
            <a:r>
              <a:rPr lang="fr-FR" sz="2400" b="1" dirty="0">
                <a:sym typeface="Wingdings" pitchFamily="2" charset="2"/>
                <a:hlinkClick r:id="rId8"/>
              </a:rPr>
              <a:t>, 2020</a:t>
            </a:r>
            <a:endParaRPr lang="fr-FR" sz="2400" b="1" dirty="0">
              <a:sym typeface="Wingdings" pitchFamily="2" charset="2"/>
            </a:endParaRPr>
          </a:p>
        </p:txBody>
      </p:sp>
    </p:spTree>
    <p:extLst>
      <p:ext uri="{BB962C8B-B14F-4D97-AF65-F5344CB8AC3E}">
        <p14:creationId xmlns:p14="http://schemas.microsoft.com/office/powerpoint/2010/main" val="289380464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Enjeux scientifiques</a:t>
            </a:r>
            <a:br>
              <a:rPr lang="fr-FR" dirty="0"/>
            </a:br>
            <a:r>
              <a:rPr lang="fr-FR" sz="1400" dirty="0"/>
              <a:t>enjeux juridiques</a:t>
            </a:r>
            <a:endParaRPr lang="fr-FR" dirty="0"/>
          </a:p>
        </p:txBody>
      </p:sp>
      <p:sp>
        <p:nvSpPr>
          <p:cNvPr id="6" name="Rectangle 5"/>
          <p:cNvSpPr/>
          <p:nvPr/>
        </p:nvSpPr>
        <p:spPr>
          <a:xfrm>
            <a:off x="7425605" y="2459076"/>
            <a:ext cx="1691680" cy="1077218"/>
          </a:xfrm>
          <a:prstGeom prst="rect">
            <a:avLst/>
          </a:prstGeom>
          <a:noFill/>
        </p:spPr>
        <p:txBody>
          <a:bodyPr wrap="square">
            <a:spAutoFit/>
          </a:bodyPr>
          <a:lstStyle/>
          <a:p>
            <a:pPr indent="9525"/>
            <a:r>
              <a:rPr lang="fr-FR" sz="1400" b="1" dirty="0" err="1">
                <a:solidFill>
                  <a:srgbClr val="D1D5D5"/>
                </a:solidFill>
                <a:latin typeface="Candara" pitchFamily="34" charset="0"/>
              </a:rPr>
              <a:t>Creative</a:t>
            </a:r>
            <a:r>
              <a:rPr lang="fr-FR" sz="1400" b="1" dirty="0">
                <a:solidFill>
                  <a:srgbClr val="D1D5D5"/>
                </a:solidFill>
                <a:latin typeface="Candara" pitchFamily="34" charset="0"/>
              </a:rPr>
              <a:t> Commons</a:t>
            </a:r>
            <a:endParaRPr lang="fr-FR" sz="1000" b="1" dirty="0">
              <a:solidFill>
                <a:srgbClr val="D1D5D5"/>
              </a:solidFill>
              <a:latin typeface="Candara" pitchFamily="34" charset="0"/>
            </a:endParaRPr>
          </a:p>
          <a:p>
            <a:pPr indent="9525"/>
            <a:endParaRPr lang="fr-FR" sz="1000" dirty="0">
              <a:solidFill>
                <a:srgbClr val="D1D5D5"/>
              </a:solidFill>
              <a:latin typeface="Candara" pitchFamily="34" charset="0"/>
            </a:endParaRPr>
          </a:p>
          <a:p>
            <a:pPr indent="9525"/>
            <a:r>
              <a:rPr lang="fr-FR" sz="1000" dirty="0">
                <a:solidFill>
                  <a:srgbClr val="D1D5D5"/>
                </a:solidFill>
                <a:latin typeface="Candara" pitchFamily="34" charset="0"/>
              </a:rPr>
              <a:t>BY : </a:t>
            </a:r>
            <a:r>
              <a:rPr lang="fr-FR" sz="1000" i="1" dirty="0">
                <a:solidFill>
                  <a:srgbClr val="D1D5D5"/>
                </a:solidFill>
                <a:latin typeface="Candara" pitchFamily="34" charset="0"/>
              </a:rPr>
              <a:t>Attribution</a:t>
            </a:r>
            <a:r>
              <a:rPr lang="fr-FR" sz="1000" dirty="0">
                <a:solidFill>
                  <a:srgbClr val="D1D5D5"/>
                </a:solidFill>
                <a:latin typeface="Candara" pitchFamily="34" charset="0"/>
              </a:rPr>
              <a:t> ; </a:t>
            </a:r>
            <a:br>
              <a:rPr lang="fr-FR" sz="1000" dirty="0">
                <a:solidFill>
                  <a:srgbClr val="D1D5D5"/>
                </a:solidFill>
                <a:latin typeface="Candara" pitchFamily="34" charset="0"/>
              </a:rPr>
            </a:br>
            <a:r>
              <a:rPr lang="fr-FR" sz="1000" dirty="0">
                <a:solidFill>
                  <a:srgbClr val="D1D5D5"/>
                </a:solidFill>
                <a:latin typeface="Candara" pitchFamily="34" charset="0"/>
              </a:rPr>
              <a:t>NC : </a:t>
            </a:r>
            <a:r>
              <a:rPr lang="fr-FR" sz="1000" i="1" dirty="0" err="1">
                <a:solidFill>
                  <a:srgbClr val="D1D5D5"/>
                </a:solidFill>
                <a:latin typeface="Candara" pitchFamily="34" charset="0"/>
              </a:rPr>
              <a:t>Noncommercial</a:t>
            </a:r>
            <a:r>
              <a:rPr lang="fr-FR" sz="1000" dirty="0">
                <a:solidFill>
                  <a:srgbClr val="D1D5D5"/>
                </a:solidFill>
                <a:latin typeface="Candara" pitchFamily="34" charset="0"/>
              </a:rPr>
              <a:t> ; </a:t>
            </a:r>
            <a:br>
              <a:rPr lang="fr-FR" sz="1000" dirty="0">
                <a:solidFill>
                  <a:srgbClr val="D1D5D5"/>
                </a:solidFill>
                <a:latin typeface="Candara" pitchFamily="34" charset="0"/>
              </a:rPr>
            </a:br>
            <a:r>
              <a:rPr lang="fr-FR" sz="1000" dirty="0">
                <a:solidFill>
                  <a:srgbClr val="D1D5D5"/>
                </a:solidFill>
                <a:latin typeface="Candara" pitchFamily="34" charset="0"/>
              </a:rPr>
              <a:t>ND </a:t>
            </a:r>
            <a:r>
              <a:rPr lang="fr-FR" sz="1000" i="1" dirty="0">
                <a:solidFill>
                  <a:srgbClr val="D1D5D5"/>
                </a:solidFill>
                <a:latin typeface="Candara" pitchFamily="34" charset="0"/>
              </a:rPr>
              <a:t>: </a:t>
            </a:r>
            <a:r>
              <a:rPr lang="fr-FR" sz="1000" i="1" dirty="0" err="1">
                <a:solidFill>
                  <a:srgbClr val="D1D5D5"/>
                </a:solidFill>
                <a:latin typeface="Candara" pitchFamily="34" charset="0"/>
              </a:rPr>
              <a:t>NoDerivs</a:t>
            </a:r>
            <a:r>
              <a:rPr lang="fr-FR" sz="1000" i="1" dirty="0">
                <a:solidFill>
                  <a:srgbClr val="D1D5D5"/>
                </a:solidFill>
                <a:latin typeface="Candara" pitchFamily="34" charset="0"/>
              </a:rPr>
              <a:t> </a:t>
            </a:r>
            <a:r>
              <a:rPr lang="fr-FR" sz="1000" dirty="0">
                <a:solidFill>
                  <a:srgbClr val="D1D5D5"/>
                </a:solidFill>
                <a:latin typeface="Candara" pitchFamily="34" charset="0"/>
              </a:rPr>
              <a:t>; </a:t>
            </a:r>
            <a:br>
              <a:rPr lang="fr-FR" sz="1000" dirty="0">
                <a:solidFill>
                  <a:srgbClr val="D1D5D5"/>
                </a:solidFill>
                <a:latin typeface="Candara" pitchFamily="34" charset="0"/>
              </a:rPr>
            </a:br>
            <a:r>
              <a:rPr lang="fr-FR" sz="1000" dirty="0">
                <a:solidFill>
                  <a:srgbClr val="D1D5D5"/>
                </a:solidFill>
                <a:latin typeface="Candara" pitchFamily="34" charset="0"/>
              </a:rPr>
              <a:t>SA : </a:t>
            </a:r>
            <a:r>
              <a:rPr lang="fr-FR" sz="1000" i="1" dirty="0">
                <a:solidFill>
                  <a:srgbClr val="D1D5D5"/>
                </a:solidFill>
                <a:latin typeface="Candara" pitchFamily="34" charset="0"/>
              </a:rPr>
              <a:t>Share </a:t>
            </a:r>
            <a:r>
              <a:rPr lang="fr-FR" sz="1000" i="1" dirty="0" err="1">
                <a:solidFill>
                  <a:srgbClr val="D1D5D5"/>
                </a:solidFill>
                <a:latin typeface="Candara" pitchFamily="34" charset="0"/>
              </a:rPr>
              <a:t>Alike</a:t>
            </a:r>
            <a:endParaRPr lang="fr-FR" sz="1000" i="1" dirty="0">
              <a:solidFill>
                <a:srgbClr val="D1D5D5"/>
              </a:solidFill>
              <a:latin typeface="Candara" pitchFamily="34" charset="0"/>
            </a:endParaRPr>
          </a:p>
        </p:txBody>
      </p:sp>
      <p:sp>
        <p:nvSpPr>
          <p:cNvPr id="3" name="Rectangle 2"/>
          <p:cNvSpPr/>
          <p:nvPr/>
        </p:nvSpPr>
        <p:spPr>
          <a:xfrm>
            <a:off x="7380312" y="5910371"/>
            <a:ext cx="1872208" cy="830997"/>
          </a:xfrm>
          <a:prstGeom prst="rect">
            <a:avLst/>
          </a:prstGeom>
        </p:spPr>
        <p:txBody>
          <a:bodyPr wrap="square">
            <a:spAutoFit/>
          </a:bodyPr>
          <a:lstStyle/>
          <a:p>
            <a:r>
              <a:rPr lang="fr-FR" sz="1200" dirty="0">
                <a:solidFill>
                  <a:srgbClr val="D1D5D5"/>
                </a:solidFill>
                <a:latin typeface="Candara" pitchFamily="34" charset="0"/>
              </a:rPr>
              <a:t>Moteurs de recherche de CC : </a:t>
            </a:r>
            <a:r>
              <a:rPr lang="fr-FR" sz="1200" dirty="0">
                <a:solidFill>
                  <a:srgbClr val="D1D5D5"/>
                </a:solidFill>
                <a:latin typeface="Candara" pitchFamily="34" charset="0"/>
                <a:hlinkClick r:id="rId3"/>
              </a:rPr>
              <a:t>CC </a:t>
            </a:r>
            <a:r>
              <a:rPr lang="fr-FR" sz="1200" dirty="0" err="1">
                <a:solidFill>
                  <a:srgbClr val="D1D5D5"/>
                </a:solidFill>
                <a:latin typeface="Candara" pitchFamily="34" charset="0"/>
                <a:hlinkClick r:id="rId3"/>
              </a:rPr>
              <a:t>search</a:t>
            </a:r>
            <a:r>
              <a:rPr lang="fr-FR" sz="1200" dirty="0">
                <a:solidFill>
                  <a:srgbClr val="D1D5D5"/>
                </a:solidFill>
                <a:latin typeface="Candara" pitchFamily="34" charset="0"/>
              </a:rPr>
              <a:t>, recherches avancées de </a:t>
            </a:r>
            <a:r>
              <a:rPr lang="fr-FR" sz="1200" dirty="0">
                <a:solidFill>
                  <a:srgbClr val="D1D5D5"/>
                </a:solidFill>
                <a:latin typeface="Candara" pitchFamily="34" charset="0"/>
                <a:hlinkClick r:id="rId4"/>
              </a:rPr>
              <a:t>Google images</a:t>
            </a:r>
            <a:r>
              <a:rPr lang="fr-FR" sz="1200" dirty="0">
                <a:solidFill>
                  <a:srgbClr val="D1D5D5"/>
                </a:solidFill>
                <a:latin typeface="Candara" pitchFamily="34" charset="0"/>
              </a:rPr>
              <a:t>, </a:t>
            </a:r>
            <a:r>
              <a:rPr lang="fr-FR" sz="1200" dirty="0">
                <a:solidFill>
                  <a:srgbClr val="D1D5D5"/>
                </a:solidFill>
                <a:latin typeface="Candara" pitchFamily="34" charset="0"/>
                <a:hlinkClick r:id="rId5"/>
              </a:rPr>
              <a:t>Flickr</a:t>
            </a:r>
            <a:r>
              <a:rPr lang="fr-FR" sz="1200" dirty="0">
                <a:solidFill>
                  <a:srgbClr val="D1D5D5"/>
                </a:solidFill>
                <a:latin typeface="Candara" pitchFamily="34" charset="0"/>
                <a:cs typeface="Arial" pitchFamily="34" charset="0"/>
              </a:rPr>
              <a:t>…</a:t>
            </a:r>
          </a:p>
        </p:txBody>
      </p:sp>
      <p:pic>
        <p:nvPicPr>
          <p:cNvPr id="7" name="Picture 2"/>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08530" y="5550371"/>
            <a:ext cx="360000" cy="360000"/>
          </a:xfrm>
          <a:prstGeom prst="rect">
            <a:avLst/>
          </a:prstGeom>
          <a:noFill/>
          <a:ln w="9525">
            <a:noFill/>
            <a:miter lim="800000"/>
            <a:headEnd/>
            <a:tailEnd/>
          </a:ln>
        </p:spPr>
      </p:pic>
      <p:pic>
        <p:nvPicPr>
          <p:cNvPr id="4" name="Image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7418" y="1355799"/>
            <a:ext cx="6915562" cy="5297938"/>
          </a:xfrm>
          <a:prstGeom prst="rect">
            <a:avLst/>
          </a:prstGeom>
        </p:spPr>
      </p:pic>
      <p:sp>
        <p:nvSpPr>
          <p:cNvPr id="5" name="Rectangle 4"/>
          <p:cNvSpPr/>
          <p:nvPr/>
        </p:nvSpPr>
        <p:spPr>
          <a:xfrm>
            <a:off x="395536" y="6589831"/>
            <a:ext cx="4572000" cy="215444"/>
          </a:xfrm>
          <a:prstGeom prst="rect">
            <a:avLst/>
          </a:prstGeom>
        </p:spPr>
        <p:txBody>
          <a:bodyPr>
            <a:spAutoFit/>
          </a:bodyPr>
          <a:lstStyle/>
          <a:p>
            <a:r>
              <a:rPr lang="fr-FR" sz="800" dirty="0">
                <a:hlinkClick r:id="rId8"/>
              </a:rPr>
              <a:t>source</a:t>
            </a:r>
            <a:endParaRPr lang="fr-FR" sz="800" dirty="0"/>
          </a:p>
        </p:txBody>
      </p:sp>
    </p:spTree>
    <p:extLst>
      <p:ext uri="{BB962C8B-B14F-4D97-AF65-F5344CB8AC3E}">
        <p14:creationId xmlns:p14="http://schemas.microsoft.com/office/powerpoint/2010/main" val="292138999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p:txBody>
          <a:bodyPr>
            <a:normAutofit fontScale="90000"/>
          </a:bodyPr>
          <a:lstStyle/>
          <a:p>
            <a:r>
              <a:rPr lang="fr-FR" dirty="0"/>
              <a:t>Enjeux scientifiques</a:t>
            </a:r>
            <a:br>
              <a:rPr lang="fr-FR" dirty="0"/>
            </a:br>
            <a:r>
              <a:rPr lang="fr-FR" sz="1400" dirty="0"/>
              <a:t>enjeux éthiques</a:t>
            </a:r>
            <a:endParaRPr lang="fr-FR" sz="1600" dirty="0">
              <a:solidFill>
                <a:schemeClr val="bg1"/>
              </a:solidFill>
            </a:endParaRPr>
          </a:p>
        </p:txBody>
      </p:sp>
      <p:sp>
        <p:nvSpPr>
          <p:cNvPr id="3" name="Rectangle 2"/>
          <p:cNvSpPr/>
          <p:nvPr/>
        </p:nvSpPr>
        <p:spPr>
          <a:xfrm>
            <a:off x="899592" y="6536294"/>
            <a:ext cx="611560" cy="230832"/>
          </a:xfrm>
          <a:prstGeom prst="rect">
            <a:avLst/>
          </a:prstGeom>
        </p:spPr>
        <p:txBody>
          <a:bodyPr wrap="square">
            <a:spAutoFit/>
          </a:bodyPr>
          <a:lstStyle/>
          <a:p>
            <a:r>
              <a:rPr lang="fr-FR" sz="900" b="1" dirty="0">
                <a:latin typeface="Candara" panose="020E0502030303020204" pitchFamily="34" charset="0"/>
                <a:hlinkClick r:id="rId3"/>
              </a:rPr>
              <a:t>source</a:t>
            </a:r>
            <a:endParaRPr lang="fr-FR" sz="900" b="1" dirty="0">
              <a:latin typeface="Candara" panose="020E0502030303020204" pitchFamily="34" charset="0"/>
            </a:endParaRPr>
          </a:p>
        </p:txBody>
      </p:sp>
      <p:pic>
        <p:nvPicPr>
          <p:cNvPr id="4" name="Imag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08112" y="1254359"/>
            <a:ext cx="3779912" cy="5346484"/>
          </a:xfrm>
          <a:prstGeom prst="rect">
            <a:avLst/>
          </a:prstGeom>
        </p:spPr>
      </p:pic>
      <p:sp>
        <p:nvSpPr>
          <p:cNvPr id="5" name="Rectangle 4"/>
          <p:cNvSpPr/>
          <p:nvPr/>
        </p:nvSpPr>
        <p:spPr>
          <a:xfrm>
            <a:off x="3563888" y="3212976"/>
            <a:ext cx="4824536" cy="2669962"/>
          </a:xfrm>
          <a:prstGeom prst="rect">
            <a:avLst/>
          </a:prstGeom>
          <a:solidFill>
            <a:schemeClr val="tx1">
              <a:lumMod val="85000"/>
              <a:lumOff val="15000"/>
            </a:schemeClr>
          </a:solidFill>
        </p:spPr>
        <p:txBody>
          <a:bodyPr wrap="square">
            <a:spAutoFit/>
          </a:bodyPr>
          <a:lstStyle/>
          <a:p>
            <a:pPr>
              <a:spcAft>
                <a:spcPts val="300"/>
              </a:spcAft>
            </a:pPr>
            <a:r>
              <a:rPr lang="fr-FR" sz="1100" dirty="0">
                <a:solidFill>
                  <a:srgbClr val="D5D5D5"/>
                </a:solidFill>
                <a:latin typeface="Candara" panose="020E0502030303020204" pitchFamily="34" charset="0"/>
              </a:rPr>
              <a:t>« 4.5. COMMUNICATION DES RÉSULTATS AU PUBLIC ET AUX MEDIAS</a:t>
            </a:r>
          </a:p>
          <a:p>
            <a:r>
              <a:rPr lang="fr-FR" sz="1100" dirty="0">
                <a:solidFill>
                  <a:srgbClr val="D5D5D5"/>
                </a:solidFill>
                <a:latin typeface="Candara" panose="020E0502030303020204" pitchFamily="34" charset="0"/>
              </a:rPr>
              <a:t>Le chercheur se doit de diffuser ses savoirs et de porter ses activités à la connaissance du public de  sorte qu’elles puissent être comprises par les non-spécialistes et qu’ils en perçoivent les justifications et l’intérêt. Les personnels de recherche relevant de la fonction publique disposent de la liberté d'expression et d'opinion avec une obligation de réserve, de confidentialité, de neutralité et de transparence des liens d’intérêt.</a:t>
            </a:r>
          </a:p>
          <a:p>
            <a:r>
              <a:rPr lang="fr-FR" sz="1100" dirty="0">
                <a:solidFill>
                  <a:srgbClr val="D5D5D5"/>
                </a:solidFill>
                <a:latin typeface="Candara" panose="020E0502030303020204" pitchFamily="34" charset="0"/>
              </a:rPr>
              <a:t>[…] [Le chercheur] doit avoir l'honnêteté de distinguer entre ses connaissances scientifiques et ses opinions personnelles auxquelles son statut de chercheur ne donne aucune légitimité particulière.</a:t>
            </a:r>
          </a:p>
          <a:p>
            <a:r>
              <a:rPr lang="fr-FR" sz="1100" dirty="0">
                <a:solidFill>
                  <a:srgbClr val="D5D5D5"/>
                </a:solidFill>
                <a:latin typeface="Candara" panose="020E0502030303020204" pitchFamily="34" charset="0"/>
              </a:rPr>
              <a:t>Les réseaux sociaux et les blogs occupent une place croissante dans l’information du public et des médias. Il est de la responsabilité des chercheurs, dans l’intérêt de la science et le respect de leur institution, d’apprécier l’impact que peuvent avoir les informations qu’ils y déposent et de s’assurer de leur fiabilité et de leur objectivité. »</a:t>
            </a:r>
          </a:p>
        </p:txBody>
      </p:sp>
    </p:spTree>
    <p:extLst>
      <p:ext uri="{BB962C8B-B14F-4D97-AF65-F5344CB8AC3E}">
        <p14:creationId xmlns:p14="http://schemas.microsoft.com/office/powerpoint/2010/main" val="115269304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p:txBody>
          <a:bodyPr>
            <a:normAutofit fontScale="90000"/>
          </a:bodyPr>
          <a:lstStyle/>
          <a:p>
            <a:r>
              <a:rPr lang="fr-FR" dirty="0"/>
              <a:t>Enjeux scientifiques</a:t>
            </a:r>
            <a:br>
              <a:rPr lang="fr-FR" dirty="0"/>
            </a:br>
            <a:r>
              <a:rPr lang="fr-FR" sz="1400" dirty="0"/>
              <a:t>enjeux éthiques</a:t>
            </a:r>
            <a:endParaRPr lang="fr-FR" sz="1600" dirty="0">
              <a:solidFill>
                <a:schemeClr val="bg1"/>
              </a:solidFill>
            </a:endParaRPr>
          </a:p>
        </p:txBody>
      </p:sp>
      <p:sp>
        <p:nvSpPr>
          <p:cNvPr id="9" name="Rectangle 8"/>
          <p:cNvSpPr/>
          <p:nvPr/>
        </p:nvSpPr>
        <p:spPr>
          <a:xfrm>
            <a:off x="7736401" y="5186929"/>
            <a:ext cx="864096" cy="230832"/>
          </a:xfrm>
          <a:prstGeom prst="rect">
            <a:avLst/>
          </a:prstGeom>
        </p:spPr>
        <p:txBody>
          <a:bodyPr wrap="square">
            <a:spAutoFit/>
          </a:bodyPr>
          <a:lstStyle/>
          <a:p>
            <a:r>
              <a:rPr lang="fr-FR" sz="900" dirty="0">
                <a:latin typeface="Candara" panose="020E0502030303020204" pitchFamily="34" charset="0"/>
                <a:hlinkClick r:id="rId3"/>
              </a:rPr>
              <a:t>source</a:t>
            </a:r>
            <a:endParaRPr lang="fr-FR" sz="900" dirty="0">
              <a:latin typeface="Candara" panose="020E0502030303020204" pitchFamily="34" charset="0"/>
            </a:endParaRPr>
          </a:p>
        </p:txBody>
      </p:sp>
      <p:sp>
        <p:nvSpPr>
          <p:cNvPr id="7" name="Espace réservé du contenu 2"/>
          <p:cNvSpPr>
            <a:spLocks noGrp="1"/>
          </p:cNvSpPr>
          <p:nvPr>
            <p:ph idx="1"/>
          </p:nvPr>
        </p:nvSpPr>
        <p:spPr>
          <a:xfrm>
            <a:off x="1049438" y="1268760"/>
            <a:ext cx="7056784" cy="5472608"/>
          </a:xfrm>
        </p:spPr>
        <p:txBody>
          <a:bodyPr/>
          <a:lstStyle/>
          <a:p>
            <a:pPr marL="0" indent="0">
              <a:buNone/>
            </a:pPr>
            <a:r>
              <a:rPr lang="fr-FR" dirty="0">
                <a:solidFill>
                  <a:schemeClr val="bg1"/>
                </a:solidFill>
              </a:rPr>
              <a:t>Préconisation d’organismes de recherche</a:t>
            </a:r>
          </a:p>
          <a:p>
            <a:pPr marL="0" lvl="0" indent="0">
              <a:spcBef>
                <a:spcPts val="0"/>
              </a:spcBef>
              <a:buNone/>
            </a:pPr>
            <a:r>
              <a:rPr lang="fr-FR" sz="1800" dirty="0">
                <a:solidFill>
                  <a:prstClr val="white"/>
                </a:solidFill>
                <a:latin typeface="Candara"/>
              </a:rPr>
              <a:t>comptes individuels</a:t>
            </a:r>
            <a:endParaRPr lang="fr-FR" sz="1800" dirty="0">
              <a:solidFill>
                <a:prstClr val="black"/>
              </a:solidFill>
              <a:latin typeface="Candara"/>
            </a:endParaRPr>
          </a:p>
          <a:p>
            <a:pPr marL="0" indent="0">
              <a:buNone/>
            </a:pPr>
            <a:endParaRPr lang="fr-FR" dirty="0"/>
          </a:p>
        </p:txBody>
      </p:sp>
      <p:pic>
        <p:nvPicPr>
          <p:cNvPr id="11" name="Imag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80551" y="2356008"/>
            <a:ext cx="7056785" cy="2830921"/>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06843816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C6996A-0C5B-4ED7-8329-6696B30C1CFC}"/>
              </a:ext>
            </a:extLst>
          </p:cNvPr>
          <p:cNvSpPr>
            <a:spLocks noGrp="1"/>
          </p:cNvSpPr>
          <p:nvPr>
            <p:ph type="title"/>
          </p:nvPr>
        </p:nvSpPr>
        <p:spPr/>
        <p:txBody>
          <a:bodyPr>
            <a:normAutofit fontScale="90000"/>
          </a:bodyPr>
          <a:lstStyle/>
          <a:p>
            <a:r>
              <a:rPr lang="fr-FR" dirty="0"/>
              <a:t>Enjeux scientifiques</a:t>
            </a:r>
            <a:br>
              <a:rPr lang="fr-FR" dirty="0"/>
            </a:br>
            <a:r>
              <a:rPr lang="fr-FR" sz="1400" dirty="0"/>
              <a:t>enjeux éthiques</a:t>
            </a:r>
            <a:endParaRPr lang="fr-FR" dirty="0"/>
          </a:p>
        </p:txBody>
      </p:sp>
      <p:sp>
        <p:nvSpPr>
          <p:cNvPr id="4" name="Espace réservé du contenu 2">
            <a:extLst>
              <a:ext uri="{FF2B5EF4-FFF2-40B4-BE49-F238E27FC236}">
                <a16:creationId xmlns:a16="http://schemas.microsoft.com/office/drawing/2014/main" id="{DFF19D44-0535-46B3-8E55-D409286165A5}"/>
              </a:ext>
            </a:extLst>
          </p:cNvPr>
          <p:cNvSpPr txBox="1">
            <a:spLocks/>
          </p:cNvSpPr>
          <p:nvPr/>
        </p:nvSpPr>
        <p:spPr>
          <a:xfrm>
            <a:off x="1049438" y="1268760"/>
            <a:ext cx="7056784" cy="54726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rgbClr val="D1D5D5"/>
                </a:solidFill>
                <a:latin typeface="Candara"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D1D5D5"/>
                </a:solidFill>
                <a:latin typeface="Candara"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D1D5D5"/>
                </a:solidFill>
                <a:latin typeface="Candara"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D1D5D5"/>
                </a:solidFill>
                <a:latin typeface="Candara" pitchFamily="34" charset="0"/>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D1D5D5"/>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dirty="0">
                <a:solidFill>
                  <a:schemeClr val="bg1"/>
                </a:solidFill>
              </a:rPr>
              <a:t>Préconisation d’organismes de recherche</a:t>
            </a:r>
          </a:p>
          <a:p>
            <a:pPr marL="0" indent="0">
              <a:buFont typeface="Arial" pitchFamily="34" charset="0"/>
              <a:buNone/>
            </a:pPr>
            <a:r>
              <a:rPr lang="fr-FR" sz="1800" dirty="0">
                <a:solidFill>
                  <a:schemeClr val="bg1"/>
                </a:solidFill>
              </a:rPr>
              <a:t>comptes institutionnels</a:t>
            </a:r>
            <a:endParaRPr lang="fr-FR" sz="1800" dirty="0"/>
          </a:p>
        </p:txBody>
      </p:sp>
      <p:pic>
        <p:nvPicPr>
          <p:cNvPr id="5" name="Image 4">
            <a:extLst>
              <a:ext uri="{FF2B5EF4-FFF2-40B4-BE49-F238E27FC236}">
                <a16:creationId xmlns:a16="http://schemas.microsoft.com/office/drawing/2014/main" id="{914AB4A5-D231-4BA7-8929-C17061BFA9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79712" y="2272226"/>
            <a:ext cx="5184576" cy="4181110"/>
          </a:xfrm>
          <a:prstGeom prst="rect">
            <a:avLst/>
          </a:prstGeom>
        </p:spPr>
      </p:pic>
      <p:sp>
        <p:nvSpPr>
          <p:cNvPr id="6" name="Rectangle 5">
            <a:extLst>
              <a:ext uri="{FF2B5EF4-FFF2-40B4-BE49-F238E27FC236}">
                <a16:creationId xmlns:a16="http://schemas.microsoft.com/office/drawing/2014/main" id="{6D3BA8C1-B2C8-4B03-BD34-3632114C4555}"/>
              </a:ext>
            </a:extLst>
          </p:cNvPr>
          <p:cNvSpPr/>
          <p:nvPr/>
        </p:nvSpPr>
        <p:spPr>
          <a:xfrm>
            <a:off x="5652120" y="6481936"/>
            <a:ext cx="1724241" cy="230832"/>
          </a:xfrm>
          <a:prstGeom prst="rect">
            <a:avLst/>
          </a:prstGeom>
        </p:spPr>
        <p:txBody>
          <a:bodyPr wrap="square">
            <a:spAutoFit/>
          </a:bodyPr>
          <a:lstStyle/>
          <a:p>
            <a:r>
              <a:rPr lang="fr-FR" sz="900" dirty="0" err="1">
                <a:latin typeface="Candara" panose="020E0502030303020204" pitchFamily="34" charset="0"/>
                <a:hlinkClick r:id="rId4"/>
              </a:rPr>
              <a:t>University</a:t>
            </a:r>
            <a:r>
              <a:rPr lang="fr-FR" sz="900" dirty="0">
                <a:latin typeface="Candara" panose="020E0502030303020204" pitchFamily="34" charset="0"/>
                <a:hlinkClick r:id="rId4"/>
              </a:rPr>
              <a:t> of Cambridge, 2016</a:t>
            </a:r>
            <a:endParaRPr lang="fr-FR" sz="900" dirty="0">
              <a:latin typeface="Candara" panose="020E0502030303020204" pitchFamily="34" charset="0"/>
            </a:endParaRPr>
          </a:p>
        </p:txBody>
      </p:sp>
    </p:spTree>
    <p:extLst>
      <p:ext uri="{BB962C8B-B14F-4D97-AF65-F5344CB8AC3E}">
        <p14:creationId xmlns:p14="http://schemas.microsoft.com/office/powerpoint/2010/main" val="230424524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5" name="Connecteur droit 14"/>
          <p:cNvCxnSpPr/>
          <p:nvPr/>
        </p:nvCxnSpPr>
        <p:spPr>
          <a:xfrm>
            <a:off x="4788595" y="3068960"/>
            <a:ext cx="4004428" cy="0"/>
          </a:xfrm>
          <a:prstGeom prst="line">
            <a:avLst/>
          </a:prstGeom>
          <a:ln w="19050">
            <a:solidFill>
              <a:srgbClr val="13C1C2"/>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020272" y="3031563"/>
            <a:ext cx="1860959" cy="369332"/>
          </a:xfrm>
          <a:prstGeom prst="rect">
            <a:avLst/>
          </a:prstGeom>
        </p:spPr>
        <p:txBody>
          <a:bodyPr wrap="none">
            <a:spAutoFit/>
          </a:bodyPr>
          <a:lstStyle/>
          <a:p>
            <a:pPr lvl="0"/>
            <a:r>
              <a:rPr lang="fr-FR" i="1" dirty="0">
                <a:solidFill>
                  <a:srgbClr val="D1D5D5"/>
                </a:solidFill>
              </a:rPr>
              <a:t>Pistes de réflexion</a:t>
            </a:r>
          </a:p>
        </p:txBody>
      </p:sp>
      <p:pic>
        <p:nvPicPr>
          <p:cNvPr id="6"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71630" y="1628800"/>
            <a:ext cx="4142274" cy="3647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636893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bubble, chat, comment, conversion, converstation, message, talk icon">
            <a:extLst>
              <a:ext uri="{FF2B5EF4-FFF2-40B4-BE49-F238E27FC236}">
                <a16:creationId xmlns:a16="http://schemas.microsoft.com/office/drawing/2014/main" id="{FC38B52B-84A2-4017-900A-0E4520D3D06E}"/>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3830251" y="4490808"/>
            <a:ext cx="1536400" cy="1536400"/>
          </a:xfrm>
          <a:prstGeom prst="rect">
            <a:avLst/>
          </a:prstGeom>
          <a:noFill/>
          <a:ln>
            <a:noFill/>
          </a:ln>
        </p:spPr>
      </p:pic>
      <p:pic>
        <p:nvPicPr>
          <p:cNvPr id="5" name="Image 4" descr="avatar, male, man, people, person, profile, user icon">
            <a:extLst>
              <a:ext uri="{FF2B5EF4-FFF2-40B4-BE49-F238E27FC236}">
                <a16:creationId xmlns:a16="http://schemas.microsoft.com/office/drawing/2014/main" id="{637FDF13-A1B4-40C0-B280-8296035FCE14}"/>
              </a:ext>
            </a:extLst>
          </p:cNvPr>
          <p:cNvPicPr>
            <a:picLocks noChangeAspect="1"/>
          </p:cNvPicPr>
          <p:nvPr/>
        </p:nvPicPr>
        <p:blipFill>
          <a:blip r:embed="rId4" cstate="email">
            <a:lum bright="70000" contrast="-70000"/>
            <a:extLst>
              <a:ext uri="{28A0092B-C50C-407E-A947-70E740481C1C}">
                <a14:useLocalDpi xmlns:a14="http://schemas.microsoft.com/office/drawing/2010/main"/>
              </a:ext>
            </a:extLst>
          </a:blip>
          <a:srcRect/>
          <a:stretch>
            <a:fillRect/>
          </a:stretch>
        </p:blipFill>
        <p:spPr bwMode="auto">
          <a:xfrm>
            <a:off x="447218" y="508725"/>
            <a:ext cx="1684189" cy="1684189"/>
          </a:xfrm>
          <a:prstGeom prst="rect">
            <a:avLst/>
          </a:prstGeom>
          <a:noFill/>
          <a:ln>
            <a:noFill/>
          </a:ln>
        </p:spPr>
      </p:pic>
      <p:pic>
        <p:nvPicPr>
          <p:cNvPr id="6" name="Image 15" descr="book, bookmark, boomark, education, favorite, learnign, reading icon">
            <a:extLst>
              <a:ext uri="{FF2B5EF4-FFF2-40B4-BE49-F238E27FC236}">
                <a16:creationId xmlns:a16="http://schemas.microsoft.com/office/drawing/2014/main" id="{324703E2-1EDC-4020-906B-21F730642220}"/>
              </a:ext>
            </a:extLst>
          </p:cNvPr>
          <p:cNvPicPr>
            <a:picLocks noChangeAspect="1" noChangeArrowheads="1"/>
          </p:cNvPicPr>
          <p:nvPr/>
        </p:nvPicPr>
        <p:blipFill>
          <a:blip r:embed="rId5" cstate="email">
            <a:lum bright="70000" contrast="-70000"/>
            <a:extLst>
              <a:ext uri="{28A0092B-C50C-407E-A947-70E740481C1C}">
                <a14:useLocalDpi xmlns:a14="http://schemas.microsoft.com/office/drawing/2010/main"/>
              </a:ext>
            </a:extLst>
          </a:blip>
          <a:srcRect/>
          <a:stretch>
            <a:fillRect/>
          </a:stretch>
        </p:blipFill>
        <p:spPr bwMode="auto">
          <a:xfrm>
            <a:off x="6999246" y="556161"/>
            <a:ext cx="1589319" cy="1589319"/>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075171F0-BC2E-473D-B2A5-682A6FA16176}"/>
              </a:ext>
            </a:extLst>
          </p:cNvPr>
          <p:cNvSpPr txBox="1"/>
          <p:nvPr/>
        </p:nvSpPr>
        <p:spPr>
          <a:xfrm>
            <a:off x="873256" y="2071554"/>
            <a:ext cx="2336800" cy="369332"/>
          </a:xfrm>
          <a:prstGeom prst="rect">
            <a:avLst/>
          </a:prstGeom>
          <a:noFill/>
        </p:spPr>
        <p:txBody>
          <a:bodyPr wrap="square" rtlCol="0">
            <a:spAutoFit/>
          </a:bodyPr>
          <a:lstStyle/>
          <a:p>
            <a:r>
              <a:rPr lang="fr-FR" dirty="0">
                <a:solidFill>
                  <a:schemeClr val="bg1"/>
                </a:solidFill>
              </a:rPr>
              <a:t>profil</a:t>
            </a:r>
          </a:p>
        </p:txBody>
      </p:sp>
      <p:sp>
        <p:nvSpPr>
          <p:cNvPr id="10" name="ZoneTexte 9">
            <a:extLst>
              <a:ext uri="{FF2B5EF4-FFF2-40B4-BE49-F238E27FC236}">
                <a16:creationId xmlns:a16="http://schemas.microsoft.com/office/drawing/2014/main" id="{9E177BD7-D3D5-4A76-A830-62268A05A991}"/>
              </a:ext>
            </a:extLst>
          </p:cNvPr>
          <p:cNvSpPr txBox="1"/>
          <p:nvPr/>
        </p:nvSpPr>
        <p:spPr>
          <a:xfrm>
            <a:off x="6625505" y="2030799"/>
            <a:ext cx="2336800" cy="369332"/>
          </a:xfrm>
          <a:prstGeom prst="rect">
            <a:avLst/>
          </a:prstGeom>
          <a:noFill/>
        </p:spPr>
        <p:txBody>
          <a:bodyPr wrap="square" rtlCol="0">
            <a:spAutoFit/>
          </a:bodyPr>
          <a:lstStyle/>
          <a:p>
            <a:pPr algn="ctr"/>
            <a:r>
              <a:rPr lang="fr-FR" dirty="0">
                <a:solidFill>
                  <a:schemeClr val="bg1"/>
                </a:solidFill>
              </a:rPr>
              <a:t>travaux</a:t>
            </a:r>
          </a:p>
        </p:txBody>
      </p:sp>
      <p:sp>
        <p:nvSpPr>
          <p:cNvPr id="11" name="ZoneTexte 10">
            <a:extLst>
              <a:ext uri="{FF2B5EF4-FFF2-40B4-BE49-F238E27FC236}">
                <a16:creationId xmlns:a16="http://schemas.microsoft.com/office/drawing/2014/main" id="{DFBBD41E-9924-491D-BDC5-4B654B7E1036}"/>
              </a:ext>
            </a:extLst>
          </p:cNvPr>
          <p:cNvSpPr txBox="1"/>
          <p:nvPr/>
        </p:nvSpPr>
        <p:spPr>
          <a:xfrm>
            <a:off x="3430051" y="5842542"/>
            <a:ext cx="2336800" cy="369332"/>
          </a:xfrm>
          <a:prstGeom prst="rect">
            <a:avLst/>
          </a:prstGeom>
          <a:noFill/>
        </p:spPr>
        <p:txBody>
          <a:bodyPr wrap="square" rtlCol="0">
            <a:spAutoFit/>
          </a:bodyPr>
          <a:lstStyle/>
          <a:p>
            <a:pPr algn="ctr"/>
            <a:r>
              <a:rPr lang="fr-FR" dirty="0">
                <a:solidFill>
                  <a:schemeClr val="bg1"/>
                </a:solidFill>
              </a:rPr>
              <a:t>communication</a:t>
            </a:r>
          </a:p>
        </p:txBody>
      </p:sp>
      <p:sp>
        <p:nvSpPr>
          <p:cNvPr id="15" name="Rectangle 14">
            <a:extLst>
              <a:ext uri="{FF2B5EF4-FFF2-40B4-BE49-F238E27FC236}">
                <a16:creationId xmlns:a16="http://schemas.microsoft.com/office/drawing/2014/main" id="{E86FF03F-B25D-411A-AAC6-AFB08FA07040}"/>
              </a:ext>
            </a:extLst>
          </p:cNvPr>
          <p:cNvSpPr/>
          <p:nvPr/>
        </p:nvSpPr>
        <p:spPr>
          <a:xfrm>
            <a:off x="2834295" y="1716716"/>
            <a:ext cx="3708923" cy="45719"/>
          </a:xfrm>
          <a:prstGeom prst="rect">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E5F01326-8D91-4EA9-BEA2-9F3C08010882}"/>
              </a:ext>
            </a:extLst>
          </p:cNvPr>
          <p:cNvSpPr/>
          <p:nvPr/>
        </p:nvSpPr>
        <p:spPr>
          <a:xfrm rot="3031854">
            <a:off x="586400" y="4000391"/>
            <a:ext cx="2909047" cy="56897"/>
          </a:xfrm>
          <a:prstGeom prst="rect">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431D8649-DF14-46B9-ACDC-1A63A627A46E}"/>
              </a:ext>
            </a:extLst>
          </p:cNvPr>
          <p:cNvSpPr/>
          <p:nvPr/>
        </p:nvSpPr>
        <p:spPr>
          <a:xfrm rot="7652603">
            <a:off x="5540038" y="3968489"/>
            <a:ext cx="2763780" cy="77361"/>
          </a:xfrm>
          <a:prstGeom prst="rect">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26FF59D9-7F11-493B-9566-E9581DB148DF}"/>
              </a:ext>
            </a:extLst>
          </p:cNvPr>
          <p:cNvSpPr txBox="1"/>
          <p:nvPr/>
        </p:nvSpPr>
        <p:spPr>
          <a:xfrm>
            <a:off x="2669718" y="2334648"/>
            <a:ext cx="3873500" cy="461665"/>
          </a:xfrm>
          <a:prstGeom prst="rect">
            <a:avLst/>
          </a:prstGeom>
          <a:noFill/>
        </p:spPr>
        <p:txBody>
          <a:bodyPr wrap="square" rtlCol="0">
            <a:spAutoFit/>
          </a:bodyPr>
          <a:lstStyle/>
          <a:p>
            <a:pPr algn="ctr"/>
            <a:r>
              <a:rPr lang="fr-FR" sz="2400" dirty="0">
                <a:solidFill>
                  <a:schemeClr val="bg1"/>
                </a:solidFill>
              </a:rPr>
              <a:t>? être visible</a:t>
            </a:r>
          </a:p>
        </p:txBody>
      </p:sp>
      <p:sp>
        <p:nvSpPr>
          <p:cNvPr id="19" name="ZoneTexte 18">
            <a:extLst>
              <a:ext uri="{FF2B5EF4-FFF2-40B4-BE49-F238E27FC236}">
                <a16:creationId xmlns:a16="http://schemas.microsoft.com/office/drawing/2014/main" id="{1C5F3726-F8F5-420E-A0D7-456DA6B70016}"/>
              </a:ext>
            </a:extLst>
          </p:cNvPr>
          <p:cNvSpPr txBox="1"/>
          <p:nvPr/>
        </p:nvSpPr>
        <p:spPr>
          <a:xfrm>
            <a:off x="2660536" y="2793764"/>
            <a:ext cx="3873500" cy="461665"/>
          </a:xfrm>
          <a:prstGeom prst="rect">
            <a:avLst/>
          </a:prstGeom>
          <a:noFill/>
        </p:spPr>
        <p:txBody>
          <a:bodyPr wrap="square" rtlCol="0">
            <a:spAutoFit/>
          </a:bodyPr>
          <a:lstStyle/>
          <a:p>
            <a:pPr algn="ctr"/>
            <a:r>
              <a:rPr lang="fr-FR" sz="2400" dirty="0">
                <a:solidFill>
                  <a:schemeClr val="bg1"/>
                </a:solidFill>
              </a:rPr>
              <a:t>? savoir communiquer </a:t>
            </a:r>
          </a:p>
        </p:txBody>
      </p:sp>
      <p:sp>
        <p:nvSpPr>
          <p:cNvPr id="20" name="ZoneTexte 19">
            <a:extLst>
              <a:ext uri="{FF2B5EF4-FFF2-40B4-BE49-F238E27FC236}">
                <a16:creationId xmlns:a16="http://schemas.microsoft.com/office/drawing/2014/main" id="{D12FA02B-81C3-4831-AE14-62A722286954}"/>
              </a:ext>
            </a:extLst>
          </p:cNvPr>
          <p:cNvSpPr txBox="1"/>
          <p:nvPr/>
        </p:nvSpPr>
        <p:spPr>
          <a:xfrm>
            <a:off x="2660536" y="3306933"/>
            <a:ext cx="3873500" cy="461665"/>
          </a:xfrm>
          <a:prstGeom prst="rect">
            <a:avLst/>
          </a:prstGeom>
          <a:noFill/>
        </p:spPr>
        <p:txBody>
          <a:bodyPr wrap="square" rtlCol="0">
            <a:spAutoFit/>
          </a:bodyPr>
          <a:lstStyle/>
          <a:p>
            <a:pPr algn="ctr"/>
            <a:r>
              <a:rPr lang="fr-FR" sz="2400" dirty="0">
                <a:solidFill>
                  <a:schemeClr val="bg1"/>
                </a:solidFill>
              </a:rPr>
              <a:t>? être responsable</a:t>
            </a:r>
          </a:p>
        </p:txBody>
      </p:sp>
    </p:spTree>
    <p:extLst>
      <p:ext uri="{BB962C8B-B14F-4D97-AF65-F5344CB8AC3E}">
        <p14:creationId xmlns:p14="http://schemas.microsoft.com/office/powerpoint/2010/main" val="77783009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94160" y="548680"/>
            <a:ext cx="435568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1" u="none" strike="noStrike" kern="1200" cap="none" spc="0" normalizeH="0" baseline="0" noProof="0" dirty="0" err="1">
                <a:ln>
                  <a:noFill/>
                </a:ln>
                <a:solidFill>
                  <a:prstClr val="white"/>
                </a:solidFill>
                <a:effectLst/>
                <a:uLnTx/>
                <a:uFillTx/>
                <a:latin typeface="Candara" panose="020E0502030303020204" pitchFamily="34" charset="0"/>
                <a:ea typeface="+mn-ea"/>
                <a:cs typeface="Arial" panose="020B0604020202020204" pitchFamily="34" charset="0"/>
                <a:sym typeface="Wingdings" pitchFamily="2" charset="2"/>
              </a:rPr>
              <a:t>Publish</a:t>
            </a:r>
            <a:r>
              <a:rPr kumimoji="0" lang="fr-FR" sz="4800" b="0" i="1" u="none" strike="noStrike" kern="1200" cap="none" spc="0" normalizeH="0" baseline="0" noProof="0" dirty="0">
                <a:ln>
                  <a:noFill/>
                </a:ln>
                <a:solidFill>
                  <a:prstClr val="white"/>
                </a:solidFill>
                <a:effectLst/>
                <a:uLnTx/>
                <a:uFillTx/>
                <a:latin typeface="Candara" panose="020E0502030303020204" pitchFamily="34" charset="0"/>
                <a:ea typeface="+mn-ea"/>
                <a:cs typeface="Arial" panose="020B0604020202020204" pitchFamily="34" charset="0"/>
                <a:sym typeface="Wingdings" pitchFamily="2" charset="2"/>
              </a:rPr>
              <a:t> or </a:t>
            </a:r>
            <a:r>
              <a:rPr kumimoji="0" lang="fr-FR" sz="4800" b="0" i="1" u="none" strike="noStrike" kern="1200" cap="none" spc="0" normalizeH="0" baseline="0" noProof="0" dirty="0" err="1">
                <a:ln>
                  <a:noFill/>
                </a:ln>
                <a:solidFill>
                  <a:prstClr val="white"/>
                </a:solidFill>
                <a:effectLst/>
                <a:uLnTx/>
                <a:uFillTx/>
                <a:latin typeface="Candara" panose="020E0502030303020204" pitchFamily="34" charset="0"/>
                <a:ea typeface="+mn-ea"/>
                <a:cs typeface="Arial" panose="020B0604020202020204" pitchFamily="34" charset="0"/>
                <a:sym typeface="Wingdings" pitchFamily="2" charset="2"/>
              </a:rPr>
              <a:t>Perish</a:t>
            </a:r>
            <a:endParaRPr kumimoji="0" lang="fr-FR" sz="900" b="0" i="1" u="none" strike="noStrike" kern="1200" cap="none" spc="0" normalizeH="0" baseline="0" noProof="0" dirty="0">
              <a:ln>
                <a:noFill/>
              </a:ln>
              <a:solidFill>
                <a:prstClr val="white"/>
              </a:solidFill>
              <a:effectLst/>
              <a:uLnTx/>
              <a:uFillTx/>
              <a:latin typeface="Candara" panose="020E0502030303020204" pitchFamily="34" charset="0"/>
              <a:ea typeface="+mn-ea"/>
              <a:cs typeface="Arial" panose="020B0604020202020204" pitchFamily="34" charset="0"/>
            </a:endParaRPr>
          </a:p>
        </p:txBody>
      </p:sp>
      <p:sp>
        <p:nvSpPr>
          <p:cNvPr id="4" name="Rectangle 3"/>
          <p:cNvSpPr/>
          <p:nvPr/>
        </p:nvSpPr>
        <p:spPr>
          <a:xfrm>
            <a:off x="2064005" y="2193250"/>
            <a:ext cx="5015989"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1" u="none" strike="noStrike" kern="1200" cap="none" spc="0" normalizeH="0" baseline="0" noProof="0" dirty="0">
                <a:ln>
                  <a:noFill/>
                </a:ln>
                <a:solidFill>
                  <a:srgbClr val="FFFFFF"/>
                </a:solidFill>
                <a:effectLst/>
                <a:uLnTx/>
                <a:uFillTx/>
                <a:latin typeface="Candara" panose="020E0502030303020204" pitchFamily="34" charset="0"/>
                <a:ea typeface="+mn-ea"/>
                <a:cs typeface="Arial" panose="020B0604020202020204" pitchFamily="34" charset="0"/>
                <a:sym typeface="Wingdings" pitchFamily="2" charset="2"/>
              </a:rPr>
              <a:t>Be </a:t>
            </a:r>
            <a:r>
              <a:rPr kumimoji="0" lang="fr-FR" sz="4800" i="1" u="none" strike="noStrike" kern="1200" cap="none" spc="0" normalizeH="0" baseline="0" noProof="0" dirty="0">
                <a:ln>
                  <a:noFill/>
                </a:ln>
                <a:solidFill>
                  <a:srgbClr val="FFFFFF"/>
                </a:solidFill>
                <a:effectLst/>
                <a:uLnTx/>
                <a:uFillTx/>
                <a:latin typeface="Candara" panose="020E0502030303020204" pitchFamily="34" charset="0"/>
                <a:ea typeface="+mn-ea"/>
                <a:cs typeface="Arial" panose="020B0604020202020204" pitchFamily="34" charset="0"/>
                <a:sym typeface="Wingdings" pitchFamily="2" charset="2"/>
              </a:rPr>
              <a:t>visible</a:t>
            </a:r>
            <a:r>
              <a:rPr kumimoji="0" lang="fr-FR" sz="4800" b="0" i="1" u="none" strike="noStrike" kern="1200" cap="none" spc="0" normalizeH="0" baseline="0" noProof="0" dirty="0">
                <a:ln>
                  <a:noFill/>
                </a:ln>
                <a:solidFill>
                  <a:srgbClr val="FFFFFF"/>
                </a:solidFill>
                <a:effectLst/>
                <a:uLnTx/>
                <a:uFillTx/>
                <a:latin typeface="Candara" panose="020E0502030303020204" pitchFamily="34" charset="0"/>
                <a:ea typeface="+mn-ea"/>
                <a:cs typeface="Arial" panose="020B0604020202020204" pitchFamily="34" charset="0"/>
                <a:sym typeface="Wingdings" pitchFamily="2" charset="2"/>
              </a:rPr>
              <a:t> or </a:t>
            </a:r>
            <a:r>
              <a:rPr kumimoji="0" lang="fr-FR" sz="4800" b="0" i="1" u="none" strike="noStrike" kern="1200" cap="none" spc="0" normalizeH="0" baseline="0" noProof="0" dirty="0" err="1">
                <a:ln>
                  <a:noFill/>
                </a:ln>
                <a:solidFill>
                  <a:srgbClr val="FFFFFF"/>
                </a:solidFill>
                <a:effectLst/>
                <a:uLnTx/>
                <a:uFillTx/>
                <a:latin typeface="Candara" panose="020E0502030303020204" pitchFamily="34" charset="0"/>
                <a:ea typeface="+mn-ea"/>
                <a:cs typeface="Arial" panose="020B0604020202020204" pitchFamily="34" charset="0"/>
                <a:sym typeface="Wingdings" pitchFamily="2" charset="2"/>
              </a:rPr>
              <a:t>Vanish</a:t>
            </a:r>
            <a:endParaRPr kumimoji="0" lang="fr-FR" sz="900" b="0" i="1" u="none" strike="noStrike" kern="1200" cap="none" spc="0" normalizeH="0" baseline="0" noProof="0" dirty="0">
              <a:ln>
                <a:noFill/>
              </a:ln>
              <a:solidFill>
                <a:srgbClr val="FFFFFF"/>
              </a:solidFill>
              <a:effectLst/>
              <a:uLnTx/>
              <a:uFillTx/>
              <a:latin typeface="Candara" panose="020E0502030303020204" pitchFamily="34" charset="0"/>
              <a:ea typeface="+mn-ea"/>
              <a:cs typeface="Arial" panose="020B0604020202020204" pitchFamily="34" charset="0"/>
            </a:endParaRPr>
          </a:p>
        </p:txBody>
      </p:sp>
      <p:sp>
        <p:nvSpPr>
          <p:cNvPr id="5" name="Rectangle 4"/>
          <p:cNvSpPr/>
          <p:nvPr/>
        </p:nvSpPr>
        <p:spPr>
          <a:xfrm>
            <a:off x="4220782" y="1124744"/>
            <a:ext cx="702436"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0" i="0" u="none" strike="noStrike" kern="1200" cap="none" spc="0" normalizeH="0" baseline="0" noProof="0" dirty="0">
                <a:ln>
                  <a:noFill/>
                </a:ln>
                <a:solidFill>
                  <a:prstClr val="white"/>
                </a:solidFill>
                <a:effectLst/>
                <a:uLnTx/>
                <a:uFillTx/>
                <a:latin typeface="Candara" panose="020E0502030303020204" pitchFamily="34" charset="0"/>
                <a:ea typeface="+mn-ea"/>
                <a:cs typeface="Arial" panose="020B0604020202020204" pitchFamily="34" charset="0"/>
                <a:sym typeface="Wingdings" pitchFamily="2" charset="2"/>
              </a:rPr>
              <a:t>+</a:t>
            </a:r>
            <a:endParaRPr kumimoji="0" lang="fr-FR" sz="3600" i="0" u="none" strike="noStrike" kern="1200" cap="none" spc="0" normalizeH="0" baseline="0" noProof="0" dirty="0">
              <a:ln>
                <a:noFill/>
              </a:ln>
              <a:solidFill>
                <a:prstClr val="black"/>
              </a:solidFill>
              <a:effectLst/>
              <a:uLnTx/>
              <a:uFillTx/>
              <a:latin typeface="Candara" panose="020E0502030303020204" pitchFamily="34" charset="0"/>
              <a:ea typeface="+mn-ea"/>
            </a:endParaRPr>
          </a:p>
        </p:txBody>
      </p:sp>
      <p:sp>
        <p:nvSpPr>
          <p:cNvPr id="8" name="Flèche : bas 7">
            <a:extLst>
              <a:ext uri="{FF2B5EF4-FFF2-40B4-BE49-F238E27FC236}">
                <a16:creationId xmlns:a16="http://schemas.microsoft.com/office/drawing/2014/main" id="{9352BC69-33F2-4F6B-95F2-7AB2C7299D17}"/>
              </a:ext>
            </a:extLst>
          </p:cNvPr>
          <p:cNvSpPr/>
          <p:nvPr/>
        </p:nvSpPr>
        <p:spPr>
          <a:xfrm>
            <a:off x="4252312" y="3429000"/>
            <a:ext cx="702436" cy="1368152"/>
          </a:xfrm>
          <a:prstGeom prst="downArrow">
            <a:avLst/>
          </a:prstGeom>
          <a:solidFill>
            <a:srgbClr val="13C1C2"/>
          </a:solidFill>
          <a:ln>
            <a:solidFill>
              <a:srgbClr val="13C1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AADA7BE8-F823-4290-A1B8-BECB87560806}"/>
              </a:ext>
            </a:extLst>
          </p:cNvPr>
          <p:cNvSpPr/>
          <p:nvPr/>
        </p:nvSpPr>
        <p:spPr>
          <a:xfrm>
            <a:off x="2198593" y="5317757"/>
            <a:ext cx="4746812"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1" i="1" u="none" strike="noStrike" kern="1200" cap="none" spc="0" normalizeH="0" baseline="0" noProof="0" dirty="0">
                <a:ln>
                  <a:noFill/>
                </a:ln>
                <a:solidFill>
                  <a:srgbClr val="13C1C2"/>
                </a:solidFill>
                <a:effectLst/>
                <a:uLnTx/>
                <a:uFillTx/>
                <a:latin typeface="Candara" panose="020E0502030303020204" pitchFamily="34" charset="0"/>
                <a:ea typeface="+mn-ea"/>
                <a:cs typeface="Arial" panose="020B0604020202020204" pitchFamily="34" charset="0"/>
                <a:sym typeface="Wingdings" pitchFamily="2" charset="2"/>
              </a:rPr>
              <a:t>Promote</a:t>
            </a:r>
            <a:r>
              <a:rPr kumimoji="0" lang="fr-FR" sz="4800" b="0" i="1" u="none" strike="noStrike" kern="1200" cap="none" spc="0" normalizeH="0" baseline="0" noProof="0" dirty="0">
                <a:ln>
                  <a:noFill/>
                </a:ln>
                <a:solidFill>
                  <a:srgbClr val="FFFFFF"/>
                </a:solidFill>
                <a:effectLst/>
                <a:uLnTx/>
                <a:uFillTx/>
                <a:latin typeface="Candara" panose="020E0502030303020204" pitchFamily="34" charset="0"/>
                <a:ea typeface="+mn-ea"/>
                <a:cs typeface="Arial" panose="020B0604020202020204" pitchFamily="34" charset="0"/>
                <a:sym typeface="Wingdings" pitchFamily="2" charset="2"/>
              </a:rPr>
              <a:t> or Perish</a:t>
            </a:r>
            <a:endParaRPr kumimoji="0" lang="fr-FR" sz="900" b="0" i="1" u="none" strike="noStrike" kern="1200" cap="none" spc="0" normalizeH="0" baseline="0" noProof="0" dirty="0">
              <a:ln>
                <a:noFill/>
              </a:ln>
              <a:solidFill>
                <a:srgbClr val="FFFFFF"/>
              </a:solidFill>
              <a:effectLst/>
              <a:uLnTx/>
              <a:uFillTx/>
              <a:latin typeface="Candara" panose="020E0502030303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A92D6D1F-71B8-4EB3-A358-7DF1AEB56205}"/>
              </a:ext>
            </a:extLst>
          </p:cNvPr>
          <p:cNvSpPr/>
          <p:nvPr/>
        </p:nvSpPr>
        <p:spPr>
          <a:xfrm>
            <a:off x="6073967" y="3182052"/>
            <a:ext cx="705642" cy="1862048"/>
          </a:xfrm>
          <a:prstGeom prst="rect">
            <a:avLst/>
          </a:prstGeom>
        </p:spPr>
        <p:txBody>
          <a:bodyPr wrap="none">
            <a:spAutoFit/>
          </a:bodyPr>
          <a:lstStyle/>
          <a:p>
            <a:r>
              <a:rPr lang="fr-FR" sz="11500" dirty="0">
                <a:solidFill>
                  <a:srgbClr val="FFFFFF"/>
                </a:solidFill>
                <a:latin typeface="Candara" panose="020E0502030303020204" pitchFamily="34" charset="0"/>
                <a:cs typeface="Arial" panose="020B0604020202020204" pitchFamily="34" charset="0"/>
                <a:sym typeface="Wingdings" pitchFamily="2" charset="2"/>
              </a:rPr>
              <a:t>?</a:t>
            </a:r>
            <a:endParaRPr lang="fr-FR" sz="11500" dirty="0"/>
          </a:p>
        </p:txBody>
      </p:sp>
    </p:spTree>
    <p:extLst>
      <p:ext uri="{BB962C8B-B14F-4D97-AF65-F5344CB8AC3E}">
        <p14:creationId xmlns:p14="http://schemas.microsoft.com/office/powerpoint/2010/main" val="260465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1AB7431-EEE6-4796-9484-980692DA2E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504" y="50598"/>
            <a:ext cx="4859037" cy="4225250"/>
          </a:xfrm>
          <a:prstGeom prst="rect">
            <a:avLst/>
          </a:prstGeom>
        </p:spPr>
      </p:pic>
      <p:sp>
        <p:nvSpPr>
          <p:cNvPr id="5" name="Rectangle 4">
            <a:extLst>
              <a:ext uri="{FF2B5EF4-FFF2-40B4-BE49-F238E27FC236}">
                <a16:creationId xmlns:a16="http://schemas.microsoft.com/office/drawing/2014/main" id="{92905C62-B19A-4A13-BA5C-E0C2CDD8ECF1}"/>
              </a:ext>
            </a:extLst>
          </p:cNvPr>
          <p:cNvSpPr/>
          <p:nvPr/>
        </p:nvSpPr>
        <p:spPr>
          <a:xfrm>
            <a:off x="0" y="4281595"/>
            <a:ext cx="557808" cy="215444"/>
          </a:xfrm>
          <a:prstGeom prst="rect">
            <a:avLst/>
          </a:prstGeom>
        </p:spPr>
        <p:txBody>
          <a:bodyPr wrap="square">
            <a:spAutoFit/>
          </a:bodyPr>
          <a:lstStyle/>
          <a:p>
            <a:r>
              <a:rPr lang="fr-FR" sz="800" dirty="0">
                <a:hlinkClick r:id="rId4"/>
              </a:rPr>
              <a:t>source</a:t>
            </a:r>
            <a:endParaRPr lang="fr-FR" sz="800" dirty="0"/>
          </a:p>
        </p:txBody>
      </p:sp>
      <p:sp>
        <p:nvSpPr>
          <p:cNvPr id="6" name="Rectangle 5">
            <a:extLst>
              <a:ext uri="{FF2B5EF4-FFF2-40B4-BE49-F238E27FC236}">
                <a16:creationId xmlns:a16="http://schemas.microsoft.com/office/drawing/2014/main" id="{17AB180F-596F-4812-9281-AE3110DAA59E}"/>
              </a:ext>
            </a:extLst>
          </p:cNvPr>
          <p:cNvSpPr/>
          <p:nvPr/>
        </p:nvSpPr>
        <p:spPr>
          <a:xfrm>
            <a:off x="5074045" y="2708920"/>
            <a:ext cx="3853931" cy="4031873"/>
          </a:xfrm>
          <a:prstGeom prst="rect">
            <a:avLst/>
          </a:prstGeom>
        </p:spPr>
        <p:txBody>
          <a:bodyPr wrap="square">
            <a:spAutoFit/>
          </a:bodyPr>
          <a:lstStyle/>
          <a:p>
            <a:r>
              <a:rPr lang="en-US" sz="1600" dirty="0">
                <a:solidFill>
                  <a:srgbClr val="D1D5D5"/>
                </a:solidFill>
                <a:latin typeface="Roboto" panose="02000000000000000000" pitchFamily="2" charset="0"/>
              </a:rPr>
              <a:t>“</a:t>
            </a:r>
            <a:r>
              <a:rPr lang="en-US" sz="1600" i="1" dirty="0">
                <a:solidFill>
                  <a:srgbClr val="D1D5D5"/>
                </a:solidFill>
                <a:latin typeface="+mj-lt"/>
              </a:rPr>
              <a:t>It’s a form of (largely) unpaid </a:t>
            </a:r>
            <a:r>
              <a:rPr lang="en-US" sz="1600" i="1" dirty="0" err="1">
                <a:solidFill>
                  <a:srgbClr val="D1D5D5"/>
                </a:solidFill>
                <a:latin typeface="+mj-lt"/>
              </a:rPr>
              <a:t>labour</a:t>
            </a:r>
            <a:r>
              <a:rPr lang="en-US" sz="1600" i="1" dirty="0">
                <a:solidFill>
                  <a:srgbClr val="D1D5D5"/>
                </a:solidFill>
                <a:latin typeface="+mj-lt"/>
              </a:rPr>
              <a:t> which I don’t enjoy, distracts me from what I do enjoy and permeates into every aspect of my life as work. I don’t want to do it anymore. Hence I no longer have a personal Twitter account. I’ve deleted my Instagram accounts. I’ll still be helping maintain some project Twitter feeds but these are unambiguously work in a way my personal account never could be. I’ll still be on LinkedIn. I’ll be writing my </a:t>
            </a:r>
            <a:r>
              <a:rPr lang="en-US" sz="1600" i="1" dirty="0" err="1">
                <a:solidFill>
                  <a:srgbClr val="D1D5D5"/>
                </a:solidFill>
                <a:latin typeface="+mj-lt"/>
              </a:rPr>
              <a:t>TinyLetter</a:t>
            </a:r>
            <a:r>
              <a:rPr lang="en-US" sz="1600" i="1" dirty="0">
                <a:solidFill>
                  <a:srgbClr val="D1D5D5"/>
                </a:solidFill>
                <a:latin typeface="+mj-lt"/>
              </a:rPr>
              <a:t>. I’ll be podcasting on Soundcloud. I’m going back to blogging as the thing which I’ve never lost enthusiasm for, in spite of other social media platforms taking my energy away from them more with each passing year</a:t>
            </a:r>
            <a:r>
              <a:rPr lang="en-US" sz="1600" dirty="0">
                <a:solidFill>
                  <a:srgbClr val="D1D5D5"/>
                </a:solidFill>
                <a:latin typeface="Roboto" panose="02000000000000000000" pitchFamily="2" charset="0"/>
              </a:rPr>
              <a:t>.”</a:t>
            </a:r>
            <a:endParaRPr lang="fr-FR" sz="1600" dirty="0">
              <a:solidFill>
                <a:srgbClr val="D1D5D5"/>
              </a:solidFill>
            </a:endParaRPr>
          </a:p>
        </p:txBody>
      </p:sp>
      <p:sp>
        <p:nvSpPr>
          <p:cNvPr id="7" name="Rectangle 6">
            <a:extLst>
              <a:ext uri="{FF2B5EF4-FFF2-40B4-BE49-F238E27FC236}">
                <a16:creationId xmlns:a16="http://schemas.microsoft.com/office/drawing/2014/main" id="{0A4C8A1F-B9B8-4405-AFCF-031CE10B2D20}"/>
              </a:ext>
            </a:extLst>
          </p:cNvPr>
          <p:cNvSpPr/>
          <p:nvPr/>
        </p:nvSpPr>
        <p:spPr>
          <a:xfrm>
            <a:off x="5074045" y="323930"/>
            <a:ext cx="4051068" cy="2246769"/>
          </a:xfrm>
          <a:prstGeom prst="rect">
            <a:avLst/>
          </a:prstGeom>
        </p:spPr>
        <p:txBody>
          <a:bodyPr wrap="square">
            <a:spAutoFit/>
          </a:bodyPr>
          <a:lstStyle/>
          <a:p>
            <a:r>
              <a:rPr lang="en-US" sz="1400" i="1" dirty="0">
                <a:solidFill>
                  <a:srgbClr val="D1D5D5"/>
                </a:solidFill>
                <a:latin typeface="+mj-lt"/>
              </a:rPr>
              <a:t>After close to a decade of using twitter as an academic, </a:t>
            </a:r>
            <a:r>
              <a:rPr lang="en-US" sz="1400" dirty="0">
                <a:solidFill>
                  <a:srgbClr val="D1D5D5"/>
                </a:solidFill>
                <a:latin typeface="+mj-lt"/>
              </a:rPr>
              <a:t>Mark Carrigan</a:t>
            </a:r>
            <a:r>
              <a:rPr lang="en-US" sz="1400" i="1" dirty="0">
                <a:solidFill>
                  <a:srgbClr val="D1D5D5"/>
                </a:solidFill>
                <a:latin typeface="+mj-lt"/>
              </a:rPr>
              <a:t> reflects on why he has decided to leave the platform. Highlighting, the benefits of twitter, but also the increasingly </a:t>
            </a:r>
            <a:r>
              <a:rPr lang="en-US" sz="1400" i="1" dirty="0" err="1">
                <a:solidFill>
                  <a:srgbClr val="D1D5D5"/>
                </a:solidFill>
                <a:latin typeface="+mj-lt"/>
              </a:rPr>
              <a:t>institutionalised</a:t>
            </a:r>
            <a:r>
              <a:rPr lang="en-US" sz="1400" i="1" dirty="0">
                <a:solidFill>
                  <a:srgbClr val="D1D5D5"/>
                </a:solidFill>
                <a:latin typeface="+mj-lt"/>
              </a:rPr>
              <a:t> nature of academic social media and the way in which social media work has become a required, but </a:t>
            </a:r>
            <a:r>
              <a:rPr lang="en-US" sz="1400" i="1" dirty="0" err="1">
                <a:solidFill>
                  <a:srgbClr val="D1D5D5"/>
                </a:solidFill>
                <a:latin typeface="+mj-lt"/>
              </a:rPr>
              <a:t>unrecognised</a:t>
            </a:r>
            <a:r>
              <a:rPr lang="en-US" sz="1400" i="1" dirty="0">
                <a:solidFill>
                  <a:srgbClr val="D1D5D5"/>
                </a:solidFill>
                <a:latin typeface="+mj-lt"/>
              </a:rPr>
              <a:t> feature of academic </a:t>
            </a:r>
            <a:r>
              <a:rPr lang="en-US" sz="1400" i="1" dirty="0" err="1">
                <a:solidFill>
                  <a:srgbClr val="D1D5D5"/>
                </a:solidFill>
                <a:latin typeface="+mj-lt"/>
              </a:rPr>
              <a:t>labour</a:t>
            </a:r>
            <a:r>
              <a:rPr lang="en-US" sz="1400" i="1" dirty="0">
                <a:solidFill>
                  <a:srgbClr val="D1D5D5"/>
                </a:solidFill>
                <a:latin typeface="+mj-lt"/>
              </a:rPr>
              <a:t>, he suggests that twitter has become yet another contributing factor to the #</a:t>
            </a:r>
            <a:r>
              <a:rPr lang="en-US" sz="1400" i="1" dirty="0" err="1">
                <a:solidFill>
                  <a:srgbClr val="D1D5D5"/>
                </a:solidFill>
                <a:latin typeface="+mj-lt"/>
              </a:rPr>
              <a:t>exhaustionrebellion</a:t>
            </a:r>
            <a:r>
              <a:rPr lang="en-US" sz="1400" i="1" dirty="0">
                <a:solidFill>
                  <a:srgbClr val="D1D5D5"/>
                </a:solidFill>
                <a:latin typeface="+mj-lt"/>
              </a:rPr>
              <a:t>. </a:t>
            </a:r>
            <a:endParaRPr lang="fr-FR" sz="1400" dirty="0">
              <a:solidFill>
                <a:srgbClr val="D1D5D5"/>
              </a:solidFill>
              <a:latin typeface="+mj-lt"/>
            </a:endParaRPr>
          </a:p>
        </p:txBody>
      </p:sp>
    </p:spTree>
    <p:extLst>
      <p:ext uri="{BB962C8B-B14F-4D97-AF65-F5344CB8AC3E}">
        <p14:creationId xmlns:p14="http://schemas.microsoft.com/office/powerpoint/2010/main" val="192438400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Quels impacts réels ?</a:t>
            </a:r>
          </a:p>
        </p:txBody>
      </p:sp>
      <p:sp>
        <p:nvSpPr>
          <p:cNvPr id="5" name="Rectangle 4"/>
          <p:cNvSpPr/>
          <p:nvPr/>
        </p:nvSpPr>
        <p:spPr>
          <a:xfrm>
            <a:off x="1511660" y="2207776"/>
            <a:ext cx="6120680" cy="2585323"/>
          </a:xfrm>
          <a:prstGeom prst="rect">
            <a:avLst/>
          </a:prstGeom>
        </p:spPr>
        <p:txBody>
          <a:bodyPr wrap="square">
            <a:spAutoFit/>
          </a:bodyPr>
          <a:lstStyle/>
          <a:p>
            <a:pPr algn="ctr"/>
            <a:endParaRPr lang="fr-FR" sz="900" dirty="0">
              <a:solidFill>
                <a:srgbClr val="D1D5D5"/>
              </a:solidFill>
              <a:latin typeface="Candara" panose="020E0502030303020204" pitchFamily="34" charset="0"/>
            </a:endParaRPr>
          </a:p>
          <a:p>
            <a:pPr algn="ctr"/>
            <a:endParaRPr lang="fr-FR" sz="900" dirty="0">
              <a:solidFill>
                <a:srgbClr val="D1D5D5"/>
              </a:solidFill>
              <a:latin typeface="Candara" panose="020E0502030303020204" pitchFamily="34" charset="0"/>
            </a:endParaRPr>
          </a:p>
          <a:p>
            <a:pPr algn="ctr"/>
            <a:endParaRPr lang="fr-FR" sz="900" dirty="0">
              <a:solidFill>
                <a:srgbClr val="D1D5D5"/>
              </a:solidFill>
              <a:latin typeface="Candara" panose="020E0502030303020204" pitchFamily="34" charset="0"/>
            </a:endParaRPr>
          </a:p>
          <a:p>
            <a:pPr algn="ctr"/>
            <a:r>
              <a:rPr lang="en-US" sz="2400" dirty="0">
                <a:solidFill>
                  <a:srgbClr val="D1D5D5"/>
                </a:solidFill>
              </a:rPr>
              <a:t>“</a:t>
            </a:r>
            <a:r>
              <a:rPr lang="en-US" sz="2400" i="1" dirty="0">
                <a:solidFill>
                  <a:srgbClr val="D1D5D5"/>
                </a:solidFill>
              </a:rPr>
              <a:t>Our results suggest that social media does not broaden scientific communication, but rather replicates and perpetuates pre-established disciplinary boundaries.</a:t>
            </a:r>
            <a:r>
              <a:rPr lang="en-US" sz="2400" dirty="0">
                <a:solidFill>
                  <a:srgbClr val="D1D5D5"/>
                </a:solidFill>
              </a:rPr>
              <a:t> ”</a:t>
            </a:r>
          </a:p>
          <a:p>
            <a:pPr algn="ctr"/>
            <a:r>
              <a:rPr lang="en-US" sz="1200" dirty="0">
                <a:solidFill>
                  <a:srgbClr val="D1D5D5"/>
                </a:solidFill>
                <a:latin typeface="Candara" panose="020E0502030303020204" pitchFamily="34" charset="0"/>
              </a:rPr>
              <a:t>(</a:t>
            </a:r>
            <a:r>
              <a:rPr lang="en-US" sz="1200" dirty="0">
                <a:solidFill>
                  <a:srgbClr val="D1D5D5"/>
                </a:solidFill>
                <a:latin typeface="Candara" panose="020E0502030303020204" pitchFamily="34" charset="0"/>
                <a:hlinkClick r:id="rId3"/>
              </a:rPr>
              <a:t>Q. </a:t>
            </a:r>
            <a:r>
              <a:rPr lang="en-US" sz="1200" dirty="0" err="1">
                <a:solidFill>
                  <a:srgbClr val="D1D5D5"/>
                </a:solidFill>
                <a:latin typeface="Candara" panose="020E0502030303020204" pitchFamily="34" charset="0"/>
                <a:hlinkClick r:id="rId3"/>
              </a:rPr>
              <a:t>Ke</a:t>
            </a:r>
            <a:r>
              <a:rPr lang="en-US" sz="1200" dirty="0">
                <a:solidFill>
                  <a:srgbClr val="D1D5D5"/>
                </a:solidFill>
                <a:latin typeface="Candara" panose="020E0502030303020204" pitchFamily="34" charset="0"/>
                <a:hlinkClick r:id="rId3"/>
              </a:rPr>
              <a:t>, Y.-Y. </a:t>
            </a:r>
            <a:r>
              <a:rPr lang="en-US" sz="1200" dirty="0" err="1">
                <a:solidFill>
                  <a:srgbClr val="D1D5D5"/>
                </a:solidFill>
                <a:latin typeface="Candara" panose="020E0502030303020204" pitchFamily="34" charset="0"/>
                <a:hlinkClick r:id="rId3"/>
              </a:rPr>
              <a:t>Ahn</a:t>
            </a:r>
            <a:r>
              <a:rPr lang="en-US" sz="1200" dirty="0">
                <a:solidFill>
                  <a:srgbClr val="D1D5D5"/>
                </a:solidFill>
                <a:latin typeface="Candara" panose="020E0502030303020204" pitchFamily="34" charset="0"/>
                <a:hlinkClick r:id="rId3"/>
              </a:rPr>
              <a:t> et C. R. Sugimoto, 2017</a:t>
            </a:r>
            <a:r>
              <a:rPr lang="en-US" sz="1200" dirty="0">
                <a:solidFill>
                  <a:srgbClr val="D1D5D5"/>
                </a:solidFill>
                <a:latin typeface="Candara" panose="020E0502030303020204" pitchFamily="34" charset="0"/>
              </a:rPr>
              <a:t>)</a:t>
            </a:r>
            <a:endParaRPr lang="fr-FR" sz="1200" dirty="0">
              <a:solidFill>
                <a:srgbClr val="D1D5D5"/>
              </a:solidFill>
              <a:latin typeface="Candara" panose="020E0502030303020204" pitchFamily="34" charset="0"/>
            </a:endParaRPr>
          </a:p>
          <a:p>
            <a:pPr algn="ctr"/>
            <a:endParaRPr lang="fr-FR" sz="900" dirty="0">
              <a:solidFill>
                <a:srgbClr val="D1D5D5"/>
              </a:solidFill>
              <a:latin typeface="Candara" panose="020E0502030303020204" pitchFamily="34" charset="0"/>
            </a:endParaRPr>
          </a:p>
          <a:p>
            <a:pPr algn="ctr"/>
            <a:endParaRPr lang="fr-FR" dirty="0">
              <a:solidFill>
                <a:srgbClr val="D1D5D5"/>
              </a:solidFill>
              <a:latin typeface="Candara" panose="020E0502030303020204" pitchFamily="34" charset="0"/>
            </a:endParaRPr>
          </a:p>
        </p:txBody>
      </p:sp>
    </p:spTree>
    <p:extLst>
      <p:ext uri="{BB962C8B-B14F-4D97-AF65-F5344CB8AC3E}">
        <p14:creationId xmlns:p14="http://schemas.microsoft.com/office/powerpoint/2010/main" val="1557840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Repères</a:t>
            </a:r>
          </a:p>
        </p:txBody>
      </p:sp>
      <p:sp>
        <p:nvSpPr>
          <p:cNvPr id="10" name="Rectangle 9"/>
          <p:cNvSpPr/>
          <p:nvPr/>
        </p:nvSpPr>
        <p:spPr>
          <a:xfrm>
            <a:off x="6846627" y="6700718"/>
            <a:ext cx="1287251" cy="184666"/>
          </a:xfrm>
          <a:prstGeom prst="rect">
            <a:avLst/>
          </a:prstGeom>
        </p:spPr>
        <p:txBody>
          <a:bodyPr wrap="square">
            <a:spAutoFit/>
          </a:bodyPr>
          <a:lstStyle/>
          <a:p>
            <a:r>
              <a:rPr lang="fr-FR" sz="600" i="1" dirty="0">
                <a:latin typeface="Candara" pitchFamily="34" charset="0"/>
                <a:hlinkClick r:id="rId3"/>
              </a:rPr>
              <a:t>source, 2020</a:t>
            </a:r>
            <a:endParaRPr lang="fr-FR" sz="600" i="1" dirty="0">
              <a:latin typeface="Candara" pitchFamily="34" charset="0"/>
            </a:endParaRPr>
          </a:p>
        </p:txBody>
      </p:sp>
      <p:pic>
        <p:nvPicPr>
          <p:cNvPr id="1026" name="Picture 2" descr="http://www.allaccess.com/assets/img/content/merge/2020/m-03-10-pic1.jpg.pagespeed.ce.fOkDznfn-L.jpg">
            <a:extLst>
              <a:ext uri="{FF2B5EF4-FFF2-40B4-BE49-F238E27FC236}">
                <a16:creationId xmlns:a16="http://schemas.microsoft.com/office/drawing/2014/main" id="{FC781DF3-1549-4C45-8F93-68827631430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35696" y="1231320"/>
            <a:ext cx="5472608"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09823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EC4EE7B-21D1-4143-B388-BCE54AADE19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90308" y="476672"/>
            <a:ext cx="8436407" cy="6033675"/>
          </a:xfrm>
          <a:prstGeom prst="rect">
            <a:avLst/>
          </a:prstGeom>
          <a:ln>
            <a:noFill/>
          </a:ln>
          <a:effectLst>
            <a:outerShdw blurRad="292100" dist="139700" dir="2700000" algn="ctr" rotWithShape="0">
              <a:srgbClr val="000000">
                <a:alpha val="65000"/>
              </a:srgbClr>
            </a:outerShdw>
          </a:effectLst>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E71DE8F0-A33C-4BD2-84E6-E099F3846DBF}"/>
              </a:ext>
            </a:extLst>
          </p:cNvPr>
          <p:cNvSpPr/>
          <p:nvPr/>
        </p:nvSpPr>
        <p:spPr>
          <a:xfrm>
            <a:off x="4896544" y="6475957"/>
            <a:ext cx="4572000" cy="215444"/>
          </a:xfrm>
          <a:prstGeom prst="rect">
            <a:avLst/>
          </a:prstGeom>
        </p:spPr>
        <p:txBody>
          <a:bodyPr>
            <a:spAutoFit/>
          </a:bodyPr>
          <a:lstStyle/>
          <a:p>
            <a:r>
              <a:rPr lang="fr-FR" sz="800" u="sng" dirty="0">
                <a:solidFill>
                  <a:srgbClr val="000000"/>
                </a:solidFill>
                <a:latin typeface="+mj-lt"/>
                <a:ea typeface="Times New Roman" panose="02020603050405020304" pitchFamily="18" charset="0"/>
                <a:cs typeface="Times New Roman" panose="02020603050405020304" pitchFamily="18" charset="0"/>
                <a:hlinkClick r:id="rId4"/>
              </a:rPr>
              <a:t>https://authorservices.wiley.com/asset/photos/promote.html/Promotionaltoolkitflyer.pdf</a:t>
            </a:r>
            <a:endParaRPr lang="fr-FR" sz="800" dirty="0">
              <a:latin typeface="+mj-lt"/>
            </a:endParaRPr>
          </a:p>
        </p:txBody>
      </p:sp>
    </p:spTree>
    <p:extLst>
      <p:ext uri="{BB962C8B-B14F-4D97-AF65-F5344CB8AC3E}">
        <p14:creationId xmlns:p14="http://schemas.microsoft.com/office/powerpoint/2010/main" val="34307580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252628"/>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questions à se poser</a:t>
            </a:r>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707904" y="1268760"/>
            <a:ext cx="4248472" cy="5420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1870641" y="2658638"/>
            <a:ext cx="2448272" cy="1569660"/>
          </a:xfrm>
          <a:prstGeom prst="rect">
            <a:avLst/>
          </a:prstGeom>
          <a:noFill/>
        </p:spPr>
        <p:txBody>
          <a:bodyPr wrap="square" rtlCol="0">
            <a:spAutoFit/>
          </a:bodyPr>
          <a:lstStyle/>
          <a:p>
            <a:r>
              <a:rPr lang="fr-FR" sz="9600" b="1" dirty="0">
                <a:solidFill>
                  <a:srgbClr val="13C1C2"/>
                </a:solidFill>
                <a:latin typeface="Candara" panose="020E0502030303020204" pitchFamily="34" charset="0"/>
              </a:rPr>
              <a:t>?</a:t>
            </a:r>
          </a:p>
        </p:txBody>
      </p:sp>
      <p:sp>
        <p:nvSpPr>
          <p:cNvPr id="5" name="Rectangle 4"/>
          <p:cNvSpPr/>
          <p:nvPr/>
        </p:nvSpPr>
        <p:spPr>
          <a:xfrm>
            <a:off x="6516216" y="6640988"/>
            <a:ext cx="2520280" cy="215444"/>
          </a:xfrm>
          <a:prstGeom prst="rect">
            <a:avLst/>
          </a:prstGeom>
        </p:spPr>
        <p:txBody>
          <a:bodyPr wrap="square">
            <a:spAutoFit/>
          </a:bodyPr>
          <a:lstStyle/>
          <a:p>
            <a:r>
              <a:rPr lang="fr-FR" sz="800" dirty="0">
                <a:latin typeface="Candara" pitchFamily="34" charset="0"/>
                <a:hlinkClick r:id="rId4"/>
              </a:rPr>
              <a:t>J. Pierre, </a:t>
            </a:r>
            <a:r>
              <a:rPr lang="fr-FR" sz="800" i="1" dirty="0">
                <a:latin typeface="Candara" pitchFamily="34" charset="0"/>
                <a:hlinkClick r:id="rId4"/>
              </a:rPr>
              <a:t>L’identité numérique….</a:t>
            </a:r>
            <a:endParaRPr lang="fr-FR" sz="800" i="1" dirty="0">
              <a:latin typeface="Candara" pitchFamily="34" charset="0"/>
            </a:endParaRPr>
          </a:p>
        </p:txBody>
      </p:sp>
    </p:spTree>
    <p:extLst>
      <p:ext uri="{BB962C8B-B14F-4D97-AF65-F5344CB8AC3E}">
        <p14:creationId xmlns:p14="http://schemas.microsoft.com/office/powerpoint/2010/main" val="111513801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3154495036"/>
              </p:ext>
            </p:extLst>
          </p:nvPr>
        </p:nvGraphicFramePr>
        <p:xfrm>
          <a:off x="899592" y="1124744"/>
          <a:ext cx="7416824" cy="5669280"/>
        </p:xfrm>
        <a:graphic>
          <a:graphicData uri="http://schemas.openxmlformats.org/drawingml/2006/table">
            <a:tbl>
              <a:tblPr firstRow="1" bandRow="1">
                <a:tableStyleId>{5C22544A-7EE6-4342-B048-85BDC9FD1C3A}</a:tableStyleId>
              </a:tblPr>
              <a:tblGrid>
                <a:gridCol w="3708412">
                  <a:extLst>
                    <a:ext uri="{9D8B030D-6E8A-4147-A177-3AD203B41FA5}">
                      <a16:colId xmlns:a16="http://schemas.microsoft.com/office/drawing/2014/main" val="20000"/>
                    </a:ext>
                  </a:extLst>
                </a:gridCol>
                <a:gridCol w="3708412">
                  <a:extLst>
                    <a:ext uri="{9D8B030D-6E8A-4147-A177-3AD203B41FA5}">
                      <a16:colId xmlns:a16="http://schemas.microsoft.com/office/drawing/2014/main" val="20001"/>
                    </a:ext>
                  </a:extLst>
                </a:gridCol>
              </a:tblGrid>
              <a:tr h="2752336">
                <a:tc>
                  <a:txBody>
                    <a:bodyPr/>
                    <a:lstStyle/>
                    <a:p>
                      <a:pPr>
                        <a:lnSpc>
                          <a:spcPct val="150000"/>
                        </a:lnSpc>
                        <a:spcBef>
                          <a:spcPts val="0"/>
                        </a:spcBef>
                        <a:spcAft>
                          <a:spcPts val="0"/>
                        </a:spcAft>
                      </a:pPr>
                      <a:r>
                        <a:rPr lang="fr-FR" sz="1600" dirty="0">
                          <a:latin typeface="Candara" panose="020E0502030303020204" pitchFamily="34" charset="0"/>
                        </a:rPr>
                        <a:t>I. A MINIMA</a:t>
                      </a:r>
                      <a:endParaRPr lang="fr-FR" sz="1050" baseline="0" dirty="0">
                        <a:latin typeface="Candara" panose="020E0502030303020204" pitchFamily="34" charset="0"/>
                      </a:endParaRPr>
                    </a:p>
                    <a:p>
                      <a:pPr marL="182563" indent="-182563">
                        <a:spcBef>
                          <a:spcPts val="600"/>
                        </a:spcBef>
                        <a:buFont typeface="Arial" panose="020B0604020202020204" pitchFamily="34" charset="0"/>
                        <a:buChar char="•"/>
                      </a:pPr>
                      <a:r>
                        <a:rPr lang="fr-FR" sz="1400" b="1" dirty="0">
                          <a:latin typeface="Candara" panose="020E0502030303020204" pitchFamily="34" charset="0"/>
                        </a:rPr>
                        <a:t>but</a:t>
                      </a:r>
                      <a:endParaRPr lang="fr-FR" sz="1400" b="1" baseline="0" dirty="0">
                        <a:latin typeface="Candara" panose="020E0502030303020204" pitchFamily="34" charset="0"/>
                      </a:endParaRPr>
                    </a:p>
                    <a:p>
                      <a:pPr marL="266700" indent="0" algn="l" defTabSz="914400" rtl="0" eaLnBrk="1" latinLnBrk="0" hangingPunct="1">
                        <a:buFont typeface="Arial" panose="020B0604020202020204" pitchFamily="34" charset="0"/>
                        <a:buNone/>
                      </a:pPr>
                      <a:r>
                        <a:rPr lang="fr-FR" sz="1200" b="0" kern="1200" dirty="0">
                          <a:solidFill>
                            <a:schemeClr val="lt1"/>
                          </a:solidFill>
                          <a:latin typeface="Candara" panose="020E0502030303020204" pitchFamily="34" charset="0"/>
                          <a:ea typeface="+mn-ea"/>
                          <a:cs typeface="+mn-cs"/>
                        </a:rPr>
                        <a:t>se réapproprier la page institutionnelle (</a:t>
                      </a:r>
                      <a:r>
                        <a:rPr lang="fr-FR" sz="1100" b="0" kern="1200" dirty="0">
                          <a:solidFill>
                            <a:schemeClr val="lt1"/>
                          </a:solidFill>
                          <a:latin typeface="Candara" panose="020E0502030303020204" pitchFamily="34" charset="0"/>
                          <a:ea typeface="+mn-ea"/>
                          <a:cs typeface="+mn-cs"/>
                        </a:rPr>
                        <a:t>CV</a:t>
                      </a:r>
                      <a:r>
                        <a:rPr lang="fr-FR" sz="1200" b="0" kern="1200" dirty="0">
                          <a:solidFill>
                            <a:schemeClr val="lt1"/>
                          </a:solidFill>
                          <a:latin typeface="Candara" panose="020E0502030303020204" pitchFamily="34" charset="0"/>
                          <a:ea typeface="+mn-ea"/>
                          <a:cs typeface="+mn-cs"/>
                        </a:rPr>
                        <a:t> enrichi)</a:t>
                      </a:r>
                    </a:p>
                    <a:p>
                      <a:pPr marL="182563" indent="-182563">
                        <a:buFont typeface="Arial" panose="020B0604020202020204" pitchFamily="34" charset="0"/>
                        <a:buChar char="•"/>
                      </a:pPr>
                      <a:r>
                        <a:rPr lang="fr-FR" sz="1400" b="1" dirty="0">
                          <a:latin typeface="Candara" panose="020E0502030303020204" pitchFamily="34" charset="0"/>
                        </a:rPr>
                        <a:t>quoi</a:t>
                      </a:r>
                    </a:p>
                    <a:p>
                      <a:pPr marL="266700" indent="0">
                        <a:buFont typeface="Arial" panose="020B0604020202020204" pitchFamily="34" charset="0"/>
                        <a:buNone/>
                      </a:pPr>
                      <a:r>
                        <a:rPr lang="fr-FR" sz="1200" b="0" dirty="0">
                          <a:latin typeface="Candara" panose="020E0502030303020204" pitchFamily="34" charset="0"/>
                        </a:rPr>
                        <a:t>profil (statut,</a:t>
                      </a:r>
                      <a:r>
                        <a:rPr lang="fr-FR" sz="1200" b="0" baseline="0" dirty="0">
                          <a:latin typeface="Candara" panose="020E0502030303020204" pitchFamily="34" charset="0"/>
                        </a:rPr>
                        <a:t> poste, discipline/thèmes de recherche)</a:t>
                      </a:r>
                    </a:p>
                    <a:p>
                      <a:pPr marL="26670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b="0" kern="1200" baseline="0" dirty="0">
                          <a:solidFill>
                            <a:schemeClr val="lt1"/>
                          </a:solidFill>
                          <a:latin typeface="Candara" panose="020E0502030303020204" pitchFamily="34" charset="0"/>
                          <a:ea typeface="+mn-ea"/>
                          <a:cs typeface="+mn-cs"/>
                        </a:rPr>
                        <a:t>publications</a:t>
                      </a:r>
                    </a:p>
                    <a:p>
                      <a:pPr marL="266700" indent="0">
                        <a:buFont typeface="Arial" panose="020B0604020202020204" pitchFamily="34" charset="0"/>
                        <a:buNone/>
                      </a:pPr>
                      <a:r>
                        <a:rPr lang="fr-FR" sz="1200" b="0" baseline="0" dirty="0">
                          <a:latin typeface="Candara" panose="020E0502030303020204" pitchFamily="34" charset="0"/>
                        </a:rPr>
                        <a:t>formulaire de contact</a:t>
                      </a:r>
                    </a:p>
                    <a:p>
                      <a:pPr marL="182563" indent="-182563" algn="l" defTabSz="914400" rtl="0" eaLnBrk="1" latinLnBrk="0" hangingPunct="1">
                        <a:spcBef>
                          <a:spcPts val="300"/>
                        </a:spcBef>
                        <a:buFont typeface="Arial" panose="020B0604020202020204" pitchFamily="34" charset="0"/>
                        <a:buChar char="•"/>
                      </a:pPr>
                      <a:r>
                        <a:rPr lang="fr-FR" sz="1400" b="1" kern="1200" dirty="0">
                          <a:solidFill>
                            <a:schemeClr val="lt1"/>
                          </a:solidFill>
                          <a:latin typeface="Candara" panose="020E0502030303020204" pitchFamily="34" charset="0"/>
                          <a:ea typeface="+mn-ea"/>
                          <a:cs typeface="+mn-cs"/>
                        </a:rPr>
                        <a:t>outils</a:t>
                      </a:r>
                    </a:p>
                    <a:p>
                      <a:pPr marL="266700" indent="0">
                        <a:buFont typeface="Arial" panose="020B0604020202020204" pitchFamily="34" charset="0"/>
                        <a:buNone/>
                      </a:pPr>
                      <a:r>
                        <a:rPr lang="fr-FR" sz="1200" b="0" dirty="0">
                          <a:latin typeface="Candara" panose="020E0502030303020204" pitchFamily="34" charset="0"/>
                        </a:rPr>
                        <a:t>outils </a:t>
                      </a:r>
                      <a:r>
                        <a:rPr lang="fr-FR" sz="1200" b="0" baseline="0" dirty="0">
                          <a:latin typeface="Candara" panose="020E0502030303020204" pitchFamily="34" charset="0"/>
                        </a:rPr>
                        <a:t>institutionnels (page de labo, HAL…)</a:t>
                      </a:r>
                      <a:endParaRPr lang="fr-FR" sz="1200" b="0" dirty="0">
                        <a:latin typeface="Candara" panose="020E0502030303020204" pitchFamily="34" charset="0"/>
                      </a:endParaRPr>
                    </a:p>
                    <a:p>
                      <a:pPr marL="266700" indent="0">
                        <a:buFont typeface="Arial" panose="020B0604020202020204" pitchFamily="34" charset="0"/>
                        <a:buNone/>
                      </a:pPr>
                      <a:r>
                        <a:rPr lang="fr-FR" sz="1200" b="0" dirty="0">
                          <a:latin typeface="Candara" panose="020E0502030303020204" pitchFamily="34" charset="0"/>
                        </a:rPr>
                        <a:t>réseaux sociaux professionnels et académiques</a:t>
                      </a:r>
                    </a:p>
                    <a:p>
                      <a:pPr marL="266700" indent="0">
                        <a:buFont typeface="Arial" panose="020B0604020202020204" pitchFamily="34" charset="0"/>
                        <a:buNone/>
                      </a:pPr>
                      <a:r>
                        <a:rPr lang="fr-FR" sz="1200" b="0" dirty="0">
                          <a:latin typeface="Candara" panose="020E0502030303020204" pitchFamily="34" charset="0"/>
                        </a:rPr>
                        <a:t>site personnel</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3C1C2">
                        <a:alpha val="25000"/>
                      </a:srgbClr>
                    </a:solidFill>
                  </a:tcPr>
                </a:tc>
                <a:tc>
                  <a:txBody>
                    <a:bodyPr/>
                    <a:lstStyle/>
                    <a:p>
                      <a:pPr algn="r">
                        <a:lnSpc>
                          <a:spcPct val="150000"/>
                        </a:lnSpc>
                      </a:pPr>
                      <a:r>
                        <a:rPr lang="fr-FR" sz="1600" dirty="0">
                          <a:latin typeface="Candara" panose="020E0502030303020204" pitchFamily="34" charset="0"/>
                        </a:rPr>
                        <a:t>BOOKMARK</a:t>
                      </a:r>
                      <a:r>
                        <a:rPr lang="fr-FR" sz="1400" dirty="0">
                          <a:latin typeface="Candara" panose="020E0502030303020204" pitchFamily="34" charset="0"/>
                        </a:rPr>
                        <a:t> </a:t>
                      </a:r>
                      <a:r>
                        <a:rPr lang="fr-FR" sz="1600" dirty="0">
                          <a:latin typeface="Candara" panose="020E0502030303020204" pitchFamily="34" charset="0"/>
                        </a:rPr>
                        <a:t>.II</a:t>
                      </a:r>
                    </a:p>
                    <a:p>
                      <a:pPr marL="169863" indent="-169863" algn="l">
                        <a:spcBef>
                          <a:spcPts val="600"/>
                        </a:spcBef>
                        <a:buFont typeface="Arial" panose="020B0604020202020204" pitchFamily="34" charset="0"/>
                        <a:buChar char="•"/>
                      </a:pPr>
                      <a:r>
                        <a:rPr lang="fr-FR" sz="1400" dirty="0">
                          <a:latin typeface="Candara" panose="020E0502030303020204" pitchFamily="34" charset="0"/>
                        </a:rPr>
                        <a:t>but</a:t>
                      </a:r>
                    </a:p>
                    <a:p>
                      <a:pPr marL="266700" indent="0" algn="l" defTabSz="914400" rtl="0" eaLnBrk="1" latinLnBrk="0" hangingPunct="1">
                        <a:buFont typeface="Arial" panose="020B0604020202020204" pitchFamily="34" charset="0"/>
                        <a:buNone/>
                      </a:pPr>
                      <a:r>
                        <a:rPr lang="fr-FR" sz="1200" b="0" kern="1200" dirty="0">
                          <a:solidFill>
                            <a:schemeClr val="lt1"/>
                          </a:solidFill>
                          <a:latin typeface="Candara" panose="020E0502030303020204" pitchFamily="34" charset="0"/>
                          <a:ea typeface="+mn-ea"/>
                          <a:cs typeface="+mn-cs"/>
                        </a:rPr>
                        <a:t>organiser/partager ses connaissances</a:t>
                      </a:r>
                    </a:p>
                    <a:p>
                      <a:pPr marL="182563" indent="-182563" algn="l" defTabSz="914400" rtl="0" eaLnBrk="1" latinLnBrk="0" hangingPunct="1">
                        <a:buFont typeface="Arial" panose="020B0604020202020204" pitchFamily="34" charset="0"/>
                        <a:buChar char="•"/>
                      </a:pPr>
                      <a:r>
                        <a:rPr lang="fr-FR" sz="1400" b="1" kern="1200" dirty="0">
                          <a:solidFill>
                            <a:schemeClr val="lt1"/>
                          </a:solidFill>
                          <a:latin typeface="Candara" panose="020E0502030303020204" pitchFamily="34" charset="0"/>
                          <a:ea typeface="+mn-ea"/>
                          <a:cs typeface="+mn-cs"/>
                        </a:rPr>
                        <a:t>quoi</a:t>
                      </a:r>
                    </a:p>
                    <a:p>
                      <a:pPr marL="266700" indent="0" algn="l" defTabSz="914400" rtl="0" eaLnBrk="1" latinLnBrk="0" hangingPunct="1">
                        <a:buFont typeface="Arial" panose="020B0604020202020204" pitchFamily="34" charset="0"/>
                        <a:buNone/>
                      </a:pPr>
                      <a:r>
                        <a:rPr lang="fr-FR" sz="1200" b="0" kern="1200" dirty="0">
                          <a:solidFill>
                            <a:schemeClr val="lt1"/>
                          </a:solidFill>
                          <a:latin typeface="Candara" panose="020E0502030303020204" pitchFamily="34" charset="0"/>
                          <a:ea typeface="+mn-ea"/>
                          <a:cs typeface="+mn-cs"/>
                        </a:rPr>
                        <a:t>bibliographie</a:t>
                      </a:r>
                    </a:p>
                    <a:p>
                      <a:pPr marL="266700" indent="0" algn="l" defTabSz="914400" rtl="0" eaLnBrk="1" latinLnBrk="0" hangingPunct="1">
                        <a:buFont typeface="Arial" panose="020B0604020202020204" pitchFamily="34" charset="0"/>
                        <a:buNone/>
                      </a:pPr>
                      <a:r>
                        <a:rPr lang="fr-FR" sz="1200" b="0" kern="1200" dirty="0">
                          <a:solidFill>
                            <a:schemeClr val="lt1"/>
                          </a:solidFill>
                          <a:latin typeface="Candara" panose="020E0502030303020204" pitchFamily="34" charset="0"/>
                          <a:ea typeface="+mn-ea"/>
                          <a:cs typeface="+mn-cs"/>
                        </a:rPr>
                        <a:t>ressources</a:t>
                      </a:r>
                      <a:r>
                        <a:rPr lang="fr-FR" sz="1200" b="0" kern="1200" baseline="0" dirty="0">
                          <a:solidFill>
                            <a:schemeClr val="lt1"/>
                          </a:solidFill>
                          <a:latin typeface="Candara" panose="020E0502030303020204" pitchFamily="34" charset="0"/>
                          <a:ea typeface="+mn-ea"/>
                          <a:cs typeface="+mn-cs"/>
                        </a:rPr>
                        <a:t> web</a:t>
                      </a:r>
                    </a:p>
                    <a:p>
                      <a:pPr marL="266700" indent="0" algn="l" defTabSz="914400" rtl="0" eaLnBrk="1" latinLnBrk="0" hangingPunct="1">
                        <a:buFont typeface="Arial" panose="020B0604020202020204" pitchFamily="34" charset="0"/>
                        <a:buNone/>
                      </a:pPr>
                      <a:r>
                        <a:rPr lang="fr-FR" sz="1200" b="0" kern="1200" baseline="0" dirty="0">
                          <a:solidFill>
                            <a:schemeClr val="lt1"/>
                          </a:solidFill>
                          <a:latin typeface="Candara" panose="020E0502030303020204" pitchFamily="34" charset="0"/>
                          <a:ea typeface="+mn-ea"/>
                          <a:cs typeface="+mn-cs"/>
                        </a:rPr>
                        <a:t>publications</a:t>
                      </a:r>
                    </a:p>
                    <a:p>
                      <a:pPr marL="266700" indent="0" algn="l" defTabSz="914400" rtl="0" eaLnBrk="1" latinLnBrk="0" hangingPunct="1">
                        <a:buFont typeface="Arial" panose="020B0604020202020204" pitchFamily="34" charset="0"/>
                        <a:buNone/>
                      </a:pPr>
                      <a:r>
                        <a:rPr lang="fr-FR" sz="1200" b="0" kern="1200" baseline="0" dirty="0">
                          <a:solidFill>
                            <a:schemeClr val="lt1"/>
                          </a:solidFill>
                          <a:latin typeface="Candara" panose="020E0502030303020204" pitchFamily="34" charset="0"/>
                          <a:ea typeface="+mn-ea"/>
                          <a:cs typeface="+mn-cs"/>
                        </a:rPr>
                        <a:t>supports de présentation</a:t>
                      </a:r>
                    </a:p>
                    <a:p>
                      <a:pPr marL="182563" marR="0" lvl="0" indent="-182563"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r-FR" sz="1400" b="1" kern="1200" noProof="0" dirty="0">
                          <a:solidFill>
                            <a:schemeClr val="lt1"/>
                          </a:solidFill>
                          <a:latin typeface="Candara" panose="020E0502030303020204" pitchFamily="34" charset="0"/>
                          <a:ea typeface="+mn-ea"/>
                          <a:cs typeface="+mn-cs"/>
                        </a:rPr>
                        <a:t>outils</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b="0" dirty="0">
                          <a:latin typeface="Candara" panose="020E0502030303020204" pitchFamily="34" charset="0"/>
                        </a:rPr>
                        <a:t>outils </a:t>
                      </a:r>
                      <a:r>
                        <a:rPr lang="fr-FR" sz="1200" b="0" baseline="0" dirty="0">
                          <a:latin typeface="Candara" panose="020E0502030303020204" pitchFamily="34" charset="0"/>
                        </a:rPr>
                        <a:t>institutionnels (HAL…)</a:t>
                      </a:r>
                      <a:endParaRPr kumimoji="0" lang="fr-FR" sz="1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réseaux sociaux académiques</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plateformes de contenu</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Twitter</a:t>
                      </a:r>
                      <a:endParaRPr lang="fr-FR" sz="1600" b="1" kern="1200" dirty="0">
                        <a:solidFill>
                          <a:schemeClr val="lt1"/>
                        </a:solidFill>
                        <a:latin typeface="Candara" panose="020E0502030303020204" pitchFamily="34" charset="0"/>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3C1C2">
                        <a:alpha val="50000"/>
                      </a:srgbClr>
                    </a:solidFill>
                  </a:tcPr>
                </a:tc>
                <a:extLst>
                  <a:ext uri="{0D108BD9-81ED-4DB2-BD59-A6C34878D82A}">
                    <a16:rowId xmlns:a16="http://schemas.microsoft.com/office/drawing/2014/main" val="10000"/>
                  </a:ext>
                </a:extLst>
              </a:tr>
              <a:tr h="2430280">
                <a:tc>
                  <a:txBody>
                    <a:bodyPr/>
                    <a:lstStyle/>
                    <a:p>
                      <a:pPr marL="182563" marR="0" lvl="0" indent="-18256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fr-FR" sz="500" b="1" kern="1200" noProof="0" dirty="0">
                        <a:solidFill>
                          <a:schemeClr val="lt1"/>
                        </a:solidFill>
                        <a:latin typeface="Candara" panose="020E0502030303020204" pitchFamily="34" charset="0"/>
                        <a:ea typeface="+mn-ea"/>
                        <a:cs typeface="+mn-cs"/>
                      </a:endParaRP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b="1" kern="1200" noProof="0" dirty="0">
                          <a:solidFill>
                            <a:schemeClr val="lt1"/>
                          </a:solidFill>
                          <a:latin typeface="Candara" panose="020E0502030303020204" pitchFamily="34" charset="0"/>
                          <a:ea typeface="+mn-ea"/>
                          <a:cs typeface="+mn-cs"/>
                        </a:rPr>
                        <a:t>but</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s’approprier un espace éditorial (récit de recherche)</a:t>
                      </a: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b="1" kern="1200" noProof="0" dirty="0">
                          <a:solidFill>
                            <a:schemeClr val="lt1"/>
                          </a:solidFill>
                          <a:latin typeface="Candara" panose="020E0502030303020204" pitchFamily="34" charset="0"/>
                          <a:ea typeface="+mn-ea"/>
                          <a:cs typeface="+mn-cs"/>
                        </a:rPr>
                        <a:t>quoi</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activités de recherche</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veille thématique</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articles de fond</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vulgarisation</a:t>
                      </a:r>
                    </a:p>
                    <a:p>
                      <a:pPr marL="182563" marR="0" lvl="0" indent="-182563"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r-FR" sz="1400" b="1" kern="1200" noProof="0" dirty="0">
                          <a:solidFill>
                            <a:schemeClr val="lt1"/>
                          </a:solidFill>
                          <a:latin typeface="Candara" panose="020E0502030303020204" pitchFamily="34" charset="0"/>
                          <a:ea typeface="+mn-ea"/>
                          <a:cs typeface="+mn-cs"/>
                        </a:rPr>
                        <a:t>outils</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Twitter</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blogs (individuel ou non)</a:t>
                      </a:r>
                    </a:p>
                    <a:p>
                      <a:pPr marL="0" marR="0" indent="0" algn="l" defTabSz="914400" rtl="0" eaLnBrk="1" fontAlgn="auto" latinLnBrk="0" hangingPunct="1">
                        <a:lnSpc>
                          <a:spcPct val="150000"/>
                        </a:lnSpc>
                        <a:spcBef>
                          <a:spcPts val="600"/>
                        </a:spcBef>
                        <a:spcAft>
                          <a:spcPts val="0"/>
                        </a:spcAft>
                        <a:buClrTx/>
                        <a:buSzTx/>
                        <a:buFontTx/>
                        <a:buNone/>
                        <a:tabLst/>
                        <a:defRPr/>
                      </a:pPr>
                      <a:r>
                        <a:rPr lang="fr-FR" sz="1600" b="1" dirty="0">
                          <a:solidFill>
                            <a:schemeClr val="bg1"/>
                          </a:solidFill>
                          <a:latin typeface="Candara" panose="020E0502030303020204" pitchFamily="34" charset="0"/>
                        </a:rPr>
                        <a:t>III. AUTEUR</a:t>
                      </a:r>
                      <a:endParaRPr lang="fr-FR" sz="1400" b="1" dirty="0">
                        <a:solidFill>
                          <a:schemeClr val="bg1"/>
                        </a:solidFill>
                        <a:latin typeface="Candara" panose="020E0502030303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3C1C2">
                        <a:alpha val="75000"/>
                      </a:srgbClr>
                    </a:solidFill>
                  </a:tcPr>
                </a:tc>
                <a:tc>
                  <a:txBody>
                    <a:bodyPr/>
                    <a:lstStyle/>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500" b="1" kern="1200" noProof="0" dirty="0">
                        <a:solidFill>
                          <a:schemeClr val="lt1"/>
                        </a:solidFill>
                        <a:latin typeface="Candara" panose="020E0502030303020204" pitchFamily="34" charset="0"/>
                        <a:ea typeface="+mn-ea"/>
                        <a:cs typeface="+mn-cs"/>
                      </a:endParaRP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b="1" kern="1200" noProof="0" dirty="0">
                          <a:solidFill>
                            <a:schemeClr val="lt1"/>
                          </a:solidFill>
                          <a:latin typeface="Candara" panose="020E0502030303020204" pitchFamily="34" charset="0"/>
                          <a:ea typeface="+mn-ea"/>
                          <a:cs typeface="+mn-cs"/>
                        </a:rPr>
                        <a:t>but</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construire une présence (étoilement)</a:t>
                      </a: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b="1" kern="1200" noProof="0" dirty="0">
                          <a:solidFill>
                            <a:schemeClr val="lt1"/>
                          </a:solidFill>
                          <a:latin typeface="Candara" panose="020E0502030303020204" pitchFamily="34" charset="0"/>
                          <a:ea typeface="+mn-ea"/>
                          <a:cs typeface="+mn-cs"/>
                        </a:rPr>
                        <a:t>quoi</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CV</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activités </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publications</a:t>
                      </a:r>
                    </a:p>
                    <a:p>
                      <a:pPr marL="182563" marR="0" lvl="0" indent="-182563"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r-FR" sz="1400" b="1" kern="1200" noProof="0" dirty="0">
                          <a:solidFill>
                            <a:schemeClr val="lt1"/>
                          </a:solidFill>
                          <a:latin typeface="Candara" panose="020E0502030303020204" pitchFamily="34" charset="0"/>
                          <a:ea typeface="+mn-ea"/>
                          <a:cs typeface="+mn-cs"/>
                        </a:rPr>
                        <a:t>outils</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outils institutionnels (HAL…)</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autres outils (réseaux sociaux, Twitter, blogs)</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mais avec une URL de référence (-&gt; signature)</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600" dirty="0">
                        <a:latin typeface="Candara" panose="020E0502030303020204" pitchFamily="34" charset="0"/>
                      </a:endParaRPr>
                    </a:p>
                    <a:p>
                      <a:pPr algn="r">
                        <a:lnSpc>
                          <a:spcPct val="150000"/>
                        </a:lnSpc>
                        <a:spcBef>
                          <a:spcPts val="600"/>
                        </a:spcBef>
                      </a:pPr>
                      <a:r>
                        <a:rPr lang="fr-FR" sz="1600" b="1" dirty="0">
                          <a:solidFill>
                            <a:schemeClr val="bg1"/>
                          </a:solidFill>
                          <a:latin typeface="Candara" panose="020E0502030303020204" pitchFamily="34" charset="0"/>
                        </a:rPr>
                        <a:t>COMPLET</a:t>
                      </a:r>
                      <a:r>
                        <a:rPr lang="fr-FR" sz="1600" b="1" baseline="0" dirty="0">
                          <a:solidFill>
                            <a:schemeClr val="bg1"/>
                          </a:solidFill>
                          <a:latin typeface="Candara" panose="020E0502030303020204" pitchFamily="34" charset="0"/>
                        </a:rPr>
                        <a:t> </a:t>
                      </a:r>
                      <a:r>
                        <a:rPr lang="fr-FR" sz="1600" b="1" dirty="0">
                          <a:solidFill>
                            <a:schemeClr val="bg1"/>
                          </a:solidFill>
                          <a:latin typeface="Candara" panose="020E0502030303020204" pitchFamily="34" charset="0"/>
                        </a:rPr>
                        <a:t>.IV</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13C1C2"/>
                    </a:solidFill>
                  </a:tcPr>
                </a:tc>
                <a:extLst>
                  <a:ext uri="{0D108BD9-81ED-4DB2-BD59-A6C34878D82A}">
                    <a16:rowId xmlns:a16="http://schemas.microsoft.com/office/drawing/2014/main" val="10001"/>
                  </a:ext>
                </a:extLst>
              </a:tr>
            </a:tbl>
          </a:graphicData>
        </a:graphic>
      </p:graphicFrame>
      <p:sp>
        <p:nvSpPr>
          <p:cNvPr id="6" name="Rectangle 5"/>
          <p:cNvSpPr/>
          <p:nvPr/>
        </p:nvSpPr>
        <p:spPr>
          <a:xfrm rot="16200000">
            <a:off x="7451708" y="4152048"/>
            <a:ext cx="1949573" cy="215444"/>
          </a:xfrm>
          <a:prstGeom prst="rect">
            <a:avLst/>
          </a:prstGeom>
        </p:spPr>
        <p:txBody>
          <a:bodyPr wrap="none">
            <a:spAutoFit/>
          </a:bodyPr>
          <a:lstStyle/>
          <a:p>
            <a:r>
              <a:rPr lang="fr-FR" sz="800" dirty="0">
                <a:solidFill>
                  <a:schemeClr val="bg1"/>
                </a:solidFill>
                <a:latin typeface="Candara" panose="020E0502030303020204" pitchFamily="34" charset="0"/>
              </a:rPr>
              <a:t>d’après J. Pierre (</a:t>
            </a:r>
            <a:r>
              <a:rPr lang="fr-FR" sz="800" dirty="0">
                <a:solidFill>
                  <a:schemeClr val="bg1"/>
                </a:solidFill>
                <a:latin typeface="Candara" panose="020E0502030303020204" pitchFamily="34" charset="0"/>
                <a:hlinkClick r:id="rId3"/>
              </a:rPr>
              <a:t>support 1</a:t>
            </a:r>
            <a:r>
              <a:rPr lang="fr-FR" sz="800" dirty="0">
                <a:solidFill>
                  <a:schemeClr val="bg1"/>
                </a:solidFill>
                <a:latin typeface="Candara" panose="020E0502030303020204" pitchFamily="34" charset="0"/>
              </a:rPr>
              <a:t> et </a:t>
            </a:r>
            <a:r>
              <a:rPr lang="fr-FR" sz="800" dirty="0">
                <a:solidFill>
                  <a:schemeClr val="bg1"/>
                </a:solidFill>
                <a:latin typeface="Candara" panose="020E0502030303020204" pitchFamily="34" charset="0"/>
                <a:hlinkClick r:id="rId4"/>
              </a:rPr>
              <a:t>support 2</a:t>
            </a:r>
            <a:r>
              <a:rPr lang="fr-FR" sz="800" dirty="0">
                <a:solidFill>
                  <a:schemeClr val="bg1"/>
                </a:solidFill>
                <a:latin typeface="Candara" panose="020E0502030303020204" pitchFamily="34" charset="0"/>
              </a:rPr>
              <a:t>)</a:t>
            </a:r>
          </a:p>
        </p:txBody>
      </p:sp>
      <p:sp>
        <p:nvSpPr>
          <p:cNvPr id="7" name="Titre 6"/>
          <p:cNvSpPr>
            <a:spLocks noGrp="1"/>
          </p:cNvSpPr>
          <p:nvPr>
            <p:ph type="title"/>
          </p:nvPr>
        </p:nvSpPr>
        <p:spPr/>
        <p:txBody>
          <a:bodyPr/>
          <a:lstStyle/>
          <a:p>
            <a:r>
              <a:rPr lang="fr-FR" dirty="0"/>
              <a:t>Stratégies sur les réseaux sociaux</a:t>
            </a:r>
          </a:p>
        </p:txBody>
      </p:sp>
    </p:spTree>
    <p:extLst>
      <p:ext uri="{BB962C8B-B14F-4D97-AF65-F5344CB8AC3E}">
        <p14:creationId xmlns:p14="http://schemas.microsoft.com/office/powerpoint/2010/main" val="58649279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Autres outils</a:t>
            </a:r>
          </a:p>
        </p:txBody>
      </p:sp>
      <p:sp>
        <p:nvSpPr>
          <p:cNvPr id="3" name="Espace réservé du contenu 2"/>
          <p:cNvSpPr>
            <a:spLocks noGrp="1"/>
          </p:cNvSpPr>
          <p:nvPr>
            <p:ph idx="1"/>
          </p:nvPr>
        </p:nvSpPr>
        <p:spPr>
          <a:xfrm>
            <a:off x="1034633" y="1290119"/>
            <a:ext cx="7056784" cy="5472608"/>
          </a:xfrm>
        </p:spPr>
        <p:txBody>
          <a:bodyPr>
            <a:normAutofit/>
          </a:bodyPr>
          <a:lstStyle/>
          <a:p>
            <a:pPr marL="0" indent="0" algn="ctr">
              <a:buNone/>
            </a:pPr>
            <a:r>
              <a:rPr lang="fr-FR" sz="2000" dirty="0">
                <a:highlight>
                  <a:srgbClr val="D20000"/>
                </a:highlight>
              </a:rPr>
              <a:t>Privilégier des outils institutionnels/personnels et</a:t>
            </a:r>
            <a:br>
              <a:rPr lang="fr-FR" sz="2000" dirty="0">
                <a:highlight>
                  <a:srgbClr val="D20000"/>
                </a:highlight>
              </a:rPr>
            </a:br>
            <a:r>
              <a:rPr lang="fr-FR" sz="2000" dirty="0">
                <a:highlight>
                  <a:srgbClr val="D20000"/>
                </a:highlight>
              </a:rPr>
              <a:t> pérennes, interopérables</a:t>
            </a:r>
            <a:endParaRPr lang="fr-FR" sz="2000" b="1" u="sng" dirty="0">
              <a:effectLst>
                <a:outerShdw blurRad="38100" dist="38100" dir="2700000" algn="tl">
                  <a:srgbClr val="000000">
                    <a:alpha val="43137"/>
                  </a:srgbClr>
                </a:outerShdw>
              </a:effectLst>
              <a:highlight>
                <a:srgbClr val="D20000"/>
              </a:highlight>
            </a:endParaRPr>
          </a:p>
        </p:txBody>
      </p:sp>
      <p:sp>
        <p:nvSpPr>
          <p:cNvPr id="11" name="Rectangle 10"/>
          <p:cNvSpPr/>
          <p:nvPr/>
        </p:nvSpPr>
        <p:spPr>
          <a:xfrm>
            <a:off x="6228184" y="2087521"/>
            <a:ext cx="2915816" cy="369332"/>
          </a:xfrm>
          <a:prstGeom prst="rect">
            <a:avLst/>
          </a:prstGeom>
        </p:spPr>
        <p:txBody>
          <a:bodyPr wrap="square">
            <a:spAutoFit/>
          </a:bodyPr>
          <a:lstStyle/>
          <a:p>
            <a:r>
              <a:rPr lang="fr-FR" dirty="0">
                <a:latin typeface="+mj-lt"/>
                <a:hlinkClick r:id="rId3"/>
              </a:rPr>
              <a:t>Dépôts des travaux sur HAL</a:t>
            </a:r>
            <a:endParaRPr lang="fr-FR" dirty="0">
              <a:latin typeface="+mj-lt"/>
            </a:endParaRPr>
          </a:p>
        </p:txBody>
      </p:sp>
      <p:sp>
        <p:nvSpPr>
          <p:cNvPr id="13" name="Rectangle 12"/>
          <p:cNvSpPr/>
          <p:nvPr/>
        </p:nvSpPr>
        <p:spPr>
          <a:xfrm>
            <a:off x="4139952" y="5628823"/>
            <a:ext cx="2792980" cy="1061829"/>
          </a:xfrm>
          <a:prstGeom prst="rect">
            <a:avLst/>
          </a:prstGeom>
        </p:spPr>
        <p:txBody>
          <a:bodyPr wrap="square">
            <a:spAutoFit/>
          </a:bodyPr>
          <a:lstStyle/>
          <a:p>
            <a:pPr algn="r"/>
            <a:endParaRPr lang="fr-FR" sz="900" dirty="0">
              <a:latin typeface="+mj-lt"/>
              <a:hlinkClick r:id="rId4"/>
            </a:endParaRPr>
          </a:p>
          <a:p>
            <a:pPr algn="r"/>
            <a:endParaRPr lang="fr-FR" sz="900" dirty="0">
              <a:latin typeface="+mj-lt"/>
              <a:hlinkClick r:id="rId4"/>
            </a:endParaRPr>
          </a:p>
          <a:p>
            <a:pPr algn="r"/>
            <a:endParaRPr lang="fr-FR" sz="900" dirty="0">
              <a:latin typeface="+mj-lt"/>
              <a:hlinkClick r:id="rId4"/>
            </a:endParaRPr>
          </a:p>
          <a:p>
            <a:pPr algn="r"/>
            <a:endParaRPr lang="fr-FR" sz="900" dirty="0">
              <a:latin typeface="+mj-lt"/>
              <a:hlinkClick r:id="rId4"/>
            </a:endParaRPr>
          </a:p>
          <a:p>
            <a:pPr algn="r"/>
            <a:r>
              <a:rPr lang="fr-FR" sz="900" dirty="0">
                <a:latin typeface="+mj-lt"/>
                <a:hlinkClick r:id="rId4"/>
              </a:rPr>
              <a:t>liste des publications issues de HAL</a:t>
            </a:r>
            <a:br>
              <a:rPr lang="fr-FR" sz="900" dirty="0">
                <a:solidFill>
                  <a:srgbClr val="D1D5D5"/>
                </a:solidFill>
                <a:latin typeface="+mj-lt"/>
              </a:rPr>
            </a:br>
            <a:r>
              <a:rPr lang="fr-FR" sz="900" dirty="0">
                <a:solidFill>
                  <a:srgbClr val="D1D5D5"/>
                </a:solidFill>
                <a:latin typeface="+mj-lt"/>
              </a:rPr>
              <a:t>mise à jour automatiquement sur le ite personnel</a:t>
            </a:r>
            <a:br>
              <a:rPr lang="fr-FR" sz="900" dirty="0">
                <a:solidFill>
                  <a:srgbClr val="D1D5D5"/>
                </a:solidFill>
                <a:latin typeface="+mj-lt"/>
              </a:rPr>
            </a:br>
            <a:r>
              <a:rPr lang="fr-FR" sz="900" dirty="0">
                <a:latin typeface="+mj-lt"/>
                <a:hlinkClick r:id="rId5"/>
              </a:rPr>
              <a:t>CV HAL</a:t>
            </a:r>
            <a:endParaRPr lang="fr-FR" sz="900" dirty="0">
              <a:latin typeface="+mj-lt"/>
            </a:endParaRPr>
          </a:p>
        </p:txBody>
      </p:sp>
      <p:sp>
        <p:nvSpPr>
          <p:cNvPr id="5" name="Rectangle 4">
            <a:extLst>
              <a:ext uri="{FF2B5EF4-FFF2-40B4-BE49-F238E27FC236}">
                <a16:creationId xmlns:a16="http://schemas.microsoft.com/office/drawing/2014/main" id="{A4CF84CB-A1B4-4E09-8E44-32AB30A26D59}"/>
              </a:ext>
            </a:extLst>
          </p:cNvPr>
          <p:cNvSpPr/>
          <p:nvPr/>
        </p:nvSpPr>
        <p:spPr>
          <a:xfrm>
            <a:off x="286602" y="2087521"/>
            <a:ext cx="1579278" cy="369332"/>
          </a:xfrm>
          <a:prstGeom prst="rect">
            <a:avLst/>
          </a:prstGeom>
        </p:spPr>
        <p:txBody>
          <a:bodyPr wrap="none">
            <a:spAutoFit/>
          </a:bodyPr>
          <a:lstStyle/>
          <a:p>
            <a:pPr algn="r"/>
            <a:r>
              <a:rPr lang="fr-FR" dirty="0">
                <a:latin typeface="+mj-lt"/>
                <a:hlinkClick r:id="rId6"/>
              </a:rPr>
              <a:t>Site personnel</a:t>
            </a:r>
          </a:p>
        </p:txBody>
      </p:sp>
      <p:pic>
        <p:nvPicPr>
          <p:cNvPr id="6" name="Image 5">
            <a:extLst>
              <a:ext uri="{FF2B5EF4-FFF2-40B4-BE49-F238E27FC236}">
                <a16:creationId xmlns:a16="http://schemas.microsoft.com/office/drawing/2014/main" id="{97595C00-3779-4BC5-A8B4-9A2F8C3A61F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6602" y="2509570"/>
            <a:ext cx="3101055" cy="3023237"/>
          </a:xfrm>
          <a:prstGeom prst="rect">
            <a:avLst/>
          </a:prstGeom>
        </p:spPr>
      </p:pic>
      <p:pic>
        <p:nvPicPr>
          <p:cNvPr id="7" name="Image 6">
            <a:extLst>
              <a:ext uri="{FF2B5EF4-FFF2-40B4-BE49-F238E27FC236}">
                <a16:creationId xmlns:a16="http://schemas.microsoft.com/office/drawing/2014/main" id="{BD5FC3BD-9E6A-4E4D-813C-6FE66D6B396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t="-1" b="-3289"/>
          <a:stretch/>
        </p:blipFill>
        <p:spPr>
          <a:xfrm>
            <a:off x="2394935" y="4288130"/>
            <a:ext cx="1905481" cy="2447434"/>
          </a:xfrm>
          <a:prstGeom prst="rect">
            <a:avLst/>
          </a:prstGeom>
          <a:effectLst>
            <a:outerShdw blurRad="292100" dist="139700" dir="2700000" algn="ctr" rotWithShape="0">
              <a:srgbClr val="000000">
                <a:alpha val="65000"/>
              </a:srgbClr>
            </a:outerShdw>
          </a:effectLst>
        </p:spPr>
      </p:pic>
      <p:cxnSp>
        <p:nvCxnSpPr>
          <p:cNvPr id="9" name="Connecteur droit avec flèche 8"/>
          <p:cNvCxnSpPr>
            <a:cxnSpLocks/>
          </p:cNvCxnSpPr>
          <p:nvPr/>
        </p:nvCxnSpPr>
        <p:spPr>
          <a:xfrm>
            <a:off x="2627784" y="4149080"/>
            <a:ext cx="144016" cy="936104"/>
          </a:xfrm>
          <a:prstGeom prst="straightConnector1">
            <a:avLst/>
          </a:prstGeom>
          <a:ln w="31750">
            <a:solidFill>
              <a:srgbClr val="13C1C2"/>
            </a:solidFill>
            <a:tailEnd type="triangle"/>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5A8DFE2D-6EC5-4495-9F15-BAC204FE757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84927" y="2475231"/>
            <a:ext cx="4550953" cy="2933231"/>
          </a:xfrm>
          <a:prstGeom prst="rect">
            <a:avLst/>
          </a:prstGeom>
        </p:spPr>
      </p:pic>
    </p:spTree>
    <p:extLst>
      <p:ext uri="{BB962C8B-B14F-4D97-AF65-F5344CB8AC3E}">
        <p14:creationId xmlns:p14="http://schemas.microsoft.com/office/powerpoint/2010/main" val="230520596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Place des professionnels de l’information</a:t>
            </a:r>
          </a:p>
        </p:txBody>
      </p:sp>
      <p:sp>
        <p:nvSpPr>
          <p:cNvPr id="3" name="Espace réservé du contenu 2"/>
          <p:cNvSpPr>
            <a:spLocks noGrp="1"/>
          </p:cNvSpPr>
          <p:nvPr>
            <p:ph idx="1"/>
          </p:nvPr>
        </p:nvSpPr>
        <p:spPr>
          <a:xfrm>
            <a:off x="1043608" y="4581128"/>
            <a:ext cx="7056784" cy="1152128"/>
          </a:xfrm>
        </p:spPr>
        <p:txBody>
          <a:bodyPr/>
          <a:lstStyle/>
          <a:p>
            <a:pPr algn="ctr">
              <a:buFont typeface="Wingdings"/>
              <a:buChar char="à"/>
            </a:pPr>
            <a:r>
              <a:rPr lang="fr-FR" dirty="0"/>
              <a:t>rôle central des institutions, des communautés</a:t>
            </a:r>
            <a:br>
              <a:rPr lang="fr-FR" dirty="0"/>
            </a:br>
            <a:r>
              <a:rPr lang="fr-FR" dirty="0"/>
              <a:t>et des </a:t>
            </a:r>
            <a:r>
              <a:rPr lang="fr-FR" i="1" dirty="0" err="1"/>
              <a:t>knowledge</a:t>
            </a:r>
            <a:r>
              <a:rPr lang="fr-FR" i="1" dirty="0"/>
              <a:t> </a:t>
            </a:r>
            <a:r>
              <a:rPr lang="fr-FR" i="1" dirty="0" err="1"/>
              <a:t>intermediaries</a:t>
            </a:r>
            <a:endParaRPr lang="fr-FR" dirty="0"/>
          </a:p>
        </p:txBody>
      </p:sp>
      <p:sp>
        <p:nvSpPr>
          <p:cNvPr id="4" name="Rectangle 3"/>
          <p:cNvSpPr/>
          <p:nvPr/>
        </p:nvSpPr>
        <p:spPr>
          <a:xfrm>
            <a:off x="1511660" y="2159821"/>
            <a:ext cx="6120680" cy="1846659"/>
          </a:xfrm>
          <a:prstGeom prst="rect">
            <a:avLst/>
          </a:prstGeom>
          <a:solidFill>
            <a:srgbClr val="13C1C2">
              <a:alpha val="50000"/>
            </a:srgbClr>
          </a:solidFill>
          <a:ln w="76200">
            <a:solidFill>
              <a:schemeClr val="bg1">
                <a:lumMod val="75000"/>
              </a:schemeClr>
            </a:solidFill>
          </a:ln>
          <a:scene3d>
            <a:camera prst="orthographicFront"/>
            <a:lightRig rig="threePt" dir="t"/>
          </a:scene3d>
          <a:sp3d>
            <a:bevelT prst="slope"/>
          </a:sp3d>
        </p:spPr>
        <p:txBody>
          <a:bodyPr wrap="square">
            <a:spAutoFit/>
          </a:bodyPr>
          <a:lstStyle/>
          <a:p>
            <a:pPr algn="ctr"/>
            <a:endParaRPr lang="fr-FR" sz="1200" dirty="0">
              <a:solidFill>
                <a:schemeClr val="bg1"/>
              </a:solidFill>
              <a:latin typeface="Candara" pitchFamily="34" charset="0"/>
            </a:endParaRPr>
          </a:p>
          <a:p>
            <a:pPr algn="ctr"/>
            <a:r>
              <a:rPr lang="fr-FR" dirty="0">
                <a:solidFill>
                  <a:schemeClr val="bg1"/>
                </a:solidFill>
                <a:latin typeface="Candara" pitchFamily="34" charset="0"/>
              </a:rPr>
              <a:t>« </a:t>
            </a:r>
            <a:r>
              <a:rPr lang="en-US" i="1" dirty="0">
                <a:solidFill>
                  <a:schemeClr val="bg1"/>
                </a:solidFill>
              </a:rPr>
              <a:t>L</a:t>
            </a:r>
            <a:r>
              <a:rPr lang="en-US" sz="2000" i="1" dirty="0">
                <a:solidFill>
                  <a:schemeClr val="bg1"/>
                </a:solidFill>
              </a:rPr>
              <a:t>ack of formal skills may be less of a barrier to adoption than knowing what services and tools are available and an awareness of models of how they may be applied productively to support research</a:t>
            </a:r>
            <a:r>
              <a:rPr lang="en-US" dirty="0">
                <a:solidFill>
                  <a:schemeClr val="bg1"/>
                </a:solidFill>
                <a:latin typeface="Candara" pitchFamily="34" charset="0"/>
              </a:rPr>
              <a:t>.</a:t>
            </a:r>
            <a:r>
              <a:rPr lang="fr-FR" dirty="0">
                <a:solidFill>
                  <a:schemeClr val="bg1"/>
                </a:solidFill>
                <a:latin typeface="Candara" pitchFamily="34" charset="0"/>
              </a:rPr>
              <a:t>  »</a:t>
            </a:r>
            <a:endParaRPr lang="en-US" dirty="0">
              <a:solidFill>
                <a:schemeClr val="bg1"/>
              </a:solidFill>
              <a:latin typeface="Candara" pitchFamily="34" charset="0"/>
            </a:endParaRPr>
          </a:p>
          <a:p>
            <a:pPr algn="ctr"/>
            <a:r>
              <a:rPr lang="en-US" sz="1000" dirty="0">
                <a:solidFill>
                  <a:schemeClr val="bg1"/>
                </a:solidFill>
              </a:rPr>
              <a:t> (</a:t>
            </a:r>
            <a:r>
              <a:rPr lang="en-US" sz="1000" dirty="0">
                <a:solidFill>
                  <a:schemeClr val="bg1"/>
                </a:solidFill>
                <a:hlinkClick r:id="rId3"/>
              </a:rPr>
              <a:t>R. Procter et al. </a:t>
            </a:r>
            <a:r>
              <a:rPr lang="fr-FR" sz="1000" dirty="0">
                <a:solidFill>
                  <a:schemeClr val="bg1"/>
                </a:solidFill>
                <a:hlinkClick r:id="rId3"/>
              </a:rPr>
              <a:t>« </a:t>
            </a:r>
            <a:r>
              <a:rPr lang="en-US" sz="1000" dirty="0">
                <a:solidFill>
                  <a:schemeClr val="bg1"/>
                </a:solidFill>
                <a:hlinkClick r:id="rId3"/>
              </a:rPr>
              <a:t>Adoption and use…</a:t>
            </a:r>
            <a:r>
              <a:rPr lang="fr-FR" sz="1000" dirty="0">
                <a:solidFill>
                  <a:schemeClr val="bg1"/>
                </a:solidFill>
                <a:hlinkClick r:id="rId3"/>
              </a:rPr>
              <a:t> »</a:t>
            </a:r>
            <a:r>
              <a:rPr lang="en-US" sz="1000" dirty="0">
                <a:solidFill>
                  <a:schemeClr val="bg1"/>
                </a:solidFill>
              </a:rPr>
              <a:t>)</a:t>
            </a:r>
          </a:p>
          <a:p>
            <a:pPr algn="ctr"/>
            <a:endParaRPr lang="en-US" sz="1200" dirty="0">
              <a:solidFill>
                <a:schemeClr val="bg1"/>
              </a:solidFill>
            </a:endParaRPr>
          </a:p>
        </p:txBody>
      </p:sp>
    </p:spTree>
    <p:extLst>
      <p:ext uri="{BB962C8B-B14F-4D97-AF65-F5344CB8AC3E}">
        <p14:creationId xmlns:p14="http://schemas.microsoft.com/office/powerpoint/2010/main" val="135897318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Bibliothèques et réseaux sociaux</a:t>
            </a:r>
          </a:p>
        </p:txBody>
      </p:sp>
      <p:sp>
        <p:nvSpPr>
          <p:cNvPr id="6" name="Rectangle 5"/>
          <p:cNvSpPr/>
          <p:nvPr/>
        </p:nvSpPr>
        <p:spPr>
          <a:xfrm>
            <a:off x="971600" y="5173226"/>
            <a:ext cx="638316" cy="215444"/>
          </a:xfrm>
          <a:prstGeom prst="rect">
            <a:avLst/>
          </a:prstGeom>
        </p:spPr>
        <p:txBody>
          <a:bodyPr wrap="none">
            <a:spAutoFit/>
          </a:bodyPr>
          <a:lstStyle/>
          <a:p>
            <a:r>
              <a:rPr lang="fr-FR" sz="800" dirty="0">
                <a:hlinkClick r:id="rId3"/>
              </a:rPr>
              <a:t>Blog </a:t>
            </a:r>
            <a:r>
              <a:rPr lang="fr-FR" sz="800" i="1" dirty="0">
                <a:hlinkClick r:id="rId3"/>
              </a:rPr>
              <a:t>Insula</a:t>
            </a:r>
            <a:endParaRPr lang="fr-FR" sz="800" i="1" dirty="0"/>
          </a:p>
        </p:txBody>
      </p:sp>
      <p:sp>
        <p:nvSpPr>
          <p:cNvPr id="8" name="Rectangle 7"/>
          <p:cNvSpPr/>
          <p:nvPr/>
        </p:nvSpPr>
        <p:spPr>
          <a:xfrm>
            <a:off x="7459118" y="6503368"/>
            <a:ext cx="901209" cy="215444"/>
          </a:xfrm>
          <a:prstGeom prst="rect">
            <a:avLst/>
          </a:prstGeom>
        </p:spPr>
        <p:txBody>
          <a:bodyPr wrap="none">
            <a:spAutoFit/>
          </a:bodyPr>
          <a:lstStyle/>
          <a:p>
            <a:r>
              <a:rPr lang="fr-FR" sz="800" dirty="0">
                <a:hlinkClick r:id="rId4"/>
              </a:rPr>
              <a:t>Twitter BsaLille3</a:t>
            </a:r>
            <a:endParaRPr lang="fr-FR" sz="800" dirty="0"/>
          </a:p>
        </p:txBody>
      </p:sp>
      <p:pic>
        <p:nvPicPr>
          <p:cNvPr id="1027"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027212" y="1124005"/>
            <a:ext cx="4840932" cy="3996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535508" y="2348880"/>
            <a:ext cx="3824819" cy="405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082246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bubble, chat, comment, conversion, converstation, message, talk icon">
            <a:extLst>
              <a:ext uri="{FF2B5EF4-FFF2-40B4-BE49-F238E27FC236}">
                <a16:creationId xmlns:a16="http://schemas.microsoft.com/office/drawing/2014/main" id="{FC38B52B-84A2-4017-900A-0E4520D3D06E}"/>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3830251" y="4490808"/>
            <a:ext cx="1536400" cy="1536400"/>
          </a:xfrm>
          <a:prstGeom prst="rect">
            <a:avLst/>
          </a:prstGeom>
          <a:noFill/>
          <a:ln>
            <a:noFill/>
          </a:ln>
        </p:spPr>
      </p:pic>
      <p:pic>
        <p:nvPicPr>
          <p:cNvPr id="5" name="Image 4" descr="avatar, male, man, people, person, profile, user icon">
            <a:extLst>
              <a:ext uri="{FF2B5EF4-FFF2-40B4-BE49-F238E27FC236}">
                <a16:creationId xmlns:a16="http://schemas.microsoft.com/office/drawing/2014/main" id="{637FDF13-A1B4-40C0-B280-8296035FCE14}"/>
              </a:ext>
            </a:extLst>
          </p:cNvPr>
          <p:cNvPicPr>
            <a:picLocks noChangeAspect="1"/>
          </p:cNvPicPr>
          <p:nvPr/>
        </p:nvPicPr>
        <p:blipFill>
          <a:blip r:embed="rId4" cstate="email">
            <a:lum bright="70000" contrast="-70000"/>
            <a:extLst>
              <a:ext uri="{28A0092B-C50C-407E-A947-70E740481C1C}">
                <a14:useLocalDpi xmlns:a14="http://schemas.microsoft.com/office/drawing/2010/main"/>
              </a:ext>
            </a:extLst>
          </a:blip>
          <a:srcRect/>
          <a:stretch>
            <a:fillRect/>
          </a:stretch>
        </p:blipFill>
        <p:spPr bwMode="auto">
          <a:xfrm>
            <a:off x="447218" y="508725"/>
            <a:ext cx="1684189" cy="1684189"/>
          </a:xfrm>
          <a:prstGeom prst="rect">
            <a:avLst/>
          </a:prstGeom>
          <a:noFill/>
          <a:ln>
            <a:noFill/>
          </a:ln>
        </p:spPr>
      </p:pic>
      <p:pic>
        <p:nvPicPr>
          <p:cNvPr id="6" name="Image 15" descr="book, bookmark, boomark, education, favorite, learnign, reading icon">
            <a:extLst>
              <a:ext uri="{FF2B5EF4-FFF2-40B4-BE49-F238E27FC236}">
                <a16:creationId xmlns:a16="http://schemas.microsoft.com/office/drawing/2014/main" id="{324703E2-1EDC-4020-906B-21F730642220}"/>
              </a:ext>
            </a:extLst>
          </p:cNvPr>
          <p:cNvPicPr>
            <a:picLocks noChangeAspect="1" noChangeArrowheads="1"/>
          </p:cNvPicPr>
          <p:nvPr/>
        </p:nvPicPr>
        <p:blipFill>
          <a:blip r:embed="rId5" cstate="email">
            <a:lum bright="70000" contrast="-70000"/>
            <a:extLst>
              <a:ext uri="{28A0092B-C50C-407E-A947-70E740481C1C}">
                <a14:useLocalDpi xmlns:a14="http://schemas.microsoft.com/office/drawing/2010/main"/>
              </a:ext>
            </a:extLst>
          </a:blip>
          <a:srcRect/>
          <a:stretch>
            <a:fillRect/>
          </a:stretch>
        </p:blipFill>
        <p:spPr bwMode="auto">
          <a:xfrm>
            <a:off x="6999246" y="556161"/>
            <a:ext cx="1589319" cy="1589319"/>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075171F0-BC2E-473D-B2A5-682A6FA16176}"/>
              </a:ext>
            </a:extLst>
          </p:cNvPr>
          <p:cNvSpPr txBox="1"/>
          <p:nvPr/>
        </p:nvSpPr>
        <p:spPr>
          <a:xfrm>
            <a:off x="873256" y="2071554"/>
            <a:ext cx="2336800" cy="369332"/>
          </a:xfrm>
          <a:prstGeom prst="rect">
            <a:avLst/>
          </a:prstGeom>
          <a:noFill/>
        </p:spPr>
        <p:txBody>
          <a:bodyPr wrap="square" rtlCol="0">
            <a:spAutoFit/>
          </a:bodyPr>
          <a:lstStyle/>
          <a:p>
            <a:r>
              <a:rPr lang="fr-FR" dirty="0">
                <a:solidFill>
                  <a:schemeClr val="bg1"/>
                </a:solidFill>
              </a:rPr>
              <a:t>profil</a:t>
            </a:r>
          </a:p>
        </p:txBody>
      </p:sp>
      <p:sp>
        <p:nvSpPr>
          <p:cNvPr id="10" name="ZoneTexte 9">
            <a:extLst>
              <a:ext uri="{FF2B5EF4-FFF2-40B4-BE49-F238E27FC236}">
                <a16:creationId xmlns:a16="http://schemas.microsoft.com/office/drawing/2014/main" id="{9E177BD7-D3D5-4A76-A830-62268A05A991}"/>
              </a:ext>
            </a:extLst>
          </p:cNvPr>
          <p:cNvSpPr txBox="1"/>
          <p:nvPr/>
        </p:nvSpPr>
        <p:spPr>
          <a:xfrm>
            <a:off x="6625505" y="2030799"/>
            <a:ext cx="2336800" cy="369332"/>
          </a:xfrm>
          <a:prstGeom prst="rect">
            <a:avLst/>
          </a:prstGeom>
          <a:noFill/>
        </p:spPr>
        <p:txBody>
          <a:bodyPr wrap="square" rtlCol="0">
            <a:spAutoFit/>
          </a:bodyPr>
          <a:lstStyle/>
          <a:p>
            <a:pPr algn="ctr"/>
            <a:r>
              <a:rPr lang="fr-FR" dirty="0">
                <a:solidFill>
                  <a:schemeClr val="bg1"/>
                </a:solidFill>
              </a:rPr>
              <a:t>travaux</a:t>
            </a:r>
          </a:p>
        </p:txBody>
      </p:sp>
      <p:sp>
        <p:nvSpPr>
          <p:cNvPr id="11" name="ZoneTexte 10">
            <a:extLst>
              <a:ext uri="{FF2B5EF4-FFF2-40B4-BE49-F238E27FC236}">
                <a16:creationId xmlns:a16="http://schemas.microsoft.com/office/drawing/2014/main" id="{DFBBD41E-9924-491D-BDC5-4B654B7E1036}"/>
              </a:ext>
            </a:extLst>
          </p:cNvPr>
          <p:cNvSpPr txBox="1"/>
          <p:nvPr/>
        </p:nvSpPr>
        <p:spPr>
          <a:xfrm>
            <a:off x="3430051" y="5842542"/>
            <a:ext cx="2336800" cy="369332"/>
          </a:xfrm>
          <a:prstGeom prst="rect">
            <a:avLst/>
          </a:prstGeom>
          <a:noFill/>
        </p:spPr>
        <p:txBody>
          <a:bodyPr wrap="square" rtlCol="0">
            <a:spAutoFit/>
          </a:bodyPr>
          <a:lstStyle/>
          <a:p>
            <a:pPr algn="ctr"/>
            <a:r>
              <a:rPr lang="fr-FR" dirty="0">
                <a:solidFill>
                  <a:schemeClr val="bg1"/>
                </a:solidFill>
              </a:rPr>
              <a:t>communication</a:t>
            </a:r>
          </a:p>
        </p:txBody>
      </p:sp>
      <p:sp>
        <p:nvSpPr>
          <p:cNvPr id="15" name="Rectangle 14">
            <a:extLst>
              <a:ext uri="{FF2B5EF4-FFF2-40B4-BE49-F238E27FC236}">
                <a16:creationId xmlns:a16="http://schemas.microsoft.com/office/drawing/2014/main" id="{E86FF03F-B25D-411A-AAC6-AFB08FA07040}"/>
              </a:ext>
            </a:extLst>
          </p:cNvPr>
          <p:cNvSpPr/>
          <p:nvPr/>
        </p:nvSpPr>
        <p:spPr>
          <a:xfrm>
            <a:off x="2834295" y="1716716"/>
            <a:ext cx="3708923" cy="45719"/>
          </a:xfrm>
          <a:prstGeom prst="rect">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E5F01326-8D91-4EA9-BEA2-9F3C08010882}"/>
              </a:ext>
            </a:extLst>
          </p:cNvPr>
          <p:cNvSpPr/>
          <p:nvPr/>
        </p:nvSpPr>
        <p:spPr>
          <a:xfrm rot="3031854">
            <a:off x="586400" y="4000391"/>
            <a:ext cx="2909047" cy="56897"/>
          </a:xfrm>
          <a:prstGeom prst="rect">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431D8649-DF14-46B9-ACDC-1A63A627A46E}"/>
              </a:ext>
            </a:extLst>
          </p:cNvPr>
          <p:cNvSpPr/>
          <p:nvPr/>
        </p:nvSpPr>
        <p:spPr>
          <a:xfrm rot="7652603">
            <a:off x="5540038" y="3968489"/>
            <a:ext cx="2763780" cy="77361"/>
          </a:xfrm>
          <a:prstGeom prst="rect">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26FF59D9-7F11-493B-9566-E9581DB148DF}"/>
              </a:ext>
            </a:extLst>
          </p:cNvPr>
          <p:cNvSpPr txBox="1"/>
          <p:nvPr/>
        </p:nvSpPr>
        <p:spPr>
          <a:xfrm>
            <a:off x="2669718" y="2334648"/>
            <a:ext cx="3873500" cy="461665"/>
          </a:xfrm>
          <a:prstGeom prst="rect">
            <a:avLst/>
          </a:prstGeom>
          <a:noFill/>
        </p:spPr>
        <p:txBody>
          <a:bodyPr wrap="square" rtlCol="0">
            <a:spAutoFit/>
          </a:bodyPr>
          <a:lstStyle/>
          <a:p>
            <a:pPr algn="ctr"/>
            <a:r>
              <a:rPr lang="fr-FR" sz="2400" dirty="0">
                <a:solidFill>
                  <a:schemeClr val="bg1"/>
                </a:solidFill>
              </a:rPr>
              <a:t>? être visible</a:t>
            </a:r>
          </a:p>
        </p:txBody>
      </p:sp>
      <p:sp>
        <p:nvSpPr>
          <p:cNvPr id="19" name="ZoneTexte 18">
            <a:extLst>
              <a:ext uri="{FF2B5EF4-FFF2-40B4-BE49-F238E27FC236}">
                <a16:creationId xmlns:a16="http://schemas.microsoft.com/office/drawing/2014/main" id="{1C5F3726-F8F5-420E-A0D7-456DA6B70016}"/>
              </a:ext>
            </a:extLst>
          </p:cNvPr>
          <p:cNvSpPr txBox="1"/>
          <p:nvPr/>
        </p:nvSpPr>
        <p:spPr>
          <a:xfrm>
            <a:off x="2660536" y="2793764"/>
            <a:ext cx="3873500" cy="461665"/>
          </a:xfrm>
          <a:prstGeom prst="rect">
            <a:avLst/>
          </a:prstGeom>
          <a:noFill/>
        </p:spPr>
        <p:txBody>
          <a:bodyPr wrap="square" rtlCol="0">
            <a:spAutoFit/>
          </a:bodyPr>
          <a:lstStyle/>
          <a:p>
            <a:pPr algn="ctr"/>
            <a:r>
              <a:rPr lang="fr-FR" sz="2400" dirty="0">
                <a:solidFill>
                  <a:schemeClr val="bg1"/>
                </a:solidFill>
              </a:rPr>
              <a:t>? savoir communiquer </a:t>
            </a:r>
          </a:p>
        </p:txBody>
      </p:sp>
      <p:sp>
        <p:nvSpPr>
          <p:cNvPr id="20" name="ZoneTexte 19">
            <a:extLst>
              <a:ext uri="{FF2B5EF4-FFF2-40B4-BE49-F238E27FC236}">
                <a16:creationId xmlns:a16="http://schemas.microsoft.com/office/drawing/2014/main" id="{D12FA02B-81C3-4831-AE14-62A722286954}"/>
              </a:ext>
            </a:extLst>
          </p:cNvPr>
          <p:cNvSpPr txBox="1"/>
          <p:nvPr/>
        </p:nvSpPr>
        <p:spPr>
          <a:xfrm>
            <a:off x="2660536" y="3306933"/>
            <a:ext cx="3873500" cy="461665"/>
          </a:xfrm>
          <a:prstGeom prst="rect">
            <a:avLst/>
          </a:prstGeom>
          <a:noFill/>
        </p:spPr>
        <p:txBody>
          <a:bodyPr wrap="square" rtlCol="0">
            <a:spAutoFit/>
          </a:bodyPr>
          <a:lstStyle/>
          <a:p>
            <a:pPr algn="ctr"/>
            <a:r>
              <a:rPr lang="fr-FR" sz="2400" dirty="0">
                <a:solidFill>
                  <a:schemeClr val="bg1"/>
                </a:solidFill>
              </a:rPr>
              <a:t>? être responsable</a:t>
            </a:r>
          </a:p>
        </p:txBody>
      </p:sp>
    </p:spTree>
    <p:extLst>
      <p:ext uri="{BB962C8B-B14F-4D97-AF65-F5344CB8AC3E}">
        <p14:creationId xmlns:p14="http://schemas.microsoft.com/office/powerpoint/2010/main" val="77783009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404664"/>
            <a:ext cx="8712968" cy="648072"/>
          </a:xfrm>
        </p:spPr>
        <p:txBody>
          <a:bodyPr/>
          <a:lstStyle/>
          <a:p>
            <a:r>
              <a:rPr lang="fr-FR" dirty="0"/>
              <a:t>Bibliographie – généralités</a:t>
            </a:r>
          </a:p>
        </p:txBody>
      </p:sp>
      <p:sp>
        <p:nvSpPr>
          <p:cNvPr id="3" name="Espace réservé du contenu 2"/>
          <p:cNvSpPr>
            <a:spLocks noGrp="1"/>
          </p:cNvSpPr>
          <p:nvPr>
            <p:ph idx="1"/>
          </p:nvPr>
        </p:nvSpPr>
        <p:spPr>
          <a:xfrm>
            <a:off x="215516" y="1268760"/>
            <a:ext cx="8712968" cy="5589240"/>
          </a:xfrm>
        </p:spPr>
        <p:txBody>
          <a:bodyPr>
            <a:noAutofit/>
          </a:bodyPr>
          <a:lstStyle/>
          <a:p>
            <a:pPr marL="358775" indent="-176213">
              <a:spcBef>
                <a:spcPts val="24"/>
              </a:spcBef>
              <a:spcAft>
                <a:spcPts val="300"/>
              </a:spcAft>
              <a:buNone/>
            </a:pPr>
            <a:r>
              <a:rPr lang="en-US" sz="800" i="1" dirty="0"/>
              <a:t>Amsterdam Call for Action on Open Science</a:t>
            </a:r>
            <a:r>
              <a:rPr lang="en-US" sz="800" dirty="0"/>
              <a:t>. 2016. 36 p. [</a:t>
            </a:r>
            <a:r>
              <a:rPr lang="en-US" sz="800" dirty="0" err="1"/>
              <a:t>en</a:t>
            </a:r>
            <a:r>
              <a:rPr lang="en-US" sz="800" dirty="0"/>
              <a:t> </a:t>
            </a:r>
            <a:r>
              <a:rPr lang="en-US" sz="800" dirty="0" err="1"/>
              <a:t>ligne</a:t>
            </a:r>
            <a:r>
              <a:rPr lang="en-US" sz="800" dirty="0"/>
              <a:t>]. Disponible sur : </a:t>
            </a:r>
            <a:r>
              <a:rPr lang="en-US" sz="800" dirty="0">
                <a:hlinkClick r:id="rId3"/>
              </a:rPr>
              <a:t>https://www.government.nl/documents/reports/2016/04/04/amsterdam-call-for-action-on-open-science</a:t>
            </a:r>
            <a:r>
              <a:rPr lang="en-US" sz="800" dirty="0"/>
              <a:t>.</a:t>
            </a:r>
          </a:p>
          <a:p>
            <a:pPr marL="358775" indent="-176213">
              <a:spcBef>
                <a:spcPts val="24"/>
              </a:spcBef>
              <a:spcAft>
                <a:spcPts val="300"/>
              </a:spcAft>
              <a:buNone/>
            </a:pPr>
            <a:r>
              <a:rPr lang="en-US" sz="800" dirty="0"/>
              <a:t>Paul Anderson. </a:t>
            </a:r>
            <a:r>
              <a:rPr lang="en-US" sz="800" i="1" dirty="0"/>
              <a:t>What is Web 2.0 ? Ideas, technologies and implications for education.</a:t>
            </a:r>
            <a:r>
              <a:rPr lang="en-US" sz="800" dirty="0"/>
              <a:t> JISC Technology and Standards Watch, 02/2007. 64 p. [en </a:t>
            </a:r>
            <a:r>
              <a:rPr lang="en-US" sz="800" dirty="0" err="1"/>
              <a:t>ligne</a:t>
            </a:r>
            <a:r>
              <a:rPr lang="en-US" sz="800" dirty="0"/>
              <a:t>]. </a:t>
            </a:r>
            <a:r>
              <a:rPr lang="en-US" sz="800" dirty="0" err="1"/>
              <a:t>Disponible</a:t>
            </a:r>
            <a:r>
              <a:rPr lang="en-US" sz="800" dirty="0"/>
              <a:t> </a:t>
            </a:r>
            <a:r>
              <a:rPr lang="en-US" sz="800" dirty="0" err="1"/>
              <a:t>sur</a:t>
            </a:r>
            <a:r>
              <a:rPr lang="en-US" sz="800" dirty="0"/>
              <a:t> : </a:t>
            </a:r>
            <a:r>
              <a:rPr lang="en-US" sz="800" dirty="0">
                <a:hlinkClick r:id="rId4"/>
              </a:rPr>
              <a:t>http://www.jisc.ac.uk/media/documents/techwatch/tsw0701b.pdf</a:t>
            </a:r>
            <a:r>
              <a:rPr lang="en-US" sz="800" dirty="0"/>
              <a:t>. </a:t>
            </a:r>
            <a:endParaRPr lang="fr-FR" sz="800" dirty="0"/>
          </a:p>
          <a:p>
            <a:pPr marL="358775" indent="-176213">
              <a:spcBef>
                <a:spcPts val="24"/>
              </a:spcBef>
              <a:spcAft>
                <a:spcPts val="300"/>
              </a:spcAft>
              <a:buNone/>
            </a:pPr>
            <a:r>
              <a:rPr lang="fr-FR" sz="800" dirty="0"/>
              <a:t>Lars Backstrom. « </a:t>
            </a:r>
            <a:r>
              <a:rPr lang="fr-FR" sz="800" dirty="0" err="1"/>
              <a:t>Anatomy</a:t>
            </a:r>
            <a:r>
              <a:rPr lang="fr-FR" sz="800" dirty="0"/>
              <a:t> of Facebook ». </a:t>
            </a:r>
            <a:r>
              <a:rPr lang="fr-FR" sz="800" i="1" dirty="0"/>
              <a:t>Facebook data</a:t>
            </a:r>
            <a:r>
              <a:rPr lang="fr-FR" sz="800" dirty="0"/>
              <a:t>. 21/11/2011. [en ligne]. Disponible sur : </a:t>
            </a:r>
            <a:r>
              <a:rPr lang="fr-FR" sz="800" dirty="0">
                <a:hlinkClick r:id="rId5"/>
              </a:rPr>
              <a:t>https://www.facebook.com/notes/facebook-data-team/anatomy-of-facebook/10150388519243859</a:t>
            </a:r>
            <a:r>
              <a:rPr lang="fr-FR" sz="800" dirty="0"/>
              <a:t>. </a:t>
            </a:r>
          </a:p>
          <a:p>
            <a:pPr marL="358775" indent="-176213">
              <a:spcBef>
                <a:spcPts val="24"/>
              </a:spcBef>
              <a:spcAft>
                <a:spcPts val="300"/>
              </a:spcAft>
              <a:buNone/>
            </a:pPr>
            <a:r>
              <a:rPr lang="fr-FR" sz="800" dirty="0"/>
              <a:t>Hervé Basset, David Stuart et Denise Silber. </a:t>
            </a:r>
            <a:r>
              <a:rPr lang="fr-FR" sz="800" i="1" dirty="0"/>
              <a:t>  </a:t>
            </a:r>
            <a:r>
              <a:rPr lang="fr-FR" sz="800" i="1" dirty="0" err="1"/>
              <a:t>From</a:t>
            </a:r>
            <a:r>
              <a:rPr lang="fr-FR" sz="800" i="1" dirty="0"/>
              <a:t> Science 2.0 to Pharma 3.0. </a:t>
            </a:r>
            <a:r>
              <a:rPr lang="fr-FR" sz="800" i="1" dirty="0" err="1"/>
              <a:t>Semantic</a:t>
            </a:r>
            <a:r>
              <a:rPr lang="fr-FR" sz="800" i="1" dirty="0"/>
              <a:t> </a:t>
            </a:r>
            <a:r>
              <a:rPr lang="fr-FR" sz="800" i="1" dirty="0" err="1"/>
              <a:t>search</a:t>
            </a:r>
            <a:r>
              <a:rPr lang="fr-FR" sz="800" i="1" dirty="0"/>
              <a:t> and social media in the </a:t>
            </a:r>
            <a:r>
              <a:rPr lang="fr-FR" sz="800" i="1" dirty="0" err="1"/>
              <a:t>pharmaceutical</a:t>
            </a:r>
            <a:r>
              <a:rPr lang="fr-FR" sz="800" i="1" dirty="0"/>
              <a:t> </a:t>
            </a:r>
            <a:r>
              <a:rPr lang="fr-FR" sz="800" i="1" dirty="0" err="1"/>
              <a:t>industry</a:t>
            </a:r>
            <a:r>
              <a:rPr lang="fr-FR" sz="800" i="1" dirty="0"/>
              <a:t> and STM </a:t>
            </a:r>
            <a:r>
              <a:rPr lang="fr-FR" sz="800" i="1" dirty="0" err="1"/>
              <a:t>publishing</a:t>
            </a:r>
            <a:r>
              <a:rPr lang="fr-FR" sz="800" dirty="0"/>
              <a:t>. Oxford : Chandos </a:t>
            </a:r>
            <a:r>
              <a:rPr lang="fr-FR" sz="800" dirty="0" err="1"/>
              <a:t>Publishing</a:t>
            </a:r>
            <a:r>
              <a:rPr lang="fr-FR" sz="800" dirty="0"/>
              <a:t>, 2012. 276 p.</a:t>
            </a:r>
          </a:p>
          <a:p>
            <a:pPr marL="358775" indent="-176213">
              <a:spcBef>
                <a:spcPts val="24"/>
              </a:spcBef>
              <a:spcAft>
                <a:spcPts val="300"/>
              </a:spcAft>
              <a:buNone/>
            </a:pPr>
            <a:r>
              <a:rPr lang="fr-FR" sz="800" dirty="0"/>
              <a:t>Catherine </a:t>
            </a:r>
            <a:r>
              <a:rPr lang="fr-FR" sz="800" dirty="0" err="1"/>
              <a:t>Bertignac</a:t>
            </a:r>
            <a:r>
              <a:rPr lang="fr-FR" sz="800" dirty="0"/>
              <a:t> et Perrine </a:t>
            </a:r>
            <a:r>
              <a:rPr lang="fr-FR" sz="800" dirty="0" err="1"/>
              <a:t>Helly</a:t>
            </a:r>
            <a:r>
              <a:rPr lang="fr-FR" sz="800" dirty="0"/>
              <a:t>. </a:t>
            </a:r>
            <a:r>
              <a:rPr lang="fr-FR" sz="800" i="1" dirty="0"/>
              <a:t>Archives ouvertes. Diffusion et valorisation de ses travaux. </a:t>
            </a:r>
            <a:r>
              <a:rPr lang="fr-FR" sz="800" dirty="0"/>
              <a:t>Présentation. 79 f. 06/03/2012. [en ligne]. Disponible sur : </a:t>
            </a:r>
            <a:r>
              <a:rPr lang="fr-FR" sz="800" dirty="0">
                <a:hlinkClick r:id="rId6"/>
              </a:rPr>
              <a:t>http://www.slideshare.net/phelly/perrine-catherine-formationuebdoctorantsmars2012</a:t>
            </a:r>
            <a:r>
              <a:rPr lang="fr-FR" sz="800" dirty="0"/>
              <a:t>.</a:t>
            </a:r>
          </a:p>
          <a:p>
            <a:pPr marL="358775" indent="-176213">
              <a:spcBef>
                <a:spcPts val="24"/>
              </a:spcBef>
              <a:spcAft>
                <a:spcPts val="300"/>
              </a:spcAft>
              <a:buNone/>
            </a:pPr>
            <a:r>
              <a:rPr lang="fr-FR" sz="800" dirty="0"/>
              <a:t>Catherine </a:t>
            </a:r>
            <a:r>
              <a:rPr lang="fr-FR" sz="800" dirty="0" err="1"/>
              <a:t>Bertignac</a:t>
            </a:r>
            <a:r>
              <a:rPr lang="fr-FR" sz="800" dirty="0"/>
              <a:t> et Morgane Le Gall. </a:t>
            </a:r>
            <a:r>
              <a:rPr lang="fr-FR" sz="800" i="1" dirty="0"/>
              <a:t>Table ronde autour des outils du web 2.0 pour la recherche.</a:t>
            </a:r>
            <a:r>
              <a:rPr lang="fr-FR" sz="800" dirty="0"/>
              <a:t> 18/03/2013. 55 p. [en ligne]. Disponible sur : </a:t>
            </a:r>
            <a:r>
              <a:rPr lang="fr-FR" sz="800" dirty="0">
                <a:hlinkClick r:id="rId7"/>
              </a:rPr>
              <a:t>http://fr.slideshare.net/MorganeLeGall/prsentation-des-outils-du-web-20-pour-la-recherche-table-ronde-du-18-mars-2013</a:t>
            </a:r>
            <a:r>
              <a:rPr lang="fr-FR" sz="800" dirty="0"/>
              <a:t>. </a:t>
            </a:r>
          </a:p>
          <a:p>
            <a:pPr marL="358775" indent="-176213">
              <a:spcBef>
                <a:spcPts val="24"/>
              </a:spcBef>
              <a:spcAft>
                <a:spcPts val="300"/>
              </a:spcAft>
              <a:buNone/>
            </a:pPr>
            <a:r>
              <a:rPr lang="fr-FR" sz="800" dirty="0"/>
              <a:t>Emma </a:t>
            </a:r>
            <a:r>
              <a:rPr lang="fr-FR" sz="800" dirty="0" err="1"/>
              <a:t>Bester</a:t>
            </a:r>
            <a:r>
              <a:rPr lang="fr-FR" sz="800" dirty="0"/>
              <a:t>. « L'offre de réseaux socio numériques pour les scientifiques : services et stratégies d’acteurs ». </a:t>
            </a:r>
            <a:r>
              <a:rPr lang="fr-FR" sz="800" i="1" dirty="0"/>
              <a:t>Les enjeux de l‘information et de la communication.</a:t>
            </a:r>
            <a:r>
              <a:rPr lang="fr-FR" sz="800" dirty="0"/>
              <a:t> 2014, n°15/1. p.17-33. [en ligne]. Disponible sur :  </a:t>
            </a:r>
            <a:r>
              <a:rPr lang="fr-FR" sz="800" dirty="0">
                <a:hlinkClick r:id="rId8"/>
              </a:rPr>
              <a:t>http://lesenjeux.u-grenoble3.fr/2014/02-Bester/index.html</a:t>
            </a:r>
            <a:r>
              <a:rPr lang="fr-FR" sz="800" dirty="0"/>
              <a:t>. </a:t>
            </a:r>
          </a:p>
          <a:p>
            <a:pPr marL="358775" indent="-176213">
              <a:spcBef>
                <a:spcPts val="24"/>
              </a:spcBef>
              <a:spcAft>
                <a:spcPts val="300"/>
              </a:spcAft>
              <a:buNone/>
            </a:pPr>
            <a:r>
              <a:rPr lang="fr-FR" sz="800" i="1" dirty="0"/>
              <a:t>--. Les réseaux </a:t>
            </a:r>
            <a:r>
              <a:rPr lang="fr-FR" sz="800" i="1" dirty="0" err="1"/>
              <a:t>socionumériques</a:t>
            </a:r>
            <a:r>
              <a:rPr lang="fr-FR" sz="800" i="1" dirty="0"/>
              <a:t> dans la communication scientifique</a:t>
            </a:r>
            <a:r>
              <a:rPr lang="fr-FR" sz="800" dirty="0"/>
              <a:t>. Présentation. 30/11/2012. [en ligne]. Disponible sur : </a:t>
            </a:r>
            <a:r>
              <a:rPr lang="fr-FR" sz="800" dirty="0">
                <a:hlinkClick r:id="rId9"/>
              </a:rPr>
              <a:t>http://www.academia.edu/4473343/Bester_E._Les_medias_sociaux_dans_la_mediation_grand_public_et_pour_la_communication_scientifique_entre_pairs_de_linformation_overload_au_tools_overload_</a:t>
            </a:r>
            <a:r>
              <a:rPr lang="fr-FR" sz="800" dirty="0"/>
              <a:t>. </a:t>
            </a:r>
          </a:p>
          <a:p>
            <a:pPr marL="358775" indent="-176213">
              <a:spcBef>
                <a:spcPts val="24"/>
              </a:spcBef>
              <a:spcAft>
                <a:spcPts val="300"/>
              </a:spcAft>
              <a:buNone/>
            </a:pPr>
            <a:r>
              <a:rPr lang="fr-FR" sz="800" dirty="0"/>
              <a:t>Bibliothèque de l’université d’Utrecht. </a:t>
            </a:r>
            <a:r>
              <a:rPr lang="fr-FR" sz="800" i="1" dirty="0"/>
              <a:t>Enquête sur l’utilisation des outils de communication scientifique</a:t>
            </a:r>
            <a:r>
              <a:rPr lang="fr-FR" sz="800" dirty="0"/>
              <a:t>. 2015-2016. [en ligne]. Disponible sur : </a:t>
            </a:r>
            <a:r>
              <a:rPr lang="fr-FR" sz="800" dirty="0">
                <a:hlinkClick r:id="rId10"/>
              </a:rPr>
              <a:t>https://101innovations.wordpress.com/francais/</a:t>
            </a:r>
            <a:r>
              <a:rPr lang="fr-FR" sz="800" dirty="0"/>
              <a:t>. </a:t>
            </a:r>
          </a:p>
          <a:p>
            <a:pPr marL="358775" indent="-176213">
              <a:spcBef>
                <a:spcPts val="24"/>
              </a:spcBef>
              <a:spcAft>
                <a:spcPts val="300"/>
              </a:spcAft>
              <a:buNone/>
            </a:pPr>
            <a:r>
              <a:rPr lang="fr-FR" sz="800" dirty="0"/>
              <a:t>Aline Bouchard. </a:t>
            </a:r>
            <a:r>
              <a:rPr lang="fr-FR" sz="800" i="1" dirty="0"/>
              <a:t>Initiation au web 2.0 : principes et présentation des différents outils. </a:t>
            </a:r>
            <a:r>
              <a:rPr lang="fr-FR" sz="800" dirty="0"/>
              <a:t>Présentation, 131 f. 26/10/2012. [en ligne]. Disponible sur : </a:t>
            </a:r>
            <a:r>
              <a:rPr lang="fr-FR" sz="800" dirty="0">
                <a:hlinkClick r:id="rId11"/>
              </a:rPr>
              <a:t>http://www.slideshare.net/URFISTParis/initiation-au-web20-formation-urfist-24052011</a:t>
            </a:r>
            <a:r>
              <a:rPr lang="fr-FR" sz="800" dirty="0"/>
              <a:t>.</a:t>
            </a:r>
          </a:p>
          <a:p>
            <a:pPr marL="358775" indent="-176213">
              <a:spcBef>
                <a:spcPts val="24"/>
              </a:spcBef>
              <a:spcAft>
                <a:spcPts val="300"/>
              </a:spcAft>
              <a:buNone/>
            </a:pPr>
            <a:r>
              <a:rPr lang="en-US" sz="800" dirty="0"/>
              <a:t>Christophe </a:t>
            </a:r>
            <a:r>
              <a:rPr lang="en-US" sz="800" dirty="0" err="1"/>
              <a:t>Boudry</a:t>
            </a:r>
            <a:r>
              <a:rPr lang="en-US" sz="800" dirty="0"/>
              <a:t>. </a:t>
            </a:r>
            <a:r>
              <a:rPr lang="fr-FR" sz="800" dirty="0"/>
              <a:t>« « Biologie/médecine 2.0 » : état des lieux ». In </a:t>
            </a:r>
            <a:r>
              <a:rPr lang="fr-FR" sz="800" i="1" dirty="0"/>
              <a:t>Med </a:t>
            </a:r>
            <a:r>
              <a:rPr lang="fr-FR" sz="800" i="1" dirty="0" err="1"/>
              <a:t>Sci</a:t>
            </a:r>
            <a:r>
              <a:rPr lang="fr-FR" sz="800" i="1" dirty="0"/>
              <a:t>, </a:t>
            </a:r>
            <a:r>
              <a:rPr lang="fr-FR" sz="800" dirty="0"/>
              <a:t>vol. 28, n°6-7, juin-juillet 2012, p. 653-658. Version AO disponible sur : </a:t>
            </a:r>
            <a:r>
              <a:rPr lang="fr-FR" sz="800" dirty="0">
                <a:hlinkClick r:id="rId12"/>
              </a:rPr>
              <a:t>http://hal.archives-ouvertes.fr/hal-00698459</a:t>
            </a:r>
            <a:r>
              <a:rPr lang="fr-FR" sz="800" dirty="0"/>
              <a:t>. </a:t>
            </a:r>
          </a:p>
          <a:p>
            <a:pPr marL="358775" indent="-176213">
              <a:spcBef>
                <a:spcPts val="24"/>
              </a:spcBef>
              <a:spcAft>
                <a:spcPts val="300"/>
              </a:spcAft>
              <a:buNone/>
            </a:pPr>
            <a:r>
              <a:rPr lang="fr-FR" sz="800" dirty="0" err="1"/>
              <a:t>Chérifa</a:t>
            </a:r>
            <a:r>
              <a:rPr lang="fr-FR" sz="800" dirty="0"/>
              <a:t> </a:t>
            </a:r>
            <a:r>
              <a:rPr lang="fr-FR" sz="800" dirty="0" err="1"/>
              <a:t>Boukacem</a:t>
            </a:r>
            <a:r>
              <a:rPr lang="fr-FR" sz="800" dirty="0"/>
              <a:t>. « Les couleurs de la publication scientifique - Mutations dans la sous-filière de la revue scientifique STM, analysées par les industries culturelles ». </a:t>
            </a:r>
            <a:r>
              <a:rPr lang="fr-FR" sz="800" i="1" dirty="0"/>
              <a:t>Les enjeux de l‘information et de la communication. </a:t>
            </a:r>
            <a:r>
              <a:rPr lang="fr-FR" sz="800" dirty="0"/>
              <a:t>2014, n°15/1. p. 49-66. [en ligne]. Disponible sur : </a:t>
            </a:r>
            <a:r>
              <a:rPr lang="fr-FR" sz="800" dirty="0">
                <a:hlinkClick r:id="rId13"/>
              </a:rPr>
              <a:t>http://lesenjeux.u-grenoble3.fr/2014/04-Boukacem/index.html</a:t>
            </a:r>
            <a:r>
              <a:rPr lang="fr-FR" sz="800" dirty="0"/>
              <a:t>.   </a:t>
            </a:r>
            <a:endParaRPr lang="en-US" sz="800" dirty="0"/>
          </a:p>
          <a:p>
            <a:pPr marL="358775" indent="-176213">
              <a:spcBef>
                <a:spcPts val="24"/>
              </a:spcBef>
              <a:spcAft>
                <a:spcPts val="300"/>
              </a:spcAft>
              <a:buNone/>
            </a:pPr>
            <a:r>
              <a:rPr lang="en-US" sz="800" dirty="0" err="1"/>
              <a:t>Danah</a:t>
            </a:r>
            <a:r>
              <a:rPr lang="en-US" sz="800" dirty="0"/>
              <a:t> Boyd. </a:t>
            </a:r>
            <a:r>
              <a:rPr lang="fr-FR" sz="800" dirty="0"/>
              <a:t>« Social network sites : </a:t>
            </a:r>
            <a:r>
              <a:rPr lang="fr-FR" sz="800" dirty="0" err="1"/>
              <a:t>my</a:t>
            </a:r>
            <a:r>
              <a:rPr lang="fr-FR" sz="800" dirty="0"/>
              <a:t> </a:t>
            </a:r>
            <a:r>
              <a:rPr lang="fr-FR" sz="800" dirty="0" err="1"/>
              <a:t>definition</a:t>
            </a:r>
            <a:r>
              <a:rPr lang="fr-FR" sz="800" dirty="0"/>
              <a:t> ». </a:t>
            </a:r>
            <a:r>
              <a:rPr lang="fr-FR" sz="800" i="1" dirty="0" err="1"/>
              <a:t>Corante</a:t>
            </a:r>
            <a:r>
              <a:rPr lang="fr-FR" sz="800" dirty="0"/>
              <a:t>. 12/11/2006. [en ligne]. Disponible sur : </a:t>
            </a:r>
            <a:r>
              <a:rPr lang="fr-FR" sz="800" dirty="0">
                <a:hlinkClick r:id="rId14"/>
              </a:rPr>
              <a:t>http://many.corante.com/archives/2006/11/12/social_network_sites_my_definition.php</a:t>
            </a:r>
            <a:r>
              <a:rPr lang="fr-FR" sz="800" dirty="0"/>
              <a:t>. </a:t>
            </a:r>
            <a:endParaRPr lang="en-US" sz="800" dirty="0"/>
          </a:p>
          <a:p>
            <a:pPr marL="358775" indent="-176213">
              <a:spcBef>
                <a:spcPts val="24"/>
              </a:spcBef>
              <a:spcAft>
                <a:spcPts val="300"/>
              </a:spcAft>
              <a:buNone/>
            </a:pPr>
            <a:r>
              <a:rPr lang="en-US" sz="800" dirty="0"/>
              <a:t>-- et Nicole Ellison. </a:t>
            </a:r>
            <a:r>
              <a:rPr lang="fr-FR" sz="800" dirty="0"/>
              <a:t>« </a:t>
            </a:r>
            <a:r>
              <a:rPr lang="en-US" sz="800" dirty="0"/>
              <a:t>Social network sites : Definition, history, and scholarship</a:t>
            </a:r>
            <a:r>
              <a:rPr lang="fr-FR" sz="800" dirty="0"/>
              <a:t> »</a:t>
            </a:r>
            <a:r>
              <a:rPr lang="en-US" sz="800" dirty="0"/>
              <a:t>. </a:t>
            </a:r>
            <a:r>
              <a:rPr lang="en-US" sz="800" i="1" dirty="0"/>
              <a:t>Journal of Computer-Mediated Communication</a:t>
            </a:r>
            <a:r>
              <a:rPr lang="en-US" sz="800" dirty="0"/>
              <a:t>, 13(1), article 11, 2007. [en </a:t>
            </a:r>
            <a:r>
              <a:rPr lang="en-US" sz="800" dirty="0" err="1"/>
              <a:t>ligne</a:t>
            </a:r>
            <a:r>
              <a:rPr lang="en-US" sz="800" dirty="0"/>
              <a:t>]. </a:t>
            </a:r>
            <a:r>
              <a:rPr lang="en-US" sz="800" dirty="0" err="1"/>
              <a:t>Disponible</a:t>
            </a:r>
            <a:r>
              <a:rPr lang="en-US" sz="800" dirty="0"/>
              <a:t> </a:t>
            </a:r>
            <a:r>
              <a:rPr lang="en-US" sz="800" dirty="0" err="1"/>
              <a:t>sur</a:t>
            </a:r>
            <a:r>
              <a:rPr lang="en-US" sz="800" dirty="0"/>
              <a:t> : </a:t>
            </a:r>
            <a:r>
              <a:rPr lang="en-US" sz="800" dirty="0">
                <a:hlinkClick r:id="rId15"/>
              </a:rPr>
              <a:t>http://jcmc.indiana.edu/vol13/issue1/boyd.ellison.html. </a:t>
            </a:r>
            <a:endParaRPr lang="fr-FR" sz="800" dirty="0"/>
          </a:p>
          <a:p>
            <a:pPr marL="358775" indent="-176213">
              <a:spcBef>
                <a:spcPts val="24"/>
              </a:spcBef>
              <a:spcAft>
                <a:spcPts val="300"/>
              </a:spcAft>
              <a:buNone/>
            </a:pPr>
            <a:r>
              <a:rPr lang="fr-FR" sz="800" dirty="0"/>
              <a:t>Dominique Cardon (</a:t>
            </a:r>
            <a:r>
              <a:rPr lang="fr-FR" sz="800" dirty="0" err="1"/>
              <a:t>dir</a:t>
            </a:r>
            <a:r>
              <a:rPr lang="fr-FR" sz="800" i="1" dirty="0"/>
              <a:t>.</a:t>
            </a:r>
            <a:r>
              <a:rPr lang="fr-FR" sz="800" dirty="0"/>
              <a:t>).</a:t>
            </a:r>
            <a:r>
              <a:rPr lang="fr-FR" sz="800" i="1" dirty="0"/>
              <a:t> Internet et réseaux sociaux. </a:t>
            </a:r>
            <a:r>
              <a:rPr lang="fr-FR" sz="800" dirty="0"/>
              <a:t>Paris : La Documentation française, 2011. 134 p. (« Problèmes politiques et sociaux », 984). </a:t>
            </a:r>
          </a:p>
          <a:p>
            <a:pPr marL="358775" indent="-176213">
              <a:spcBef>
                <a:spcPts val="24"/>
              </a:spcBef>
              <a:spcAft>
                <a:spcPts val="300"/>
              </a:spcAft>
              <a:buNone/>
            </a:pPr>
            <a:r>
              <a:rPr lang="fr-FR" sz="800" dirty="0"/>
              <a:t>Antonio </a:t>
            </a:r>
            <a:r>
              <a:rPr lang="fr-FR" sz="800" dirty="0" err="1"/>
              <a:t>Casilli</a:t>
            </a:r>
            <a:r>
              <a:rPr lang="fr-FR" sz="800" dirty="0"/>
              <a:t>. </a:t>
            </a:r>
            <a:r>
              <a:rPr lang="fr-FR" sz="800" i="1" dirty="0"/>
              <a:t>Les liaisons numériques : vers une nouvelle sociabilité ? </a:t>
            </a:r>
            <a:r>
              <a:rPr lang="fr-FR" sz="800" dirty="0"/>
              <a:t>Paris : Éd. du Seuil, 2010. 331 p. (« La couleur des idées »).</a:t>
            </a:r>
          </a:p>
          <a:p>
            <a:pPr marL="358775" indent="-176213">
              <a:spcBef>
                <a:spcPts val="24"/>
              </a:spcBef>
              <a:spcAft>
                <a:spcPts val="300"/>
              </a:spcAft>
              <a:buNone/>
            </a:pPr>
            <a:r>
              <a:rPr lang="fr-FR" sz="800" dirty="0"/>
              <a:t>Fred Cavazza. « Description des différents types de médias sociaux ». </a:t>
            </a:r>
            <a:r>
              <a:rPr lang="fr-FR" sz="800" i="1" dirty="0" err="1"/>
              <a:t>Médiassociaux</a:t>
            </a:r>
            <a:r>
              <a:rPr lang="fr-FR" sz="800" dirty="0"/>
              <a:t>, 06/02/2011. [en ligne]. Disponible sur : </a:t>
            </a:r>
            <a:r>
              <a:rPr lang="fr-FR" sz="800" dirty="0">
                <a:hlinkClick r:id="rId16"/>
              </a:rPr>
              <a:t>http://www.mediassociaux.fr/2011/02/06/description-des-differents-types-de-medias-sociaux/</a:t>
            </a:r>
            <a:r>
              <a:rPr lang="fr-FR" sz="800" dirty="0"/>
              <a:t>. </a:t>
            </a:r>
          </a:p>
          <a:p>
            <a:pPr marL="358775" indent="-176213">
              <a:spcBef>
                <a:spcPts val="24"/>
              </a:spcBef>
              <a:spcAft>
                <a:spcPts val="300"/>
              </a:spcAft>
              <a:buNone/>
            </a:pPr>
            <a:r>
              <a:rPr lang="fr-FR" sz="800" dirty="0"/>
              <a:t>Thomas </a:t>
            </a:r>
            <a:r>
              <a:rPr lang="fr-FR" sz="800" dirty="0" err="1"/>
              <a:t>Chaimbault</a:t>
            </a:r>
            <a:r>
              <a:rPr lang="fr-FR" sz="800" dirty="0"/>
              <a:t> et Elisabeth Noël. « Réseaux sociaux : quels usages en bibliothèque ? ». In Muriel Amar et Véronique </a:t>
            </a:r>
            <a:r>
              <a:rPr lang="fr-FR" sz="800" dirty="0" err="1"/>
              <a:t>Mesguich</a:t>
            </a:r>
            <a:r>
              <a:rPr lang="fr-FR" sz="800" dirty="0"/>
              <a:t> (</a:t>
            </a:r>
            <a:r>
              <a:rPr lang="fr-FR" sz="800" dirty="0" err="1"/>
              <a:t>dir</a:t>
            </a:r>
            <a:r>
              <a:rPr lang="fr-FR" sz="800" dirty="0"/>
              <a:t>.). </a:t>
            </a:r>
            <a:r>
              <a:rPr lang="fr-FR" sz="800" i="1" dirty="0"/>
              <a:t>Le web 2.0 en bibliothèques : quels services ? quels usages ? </a:t>
            </a:r>
            <a:r>
              <a:rPr lang="fr-FR" sz="800" dirty="0"/>
              <a:t>Paris : Éd. du Cercle de la librairie, 2009. 202 p. (« Bibliothèques »). p. 113-123.</a:t>
            </a:r>
          </a:p>
          <a:p>
            <a:pPr marL="358775" indent="-176213">
              <a:spcBef>
                <a:spcPts val="24"/>
              </a:spcBef>
              <a:spcAft>
                <a:spcPts val="300"/>
              </a:spcAft>
              <a:buNone/>
            </a:pPr>
            <a:r>
              <a:rPr lang="fr-FR" sz="800" dirty="0"/>
              <a:t>Collectif. « Les réseaux sociaux numériques de chercheurs en SHS. Proposé par </a:t>
            </a:r>
            <a:r>
              <a:rPr lang="fr-FR" sz="800" dirty="0" err="1"/>
              <a:t>Elifsu</a:t>
            </a:r>
            <a:r>
              <a:rPr lang="fr-FR" sz="800" dirty="0"/>
              <a:t> </a:t>
            </a:r>
            <a:r>
              <a:rPr lang="fr-FR" sz="800" dirty="0" err="1"/>
              <a:t>Sabuncu</a:t>
            </a:r>
            <a:r>
              <a:rPr lang="fr-FR" sz="800" dirty="0"/>
              <a:t> et Antoine Blanchard, animé par Nicolas de </a:t>
            </a:r>
            <a:r>
              <a:rPr lang="fr-FR" sz="800" dirty="0" err="1"/>
              <a:t>Lavergne</a:t>
            </a:r>
            <a:r>
              <a:rPr lang="fr-FR" sz="800" dirty="0"/>
              <a:t> et Olivier Le </a:t>
            </a:r>
            <a:r>
              <a:rPr lang="fr-FR" sz="800" dirty="0" err="1"/>
              <a:t>Deuff</a:t>
            </a:r>
            <a:r>
              <a:rPr lang="fr-FR" sz="800" dirty="0"/>
              <a:t> ». Collectif. </a:t>
            </a:r>
            <a:r>
              <a:rPr lang="fr-FR" sz="800" i="1" dirty="0" err="1"/>
              <a:t>THATCamp</a:t>
            </a:r>
            <a:r>
              <a:rPr lang="fr-FR" sz="800" i="1" dirty="0"/>
              <a:t> Paris 2012 : Non-actes de la non-conférence des humanités numériques.</a:t>
            </a:r>
            <a:r>
              <a:rPr lang="fr-FR" sz="800" dirty="0"/>
              <a:t> Paris : Éditions de la Maison des sciences de l’homme, 2012.  [en ligne]. Disponible sur :  </a:t>
            </a:r>
            <a:r>
              <a:rPr lang="fr-FR" sz="800" dirty="0">
                <a:hlinkClick r:id="rId17"/>
              </a:rPr>
              <a:t>http://books.openedition.org/editionsmsh/289</a:t>
            </a:r>
            <a:r>
              <a:rPr lang="fr-FR" sz="800" dirty="0"/>
              <a:t>.</a:t>
            </a:r>
          </a:p>
          <a:p>
            <a:pPr marL="358775" indent="-176213">
              <a:spcBef>
                <a:spcPts val="24"/>
              </a:spcBef>
              <a:spcAft>
                <a:spcPts val="300"/>
              </a:spcAft>
              <a:buNone/>
            </a:pPr>
            <a:r>
              <a:rPr lang="fr-FR" sz="800" dirty="0"/>
              <a:t>Alain </a:t>
            </a:r>
            <a:r>
              <a:rPr lang="fr-FR" sz="800" dirty="0" err="1"/>
              <a:t>Degenne</a:t>
            </a:r>
            <a:r>
              <a:rPr lang="fr-FR" sz="800" dirty="0"/>
              <a:t> et Michel </a:t>
            </a:r>
            <a:r>
              <a:rPr lang="fr-FR" sz="800" dirty="0" err="1"/>
              <a:t>Forsé</a:t>
            </a:r>
            <a:r>
              <a:rPr lang="fr-FR" sz="800" dirty="0"/>
              <a:t>. </a:t>
            </a:r>
            <a:r>
              <a:rPr lang="fr-FR" sz="800" i="1" dirty="0"/>
              <a:t>Les réseaux sociaux. </a:t>
            </a:r>
            <a:r>
              <a:rPr lang="fr-FR" sz="800" dirty="0"/>
              <a:t>2</a:t>
            </a:r>
            <a:r>
              <a:rPr lang="fr-FR" sz="800" baseline="30000" dirty="0"/>
              <a:t>e</a:t>
            </a:r>
            <a:r>
              <a:rPr lang="fr-FR" sz="800" dirty="0"/>
              <a:t> éd. Paris : A. Colin, 2004. 294 p. (« U. Sociologie »).</a:t>
            </a:r>
          </a:p>
          <a:p>
            <a:pPr marL="358775" indent="-176213">
              <a:spcBef>
                <a:spcPts val="24"/>
              </a:spcBef>
              <a:spcAft>
                <a:spcPts val="300"/>
              </a:spcAft>
              <a:buNone/>
            </a:pPr>
            <a:r>
              <a:rPr lang="fr-FR" sz="800" dirty="0"/>
              <a:t>André Desrochers. « Science, apparence et substance ». </a:t>
            </a:r>
            <a:r>
              <a:rPr lang="fr-FR" sz="800" i="1" dirty="0"/>
              <a:t>Contact</a:t>
            </a:r>
            <a:r>
              <a:rPr lang="fr-FR" sz="800" dirty="0"/>
              <a:t>. 12/11/2013. [en ligne]. Disponible sur : </a:t>
            </a:r>
            <a:r>
              <a:rPr lang="fr-FR" sz="800" dirty="0">
                <a:hlinkClick r:id="rId18"/>
              </a:rPr>
              <a:t>http://www.contact.ulaval.ca/article_blogue/science-apparence-et-substance/</a:t>
            </a:r>
            <a:r>
              <a:rPr lang="fr-FR" sz="800" dirty="0"/>
              <a:t>. </a:t>
            </a:r>
          </a:p>
          <a:p>
            <a:pPr marL="358775" indent="-176213">
              <a:spcBef>
                <a:spcPts val="24"/>
              </a:spcBef>
              <a:spcAft>
                <a:spcPts val="300"/>
              </a:spcAft>
              <a:buNone/>
            </a:pPr>
            <a:r>
              <a:rPr lang="fr-FR" sz="800" dirty="0"/>
              <a:t>DL. « Dans la toile des médias sociaux » [recension de trois colloques]. </a:t>
            </a:r>
            <a:r>
              <a:rPr lang="fr-FR" sz="800" i="1" dirty="0" err="1"/>
              <a:t>Clioweb</a:t>
            </a:r>
            <a:r>
              <a:rPr lang="fr-FR" sz="800" dirty="0"/>
              <a:t>. 2011. [en ligne]. Disponible sur : </a:t>
            </a:r>
            <a:r>
              <a:rPr lang="fr-FR" sz="800" dirty="0">
                <a:hlinkClick r:id="rId19"/>
              </a:rPr>
              <a:t>http://clioweb.free.fr/colloques/dhi-toile-medias.htm</a:t>
            </a:r>
            <a:r>
              <a:rPr lang="fr-FR" sz="800" dirty="0"/>
              <a:t>.  [lien mort au 07/02/2013].</a:t>
            </a:r>
          </a:p>
          <a:p>
            <a:pPr marL="358775" indent="-176213">
              <a:spcBef>
                <a:spcPts val="24"/>
              </a:spcBef>
              <a:spcAft>
                <a:spcPts val="300"/>
              </a:spcAft>
              <a:buNone/>
            </a:pPr>
            <a:r>
              <a:rPr lang="fr-FR" sz="800" dirty="0"/>
              <a:t>Olivier </a:t>
            </a:r>
            <a:r>
              <a:rPr lang="fr-FR" sz="800" dirty="0" err="1"/>
              <a:t>Ertzscheid</a:t>
            </a:r>
            <a:r>
              <a:rPr lang="fr-FR" sz="800" dirty="0"/>
              <a:t>. « Science 2.0 : renouveau de la recherche et/ou de l'échange scientifique ? ». </a:t>
            </a:r>
            <a:r>
              <a:rPr lang="fr-FR" sz="800" i="1" dirty="0"/>
              <a:t>Affordance.info</a:t>
            </a:r>
            <a:r>
              <a:rPr lang="fr-FR" sz="800" dirty="0"/>
              <a:t>. 1</a:t>
            </a:r>
            <a:r>
              <a:rPr lang="fr-FR" sz="800" baseline="30000" dirty="0"/>
              <a:t>er</a:t>
            </a:r>
            <a:r>
              <a:rPr lang="fr-FR" sz="800" dirty="0"/>
              <a:t>/05/2012. [en ligne]. Disponible sur : </a:t>
            </a:r>
            <a:r>
              <a:rPr lang="fr-FR" sz="800" dirty="0">
                <a:hlinkClick r:id="rId20"/>
              </a:rPr>
              <a:t>http://affordance.typepad.com/mon_weblog/2012/05/science-20-renouveau-recherche-echange-scientifique.html</a:t>
            </a:r>
            <a:r>
              <a:rPr lang="fr-FR" sz="800" dirty="0"/>
              <a:t>. </a:t>
            </a:r>
          </a:p>
          <a:p>
            <a:pPr marL="358775" indent="-176213">
              <a:spcBef>
                <a:spcPts val="24"/>
              </a:spcBef>
              <a:spcAft>
                <a:spcPts val="300"/>
              </a:spcAft>
              <a:buNone/>
            </a:pPr>
            <a:endParaRPr lang="fr-FR" sz="800" dirty="0"/>
          </a:p>
        </p:txBody>
      </p:sp>
      <p:sp>
        <p:nvSpPr>
          <p:cNvPr id="4" name="Étoile à 5 branches 3"/>
          <p:cNvSpPr>
            <a:spLocks noChangeAspect="1"/>
          </p:cNvSpPr>
          <p:nvPr/>
        </p:nvSpPr>
        <p:spPr>
          <a:xfrm>
            <a:off x="71500" y="4221088"/>
            <a:ext cx="288032" cy="288032"/>
          </a:xfrm>
          <a:prstGeom prst="star5">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0705313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04664"/>
            <a:ext cx="8640960" cy="648072"/>
          </a:xfrm>
        </p:spPr>
        <p:txBody>
          <a:bodyPr/>
          <a:lstStyle/>
          <a:p>
            <a:r>
              <a:rPr lang="fr-FR" dirty="0"/>
              <a:t>Bibliographie – généralités</a:t>
            </a:r>
          </a:p>
        </p:txBody>
      </p:sp>
      <p:sp>
        <p:nvSpPr>
          <p:cNvPr id="3" name="Espace réservé du contenu 2"/>
          <p:cNvSpPr>
            <a:spLocks noGrp="1"/>
          </p:cNvSpPr>
          <p:nvPr>
            <p:ph idx="1"/>
          </p:nvPr>
        </p:nvSpPr>
        <p:spPr>
          <a:xfrm>
            <a:off x="251520" y="1340768"/>
            <a:ext cx="8640960" cy="5472608"/>
          </a:xfrm>
        </p:spPr>
        <p:txBody>
          <a:bodyPr>
            <a:noAutofit/>
          </a:bodyPr>
          <a:lstStyle/>
          <a:p>
            <a:pPr marL="358775" indent="-176213">
              <a:spcBef>
                <a:spcPts val="24"/>
              </a:spcBef>
              <a:spcAft>
                <a:spcPts val="300"/>
              </a:spcAft>
              <a:buNone/>
            </a:pPr>
            <a:r>
              <a:rPr lang="fr-FR" sz="800" dirty="0"/>
              <a:t>Christian Fauré. « L’implicite et l’explicite dans les réseaux sociaux ». </a:t>
            </a:r>
            <a:r>
              <a:rPr lang="fr-FR" sz="800" i="1" dirty="0"/>
              <a:t>Christian Fauré. </a:t>
            </a:r>
            <a:r>
              <a:rPr lang="fr-FR" sz="800" i="1" dirty="0" err="1"/>
              <a:t>Hypomnemata</a:t>
            </a:r>
            <a:r>
              <a:rPr lang="fr-FR" sz="800" i="1" dirty="0"/>
              <a:t> : supports de mémoire</a:t>
            </a:r>
            <a:r>
              <a:rPr lang="fr-FR" sz="800" dirty="0"/>
              <a:t>. 19/11/2007 [en ligne]. Disponible sur : </a:t>
            </a:r>
            <a:r>
              <a:rPr lang="fr-FR" sz="800" dirty="0">
                <a:hlinkClick r:id="rId3"/>
              </a:rPr>
              <a:t>http://www.christian-faure.net/2007/11/19/limplicite-et-lexplicite-dans-les-reseaux-sociaux/</a:t>
            </a:r>
            <a:r>
              <a:rPr lang="fr-FR" sz="800" dirty="0"/>
              <a:t>. </a:t>
            </a:r>
          </a:p>
          <a:p>
            <a:pPr marL="358775" indent="-176213">
              <a:spcBef>
                <a:spcPts val="24"/>
              </a:spcBef>
              <a:spcAft>
                <a:spcPts val="300"/>
              </a:spcAft>
              <a:buNone/>
            </a:pPr>
            <a:r>
              <a:rPr lang="fr-FR" sz="800" dirty="0"/>
              <a:t>Gabriel </a:t>
            </a:r>
            <a:r>
              <a:rPr lang="fr-FR" sz="800" dirty="0" err="1"/>
              <a:t>Gallezot</a:t>
            </a:r>
            <a:r>
              <a:rPr lang="fr-FR" sz="800" dirty="0"/>
              <a:t>. « Les deux faces de la curation scientifique ». </a:t>
            </a:r>
            <a:r>
              <a:rPr lang="fr-FR" sz="800" i="1" dirty="0"/>
              <a:t>Documentaliste- Sciences de l’information. </a:t>
            </a:r>
            <a:r>
              <a:rPr lang="fr-FR" sz="800" dirty="0"/>
              <a:t>2012. vol. 49, n°1. p. 33-34. [en ligne]. Disponible sur : </a:t>
            </a:r>
            <a:r>
              <a:rPr lang="fr-FR" sz="800" dirty="0">
                <a:hlinkClick r:id="rId4"/>
              </a:rPr>
              <a:t>https://www.cairn.info/revue-documentaliste-sciences-de-l-information-2012-1-page-24.htm?contenu=plan</a:t>
            </a:r>
            <a:r>
              <a:rPr lang="fr-FR" sz="800" dirty="0"/>
              <a:t>.</a:t>
            </a:r>
          </a:p>
          <a:p>
            <a:pPr marL="358775" indent="-176213">
              <a:spcBef>
                <a:spcPts val="24"/>
              </a:spcBef>
              <a:spcAft>
                <a:spcPts val="300"/>
              </a:spcAft>
              <a:buNone/>
            </a:pPr>
            <a:r>
              <a:rPr lang="fr-FR" sz="800" dirty="0"/>
              <a:t>--  et Olivier Le </a:t>
            </a:r>
            <a:r>
              <a:rPr lang="fr-FR" sz="800" dirty="0" err="1"/>
              <a:t>Deuff</a:t>
            </a:r>
            <a:r>
              <a:rPr lang="fr-FR" sz="800" dirty="0"/>
              <a:t>. « Chercheurs 2.0 ? ». </a:t>
            </a:r>
            <a:r>
              <a:rPr lang="fr-FR" sz="800" i="1" dirty="0"/>
              <a:t>Les Cahiers du numérique</a:t>
            </a:r>
            <a:r>
              <a:rPr lang="fr-FR" sz="800" dirty="0"/>
              <a:t>, 2009/2 (Vol. 5), p. 15-31. [en ligne]. Disponible sur : </a:t>
            </a:r>
            <a:r>
              <a:rPr lang="fr-FR" sz="800" dirty="0">
                <a:hlinkClick r:id="rId5"/>
              </a:rPr>
              <a:t>https://www.cairn.info/revue-les-cahiers-du-numerique-2009-2-page-15.htm</a:t>
            </a:r>
            <a:r>
              <a:rPr lang="fr-FR" sz="800" dirty="0"/>
              <a:t>. </a:t>
            </a:r>
          </a:p>
          <a:p>
            <a:pPr marL="358775" indent="-176213">
              <a:spcBef>
                <a:spcPts val="24"/>
              </a:spcBef>
              <a:spcAft>
                <a:spcPts val="300"/>
              </a:spcAft>
              <a:buNone/>
            </a:pPr>
            <a:r>
              <a:rPr lang="fr-FR" sz="800" dirty="0"/>
              <a:t>Gabriel Garrote. « Assurer sa visibilité de jeune chercheur ». </a:t>
            </a:r>
            <a:r>
              <a:rPr lang="fr-FR" sz="800" i="1" dirty="0" err="1"/>
              <a:t>ENthèSe</a:t>
            </a:r>
            <a:r>
              <a:rPr lang="fr-FR" sz="800" i="1" dirty="0"/>
              <a:t> – Ressources pour la thèse et au-delà</a:t>
            </a:r>
            <a:r>
              <a:rPr lang="fr-FR" sz="800" dirty="0"/>
              <a:t>. 18/05/2013. [en ligne]. Disponible sur : </a:t>
            </a:r>
            <a:r>
              <a:rPr lang="fr-FR" sz="800" dirty="0">
                <a:hlinkClick r:id="rId6"/>
              </a:rPr>
              <a:t>http://enthese.hypotheses.org/855</a:t>
            </a:r>
            <a:r>
              <a:rPr lang="fr-FR" sz="800" dirty="0"/>
              <a:t>. </a:t>
            </a:r>
          </a:p>
          <a:p>
            <a:pPr marL="358775" indent="-176213">
              <a:spcBef>
                <a:spcPts val="24"/>
              </a:spcBef>
              <a:spcAft>
                <a:spcPts val="300"/>
              </a:spcAft>
              <a:buNone/>
            </a:pPr>
            <a:r>
              <a:rPr lang="fr-FR" sz="800" dirty="0"/>
              <a:t>Carole </a:t>
            </a:r>
            <a:r>
              <a:rPr lang="fr-FR" sz="800" dirty="0" err="1"/>
              <a:t>Goble</a:t>
            </a:r>
            <a:r>
              <a:rPr lang="fr-FR" sz="800" dirty="0"/>
              <a:t>. </a:t>
            </a:r>
            <a:r>
              <a:rPr lang="fr-FR" sz="800" i="1" dirty="0"/>
              <a:t>The future of </a:t>
            </a:r>
            <a:r>
              <a:rPr lang="fr-FR" sz="800" i="1" dirty="0" err="1"/>
              <a:t>research</a:t>
            </a:r>
            <a:r>
              <a:rPr lang="fr-FR" sz="800" i="1" dirty="0"/>
              <a:t> (science and </a:t>
            </a:r>
            <a:r>
              <a:rPr lang="fr-FR" sz="800" i="1" dirty="0" err="1"/>
              <a:t>technology</a:t>
            </a:r>
            <a:r>
              <a:rPr lang="fr-FR" sz="800" i="1" dirty="0"/>
              <a:t>). </a:t>
            </a:r>
            <a:r>
              <a:rPr lang="fr-FR" sz="800" dirty="0"/>
              <a:t>British Library </a:t>
            </a:r>
            <a:r>
              <a:rPr lang="fr-FR" sz="800" dirty="0" err="1"/>
              <a:t>Board</a:t>
            </a:r>
            <a:r>
              <a:rPr lang="fr-FR" sz="800" dirty="0"/>
              <a:t> </a:t>
            </a:r>
            <a:r>
              <a:rPr lang="fr-FR" sz="800" dirty="0" err="1"/>
              <a:t>Awayday</a:t>
            </a:r>
            <a:r>
              <a:rPr lang="fr-FR" sz="800" dirty="0"/>
              <a:t>, 23/09/2008. Présentation, 71 f. [en ligne]. Disponible sur : </a:t>
            </a:r>
            <a:r>
              <a:rPr lang="fr-FR" sz="800" dirty="0">
                <a:hlinkClick r:id="rId7"/>
              </a:rPr>
              <a:t>http://www.slideshare.net/dullhunk/the-future-of-research-science-and-technology-presentation</a:t>
            </a:r>
            <a:r>
              <a:rPr lang="fr-FR" sz="800" dirty="0"/>
              <a:t>.</a:t>
            </a:r>
          </a:p>
          <a:p>
            <a:pPr marL="358775" indent="-176213">
              <a:spcBef>
                <a:spcPts val="24"/>
              </a:spcBef>
              <a:spcAft>
                <a:spcPts val="300"/>
              </a:spcAft>
              <a:buNone/>
            </a:pPr>
            <a:r>
              <a:rPr lang="en-US" sz="800" dirty="0"/>
              <a:t>Groupe </a:t>
            </a:r>
            <a:r>
              <a:rPr lang="en-US" sz="800" i="1" dirty="0"/>
              <a:t>Open access</a:t>
            </a:r>
            <a:r>
              <a:rPr lang="en-US" sz="800" dirty="0"/>
              <a:t> LR. </a:t>
            </a:r>
            <a:r>
              <a:rPr lang="fr-FR" sz="800" i="1" dirty="0"/>
              <a:t>Journée d'études Open Access LR  : identité numérique de chercheur et Open Access</a:t>
            </a:r>
            <a:r>
              <a:rPr lang="fr-FR" sz="800" dirty="0"/>
              <a:t>. Communiqué de presse, 15/10/2018. [en ligne]. Disponible sur : </a:t>
            </a:r>
            <a:r>
              <a:rPr lang="fr-FR" sz="800" dirty="0">
                <a:hlinkClick r:id="rId8"/>
              </a:rPr>
              <a:t>https://languedoc-roussillon-universites.fr/images/PDF/2018/181114_CP-JE-Open-Access.pdf</a:t>
            </a:r>
            <a:r>
              <a:rPr lang="fr-FR" sz="800" dirty="0"/>
              <a:t>.</a:t>
            </a:r>
            <a:endParaRPr lang="en-US" sz="800" dirty="0"/>
          </a:p>
          <a:p>
            <a:pPr marL="358775" indent="-176213">
              <a:spcBef>
                <a:spcPts val="24"/>
              </a:spcBef>
              <a:spcAft>
                <a:spcPts val="300"/>
              </a:spcAft>
              <a:buNone/>
            </a:pPr>
            <a:r>
              <a:rPr lang="en-US" sz="800" dirty="0"/>
              <a:t>International Centre for Guidance Studies. </a:t>
            </a:r>
            <a:r>
              <a:rPr lang="en-US" sz="800" i="1" dirty="0"/>
              <a:t>Social media : a guide for researchers</a:t>
            </a:r>
            <a:r>
              <a:rPr lang="en-US" sz="800" dirty="0"/>
              <a:t>. RIN. 3 documents. 02/2011. </a:t>
            </a:r>
            <a:r>
              <a:rPr lang="fr-FR" sz="800" dirty="0"/>
              <a:t>[en ligne]. Disponible sur : </a:t>
            </a:r>
            <a:r>
              <a:rPr lang="fr-FR" sz="800" dirty="0">
                <a:hlinkClick r:id="rId9"/>
              </a:rPr>
              <a:t>http://www.rin.ac.uk/our-work/communicating-and-disseminating-research/social-media-guide-researchers</a:t>
            </a:r>
            <a:r>
              <a:rPr lang="fr-FR" sz="800" dirty="0"/>
              <a:t>. </a:t>
            </a:r>
          </a:p>
          <a:p>
            <a:pPr marL="358775" indent="-176213">
              <a:spcBef>
                <a:spcPts val="24"/>
              </a:spcBef>
              <a:spcAft>
                <a:spcPts val="300"/>
              </a:spcAft>
              <a:buNone/>
            </a:pPr>
            <a:r>
              <a:rPr lang="fr-FR" sz="800" dirty="0"/>
              <a:t>« The IRG Solution ». </a:t>
            </a:r>
            <a:r>
              <a:rPr lang="fr-FR" sz="800" i="1" dirty="0"/>
              <a:t>Wikipédia</a:t>
            </a:r>
            <a:r>
              <a:rPr lang="fr-FR" sz="800" dirty="0"/>
              <a:t>. [en ligne]. Disponible sur : </a:t>
            </a:r>
            <a:r>
              <a:rPr lang="fr-FR" sz="800" dirty="0">
                <a:hlinkClick r:id="rId10"/>
              </a:rPr>
              <a:t>http://en.wikipedia.org/wiki/The_IRG_Solution_%E2%80%93_hierarchical_incompetence_and_how_to_overcome_it</a:t>
            </a:r>
            <a:r>
              <a:rPr lang="fr-FR" sz="800" dirty="0"/>
              <a:t> (consulté le 01/03/2012).</a:t>
            </a:r>
          </a:p>
          <a:p>
            <a:pPr marL="358775" indent="-176213">
              <a:spcBef>
                <a:spcPts val="24"/>
              </a:spcBef>
              <a:spcAft>
                <a:spcPts val="300"/>
              </a:spcAft>
              <a:buNone/>
            </a:pPr>
            <a:r>
              <a:rPr lang="fr-FR" sz="800" dirty="0"/>
              <a:t>Philippe </a:t>
            </a:r>
            <a:r>
              <a:rPr lang="fr-FR" sz="800" dirty="0" err="1"/>
              <a:t>Larédo</a:t>
            </a:r>
            <a:r>
              <a:rPr lang="fr-FR" sz="800" dirty="0"/>
              <a:t>. « La rose des vents de la recherche ». </a:t>
            </a:r>
            <a:r>
              <a:rPr lang="fr-FR" sz="800" i="1" dirty="0"/>
              <a:t>LATTS.doc.</a:t>
            </a:r>
            <a:r>
              <a:rPr lang="fr-FR" sz="800" dirty="0"/>
              <a:t> 2003. n°0. p. 3-4. [en ligne]. Disponible sur : </a:t>
            </a:r>
            <a:r>
              <a:rPr lang="fr-FR" sz="800" dirty="0">
                <a:hlinkClick r:id="rId11"/>
              </a:rPr>
              <a:t>https://www.yumpu.com/fr/document/read/6785481/doc-latts-cnrs</a:t>
            </a:r>
            <a:r>
              <a:rPr lang="fr-FR" sz="800" dirty="0"/>
              <a:t>. </a:t>
            </a:r>
          </a:p>
          <a:p>
            <a:pPr marL="358775" indent="-176213">
              <a:spcBef>
                <a:spcPts val="24"/>
              </a:spcBef>
              <a:spcAft>
                <a:spcPts val="300"/>
              </a:spcAft>
              <a:buNone/>
            </a:pPr>
            <a:r>
              <a:rPr lang="fr-FR" sz="800" dirty="0"/>
              <a:t>Marie-Laure Malingre. « Tirer profit des réseaux sociaux pour les scientifiques sur Internet ». </a:t>
            </a:r>
            <a:r>
              <a:rPr lang="fr-FR" sz="800" i="1" dirty="0"/>
              <a:t>Techniques de l’ingénieur</a:t>
            </a:r>
            <a:r>
              <a:rPr lang="fr-FR" sz="800" dirty="0"/>
              <a:t>, 2012. [en ligne]. Disponible sur : </a:t>
            </a:r>
            <a:r>
              <a:rPr lang="fr-FR" sz="800" dirty="0">
                <a:hlinkClick r:id="rId12"/>
              </a:rPr>
              <a:t>http://www.techniques-ingenieur.fr/fiche-pratique/genie-industriel-th6/maitriser-la-veille-pour-l-intelligence-scientifique-dt63/tirer-profit-des-reseaux-sociaux-pour-les-scientifiques-sur-internet-1062/</a:t>
            </a:r>
            <a:r>
              <a:rPr lang="fr-FR" sz="800" dirty="0"/>
              <a:t>. </a:t>
            </a:r>
          </a:p>
          <a:p>
            <a:pPr marL="358775" indent="-176213">
              <a:spcBef>
                <a:spcPts val="24"/>
              </a:spcBef>
              <a:spcAft>
                <a:spcPts val="300"/>
              </a:spcAft>
              <a:buNone/>
            </a:pPr>
            <a:r>
              <a:rPr lang="fr-FR" sz="800" dirty="0" err="1"/>
              <a:t>Emilie</a:t>
            </a:r>
            <a:r>
              <a:rPr lang="fr-FR" sz="800" dirty="0"/>
              <a:t> Manon, Joanna </a:t>
            </a:r>
            <a:r>
              <a:rPr lang="fr-FR" sz="800" dirty="0" err="1"/>
              <a:t>Janik</a:t>
            </a:r>
            <a:r>
              <a:rPr lang="fr-FR" sz="800" dirty="0"/>
              <a:t> et Gabrielle </a:t>
            </a:r>
            <a:r>
              <a:rPr lang="fr-FR" sz="800" dirty="0" err="1"/>
              <a:t>Feltin</a:t>
            </a:r>
            <a:r>
              <a:rPr lang="fr-FR" sz="800" dirty="0"/>
              <a:t>. </a:t>
            </a:r>
            <a:r>
              <a:rPr lang="fr-FR" sz="800" i="1" dirty="0"/>
              <a:t>E-Science, perspectives et opportunités pour de nouvelles pratiques de la recherche en informatique et mathématiques appliquées</a:t>
            </a:r>
            <a:r>
              <a:rPr lang="fr-FR" sz="800" dirty="0"/>
              <a:t>. I-expo 2011. [en ligne]. Disponible sur : </a:t>
            </a:r>
            <a:r>
              <a:rPr lang="fr-FR" sz="800" dirty="0">
                <a:hlinkClick r:id="rId13"/>
              </a:rPr>
              <a:t>http://hal.archives-ouvertes.fr/index.php?halsid=78bk3tctck7892mgbsen75t5q6&amp;view_this_doc=hal-00611166&amp;version=1</a:t>
            </a:r>
            <a:r>
              <a:rPr lang="fr-FR" sz="800" dirty="0"/>
              <a:t>. </a:t>
            </a:r>
          </a:p>
          <a:p>
            <a:pPr marL="358775" indent="-176213">
              <a:spcBef>
                <a:spcPts val="24"/>
              </a:spcBef>
              <a:spcAft>
                <a:spcPts val="300"/>
              </a:spcAft>
              <a:buNone/>
            </a:pPr>
            <a:r>
              <a:rPr lang="fr-FR" sz="800" dirty="0" err="1"/>
              <a:t>Eric</a:t>
            </a:r>
            <a:r>
              <a:rPr lang="fr-FR" sz="800" dirty="0"/>
              <a:t> </a:t>
            </a:r>
            <a:r>
              <a:rPr lang="fr-FR" sz="800" dirty="0" err="1"/>
              <a:t>Marchoux</a:t>
            </a:r>
            <a:r>
              <a:rPr lang="fr-FR" sz="800" dirty="0"/>
              <a:t> et Pascal Aventurier. </a:t>
            </a:r>
            <a:r>
              <a:rPr lang="fr-FR" sz="800" i="1" dirty="0"/>
              <a:t>La science 2.0 : la science en réseau. Synthèse du séminaire des professionnels IST, 9-11 avril 2013, </a:t>
            </a:r>
            <a:r>
              <a:rPr lang="fr-FR" sz="800" i="1" dirty="0" err="1"/>
              <a:t>Seillac</a:t>
            </a:r>
            <a:r>
              <a:rPr lang="fr-FR" sz="800" i="1" dirty="0"/>
              <a:t> (Blois, </a:t>
            </a:r>
            <a:r>
              <a:rPr lang="fr-FR" sz="800" i="1" dirty="0" err="1"/>
              <a:t>Loir-et-cher</a:t>
            </a:r>
            <a:r>
              <a:rPr lang="fr-FR" sz="800" i="1" dirty="0"/>
              <a:t>)</a:t>
            </a:r>
            <a:r>
              <a:rPr lang="fr-FR" sz="800" dirty="0"/>
              <a:t>. 4 p. [en ligne]. Disponible sur : </a:t>
            </a:r>
            <a:r>
              <a:rPr lang="fr-FR" sz="800" dirty="0">
                <a:hlinkClick r:id="rId14"/>
              </a:rPr>
              <a:t>http://prodinra.inra.fr/record/207639</a:t>
            </a:r>
            <a:r>
              <a:rPr lang="fr-FR" sz="800" dirty="0"/>
              <a:t>.</a:t>
            </a:r>
          </a:p>
          <a:p>
            <a:pPr marL="358775" indent="-176213">
              <a:spcBef>
                <a:spcPts val="24"/>
              </a:spcBef>
              <a:spcAft>
                <a:spcPts val="300"/>
              </a:spcAft>
              <a:buNone/>
            </a:pPr>
            <a:r>
              <a:rPr lang="fr-FR" sz="800" dirty="0"/>
              <a:t>Mary Meeker. </a:t>
            </a:r>
            <a:r>
              <a:rPr lang="fr-FR" sz="800" i="1" dirty="0"/>
              <a:t>Internet trends 2019. 11/06/2019. </a:t>
            </a:r>
            <a:r>
              <a:rPr lang="fr-FR" sz="800" dirty="0"/>
              <a:t>[en ligne]. Disponible sur : </a:t>
            </a:r>
            <a:r>
              <a:rPr lang="fr-FR" sz="800" dirty="0">
                <a:hlinkClick r:id="rId15"/>
              </a:rPr>
              <a:t>https://techcrunch.com/2019/06/11/internet-trends-report-2019</a:t>
            </a:r>
            <a:r>
              <a:rPr lang="fr-FR" sz="800" dirty="0"/>
              <a:t>.</a:t>
            </a:r>
          </a:p>
          <a:p>
            <a:pPr marL="358775" indent="-176213">
              <a:spcBef>
                <a:spcPts val="24"/>
              </a:spcBef>
              <a:spcAft>
                <a:spcPts val="300"/>
              </a:spcAft>
              <a:buNone/>
            </a:pPr>
            <a:r>
              <a:rPr lang="fr-FR" sz="800" dirty="0"/>
              <a:t>Pierre </a:t>
            </a:r>
            <a:r>
              <a:rPr lang="fr-FR" sz="800" dirty="0" err="1"/>
              <a:t>Mercklé</a:t>
            </a:r>
            <a:r>
              <a:rPr lang="fr-FR" sz="800" dirty="0"/>
              <a:t>. </a:t>
            </a:r>
            <a:r>
              <a:rPr lang="fr-FR" sz="800" i="1" dirty="0"/>
              <a:t>La sociologie des réseaux sociaux. </a:t>
            </a:r>
            <a:r>
              <a:rPr lang="fr-FR" sz="800" dirty="0" err="1"/>
              <a:t>Nlle</a:t>
            </a:r>
            <a:r>
              <a:rPr lang="fr-FR" sz="800" dirty="0"/>
              <a:t> éd. Paris : la Découverte, 2011. 125 p. (« Repères »).</a:t>
            </a:r>
          </a:p>
          <a:p>
            <a:pPr marL="358775" indent="-176213">
              <a:spcBef>
                <a:spcPts val="24"/>
              </a:spcBef>
              <a:spcAft>
                <a:spcPts val="300"/>
              </a:spcAft>
              <a:buNone/>
            </a:pPr>
            <a:r>
              <a:rPr lang="fr-FR" sz="800" dirty="0"/>
              <a:t>Ministère de l’enseignement supérieur, de la recherche et de l’innovation. </a:t>
            </a:r>
            <a:r>
              <a:rPr lang="fr-FR" sz="800" i="1" dirty="0"/>
              <a:t>Plan national pour la science ouverte</a:t>
            </a:r>
            <a:r>
              <a:rPr lang="fr-FR" sz="800" dirty="0"/>
              <a:t>. 7/2018. 12 p. [en ligne]. Disponible sur : </a:t>
            </a:r>
            <a:r>
              <a:rPr lang="fr-FR" sz="800" dirty="0">
                <a:hlinkClick r:id="rId16"/>
              </a:rPr>
              <a:t>http://cache.media.enseignementsup-recherche.gouv.fr/file/Actus/67/2/PLAN_NATIONAL_SCIENCE_OUVERTE_978672.pdf</a:t>
            </a:r>
            <a:r>
              <a:rPr lang="fr-FR" sz="800" dirty="0"/>
              <a:t>.</a:t>
            </a:r>
          </a:p>
          <a:p>
            <a:pPr marL="358775" indent="-176213">
              <a:spcBef>
                <a:spcPts val="24"/>
              </a:spcBef>
              <a:spcAft>
                <a:spcPts val="300"/>
              </a:spcAft>
              <a:buNone/>
            </a:pPr>
            <a:r>
              <a:rPr lang="fr-FR" sz="800" dirty="0"/>
              <a:t>Fabrice </a:t>
            </a:r>
            <a:r>
              <a:rPr lang="fr-FR" sz="800" dirty="0" err="1"/>
              <a:t>Molinaro</a:t>
            </a:r>
            <a:r>
              <a:rPr lang="fr-FR" sz="800" dirty="0"/>
              <a:t>. « Facebook, c'est la maison, et </a:t>
            </a:r>
            <a:r>
              <a:rPr lang="fr-FR" sz="800" dirty="0" err="1"/>
              <a:t>LinkedIn</a:t>
            </a:r>
            <a:r>
              <a:rPr lang="fr-FR" sz="800" dirty="0"/>
              <a:t>, le bureau ! ». </a:t>
            </a:r>
            <a:r>
              <a:rPr lang="fr-FR" sz="800" i="1" dirty="0"/>
              <a:t>Les </a:t>
            </a:r>
            <a:r>
              <a:rPr lang="fr-FR" sz="800" i="1" dirty="0" err="1"/>
              <a:t>infostratèges</a:t>
            </a:r>
            <a:r>
              <a:rPr lang="fr-FR" sz="800" dirty="0"/>
              <a:t>. 6/01/2009. [en ligne]. Disponible sur : </a:t>
            </a:r>
            <a:r>
              <a:rPr lang="fr-FR" sz="800" dirty="0">
                <a:hlinkClick r:id="rId17"/>
              </a:rPr>
              <a:t>http://www.les-infostrateges.com/actu/0901622/facebook-c-est-la-maison-et-linkedin-le-bureau</a:t>
            </a:r>
            <a:r>
              <a:rPr lang="fr-FR" sz="800" dirty="0"/>
              <a:t>. </a:t>
            </a:r>
          </a:p>
          <a:p>
            <a:pPr marL="358775" indent="-176213">
              <a:spcBef>
                <a:spcPts val="24"/>
              </a:spcBef>
              <a:spcAft>
                <a:spcPts val="300"/>
              </a:spcAft>
              <a:buNone/>
            </a:pPr>
            <a:r>
              <a:rPr lang="fr-FR" sz="800" dirty="0"/>
              <a:t>Pierre Mounier. « Dans la Toile des médias sociaux : nouveaux moyens de communication et de publication pour les sciences humaines et sociales ». </a:t>
            </a:r>
            <a:r>
              <a:rPr lang="fr-FR" sz="800" i="1" dirty="0"/>
              <a:t>Homo </a:t>
            </a:r>
            <a:r>
              <a:rPr lang="fr-FR" sz="800" i="1" dirty="0" err="1"/>
              <a:t>numericus</a:t>
            </a:r>
            <a:r>
              <a:rPr lang="fr-FR" sz="800" i="1" dirty="0"/>
              <a:t>. </a:t>
            </a:r>
            <a:r>
              <a:rPr lang="fr-FR" sz="800" dirty="0"/>
              <a:t>27/06/2011. [en ligne]. Disponible sur : </a:t>
            </a:r>
            <a:r>
              <a:rPr lang="fr-FR" sz="800" dirty="0">
                <a:hlinkClick r:id="rId18"/>
              </a:rPr>
              <a:t>http://blog.homo-numericus.net/article10899.html</a:t>
            </a:r>
            <a:r>
              <a:rPr lang="fr-FR" sz="800" dirty="0"/>
              <a:t>.</a:t>
            </a:r>
          </a:p>
          <a:p>
            <a:pPr marL="358775" indent="-176213">
              <a:spcBef>
                <a:spcPts val="24"/>
              </a:spcBef>
              <a:spcAft>
                <a:spcPts val="300"/>
              </a:spcAft>
              <a:buNone/>
            </a:pPr>
            <a:r>
              <a:rPr lang="fr-FR" sz="800" dirty="0"/>
              <a:t>Marie-Anne </a:t>
            </a:r>
            <a:r>
              <a:rPr lang="fr-FR" sz="800" dirty="0" err="1"/>
              <a:t>Paveau</a:t>
            </a:r>
            <a:r>
              <a:rPr lang="fr-FR" sz="800" dirty="0"/>
              <a:t>. </a:t>
            </a:r>
            <a:r>
              <a:rPr lang="fr-FR" sz="800" i="1" dirty="0"/>
              <a:t>Journées « Jeunes Chercheurs : une professionnalisation web 2.0 ». 13-14 mars 2013, Université Paris Ouest</a:t>
            </a:r>
            <a:r>
              <a:rPr lang="fr-FR" sz="800" dirty="0"/>
              <a:t>. Revue de tweets. [en ligne]. Disponible sur : </a:t>
            </a:r>
            <a:r>
              <a:rPr lang="fr-FR" sz="800" dirty="0">
                <a:hlinkClick r:id="rId19"/>
              </a:rPr>
              <a:t>https://storify.com/mapav8/journees-jeunes-chercheurs-une-professionnalisatio</a:t>
            </a:r>
            <a:r>
              <a:rPr lang="fr-FR" sz="800" dirty="0"/>
              <a:t>. </a:t>
            </a:r>
          </a:p>
          <a:p>
            <a:pPr marL="358775" indent="-176213">
              <a:spcBef>
                <a:spcPts val="24"/>
              </a:spcBef>
              <a:spcAft>
                <a:spcPts val="300"/>
              </a:spcAft>
              <a:buNone/>
            </a:pPr>
            <a:r>
              <a:rPr lang="fr-FR" sz="800" dirty="0"/>
              <a:t>Julien Pierre. </a:t>
            </a:r>
            <a:r>
              <a:rPr lang="fr-FR" sz="800" i="1" dirty="0"/>
              <a:t>Les réseaux sociaux de chercheurs. Nouveaux modes de diffusion de la recherche : publication, échanges d’information et réseaux. </a:t>
            </a:r>
            <a:r>
              <a:rPr lang="fr-FR" sz="800" dirty="0"/>
              <a:t>URFIST de Bordeaux + </a:t>
            </a:r>
            <a:r>
              <a:rPr lang="fr-FR" sz="800" dirty="0" err="1"/>
              <a:t>Médiaquitaine</a:t>
            </a:r>
            <a:r>
              <a:rPr lang="fr-FR" sz="800" dirty="0"/>
              <a:t>. Présentation, 06/12/2011. [en ligne]. Disponible sur : : </a:t>
            </a:r>
            <a:r>
              <a:rPr lang="fr-FR" sz="800" dirty="0">
                <a:hlinkClick r:id="rId20"/>
              </a:rPr>
              <a:t>http://www.slideshare.net/idnum/les-rseaux-sociaux-de-chercheurs</a:t>
            </a:r>
            <a:r>
              <a:rPr lang="fr-FR" sz="800" dirty="0"/>
              <a:t>. </a:t>
            </a:r>
          </a:p>
          <a:p>
            <a:pPr marL="358775" indent="-176213">
              <a:spcBef>
                <a:spcPts val="24"/>
              </a:spcBef>
              <a:spcAft>
                <a:spcPts val="300"/>
              </a:spcAft>
              <a:buNone/>
            </a:pPr>
            <a:r>
              <a:rPr lang="fr-FR" sz="800" dirty="0"/>
              <a:t>--. </a:t>
            </a:r>
            <a:r>
              <a:rPr lang="fr-FR" sz="800" i="1" dirty="0"/>
              <a:t>La valorisation des réseaux </a:t>
            </a:r>
            <a:r>
              <a:rPr lang="fr-FR" sz="800" i="1" dirty="0" err="1"/>
              <a:t>socionumériques</a:t>
            </a:r>
            <a:r>
              <a:rPr lang="fr-FR" sz="800" i="1" dirty="0"/>
              <a:t> dans la recherche. </a:t>
            </a:r>
            <a:r>
              <a:rPr lang="fr-FR" sz="800" dirty="0"/>
              <a:t>URFIST de Strasbourg. Présentation, 76 f. 07/06/2011. [en ligne]. Disponible sur : </a:t>
            </a:r>
            <a:r>
              <a:rPr lang="fr-FR" sz="800" dirty="0">
                <a:hlinkClick r:id="rId21"/>
              </a:rPr>
              <a:t>http://www.slideshare.net/idnum/la-valorisation-des-rseaux-socionumriques-dans-la-recherche-8335545?src=related_normal&amp;rel=8335349</a:t>
            </a:r>
            <a:r>
              <a:rPr lang="fr-FR" sz="800" dirty="0"/>
              <a:t>.</a:t>
            </a:r>
          </a:p>
          <a:p>
            <a:pPr marL="358775" indent="-176213">
              <a:spcBef>
                <a:spcPts val="24"/>
              </a:spcBef>
              <a:spcAft>
                <a:spcPts val="300"/>
              </a:spcAft>
              <a:buNone/>
            </a:pPr>
            <a:r>
              <a:rPr lang="fr-FR" sz="800" i="1" dirty="0"/>
              <a:t>Plan d’action gouvernement ouvert, 2018-2019</a:t>
            </a:r>
            <a:r>
              <a:rPr lang="fr-FR" sz="800" dirty="0"/>
              <a:t>, « Engagement 14 : Construire un écosystème de la « science ouverte » », </a:t>
            </a:r>
            <a:r>
              <a:rPr lang="fr-FR" sz="800" dirty="0">
                <a:hlinkClick r:id="rId22"/>
              </a:rPr>
              <a:t>https://gouvernement-ouvert.etalab.gouv.fr/pgo-concertation/topic/5a1bfc1b498edd6b29cb10d4</a:t>
            </a:r>
            <a:r>
              <a:rPr lang="fr-FR" sz="800" dirty="0"/>
              <a:t>.   </a:t>
            </a:r>
          </a:p>
          <a:p>
            <a:pPr marL="358775" indent="-176213">
              <a:spcBef>
                <a:spcPts val="24"/>
              </a:spcBef>
              <a:spcAft>
                <a:spcPts val="300"/>
              </a:spcAft>
              <a:buNone/>
            </a:pPr>
            <a:endParaRPr lang="fr-FR" sz="800" dirty="0"/>
          </a:p>
        </p:txBody>
      </p:sp>
      <p:sp>
        <p:nvSpPr>
          <p:cNvPr id="5" name="Étoile à 5 branches 4"/>
          <p:cNvSpPr>
            <a:spLocks noChangeAspect="1"/>
          </p:cNvSpPr>
          <p:nvPr/>
        </p:nvSpPr>
        <p:spPr>
          <a:xfrm>
            <a:off x="107504" y="4797152"/>
            <a:ext cx="288032" cy="288032"/>
          </a:xfrm>
          <a:prstGeom prst="star5">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1510744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04664"/>
            <a:ext cx="8640960" cy="648072"/>
          </a:xfrm>
        </p:spPr>
        <p:txBody>
          <a:bodyPr/>
          <a:lstStyle/>
          <a:p>
            <a:r>
              <a:rPr lang="fr-FR" dirty="0"/>
              <a:t>Bibliographie – généralités</a:t>
            </a:r>
          </a:p>
        </p:txBody>
      </p:sp>
      <p:sp>
        <p:nvSpPr>
          <p:cNvPr id="3" name="Espace réservé du contenu 2"/>
          <p:cNvSpPr>
            <a:spLocks noGrp="1"/>
          </p:cNvSpPr>
          <p:nvPr>
            <p:ph idx="1"/>
          </p:nvPr>
        </p:nvSpPr>
        <p:spPr>
          <a:xfrm>
            <a:off x="251520" y="1268760"/>
            <a:ext cx="8640960" cy="5472608"/>
          </a:xfrm>
        </p:spPr>
        <p:txBody>
          <a:bodyPr>
            <a:noAutofit/>
          </a:bodyPr>
          <a:lstStyle/>
          <a:p>
            <a:pPr marL="358775" indent="-176213">
              <a:spcBef>
                <a:spcPts val="24"/>
              </a:spcBef>
              <a:spcAft>
                <a:spcPts val="300"/>
              </a:spcAft>
              <a:buNone/>
            </a:pPr>
            <a:r>
              <a:rPr lang="fr-FR" sz="800" dirty="0"/>
              <a:t>Xavier de la Porte. « Les nouveaux médias sociaux ne sont peut-être pas si nouveaux que ça ». </a:t>
            </a:r>
            <a:r>
              <a:rPr lang="fr-FR" sz="800" i="1" dirty="0" err="1"/>
              <a:t>InternetActu</a:t>
            </a:r>
            <a:r>
              <a:rPr lang="fr-FR" sz="800" dirty="0"/>
              <a:t>. 21/11/2011. [en ligne]. Disponible sur : </a:t>
            </a:r>
            <a:r>
              <a:rPr lang="fr-FR" sz="800" dirty="0">
                <a:hlinkClick r:id="rId3"/>
              </a:rPr>
              <a:t>http://www.internetactu.net/2011/11/21/les-nouveaux-medias-sociaux-ne-sont-peut-etre-pas-si-nouveaux-que-ca</a:t>
            </a:r>
            <a:r>
              <a:rPr lang="fr-FR" sz="800" dirty="0"/>
              <a:t>.</a:t>
            </a:r>
          </a:p>
          <a:p>
            <a:pPr marL="358775" indent="-176213">
              <a:spcBef>
                <a:spcPts val="24"/>
              </a:spcBef>
              <a:spcAft>
                <a:spcPts val="300"/>
              </a:spcAft>
              <a:buNone/>
            </a:pPr>
            <a:r>
              <a:rPr lang="fr-FR" sz="800" dirty="0"/>
              <a:t>Romain </a:t>
            </a:r>
            <a:r>
              <a:rPr lang="fr-FR" sz="800" dirty="0" err="1"/>
              <a:t>Rissoan</a:t>
            </a:r>
            <a:r>
              <a:rPr lang="fr-FR" sz="800" dirty="0"/>
              <a:t>. </a:t>
            </a:r>
            <a:r>
              <a:rPr lang="fr-FR" sz="800" i="1" dirty="0"/>
              <a:t>Les réseaux sociaux : Facebook, Twitter, </a:t>
            </a:r>
            <a:r>
              <a:rPr lang="fr-FR" sz="800" i="1" dirty="0" err="1"/>
              <a:t>Linkedln</a:t>
            </a:r>
            <a:r>
              <a:rPr lang="fr-FR" sz="800" i="1" dirty="0"/>
              <a:t>, Viadeo : comprendre et maîtriser ces nouveaux outils de communication. </a:t>
            </a:r>
            <a:r>
              <a:rPr lang="fr-FR" sz="800" dirty="0"/>
              <a:t>Saint-Herblain : ENI éd., 2011. 356 p. (« Objectif solutions »).</a:t>
            </a:r>
          </a:p>
          <a:p>
            <a:pPr marL="358775" indent="-176213">
              <a:spcBef>
                <a:spcPts val="24"/>
              </a:spcBef>
              <a:spcAft>
                <a:spcPts val="300"/>
              </a:spcAft>
              <a:buNone/>
            </a:pPr>
            <a:r>
              <a:rPr lang="fr-FR" sz="800" dirty="0"/>
              <a:t>Michel Roland. « Science 2.0 ». Wiki URFIST Nice. 2008 </a:t>
            </a:r>
            <a:r>
              <a:rPr lang="fr-FR" sz="800" dirty="0">
                <a:sym typeface="Wingdings" pitchFamily="2" charset="2"/>
              </a:rPr>
              <a:t> . </a:t>
            </a:r>
            <a:r>
              <a:rPr lang="fr-FR" sz="800" dirty="0"/>
              <a:t>[en ligne]. Disponible sur : </a:t>
            </a:r>
            <a:r>
              <a:rPr lang="fr-FR" sz="800" dirty="0">
                <a:hlinkClick r:id="rId4"/>
              </a:rPr>
              <a:t>http://wiki-urfist.unice.fr/wiki_urfist/index.php/Science_2.0</a:t>
            </a:r>
            <a:r>
              <a:rPr lang="fr-FR" sz="800" dirty="0"/>
              <a:t>.</a:t>
            </a:r>
          </a:p>
          <a:p>
            <a:pPr marL="358775" indent="-176213">
              <a:spcBef>
                <a:spcPts val="24"/>
              </a:spcBef>
              <a:spcAft>
                <a:spcPts val="300"/>
              </a:spcAft>
              <a:buNone/>
            </a:pPr>
            <a:r>
              <a:rPr lang="fr-FR" sz="800" dirty="0"/>
              <a:t>« Science ouverte ». </a:t>
            </a:r>
            <a:r>
              <a:rPr lang="fr-FR" sz="800" i="1" dirty="0"/>
              <a:t>Wikipédia</a:t>
            </a:r>
            <a:r>
              <a:rPr lang="fr-FR" sz="800" dirty="0"/>
              <a:t>. [en ligne]. Disponible sur : </a:t>
            </a:r>
            <a:r>
              <a:rPr lang="fr-FR" sz="800" dirty="0">
                <a:hlinkClick r:id="rId5"/>
              </a:rPr>
              <a:t>http://fr.wikipedia.org/wiki/Science_ouverte</a:t>
            </a:r>
            <a:r>
              <a:rPr lang="fr-FR" sz="800" dirty="0"/>
              <a:t> (consulté le 01/03/2012).</a:t>
            </a:r>
          </a:p>
          <a:p>
            <a:pPr marL="358775" indent="-176213">
              <a:spcBef>
                <a:spcPts val="24"/>
              </a:spcBef>
              <a:spcAft>
                <a:spcPts val="300"/>
              </a:spcAft>
              <a:buNone/>
            </a:pPr>
            <a:r>
              <a:rPr lang="en-US" sz="800" i="1" dirty="0">
                <a:sym typeface="Wingdings" panose="05000000000000000000" pitchFamily="2" charset="2"/>
              </a:rPr>
              <a:t>San Francisco Declaration on Research Assessment. </a:t>
            </a:r>
            <a:r>
              <a:rPr lang="en-US" sz="800" dirty="0">
                <a:sym typeface="Wingdings" panose="05000000000000000000" pitchFamily="2" charset="2"/>
              </a:rPr>
              <a:t>10 p. 2012. [</a:t>
            </a:r>
            <a:r>
              <a:rPr lang="en-US" sz="800" dirty="0" err="1">
                <a:sym typeface="Wingdings" panose="05000000000000000000" pitchFamily="2" charset="2"/>
              </a:rPr>
              <a:t>en</a:t>
            </a:r>
            <a:r>
              <a:rPr lang="en-US" sz="800" dirty="0">
                <a:sym typeface="Wingdings" panose="05000000000000000000" pitchFamily="2" charset="2"/>
              </a:rPr>
              <a:t> </a:t>
            </a:r>
            <a:r>
              <a:rPr lang="en-US" sz="800" dirty="0" err="1">
                <a:sym typeface="Wingdings" panose="05000000000000000000" pitchFamily="2" charset="2"/>
              </a:rPr>
              <a:t>ligne</a:t>
            </a:r>
            <a:r>
              <a:rPr lang="en-US" sz="800" dirty="0">
                <a:sym typeface="Wingdings" panose="05000000000000000000" pitchFamily="2" charset="2"/>
              </a:rPr>
              <a:t>]. Disponible sur : </a:t>
            </a:r>
            <a:r>
              <a:rPr lang="en-US" sz="800" dirty="0">
                <a:sym typeface="Wingdings" panose="05000000000000000000" pitchFamily="2" charset="2"/>
                <a:hlinkClick r:id="rId6"/>
              </a:rPr>
              <a:t>http://www.ascb.org/files/SFDeclarationFINAL.pdf?f0d4d8</a:t>
            </a:r>
            <a:r>
              <a:rPr lang="en-US" sz="800" dirty="0">
                <a:sym typeface="Wingdings" panose="05000000000000000000" pitchFamily="2" charset="2"/>
              </a:rPr>
              <a:t>. </a:t>
            </a:r>
            <a:endParaRPr lang="fr-FR" sz="800" dirty="0"/>
          </a:p>
          <a:p>
            <a:pPr marL="358775" indent="-176213">
              <a:spcBef>
                <a:spcPts val="24"/>
              </a:spcBef>
              <a:spcAft>
                <a:spcPts val="300"/>
              </a:spcAft>
              <a:buNone/>
            </a:pPr>
            <a:r>
              <a:rPr lang="fr-FR" sz="800" dirty="0"/>
              <a:t>Julien </a:t>
            </a:r>
            <a:r>
              <a:rPr lang="fr-FR" sz="800" dirty="0" err="1"/>
              <a:t>Sicot</a:t>
            </a:r>
            <a:r>
              <a:rPr lang="fr-FR" sz="800" dirty="0"/>
              <a:t>. </a:t>
            </a:r>
            <a:r>
              <a:rPr lang="fr-FR" sz="800" i="1" dirty="0"/>
              <a:t>Open science, open access, science 2.0. Les nouvelles modalités de la communication scientifique.</a:t>
            </a:r>
            <a:r>
              <a:rPr lang="fr-FR" sz="800" dirty="0"/>
              <a:t> Présentation, 2010. 161 f. [en ligne]. Disponible sur : </a:t>
            </a:r>
            <a:r>
              <a:rPr lang="fr-FR" sz="800" dirty="0">
                <a:hlinkClick r:id="rId7"/>
              </a:rPr>
              <a:t>http://fr.slideshare.net/jsicot/open-science-open-access-science20-de-nouvelles-modalits-pour-la-communication-scientifique</a:t>
            </a:r>
            <a:r>
              <a:rPr lang="fr-FR" sz="800" dirty="0"/>
              <a:t>. </a:t>
            </a:r>
          </a:p>
          <a:p>
            <a:pPr marL="358775" indent="-176213">
              <a:spcBef>
                <a:spcPts val="24"/>
              </a:spcBef>
              <a:spcAft>
                <a:spcPts val="300"/>
              </a:spcAft>
              <a:buNone/>
            </a:pPr>
            <a:r>
              <a:rPr lang="fr-FR" sz="800" dirty="0"/>
              <a:t>Unité Moyens Informatique Multimédia et Information Scientifique (MI2S). </a:t>
            </a:r>
            <a:r>
              <a:rPr lang="fr-FR" sz="800" i="1" dirty="0"/>
              <a:t>E-science</a:t>
            </a:r>
            <a:r>
              <a:rPr lang="fr-FR" sz="800" dirty="0"/>
              <a:t>. [en ligne]. Disponible sur : </a:t>
            </a:r>
            <a:r>
              <a:rPr lang="fr-FR" sz="800" dirty="0">
                <a:hlinkClick r:id="rId8"/>
              </a:rPr>
              <a:t>http://e-science-mi2s.imag.fr/e-science/</a:t>
            </a:r>
            <a:r>
              <a:rPr lang="fr-FR" sz="800" dirty="0"/>
              <a:t>.</a:t>
            </a:r>
          </a:p>
          <a:p>
            <a:pPr marL="358775" indent="-176213">
              <a:spcBef>
                <a:spcPts val="24"/>
              </a:spcBef>
              <a:spcAft>
                <a:spcPts val="300"/>
              </a:spcAft>
              <a:buNone/>
            </a:pPr>
            <a:r>
              <a:rPr lang="fr-FR" sz="800" dirty="0"/>
              <a:t>Nicolas </a:t>
            </a:r>
            <a:r>
              <a:rPr lang="fr-FR" sz="800" dirty="0" err="1"/>
              <a:t>Vanderbiest</a:t>
            </a:r>
            <a:r>
              <a:rPr lang="fr-FR" sz="800" dirty="0"/>
              <a:t>. « Petit manuel des études biaisées sur les réseaux sociaux ». </a:t>
            </a:r>
            <a:r>
              <a:rPr lang="fr-FR" sz="800" i="1" dirty="0" err="1"/>
              <a:t>Reputatio</a:t>
            </a:r>
            <a:r>
              <a:rPr lang="fr-FR" sz="800" i="1" dirty="0"/>
              <a:t> Lab</a:t>
            </a:r>
            <a:r>
              <a:rPr lang="fr-FR" sz="800" dirty="0"/>
              <a:t>. 09/04/2014. [en ligne]. Disponible sur : </a:t>
            </a:r>
            <a:r>
              <a:rPr lang="fr-FR" sz="800" dirty="0">
                <a:hlinkClick r:id="rId9"/>
              </a:rPr>
              <a:t>http://www.reputatiolab.com/2014/04/petit-manuel-etudes-biaisees-les-reseaux-sociaux/#sthash.vmtMtijn.lYjRQNu2.dpbs</a:t>
            </a:r>
            <a:r>
              <a:rPr lang="fr-FR" sz="800" dirty="0"/>
              <a:t>. </a:t>
            </a:r>
          </a:p>
          <a:p>
            <a:pPr marL="358775" indent="-176213">
              <a:spcBef>
                <a:spcPts val="24"/>
              </a:spcBef>
              <a:spcAft>
                <a:spcPts val="300"/>
              </a:spcAft>
              <a:buNone/>
            </a:pPr>
            <a:r>
              <a:rPr lang="fr-FR" sz="800" dirty="0"/>
              <a:t>Herbert Van de </a:t>
            </a:r>
            <a:r>
              <a:rPr lang="fr-FR" sz="800" dirty="0" err="1"/>
              <a:t>Sompel</a:t>
            </a:r>
            <a:r>
              <a:rPr lang="fr-FR" sz="800" dirty="0"/>
              <a:t> et al. « </a:t>
            </a:r>
            <a:r>
              <a:rPr lang="fr-FR" sz="800" dirty="0" err="1"/>
              <a:t>Rethinking</a:t>
            </a:r>
            <a:r>
              <a:rPr lang="fr-FR" sz="800" dirty="0"/>
              <a:t> </a:t>
            </a:r>
            <a:r>
              <a:rPr lang="fr-FR" sz="800" dirty="0" err="1"/>
              <a:t>Scholarly</a:t>
            </a:r>
            <a:r>
              <a:rPr lang="fr-FR" sz="800" dirty="0"/>
              <a:t> Communication : Building the System </a:t>
            </a:r>
            <a:r>
              <a:rPr lang="fr-FR" sz="800" dirty="0" err="1"/>
              <a:t>that</a:t>
            </a:r>
            <a:r>
              <a:rPr lang="fr-FR" sz="800" dirty="0"/>
              <a:t> </a:t>
            </a:r>
            <a:r>
              <a:rPr lang="fr-FR" sz="800" dirty="0" err="1"/>
              <a:t>Scholars</a:t>
            </a:r>
            <a:r>
              <a:rPr lang="fr-FR" sz="800" dirty="0"/>
              <a:t> </a:t>
            </a:r>
            <a:r>
              <a:rPr lang="fr-FR" sz="800" dirty="0" err="1"/>
              <a:t>Deserve</a:t>
            </a:r>
            <a:r>
              <a:rPr lang="fr-FR" sz="800" dirty="0"/>
              <a:t> ». </a:t>
            </a:r>
            <a:r>
              <a:rPr lang="fr-FR" sz="800" i="1" dirty="0"/>
              <a:t>D-Lib Magazine</a:t>
            </a:r>
            <a:r>
              <a:rPr lang="fr-FR" sz="800" dirty="0"/>
              <a:t>, 2004, vol. 10, n° 9. [en ligne]. Disponible sur : </a:t>
            </a:r>
            <a:r>
              <a:rPr lang="fr-FR" sz="800" dirty="0">
                <a:hlinkClick r:id="rId10"/>
              </a:rPr>
              <a:t>http://www.dlib.org/dlib/september04/vandesompel/09vandesompel.html</a:t>
            </a:r>
            <a:r>
              <a:rPr lang="fr-FR" sz="800" dirty="0"/>
              <a:t>.</a:t>
            </a:r>
          </a:p>
          <a:p>
            <a:pPr marL="358775" indent="-176213">
              <a:spcBef>
                <a:spcPts val="24"/>
              </a:spcBef>
              <a:spcAft>
                <a:spcPts val="300"/>
              </a:spcAft>
              <a:buNone/>
            </a:pPr>
            <a:r>
              <a:rPr lang="fr-FR" sz="800" dirty="0" err="1"/>
              <a:t>We</a:t>
            </a:r>
            <a:r>
              <a:rPr lang="fr-FR" sz="800" dirty="0"/>
              <a:t> are social / </a:t>
            </a:r>
            <a:r>
              <a:rPr lang="fr-FR" sz="800" dirty="0" err="1"/>
              <a:t>Hootsuite</a:t>
            </a:r>
            <a:r>
              <a:rPr lang="fr-FR" sz="800" dirty="0"/>
              <a:t>. </a:t>
            </a:r>
            <a:r>
              <a:rPr lang="fr-FR" sz="800" i="1" dirty="0"/>
              <a:t>Digital 2019</a:t>
            </a:r>
            <a:r>
              <a:rPr lang="fr-FR" sz="800" dirty="0"/>
              <a:t>. 2019. 221 p. [en ligne]. Disponible sur : </a:t>
            </a:r>
            <a:r>
              <a:rPr lang="fr-FR" sz="800" dirty="0">
                <a:hlinkClick r:id="rId11"/>
              </a:rPr>
              <a:t>https://wearesocial.com/global-digital-report-2019</a:t>
            </a:r>
            <a:r>
              <a:rPr lang="fr-FR" sz="800" dirty="0"/>
              <a:t>. </a:t>
            </a:r>
          </a:p>
          <a:p>
            <a:pPr marL="358775" lvl="0" indent="-176213">
              <a:spcBef>
                <a:spcPts val="24"/>
              </a:spcBef>
              <a:spcAft>
                <a:spcPts val="300"/>
              </a:spcAft>
              <a:buNone/>
            </a:pPr>
            <a:r>
              <a:rPr lang="fr-FR" sz="800" dirty="0"/>
              <a:t>« </a:t>
            </a:r>
            <a:r>
              <a:rPr lang="en-US" sz="800" dirty="0"/>
              <a:t>What is a scientific social network? 6 thriving and inspiring examples</a:t>
            </a:r>
            <a:r>
              <a:rPr lang="fr-FR" sz="800" dirty="0"/>
              <a:t> ». </a:t>
            </a:r>
            <a:r>
              <a:rPr lang="fr-FR" sz="800" i="1" dirty="0" err="1"/>
              <a:t>Comprendia</a:t>
            </a:r>
            <a:r>
              <a:rPr lang="fr-FR" sz="800" dirty="0"/>
              <a:t>. 12/03/2012. [en ligne]. Disponible sur : </a:t>
            </a:r>
            <a:r>
              <a:rPr lang="fr-FR" sz="800" dirty="0">
                <a:hlinkClick r:id="rId12"/>
              </a:rPr>
              <a:t>http://comprendia.com/2012/03/12/what-is-a-scientific-social-network-6-examples/</a:t>
            </a:r>
            <a:r>
              <a:rPr lang="fr-FR" sz="800" dirty="0"/>
              <a:t>.  </a:t>
            </a:r>
            <a:br>
              <a:rPr lang="fr-FR" sz="800" dirty="0"/>
            </a:br>
            <a:endParaRPr lang="fr-FR" sz="800" dirty="0"/>
          </a:p>
          <a:p>
            <a:pPr marL="358775" lvl="0" indent="-176213">
              <a:spcAft>
                <a:spcPts val="300"/>
              </a:spcAft>
              <a:buNone/>
            </a:pPr>
            <a:r>
              <a:rPr lang="fr-FR" sz="1000" b="1" dirty="0"/>
              <a:t>Ouvrages</a:t>
            </a:r>
          </a:p>
          <a:p>
            <a:pPr marL="358775" lvl="0" indent="-176213">
              <a:spcBef>
                <a:spcPts val="24"/>
              </a:spcBef>
              <a:spcAft>
                <a:spcPts val="300"/>
              </a:spcAft>
              <a:buNone/>
            </a:pPr>
            <a:r>
              <a:rPr lang="fr-FR" sz="800" dirty="0"/>
              <a:t>Mark </a:t>
            </a:r>
            <a:r>
              <a:rPr lang="fr-FR" sz="800" dirty="0" err="1"/>
              <a:t>Carrigan</a:t>
            </a:r>
            <a:r>
              <a:rPr lang="fr-FR" sz="800" dirty="0"/>
              <a:t>. </a:t>
            </a:r>
            <a:r>
              <a:rPr lang="fr-FR" sz="800" i="1" dirty="0"/>
              <a:t>Social media for </a:t>
            </a:r>
            <a:r>
              <a:rPr lang="fr-FR" sz="800" i="1" dirty="0" err="1"/>
              <a:t>academics</a:t>
            </a:r>
            <a:r>
              <a:rPr lang="fr-FR" sz="800" i="1" dirty="0"/>
              <a:t>. </a:t>
            </a:r>
            <a:r>
              <a:rPr lang="fr-FR" sz="800" dirty="0"/>
              <a:t>2nd </a:t>
            </a:r>
            <a:r>
              <a:rPr lang="fr-FR" sz="800" dirty="0" err="1"/>
              <a:t>ed</a:t>
            </a:r>
            <a:r>
              <a:rPr lang="fr-FR" sz="800" dirty="0"/>
              <a:t>. Sage </a:t>
            </a:r>
            <a:r>
              <a:rPr lang="fr-FR" sz="800" dirty="0" err="1"/>
              <a:t>publ</a:t>
            </a:r>
            <a:r>
              <a:rPr lang="fr-FR" sz="800" dirty="0"/>
              <a:t>. 2019. 288 p. </a:t>
            </a:r>
          </a:p>
          <a:p>
            <a:pPr marL="358775" indent="-176213">
              <a:spcBef>
                <a:spcPts val="24"/>
              </a:spcBef>
              <a:spcAft>
                <a:spcPts val="300"/>
              </a:spcAft>
              <a:buNone/>
            </a:pPr>
            <a:r>
              <a:rPr lang="fr-FR" sz="800" dirty="0"/>
              <a:t>Amy Mollet et al. </a:t>
            </a:r>
            <a:r>
              <a:rPr lang="en-US" sz="800" i="1" dirty="0"/>
              <a:t>Communicating your research with social media. A practical guide to using blogs, podcasts, data </a:t>
            </a:r>
            <a:r>
              <a:rPr lang="en-US" sz="800" i="1" dirty="0" err="1"/>
              <a:t>visualisations</a:t>
            </a:r>
            <a:r>
              <a:rPr lang="en-US" sz="800" i="1" dirty="0"/>
              <a:t> and video</a:t>
            </a:r>
            <a:r>
              <a:rPr lang="en-US" sz="800" dirty="0"/>
              <a:t>. Sage publ. 2017. 328 p.</a:t>
            </a:r>
          </a:p>
          <a:p>
            <a:pPr marL="173038" indent="0">
              <a:spcBef>
                <a:spcPts val="24"/>
              </a:spcBef>
              <a:spcAft>
                <a:spcPts val="300"/>
              </a:spcAft>
              <a:buNone/>
            </a:pPr>
            <a:r>
              <a:rPr lang="fr-FR" sz="800" dirty="0"/>
              <a:t>José Luis Ortega. </a:t>
            </a:r>
            <a:r>
              <a:rPr lang="fr-FR" sz="800" i="1" dirty="0"/>
              <a:t>Social network sites for </a:t>
            </a:r>
            <a:r>
              <a:rPr lang="fr-FR" sz="800" i="1" dirty="0" err="1"/>
              <a:t>scientists</a:t>
            </a:r>
            <a:r>
              <a:rPr lang="fr-FR" sz="800" i="1" dirty="0"/>
              <a:t>. A quantitative </a:t>
            </a:r>
            <a:r>
              <a:rPr lang="fr-FR" sz="800" i="1" dirty="0" err="1"/>
              <a:t>survey</a:t>
            </a:r>
            <a:r>
              <a:rPr lang="fr-FR" sz="800" i="1" dirty="0"/>
              <a:t>. </a:t>
            </a:r>
            <a:r>
              <a:rPr lang="fr-FR" sz="800" dirty="0"/>
              <a:t>Chandos </a:t>
            </a:r>
            <a:r>
              <a:rPr lang="fr-FR" sz="800" dirty="0" err="1"/>
              <a:t>Publishing</a:t>
            </a:r>
            <a:r>
              <a:rPr lang="fr-FR" sz="800" dirty="0"/>
              <a:t> – Elsevier, 2016. 182 p.</a:t>
            </a:r>
            <a:br>
              <a:rPr lang="fr-FR" sz="800" dirty="0"/>
            </a:br>
            <a:br>
              <a:rPr lang="fr-FR" sz="800" dirty="0"/>
            </a:br>
            <a:r>
              <a:rPr lang="fr-FR" sz="1000" b="1" dirty="0"/>
              <a:t>Journées d’études</a:t>
            </a:r>
          </a:p>
          <a:p>
            <a:pPr marL="358775" indent="-176213">
              <a:spcBef>
                <a:spcPts val="24"/>
              </a:spcBef>
              <a:spcAft>
                <a:spcPts val="300"/>
              </a:spcAft>
              <a:buNone/>
            </a:pPr>
            <a:r>
              <a:rPr lang="fr-FR" sz="800" i="1" dirty="0"/>
              <a:t>Les enjeux des réseaux sociaux pour la communauté scientifique</a:t>
            </a:r>
            <a:r>
              <a:rPr lang="fr-FR" sz="800" dirty="0"/>
              <a:t>. Journée d'étude information scientifique et technique, </a:t>
            </a:r>
            <a:r>
              <a:rPr lang="fr-FR" sz="800" dirty="0" err="1"/>
              <a:t>Agropolis</a:t>
            </a:r>
            <a:r>
              <a:rPr lang="fr-FR" sz="800" dirty="0"/>
              <a:t> Montpellier, 10/12/2012. [en ligne]. Disponible sur : </a:t>
            </a:r>
            <a:r>
              <a:rPr lang="fr-FR" sz="800" dirty="0">
                <a:hlinkClick r:id="rId13"/>
              </a:rPr>
              <a:t>http://www.agropolis.fr/actualites/2012-enjeux-reseaux-sociaux-communaute-scientifique-ist.php</a:t>
            </a:r>
            <a:r>
              <a:rPr lang="fr-FR" sz="800" dirty="0"/>
              <a:t>. </a:t>
            </a:r>
          </a:p>
          <a:p>
            <a:pPr marL="358775" lvl="0" indent="-176213">
              <a:spcBef>
                <a:spcPts val="24"/>
              </a:spcBef>
              <a:spcAft>
                <a:spcPts val="300"/>
              </a:spcAft>
              <a:buNone/>
            </a:pPr>
            <a:r>
              <a:rPr lang="fr-FR" sz="800" i="1" dirty="0"/>
              <a:t>Identité numérique et visibilité du chercheur. </a:t>
            </a:r>
            <a:r>
              <a:rPr lang="fr-FR" sz="800" dirty="0"/>
              <a:t>Maison de l’Orient et de la Méditerranée, Lyon, 6/12/2013. Voir le compte rendu sur </a:t>
            </a:r>
            <a:r>
              <a:rPr lang="fr-FR" sz="800" dirty="0" err="1"/>
              <a:t>Prefixesmom</a:t>
            </a:r>
            <a:r>
              <a:rPr lang="fr-FR" sz="800" dirty="0"/>
              <a:t>. « « Identité numérique et visibilité du chercheur » : Retours sur la rencontre du 6 décembre ». </a:t>
            </a:r>
            <a:r>
              <a:rPr lang="fr-FR" sz="800" i="1" dirty="0"/>
              <a:t>Préfixes</a:t>
            </a:r>
            <a:r>
              <a:rPr lang="fr-FR" sz="800" dirty="0"/>
              <a:t>. 16/12/2013. [en ligne]. Disponible sur : </a:t>
            </a:r>
            <a:r>
              <a:rPr lang="fr-FR" sz="800" dirty="0">
                <a:hlinkClick r:id="rId14"/>
              </a:rPr>
              <a:t>http://prefixesmom.hypotheses.org/1271</a:t>
            </a:r>
            <a:r>
              <a:rPr lang="fr-FR" sz="800" dirty="0"/>
              <a:t>. </a:t>
            </a:r>
          </a:p>
          <a:p>
            <a:pPr marL="358775" lvl="0" indent="-176213">
              <a:spcBef>
                <a:spcPts val="24"/>
              </a:spcBef>
              <a:spcAft>
                <a:spcPts val="300"/>
              </a:spcAft>
              <a:buNone/>
            </a:pPr>
            <a:r>
              <a:rPr lang="fr-FR" sz="800" dirty="0"/>
              <a:t>« Les réseaux de communication émergents entre les chercheurs ». </a:t>
            </a:r>
            <a:r>
              <a:rPr lang="fr-FR" sz="800" i="1" dirty="0"/>
              <a:t>Carrefour de l’IST</a:t>
            </a:r>
            <a:r>
              <a:rPr lang="fr-FR" sz="800" dirty="0"/>
              <a:t>, Nancy, 25/11/2014. [en ligne]. Disponible sur :  Programme : </a:t>
            </a:r>
            <a:r>
              <a:rPr lang="fr-FR" sz="800" dirty="0">
                <a:hlinkClick r:id="rId15"/>
              </a:rPr>
              <a:t>http://www.carrefourist.fr/?programme-10</a:t>
            </a:r>
            <a:r>
              <a:rPr lang="fr-FR" sz="800" dirty="0"/>
              <a:t> et vidéos : </a:t>
            </a:r>
            <a:r>
              <a:rPr lang="fr-FR" sz="800" dirty="0">
                <a:hlinkClick r:id="rId16"/>
              </a:rPr>
              <a:t>http://webcast.in2p3.fr/events-carrefour_ist_2014</a:t>
            </a:r>
            <a:r>
              <a:rPr lang="fr-FR" sz="800" dirty="0"/>
              <a:t>. </a:t>
            </a:r>
          </a:p>
          <a:p>
            <a:pPr marL="358775" indent="-176213">
              <a:spcBef>
                <a:spcPts val="24"/>
              </a:spcBef>
              <a:spcAft>
                <a:spcPts val="300"/>
              </a:spcAft>
              <a:buNone/>
            </a:pPr>
            <a:r>
              <a:rPr lang="fr-FR" sz="800" i="1" dirty="0"/>
              <a:t>Réseaux sociaux de chercheurs : quelle visibilité ?</a:t>
            </a:r>
            <a:r>
              <a:rPr lang="fr-FR" sz="800" dirty="0"/>
              <a:t> Journée d'études ARPIST / URFIST Bordeaux, MSHS de Poitiers, 23/09/2014. [en ligne]. Programme et vidéos disponibles sur :  </a:t>
            </a:r>
            <a:r>
              <a:rPr lang="fr-FR" sz="800" dirty="0">
                <a:hlinkClick r:id="rId17"/>
              </a:rPr>
              <a:t>http://arpist2014.sciencesconf.org/</a:t>
            </a:r>
            <a:r>
              <a:rPr lang="fr-FR" sz="800" dirty="0"/>
              <a:t>. </a:t>
            </a:r>
          </a:p>
          <a:p>
            <a:pPr marL="358775" indent="-176213">
              <a:spcBef>
                <a:spcPts val="24"/>
              </a:spcBef>
              <a:spcAft>
                <a:spcPts val="300"/>
              </a:spcAft>
              <a:buNone/>
            </a:pPr>
            <a:r>
              <a:rPr lang="fr-FR" sz="800" i="1" dirty="0"/>
              <a:t>Réseaux sociaux et recherche : impacts, enjeux, identités.</a:t>
            </a:r>
            <a:r>
              <a:rPr lang="fr-FR" sz="800" dirty="0"/>
              <a:t>  Journée d’études Université de Limoges (direction de la recherche et service commun de la documentation) / URFIST de Bordeaux. Limoges, 04/02/2016. [en ligne]. Disponible sur : </a:t>
            </a:r>
            <a:r>
              <a:rPr lang="fr-FR" sz="800" dirty="0">
                <a:hlinkClick r:id="rId18"/>
              </a:rPr>
              <a:t>http://weburfist.univ-bordeaux.fr/reseaux-sociaux-et-recherche-impacts-enjeux-identites/</a:t>
            </a:r>
            <a:r>
              <a:rPr lang="fr-FR" sz="800" dirty="0"/>
              <a:t>.</a:t>
            </a:r>
          </a:p>
          <a:p>
            <a:pPr marL="358775" indent="-176213">
              <a:spcBef>
                <a:spcPts val="24"/>
              </a:spcBef>
              <a:spcAft>
                <a:spcPts val="300"/>
              </a:spcAft>
              <a:buNone/>
            </a:pPr>
            <a:r>
              <a:rPr lang="fr-FR" sz="800" dirty="0"/>
              <a:t>« Les réseaux sociaux pour scientifiques ». Table ronde, </a:t>
            </a:r>
            <a:r>
              <a:rPr lang="fr-FR" sz="800" i="1" dirty="0"/>
              <a:t>2</a:t>
            </a:r>
            <a:r>
              <a:rPr lang="fr-FR" sz="800" i="1" baseline="30000" dirty="0"/>
              <a:t>e</a:t>
            </a:r>
            <a:r>
              <a:rPr lang="fr-FR" sz="800" i="1" dirty="0"/>
              <a:t> Journée des correspondants IST de l'</a:t>
            </a:r>
            <a:r>
              <a:rPr lang="fr-FR" sz="800" i="1" dirty="0" err="1"/>
              <a:t>inSHS</a:t>
            </a:r>
            <a:r>
              <a:rPr lang="fr-FR" sz="800" dirty="0"/>
              <a:t>. Paris, 19/11/2013. [en ligne]. Disponible sur : </a:t>
            </a:r>
            <a:r>
              <a:rPr lang="fr-FR" sz="800" u="sng" dirty="0">
                <a:hlinkClick r:id="rId19"/>
              </a:rPr>
              <a:t>http://corist-shs.cnrs.fr/journee_corist_2013</a:t>
            </a:r>
            <a:r>
              <a:rPr lang="fr-FR" sz="800" dirty="0"/>
              <a:t>.</a:t>
            </a:r>
          </a:p>
          <a:p>
            <a:pPr marL="358775" indent="-176213">
              <a:spcBef>
                <a:spcPts val="24"/>
              </a:spcBef>
              <a:spcAft>
                <a:spcPts val="300"/>
              </a:spcAft>
              <a:buNone/>
            </a:pPr>
            <a:r>
              <a:rPr lang="fr-FR" sz="800" i="1" dirty="0"/>
              <a:t>Visibilité des chercheurs dans les médias et sur internet</a:t>
            </a:r>
            <a:r>
              <a:rPr lang="fr-FR" sz="800" dirty="0"/>
              <a:t>. Journée d’études BU de La Rochelle / URFIST de Bordeaux. La Rochelle, 14/03/2019. [en ligne]. Disponible sur : </a:t>
            </a:r>
            <a:r>
              <a:rPr lang="fr-FR" sz="800" dirty="0">
                <a:hlinkClick r:id="rId20"/>
              </a:rPr>
              <a:t>https://visibiliterch.sciencesconf.org/</a:t>
            </a:r>
            <a:r>
              <a:rPr lang="fr-FR" sz="800" dirty="0"/>
              <a:t>. Vidéos : </a:t>
            </a:r>
            <a:r>
              <a:rPr lang="fr-FR" sz="800" dirty="0">
                <a:hlinkClick r:id="rId21"/>
              </a:rPr>
              <a:t>http://portail-video.univ-lr.fr/Visibilite-des-chercheurs-dans-les</a:t>
            </a:r>
            <a:r>
              <a:rPr lang="fr-FR" sz="800" dirty="0"/>
              <a:t>.</a:t>
            </a:r>
          </a:p>
        </p:txBody>
      </p:sp>
    </p:spTree>
    <p:extLst>
      <p:ext uri="{BB962C8B-B14F-4D97-AF65-F5344CB8AC3E}">
        <p14:creationId xmlns:p14="http://schemas.microsoft.com/office/powerpoint/2010/main" val="1274755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État des lieux</a:t>
            </a:r>
            <a:r>
              <a:rPr lang="fr-FR" sz="1600" dirty="0"/>
              <a:t> </a:t>
            </a:r>
            <a:br>
              <a:rPr lang="fr-FR" sz="1600" dirty="0"/>
            </a:br>
            <a:r>
              <a:rPr lang="fr-FR" sz="1600" dirty="0"/>
              <a:t>monde académique</a:t>
            </a:r>
          </a:p>
        </p:txBody>
      </p:sp>
      <p:sp>
        <p:nvSpPr>
          <p:cNvPr id="5" name="Rectangle 4"/>
          <p:cNvSpPr/>
          <p:nvPr/>
        </p:nvSpPr>
        <p:spPr>
          <a:xfrm>
            <a:off x="957902" y="6370564"/>
            <a:ext cx="1296144" cy="230832"/>
          </a:xfrm>
          <a:prstGeom prst="rect">
            <a:avLst/>
          </a:prstGeom>
        </p:spPr>
        <p:txBody>
          <a:bodyPr wrap="square">
            <a:spAutoFit/>
          </a:bodyPr>
          <a:lstStyle/>
          <a:p>
            <a:pPr lvl="0" indent="-176213">
              <a:spcAft>
                <a:spcPts val="300"/>
              </a:spcAft>
              <a:buNone/>
            </a:pPr>
            <a:r>
              <a:rPr lang="fr-FR" sz="900" dirty="0">
                <a:latin typeface="+mj-lt"/>
                <a:hlinkClick r:id="rId3"/>
              </a:rPr>
              <a:t>étude ARCES, 2019</a:t>
            </a:r>
            <a:endParaRPr lang="fr-FR" sz="900" dirty="0">
              <a:latin typeface="+mj-lt"/>
            </a:endParaRPr>
          </a:p>
        </p:txBody>
      </p:sp>
      <p:sp>
        <p:nvSpPr>
          <p:cNvPr id="7" name="Rectangle 6"/>
          <p:cNvSpPr/>
          <p:nvPr/>
        </p:nvSpPr>
        <p:spPr>
          <a:xfrm>
            <a:off x="7157829" y="5760040"/>
            <a:ext cx="1656185" cy="230832"/>
          </a:xfrm>
          <a:prstGeom prst="rect">
            <a:avLst/>
          </a:prstGeom>
        </p:spPr>
        <p:txBody>
          <a:bodyPr wrap="square">
            <a:spAutoFit/>
          </a:bodyPr>
          <a:lstStyle/>
          <a:p>
            <a:pPr indent="-176213">
              <a:spcAft>
                <a:spcPts val="300"/>
              </a:spcAft>
            </a:pPr>
            <a:r>
              <a:rPr lang="fr-FR" sz="900" dirty="0">
                <a:latin typeface="+mj-lt"/>
                <a:hlinkClick r:id="rId4"/>
              </a:rPr>
              <a:t>étude </a:t>
            </a:r>
            <a:r>
              <a:rPr lang="fr-FR" sz="900" dirty="0" err="1">
                <a:latin typeface="+mj-lt"/>
                <a:hlinkClick r:id="rId4"/>
              </a:rPr>
              <a:t>Sircome</a:t>
            </a:r>
            <a:r>
              <a:rPr lang="fr-FR" sz="900" dirty="0">
                <a:latin typeface="+mj-lt"/>
                <a:hlinkClick r:id="rId4"/>
              </a:rPr>
              <a:t>, 2016</a:t>
            </a:r>
            <a:endParaRPr lang="fr-FR" sz="900" dirty="0">
              <a:latin typeface="+mj-lt"/>
            </a:endParaRPr>
          </a:p>
        </p:txBody>
      </p:sp>
      <p:pic>
        <p:nvPicPr>
          <p:cNvPr id="8" name="Imag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23928" y="2215013"/>
            <a:ext cx="4295348" cy="3556363"/>
          </a:xfrm>
          <a:prstGeom prst="rect">
            <a:avLst/>
          </a:prstGeom>
        </p:spPr>
      </p:pic>
      <p:sp>
        <p:nvSpPr>
          <p:cNvPr id="10" name="Rectangle 9"/>
          <p:cNvSpPr/>
          <p:nvPr/>
        </p:nvSpPr>
        <p:spPr>
          <a:xfrm>
            <a:off x="96431" y="1354040"/>
            <a:ext cx="4572000" cy="523220"/>
          </a:xfrm>
          <a:prstGeom prst="rect">
            <a:avLst/>
          </a:prstGeom>
        </p:spPr>
        <p:txBody>
          <a:bodyPr>
            <a:spAutoFit/>
          </a:bodyPr>
          <a:lstStyle/>
          <a:p>
            <a:pPr algn="ctr"/>
            <a:r>
              <a:rPr lang="fr-FR" sz="1400" dirty="0">
                <a:solidFill>
                  <a:schemeClr val="bg1"/>
                </a:solidFill>
              </a:rPr>
              <a:t>établissements </a:t>
            </a:r>
            <a:br>
              <a:rPr lang="fr-FR" sz="1400" dirty="0">
                <a:solidFill>
                  <a:schemeClr val="bg1"/>
                </a:solidFill>
              </a:rPr>
            </a:br>
            <a:r>
              <a:rPr lang="fr-FR" sz="1400" dirty="0">
                <a:solidFill>
                  <a:schemeClr val="bg1"/>
                </a:solidFill>
              </a:rPr>
              <a:t>de l’enseignement supérieur </a:t>
            </a:r>
          </a:p>
        </p:txBody>
      </p:sp>
      <p:sp>
        <p:nvSpPr>
          <p:cNvPr id="11" name="Rectangle 10"/>
          <p:cNvSpPr/>
          <p:nvPr/>
        </p:nvSpPr>
        <p:spPr>
          <a:xfrm>
            <a:off x="3907397" y="1350492"/>
            <a:ext cx="4572000" cy="523220"/>
          </a:xfrm>
          <a:prstGeom prst="rect">
            <a:avLst/>
          </a:prstGeom>
        </p:spPr>
        <p:txBody>
          <a:bodyPr>
            <a:spAutoFit/>
          </a:bodyPr>
          <a:lstStyle/>
          <a:p>
            <a:pPr algn="ctr"/>
            <a:r>
              <a:rPr lang="fr-FR" sz="1400" dirty="0">
                <a:solidFill>
                  <a:schemeClr val="bg1"/>
                </a:solidFill>
              </a:rPr>
              <a:t>organismes </a:t>
            </a:r>
            <a:br>
              <a:rPr lang="fr-FR" sz="1400" dirty="0">
                <a:solidFill>
                  <a:schemeClr val="bg1"/>
                </a:solidFill>
              </a:rPr>
            </a:br>
            <a:r>
              <a:rPr lang="fr-FR" sz="1400" dirty="0">
                <a:solidFill>
                  <a:schemeClr val="bg1"/>
                </a:solidFill>
              </a:rPr>
              <a:t>de recherche</a:t>
            </a:r>
          </a:p>
        </p:txBody>
      </p:sp>
      <p:pic>
        <p:nvPicPr>
          <p:cNvPr id="4" name="Image 3">
            <a:extLst>
              <a:ext uri="{FF2B5EF4-FFF2-40B4-BE49-F238E27FC236}">
                <a16:creationId xmlns:a16="http://schemas.microsoft.com/office/drawing/2014/main" id="{A48CFA86-BD00-4AFB-845B-79B17C84D47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43608" y="1907600"/>
            <a:ext cx="2677646" cy="4446595"/>
          </a:xfrm>
          <a:prstGeom prst="rect">
            <a:avLst/>
          </a:prstGeom>
        </p:spPr>
      </p:pic>
    </p:spTree>
    <p:extLst>
      <p:ext uri="{BB962C8B-B14F-4D97-AF65-F5344CB8AC3E}">
        <p14:creationId xmlns:p14="http://schemas.microsoft.com/office/powerpoint/2010/main" val="382675616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04664"/>
            <a:ext cx="8640960" cy="648072"/>
          </a:xfrm>
        </p:spPr>
        <p:txBody>
          <a:bodyPr/>
          <a:lstStyle/>
          <a:p>
            <a:r>
              <a:rPr lang="fr-FR" dirty="0"/>
              <a:t>Bibliographie – état des lieux</a:t>
            </a:r>
          </a:p>
        </p:txBody>
      </p:sp>
      <p:sp>
        <p:nvSpPr>
          <p:cNvPr id="3" name="Espace réservé du contenu 2"/>
          <p:cNvSpPr>
            <a:spLocks noGrp="1"/>
          </p:cNvSpPr>
          <p:nvPr>
            <p:ph idx="1"/>
          </p:nvPr>
        </p:nvSpPr>
        <p:spPr>
          <a:xfrm>
            <a:off x="251520" y="1196752"/>
            <a:ext cx="8640960" cy="5472608"/>
          </a:xfrm>
        </p:spPr>
        <p:txBody>
          <a:bodyPr/>
          <a:lstStyle/>
          <a:p>
            <a:pPr marL="358775" lvl="0" indent="-176213">
              <a:spcAft>
                <a:spcPts val="300"/>
              </a:spcAft>
              <a:buNone/>
            </a:pPr>
            <a:r>
              <a:rPr lang="fr-FR" sz="1200" b="1" dirty="0"/>
              <a:t>Monde</a:t>
            </a:r>
            <a:endParaRPr lang="fr-FR" sz="1000" dirty="0"/>
          </a:p>
          <a:p>
            <a:pPr marL="358775" lvl="0" indent="-176213">
              <a:spcBef>
                <a:spcPts val="24"/>
              </a:spcBef>
              <a:spcAft>
                <a:spcPts val="300"/>
              </a:spcAft>
              <a:buNone/>
            </a:pPr>
            <a:r>
              <a:rPr lang="fr-FR" sz="800" dirty="0"/>
              <a:t>« Top Sites ». </a:t>
            </a:r>
            <a:r>
              <a:rPr lang="fr-FR" sz="800" i="1" dirty="0"/>
              <a:t>Alexa</a:t>
            </a:r>
            <a:r>
              <a:rPr lang="fr-FR" sz="800" dirty="0"/>
              <a:t>. [en ligne]. Disponible sur : </a:t>
            </a:r>
            <a:r>
              <a:rPr lang="fr-FR" sz="800" dirty="0">
                <a:hlinkClick r:id="rId3"/>
              </a:rPr>
              <a:t>http://www.alexa.com/topsites</a:t>
            </a:r>
            <a:r>
              <a:rPr lang="fr-FR" sz="800" dirty="0"/>
              <a:t>.</a:t>
            </a:r>
          </a:p>
          <a:p>
            <a:pPr marL="358775" lvl="0" indent="-176213">
              <a:spcBef>
                <a:spcPts val="24"/>
              </a:spcBef>
              <a:spcAft>
                <a:spcPts val="300"/>
              </a:spcAft>
              <a:buNone/>
            </a:pPr>
            <a:r>
              <a:rPr lang="fr-FR" sz="800" dirty="0" err="1"/>
              <a:t>Kipp</a:t>
            </a:r>
            <a:r>
              <a:rPr lang="fr-FR" sz="800" dirty="0"/>
              <a:t> </a:t>
            </a:r>
            <a:r>
              <a:rPr lang="fr-FR" sz="800" dirty="0" err="1"/>
              <a:t>Bodnar</a:t>
            </a:r>
            <a:r>
              <a:rPr lang="fr-FR" sz="800" dirty="0"/>
              <a:t>. « </a:t>
            </a:r>
            <a:r>
              <a:rPr lang="en-US" sz="800" dirty="0"/>
              <a:t>13 Mind-Bending Social Media Marketing Statistics</a:t>
            </a:r>
            <a:r>
              <a:rPr lang="fr-FR" sz="800" dirty="0"/>
              <a:t> ». </a:t>
            </a:r>
            <a:r>
              <a:rPr lang="fr-FR" sz="800" i="1" dirty="0" err="1"/>
              <a:t>HubSpot</a:t>
            </a:r>
            <a:r>
              <a:rPr lang="fr-FR" sz="800" i="1" dirty="0"/>
              <a:t> blog. </a:t>
            </a:r>
            <a:r>
              <a:rPr lang="fr-FR" sz="800" dirty="0"/>
              <a:t>31/08/2011. [en ligne]. Disponible sur : </a:t>
            </a:r>
            <a:r>
              <a:rPr lang="fr-FR" sz="800" dirty="0">
                <a:hlinkClick r:id="rId4"/>
              </a:rPr>
              <a:t>http://blog.hubspot.com/blog/tabid/6307/bid/23865/13-Mind-Bending-Social-Media-Marketing-Statistics.aspx</a:t>
            </a:r>
            <a:r>
              <a:rPr lang="fr-FR" sz="800" dirty="0"/>
              <a:t>. </a:t>
            </a:r>
          </a:p>
          <a:p>
            <a:pPr marL="358775" lvl="0" indent="-176213">
              <a:spcBef>
                <a:spcPts val="24"/>
              </a:spcBef>
              <a:spcAft>
                <a:spcPts val="300"/>
              </a:spcAft>
              <a:buNone/>
            </a:pPr>
            <a:r>
              <a:rPr lang="fr-FR" sz="800" dirty="0" err="1"/>
              <a:t>Comscore</a:t>
            </a:r>
            <a:r>
              <a:rPr lang="fr-FR" sz="800" dirty="0"/>
              <a:t>. </a:t>
            </a:r>
            <a:r>
              <a:rPr lang="fr-FR" sz="800" i="1" dirty="0" err="1"/>
              <a:t>It’s</a:t>
            </a:r>
            <a:r>
              <a:rPr lang="fr-FR" sz="800" i="1" dirty="0"/>
              <a:t> a social world. T</a:t>
            </a:r>
            <a:r>
              <a:rPr lang="en-US" sz="800" i="1" dirty="0"/>
              <a:t>op 10 Need-to-Knows About Social Networking and Where It’s Headed 21/12/2011. </a:t>
            </a:r>
            <a:r>
              <a:rPr lang="en-US" sz="800" dirty="0"/>
              <a:t>[en </a:t>
            </a:r>
            <a:r>
              <a:rPr lang="en-US" sz="800" dirty="0" err="1"/>
              <a:t>ligne</a:t>
            </a:r>
            <a:r>
              <a:rPr lang="en-US" sz="800" dirty="0"/>
              <a:t>]. </a:t>
            </a:r>
            <a:r>
              <a:rPr lang="en-US" sz="800" dirty="0" err="1"/>
              <a:t>Disponible</a:t>
            </a:r>
            <a:r>
              <a:rPr lang="en-US" sz="800" dirty="0"/>
              <a:t> </a:t>
            </a:r>
            <a:r>
              <a:rPr lang="en-US" sz="800" dirty="0" err="1"/>
              <a:t>sur</a:t>
            </a:r>
            <a:r>
              <a:rPr lang="en-US" sz="800" dirty="0"/>
              <a:t> :</a:t>
            </a:r>
            <a:r>
              <a:rPr lang="fr-FR" sz="800" dirty="0"/>
              <a:t> </a:t>
            </a:r>
            <a:r>
              <a:rPr lang="fr-FR" sz="800" dirty="0">
                <a:hlinkClick r:id="rId5"/>
              </a:rPr>
              <a:t>http://www.comscore.com/Press_Events/Presentations_Whitepapers/2011/it_is_a_social_world_top_10_need-to-knows_about_social_networking</a:t>
            </a:r>
            <a:r>
              <a:rPr lang="fr-FR" sz="800" dirty="0"/>
              <a:t>. </a:t>
            </a:r>
          </a:p>
          <a:p>
            <a:pPr marL="358775" lvl="0" indent="-176213">
              <a:spcBef>
                <a:spcPts val="24"/>
              </a:spcBef>
              <a:spcAft>
                <a:spcPts val="300"/>
              </a:spcAft>
              <a:buNone/>
            </a:pPr>
            <a:r>
              <a:rPr lang="fr-FR" sz="800" dirty="0"/>
              <a:t>Vincenzo Cosenza. « </a:t>
            </a:r>
            <a:r>
              <a:rPr lang="en-US" sz="800" dirty="0"/>
              <a:t>World Map of Social Networks </a:t>
            </a:r>
            <a:r>
              <a:rPr lang="fr-FR" sz="800" dirty="0"/>
              <a:t>». </a:t>
            </a:r>
            <a:r>
              <a:rPr lang="fr-FR" sz="800" i="1" dirty="0" err="1"/>
              <a:t>Vincosblog</a:t>
            </a:r>
            <a:r>
              <a:rPr lang="fr-FR" sz="800" dirty="0"/>
              <a:t>. 08/2015. [en ligne]. Disponible sur : </a:t>
            </a:r>
            <a:r>
              <a:rPr lang="fr-FR" sz="800" dirty="0">
                <a:hlinkClick r:id="rId6"/>
              </a:rPr>
              <a:t>http://vincos.it/world-map-of-social-networks/</a:t>
            </a:r>
            <a:r>
              <a:rPr lang="fr-FR" sz="800" dirty="0"/>
              <a:t>.</a:t>
            </a:r>
          </a:p>
          <a:p>
            <a:pPr marL="358775" lvl="0" indent="-176213">
              <a:spcBef>
                <a:spcPts val="24"/>
              </a:spcBef>
              <a:spcAft>
                <a:spcPts val="300"/>
              </a:spcAft>
              <a:buNone/>
            </a:pPr>
            <a:r>
              <a:rPr lang="fr-FR" sz="800" dirty="0"/>
              <a:t>Aaron Smith. </a:t>
            </a:r>
            <a:r>
              <a:rPr lang="en-US" sz="800" i="1" dirty="0"/>
              <a:t>Why Americans use social media</a:t>
            </a:r>
            <a:r>
              <a:rPr lang="fr-FR" sz="800" i="1" dirty="0"/>
              <a:t>. </a:t>
            </a:r>
            <a:r>
              <a:rPr lang="fr-FR" sz="800" i="1" dirty="0" err="1"/>
              <a:t>Pew</a:t>
            </a:r>
            <a:r>
              <a:rPr lang="fr-FR" sz="800" i="1" dirty="0"/>
              <a:t> Research Center</a:t>
            </a:r>
            <a:r>
              <a:rPr lang="fr-FR" sz="800" dirty="0"/>
              <a:t>. 14/11/2011. [en ligne]. Disponible sur : </a:t>
            </a:r>
            <a:r>
              <a:rPr lang="fr-FR" sz="800" dirty="0">
                <a:hlinkClick r:id="rId7"/>
              </a:rPr>
              <a:t>http://www.pewinternet.org/Reports/2011/Why-Americans-Use-Social-Media.aspx</a:t>
            </a:r>
            <a:r>
              <a:rPr lang="fr-FR" sz="800" dirty="0"/>
              <a:t>.  </a:t>
            </a:r>
          </a:p>
          <a:p>
            <a:pPr marL="358775" lvl="0" indent="-176213">
              <a:spcBef>
                <a:spcPts val="24"/>
              </a:spcBef>
              <a:spcAft>
                <a:spcPts val="300"/>
              </a:spcAft>
              <a:buNone/>
            </a:pPr>
            <a:r>
              <a:rPr lang="fr-FR" sz="800" dirty="0" err="1"/>
              <a:t>Sparefoot</a:t>
            </a:r>
            <a:r>
              <a:rPr lang="fr-FR" sz="800" dirty="0"/>
              <a:t>. </a:t>
            </a:r>
            <a:r>
              <a:rPr lang="fr-FR" sz="800" i="1" dirty="0" err="1"/>
              <a:t>Fascinating</a:t>
            </a:r>
            <a:r>
              <a:rPr lang="fr-FR" sz="800" i="1" dirty="0"/>
              <a:t> social media </a:t>
            </a:r>
            <a:r>
              <a:rPr lang="fr-FR" sz="800" i="1" dirty="0" err="1"/>
              <a:t>statistics</a:t>
            </a:r>
            <a:r>
              <a:rPr lang="fr-FR" sz="800" i="1" dirty="0"/>
              <a:t> </a:t>
            </a:r>
            <a:r>
              <a:rPr lang="fr-FR" sz="800" i="1" dirty="0" err="1"/>
              <a:t>from</a:t>
            </a:r>
            <a:r>
              <a:rPr lang="fr-FR" sz="800" i="1" dirty="0"/>
              <a:t> 2013.</a:t>
            </a:r>
            <a:r>
              <a:rPr lang="fr-FR" sz="800" dirty="0"/>
              <a:t> [en ligne]. Disponible sur : </a:t>
            </a:r>
            <a:r>
              <a:rPr lang="fr-FR" sz="800" dirty="0">
                <a:hlinkClick r:id="rId8"/>
              </a:rPr>
              <a:t>http://socialnewsdaily.com/21849/13-social-media-stats-for-2013/</a:t>
            </a:r>
            <a:r>
              <a:rPr lang="fr-FR" sz="800" dirty="0"/>
              <a:t>. </a:t>
            </a:r>
          </a:p>
          <a:p>
            <a:pPr marL="358775" lvl="0" indent="-176213">
              <a:spcBef>
                <a:spcPts val="24"/>
              </a:spcBef>
              <a:spcAft>
                <a:spcPts val="300"/>
              </a:spcAft>
              <a:buNone/>
            </a:pPr>
            <a:r>
              <a:rPr lang="fr-FR" sz="800" dirty="0"/>
              <a:t>« </a:t>
            </a:r>
            <a:r>
              <a:rPr lang="en-US" sz="800" dirty="0"/>
              <a:t>Study: Ages of social network users</a:t>
            </a:r>
            <a:r>
              <a:rPr lang="fr-FR" sz="800" dirty="0"/>
              <a:t> ». </a:t>
            </a:r>
            <a:r>
              <a:rPr lang="fr-FR" sz="800" i="1" dirty="0" err="1"/>
              <a:t>Pingdom</a:t>
            </a:r>
            <a:r>
              <a:rPr lang="fr-FR" sz="800" dirty="0"/>
              <a:t>. 16/02/2010. [en ligne]. Disponible sur : </a:t>
            </a:r>
            <a:r>
              <a:rPr lang="fr-FR" sz="800" dirty="0">
                <a:hlinkClick r:id="rId9"/>
              </a:rPr>
              <a:t>http://royal.pingdom.com/2010/02/16/study-ages-of-social-network-users/</a:t>
            </a:r>
            <a:r>
              <a:rPr lang="fr-FR" sz="800" dirty="0"/>
              <a:t>. </a:t>
            </a:r>
          </a:p>
          <a:p>
            <a:pPr marL="358775" lvl="0" indent="-176213">
              <a:spcAft>
                <a:spcPts val="300"/>
              </a:spcAft>
              <a:buNone/>
            </a:pPr>
            <a:endParaRPr lang="fr-FR" sz="1000" dirty="0"/>
          </a:p>
          <a:p>
            <a:pPr marL="358775" lvl="0" indent="-176213">
              <a:spcAft>
                <a:spcPts val="300"/>
              </a:spcAft>
              <a:buNone/>
            </a:pPr>
            <a:r>
              <a:rPr lang="fr-FR" sz="1200" b="1" dirty="0"/>
              <a:t>France</a:t>
            </a:r>
            <a:endParaRPr lang="fr-FR" sz="1000" dirty="0"/>
          </a:p>
          <a:p>
            <a:pPr marL="358775" indent="-176213">
              <a:spcBef>
                <a:spcPts val="24"/>
              </a:spcBef>
              <a:spcAft>
                <a:spcPts val="300"/>
              </a:spcAft>
              <a:buNone/>
            </a:pPr>
            <a:r>
              <a:rPr lang="fr-FR" sz="800" dirty="0"/>
              <a:t>Jean-Laurent Bouveret,  Anthony </a:t>
            </a:r>
            <a:r>
              <a:rPr lang="fr-FR" sz="800" dirty="0" err="1"/>
              <a:t>Rhodez</a:t>
            </a:r>
            <a:r>
              <a:rPr lang="fr-FR" sz="800" dirty="0"/>
              <a:t>. </a:t>
            </a:r>
            <a:r>
              <a:rPr lang="fr-FR" sz="800" i="1" dirty="0"/>
              <a:t>Social </a:t>
            </a:r>
            <a:r>
              <a:rPr lang="fr-FR" sz="800" i="1" dirty="0" err="1"/>
              <a:t>oersonae</a:t>
            </a:r>
            <a:r>
              <a:rPr lang="fr-FR" sz="800" i="1" dirty="0"/>
              <a:t> : leurs pratiques, portrait et relation aux marques. </a:t>
            </a:r>
            <a:r>
              <a:rPr lang="fr-FR" sz="800" dirty="0"/>
              <a:t>Enquête Harris interactive, 2019. 11 p. [en ligne]. Disponible sur : . </a:t>
            </a:r>
            <a:r>
              <a:rPr lang="fr-FR" sz="800" dirty="0">
                <a:hlinkClick r:id="rId10"/>
              </a:rPr>
              <a:t>https://harris-interactive.fr/wp-content/uploads/sites/6/2019/03/Harris_Interactive-Offre_Social_Life_2019.pdf</a:t>
            </a:r>
            <a:r>
              <a:rPr lang="fr-FR" sz="800" dirty="0"/>
              <a:t>. </a:t>
            </a:r>
          </a:p>
          <a:p>
            <a:pPr marL="358775" indent="-176213">
              <a:spcBef>
                <a:spcPts val="24"/>
              </a:spcBef>
              <a:spcAft>
                <a:spcPts val="300"/>
              </a:spcAft>
              <a:buNone/>
            </a:pPr>
            <a:r>
              <a:rPr lang="fr-FR" sz="800" dirty="0"/>
              <a:t>Stéphanie </a:t>
            </a:r>
            <a:r>
              <a:rPr lang="fr-FR" sz="800" dirty="0" err="1"/>
              <a:t>Davalo</a:t>
            </a:r>
            <a:r>
              <a:rPr lang="fr-FR" sz="800" dirty="0"/>
              <a:t>. « Enquête : le recrutement et la recherche d'emploi en 2019 ». Enquête </a:t>
            </a:r>
            <a:r>
              <a:rPr lang="fr-FR" sz="800" dirty="0" err="1"/>
              <a:t>RégionsJob</a:t>
            </a:r>
            <a:r>
              <a:rPr lang="fr-FR" sz="800" dirty="0"/>
              <a:t> 2019. </a:t>
            </a:r>
            <a:r>
              <a:rPr lang="fr-FR" sz="800" i="1" dirty="0" err="1"/>
              <a:t>RégionsJob</a:t>
            </a:r>
            <a:r>
              <a:rPr lang="fr-FR" sz="800" dirty="0"/>
              <a:t>. 14/11/2019. [en ligne]. Disponible sur : </a:t>
            </a:r>
            <a:r>
              <a:rPr lang="fr-FR" sz="800" dirty="0">
                <a:hlinkClick r:id="rId11"/>
              </a:rPr>
              <a:t>https://www.regionsjob.com/actualites/enquete-recrutement-et-recherche-demploi-2019.html</a:t>
            </a:r>
            <a:r>
              <a:rPr lang="fr-FR" sz="800" dirty="0"/>
              <a:t>.</a:t>
            </a:r>
          </a:p>
          <a:p>
            <a:pPr marL="358775" indent="-176213">
              <a:spcBef>
                <a:spcPts val="24"/>
              </a:spcBef>
              <a:spcAft>
                <a:spcPts val="300"/>
              </a:spcAft>
              <a:buNone/>
            </a:pPr>
            <a:r>
              <a:rPr lang="fr-FR" sz="800" dirty="0"/>
              <a:t>Priscilla Gout. « La recherche d’emploi en 2017 : quelles sont les pratiques des candidats ? ». Enquête </a:t>
            </a:r>
            <a:r>
              <a:rPr lang="fr-FR" sz="800" dirty="0" err="1"/>
              <a:t>RégionsJob</a:t>
            </a:r>
            <a:r>
              <a:rPr lang="fr-FR" sz="800" dirty="0"/>
              <a:t> 2017. </a:t>
            </a:r>
            <a:r>
              <a:rPr lang="fr-FR" sz="800" i="1" dirty="0"/>
              <a:t>Mode(s) d’emploi. </a:t>
            </a:r>
            <a:r>
              <a:rPr lang="fr-FR" sz="800" dirty="0"/>
              <a:t>16/06/2017. [en ligne]. Disponible sur : </a:t>
            </a:r>
            <a:r>
              <a:rPr lang="fr-FR" sz="800" dirty="0">
                <a:hlinkClick r:id="rId12"/>
              </a:rPr>
              <a:t>https://www.blog-emploi.com/enquete-emploi-regionsjob-2017/</a:t>
            </a:r>
            <a:r>
              <a:rPr lang="fr-FR" sz="800" dirty="0"/>
              <a:t>. </a:t>
            </a:r>
          </a:p>
          <a:p>
            <a:pPr marL="358775" lvl="0" indent="-176213">
              <a:spcBef>
                <a:spcPts val="24"/>
              </a:spcBef>
              <a:spcAft>
                <a:spcPts val="300"/>
              </a:spcAft>
              <a:buNone/>
            </a:pPr>
            <a:r>
              <a:rPr lang="fr-FR" sz="800" dirty="0"/>
              <a:t>IFOP. </a:t>
            </a:r>
            <a:r>
              <a:rPr lang="fr-FR" sz="800" i="1" dirty="0"/>
              <a:t>Observatoire des réseaux sociaux. Vague 7. </a:t>
            </a:r>
            <a:r>
              <a:rPr lang="fr-FR" sz="800" dirty="0"/>
              <a:t>11/2012. [en ligne]. Disponible sur : </a:t>
            </a:r>
            <a:r>
              <a:rPr lang="fr-FR" sz="800" dirty="0">
                <a:hlinkClick r:id="rId13"/>
              </a:rPr>
              <a:t>http://www.ifop.fr/?option=com_publication&amp;type=poll&amp;id=2050</a:t>
            </a:r>
            <a:r>
              <a:rPr lang="fr-FR" sz="800" dirty="0"/>
              <a:t>. .</a:t>
            </a:r>
          </a:p>
          <a:p>
            <a:pPr marL="358775" lvl="0" indent="-176213">
              <a:spcBef>
                <a:spcPts val="24"/>
              </a:spcBef>
              <a:spcAft>
                <a:spcPts val="300"/>
              </a:spcAft>
              <a:buNone/>
            </a:pPr>
            <a:r>
              <a:rPr lang="fr-FR" sz="800" dirty="0"/>
              <a:t>--. </a:t>
            </a:r>
            <a:r>
              <a:rPr lang="fr-FR" sz="800" i="1" dirty="0"/>
              <a:t>Observatoire des réseaux sociaux. Vague 8</a:t>
            </a:r>
            <a:r>
              <a:rPr lang="fr-FR" sz="800" dirty="0"/>
              <a:t>. 12/2013. [en ligne]. Disponible sur : </a:t>
            </a:r>
            <a:r>
              <a:rPr lang="fr-FR" sz="800" dirty="0">
                <a:hlinkClick r:id="rId14"/>
              </a:rPr>
              <a:t>http://www.ifop.com/?option=com_publication&amp;type=poll&amp;id=2436</a:t>
            </a:r>
            <a:r>
              <a:rPr lang="fr-FR" sz="800" dirty="0"/>
              <a:t>. </a:t>
            </a:r>
          </a:p>
          <a:p>
            <a:pPr marL="361950" indent="-184150" fontAlgn="ctr">
              <a:spcBef>
                <a:spcPts val="24"/>
              </a:spcBef>
              <a:buNone/>
            </a:pPr>
            <a:r>
              <a:rPr lang="fr-FR" sz="800" dirty="0"/>
              <a:t>INSEE. </a:t>
            </a:r>
            <a:r>
              <a:rPr lang="fr-FR" sz="800" i="1" dirty="0"/>
              <a:t>La vie des femmes et des hommes en Europe. Un portrait statistique</a:t>
            </a:r>
            <a:r>
              <a:rPr lang="fr-FR" sz="800" dirty="0"/>
              <a:t>. Ed. 2017. [en ligne]. Disponible sur : </a:t>
            </a:r>
            <a:r>
              <a:rPr lang="fr-FR" sz="800" dirty="0">
                <a:hlinkClick r:id="rId15"/>
              </a:rPr>
              <a:t>https://insee.fr/fr/outil-interactif/3142332/index.html?lang=fr</a:t>
            </a:r>
            <a:r>
              <a:rPr lang="fr-FR" sz="800" dirty="0"/>
              <a:t>. </a:t>
            </a:r>
          </a:p>
          <a:p>
            <a:pPr marL="358775" indent="-176213">
              <a:spcBef>
                <a:spcPts val="24"/>
              </a:spcBef>
              <a:spcAft>
                <a:spcPts val="300"/>
              </a:spcAft>
              <a:buNone/>
            </a:pPr>
            <a:r>
              <a:rPr lang="fr-FR" sz="800" dirty="0" err="1"/>
              <a:t>OpenSourcing</a:t>
            </a:r>
            <a:r>
              <a:rPr lang="fr-FR" sz="800" dirty="0"/>
              <a:t>. </a:t>
            </a:r>
            <a:r>
              <a:rPr lang="fr-FR" sz="800" i="1" dirty="0"/>
              <a:t>Internet et le recrutement. Enquête sur l’utilisation d’internet dans la recherche d’emploi ou de candidats. </a:t>
            </a:r>
            <a:r>
              <a:rPr lang="fr-FR" sz="800" dirty="0"/>
              <a:t>Ed. 2013-2014. Étude, 2013.  27 p. [en ligne]. Disponible sur : </a:t>
            </a:r>
            <a:r>
              <a:rPr lang="fr-FR" sz="800" dirty="0">
                <a:hlinkClick r:id="rId16"/>
              </a:rPr>
              <a:t>http://fr.slideshare.net/opensourcing/internet-et-recrutement-20132014</a:t>
            </a:r>
            <a:r>
              <a:rPr lang="fr-FR" sz="800" dirty="0"/>
              <a:t>?. </a:t>
            </a:r>
          </a:p>
          <a:p>
            <a:pPr marL="358775" indent="-176213">
              <a:spcBef>
                <a:spcPts val="24"/>
              </a:spcBef>
              <a:spcAft>
                <a:spcPts val="300"/>
              </a:spcAft>
              <a:buNone/>
            </a:pPr>
            <a:r>
              <a:rPr lang="fr-FR" sz="800" dirty="0" err="1"/>
              <a:t>RégionsJob</a:t>
            </a:r>
            <a:r>
              <a:rPr lang="fr-FR" sz="800" dirty="0"/>
              <a:t>. </a:t>
            </a:r>
            <a:r>
              <a:rPr lang="fr-FR" sz="800" i="1" dirty="0"/>
              <a:t>Questions RH. La Grande enquête. Épisode 4. État des lieux du recrutement sur les réseaux sociaux.</a:t>
            </a:r>
            <a:r>
              <a:rPr lang="fr-FR" sz="800" dirty="0"/>
              <a:t> Enquête 2014. 15 p. [en ligne]. Disponible sur : </a:t>
            </a:r>
            <a:r>
              <a:rPr lang="fr-FR" sz="800" dirty="0">
                <a:hlinkClick r:id="rId17"/>
              </a:rPr>
              <a:t>http://fr.slideshare.net/captainjob/enquete-reseaux-sociaux-recrutement</a:t>
            </a:r>
            <a:r>
              <a:rPr lang="fr-FR" sz="800" dirty="0"/>
              <a:t>?. </a:t>
            </a:r>
          </a:p>
          <a:p>
            <a:pPr marL="358775" indent="-176213">
              <a:spcBef>
                <a:spcPts val="24"/>
              </a:spcBef>
              <a:spcAft>
                <a:spcPts val="300"/>
              </a:spcAft>
              <a:buNone/>
            </a:pPr>
            <a:r>
              <a:rPr lang="fr-FR" sz="800" dirty="0"/>
              <a:t>--. </a:t>
            </a:r>
            <a:r>
              <a:rPr lang="fr-FR" sz="800" i="1" dirty="0"/>
              <a:t>3</a:t>
            </a:r>
            <a:r>
              <a:rPr lang="fr-FR" sz="800" i="1" baseline="30000" dirty="0"/>
              <a:t>ème</a:t>
            </a:r>
            <a:r>
              <a:rPr lang="fr-FR" sz="800" i="1" dirty="0"/>
              <a:t> édition de l’enquête Emploi &amp; réseaux sociaux</a:t>
            </a:r>
            <a:r>
              <a:rPr lang="fr-FR" sz="800" dirty="0"/>
              <a:t>. Enquête 2013. 18 p. [en ligne]. Disponible sur : </a:t>
            </a:r>
            <a:r>
              <a:rPr lang="fr-FR" sz="800" dirty="0">
                <a:hlinkClick r:id="rId18"/>
              </a:rPr>
              <a:t>http://fr.slideshare.net/captainjob/emploi-rseaux-sociaux-3me-dition-de-lenqute-regionsjob</a:t>
            </a:r>
            <a:r>
              <a:rPr lang="fr-FR" sz="800" dirty="0"/>
              <a:t>. </a:t>
            </a:r>
          </a:p>
          <a:p>
            <a:pPr marL="358775" lvl="0" indent="-176213">
              <a:spcBef>
                <a:spcPts val="24"/>
              </a:spcBef>
              <a:spcAft>
                <a:spcPts val="300"/>
              </a:spcAft>
              <a:buNone/>
            </a:pPr>
            <a:r>
              <a:rPr lang="fr-FR" sz="800" dirty="0"/>
              <a:t>SNCD. </a:t>
            </a:r>
            <a:r>
              <a:rPr lang="fr-FR" sz="800" i="1" dirty="0"/>
              <a:t>Social Media Attitude 2013 : les comportements des Français sur les réseaux sociaux. </a:t>
            </a:r>
            <a:r>
              <a:rPr lang="fr-FR" sz="800" dirty="0"/>
              <a:t>Présentation. 09/2013. 41 p. [en ligne]. Disponible sur : </a:t>
            </a:r>
            <a:r>
              <a:rPr lang="fr-FR" sz="800" dirty="0">
                <a:hlinkClick r:id="rId19"/>
              </a:rPr>
              <a:t>http://fr.slideshare.net/ConscientNetworks/social-media-attitude-2013-les-comportements-des-franais-sur-les-rseaux-sociaux</a:t>
            </a:r>
            <a:r>
              <a:rPr lang="fr-FR" sz="800" dirty="0"/>
              <a:t>. </a:t>
            </a:r>
          </a:p>
          <a:p>
            <a:pPr marL="358775" indent="-176213">
              <a:spcBef>
                <a:spcPts val="24"/>
              </a:spcBef>
              <a:spcAft>
                <a:spcPts val="300"/>
              </a:spcAft>
              <a:buNone/>
            </a:pPr>
            <a:r>
              <a:rPr lang="fr-FR" sz="800" dirty="0" err="1"/>
              <a:t>StepStone</a:t>
            </a:r>
            <a:r>
              <a:rPr lang="fr-FR" sz="800" dirty="0"/>
              <a:t>. </a:t>
            </a:r>
            <a:r>
              <a:rPr lang="fr-FR" sz="800" i="1" dirty="0"/>
              <a:t>Le recrutement via les réseaux sociaux : mythe ou réalité ? Quel retour sur investissement du recrutement via les réseaux sociaux en Europe en 2013 ?</a:t>
            </a:r>
            <a:r>
              <a:rPr lang="fr-FR" sz="800" dirty="0"/>
              <a:t> Étude. 2013. 17 p. [en ligne]. Disponible sur : </a:t>
            </a:r>
            <a:r>
              <a:rPr lang="fr-FR" sz="800" dirty="0">
                <a:hlinkClick r:id="rId20"/>
              </a:rPr>
              <a:t>http://fr.slideshare.net/lesechos2/etude-de-stepstone-sur-le-recrutement-reseaux-sociaux2013</a:t>
            </a:r>
            <a:r>
              <a:rPr lang="fr-FR" sz="800" dirty="0"/>
              <a:t>.</a:t>
            </a:r>
          </a:p>
        </p:txBody>
      </p:sp>
    </p:spTree>
    <p:extLst>
      <p:ext uri="{BB962C8B-B14F-4D97-AF65-F5344CB8AC3E}">
        <p14:creationId xmlns:p14="http://schemas.microsoft.com/office/powerpoint/2010/main" val="135850631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332656"/>
            <a:ext cx="8640960" cy="648072"/>
          </a:xfrm>
        </p:spPr>
        <p:txBody>
          <a:bodyPr/>
          <a:lstStyle/>
          <a:p>
            <a:r>
              <a:rPr lang="fr-FR" dirty="0"/>
              <a:t>Bibliographie – état des lieux</a:t>
            </a:r>
          </a:p>
        </p:txBody>
      </p:sp>
      <p:sp>
        <p:nvSpPr>
          <p:cNvPr id="3" name="Espace réservé du contenu 2"/>
          <p:cNvSpPr>
            <a:spLocks noGrp="1"/>
          </p:cNvSpPr>
          <p:nvPr>
            <p:ph idx="1"/>
          </p:nvPr>
        </p:nvSpPr>
        <p:spPr>
          <a:xfrm>
            <a:off x="251520" y="1196752"/>
            <a:ext cx="8640960" cy="5472608"/>
          </a:xfrm>
        </p:spPr>
        <p:txBody>
          <a:bodyPr>
            <a:noAutofit/>
          </a:bodyPr>
          <a:lstStyle/>
          <a:p>
            <a:pPr marL="358775" lvl="0" indent="-176213">
              <a:spcAft>
                <a:spcPts val="300"/>
              </a:spcAft>
              <a:buNone/>
            </a:pPr>
            <a:r>
              <a:rPr lang="fr-FR" sz="900" b="1" dirty="0"/>
              <a:t>Universités </a:t>
            </a:r>
          </a:p>
          <a:p>
            <a:pPr marL="358775" indent="-176213">
              <a:spcBef>
                <a:spcPts val="24"/>
              </a:spcBef>
              <a:spcAft>
                <a:spcPts val="300"/>
              </a:spcAft>
              <a:buNone/>
            </a:pPr>
            <a:r>
              <a:rPr lang="fr-FR" sz="800" dirty="0"/>
              <a:t>Sophia </a:t>
            </a:r>
            <a:r>
              <a:rPr lang="fr-FR" sz="800" dirty="0" err="1"/>
              <a:t>Agoumi</a:t>
            </a:r>
            <a:r>
              <a:rPr lang="fr-FR" sz="800" dirty="0"/>
              <a:t>  et al. </a:t>
            </a:r>
            <a:r>
              <a:rPr lang="fr-FR" sz="800" i="1" dirty="0"/>
              <a:t>Universités et réseaux sociaux. Éléments de réflexion</a:t>
            </a:r>
            <a:r>
              <a:rPr lang="fr-FR" sz="800" dirty="0"/>
              <a:t>. Étude </a:t>
            </a:r>
            <a:r>
              <a:rPr lang="fr-FR" sz="800" dirty="0" err="1"/>
              <a:t>Capgemini</a:t>
            </a:r>
            <a:r>
              <a:rPr lang="fr-FR" sz="800" dirty="0"/>
              <a:t> consulting / </a:t>
            </a:r>
            <a:r>
              <a:rPr lang="fr-FR" sz="800" dirty="0" err="1"/>
              <a:t>WordAppeal</a:t>
            </a:r>
            <a:r>
              <a:rPr lang="fr-FR" sz="800" dirty="0"/>
              <a:t>. 2012. 24 p.  [en ligne]. Disponible sur : </a:t>
            </a:r>
            <a:r>
              <a:rPr lang="fr-FR" sz="800" dirty="0">
                <a:hlinkClick r:id="rId3"/>
              </a:rPr>
              <a:t>http://www.fr.capgemini-consulting.com/expertises-sectorielles/universites-et-reseaux-sociaux</a:t>
            </a:r>
            <a:r>
              <a:rPr lang="fr-FR" sz="800" dirty="0"/>
              <a:t>. </a:t>
            </a:r>
          </a:p>
          <a:p>
            <a:pPr marL="358775" lvl="0" indent="-176213">
              <a:spcBef>
                <a:spcPts val="24"/>
              </a:spcBef>
              <a:spcAft>
                <a:spcPts val="300"/>
              </a:spcAft>
              <a:buNone/>
            </a:pPr>
            <a:r>
              <a:rPr lang="fr-FR" sz="800" dirty="0"/>
              <a:t>APEC. </a:t>
            </a:r>
            <a:r>
              <a:rPr lang="fr-FR" sz="800" i="1" dirty="0"/>
              <a:t>Attitudes et pratiques des jeunes diplômés concernant l'usage des réseaux sociaux et la recherche d'emploi. </a:t>
            </a:r>
            <a:r>
              <a:rPr lang="fr-FR" sz="800" dirty="0"/>
              <a:t>Les </a:t>
            </a:r>
            <a:r>
              <a:rPr lang="fr-FR" sz="800" dirty="0" err="1"/>
              <a:t>Etudes</a:t>
            </a:r>
            <a:r>
              <a:rPr lang="fr-FR" sz="800" dirty="0"/>
              <a:t> de l’emploi cadres, septembre 2012. 2012. 56 p. [en ligne]. Disponible sur : </a:t>
            </a:r>
            <a:r>
              <a:rPr lang="fr-FR" sz="800" dirty="0">
                <a:hlinkClick r:id="rId4"/>
              </a:rPr>
              <a:t>http://recruteurs.apec.fr/Recrutement/content/download/454637/995167/version/1/file/JD+2012+R%C3%A9seaux+sociaux.pdf</a:t>
            </a:r>
            <a:r>
              <a:rPr lang="fr-FR" sz="800" dirty="0"/>
              <a:t>. </a:t>
            </a:r>
          </a:p>
          <a:p>
            <a:pPr marL="358775" lvl="0" indent="-176213">
              <a:spcBef>
                <a:spcPts val="24"/>
              </a:spcBef>
              <a:spcAft>
                <a:spcPts val="300"/>
              </a:spcAft>
              <a:buNone/>
            </a:pPr>
            <a:r>
              <a:rPr lang="fr-FR" sz="800" dirty="0"/>
              <a:t>ARCES.</a:t>
            </a:r>
            <a:r>
              <a:rPr lang="fr-FR" sz="800" i="1" dirty="0"/>
              <a:t> Baromètre médias sociaux 2013 – Vague 2</a:t>
            </a:r>
            <a:r>
              <a:rPr lang="fr-FR" sz="800" dirty="0"/>
              <a:t>. </a:t>
            </a:r>
            <a:r>
              <a:rPr lang="fr-FR" sz="800" dirty="0" err="1"/>
              <a:t>Etude</a:t>
            </a:r>
            <a:r>
              <a:rPr lang="fr-FR" sz="800" dirty="0"/>
              <a:t> </a:t>
            </a:r>
            <a:r>
              <a:rPr lang="fr-FR" sz="800" dirty="0" err="1"/>
              <a:t>Arces</a:t>
            </a:r>
            <a:r>
              <a:rPr lang="fr-FR" sz="800" dirty="0"/>
              <a:t> / C’est un signe. Documents en ligne. Disponible sur : </a:t>
            </a:r>
            <a:r>
              <a:rPr lang="fr-FR" sz="800" dirty="0">
                <a:hlinkClick r:id="rId5"/>
              </a:rPr>
              <a:t>http://www.arces.com/Pages/Arces-pratique/Barometre-medias-sociaux</a:t>
            </a:r>
            <a:r>
              <a:rPr lang="fr-FR" sz="800" dirty="0"/>
              <a:t>.  Synthèse : </a:t>
            </a:r>
            <a:r>
              <a:rPr lang="fr-FR" sz="800" dirty="0">
                <a:hlinkClick r:id="rId6"/>
              </a:rPr>
              <a:t>http://www.arces.com/var/arces/storage/original/application/817a1a06875e8b3ee5e3e1b5770d22a3.pdf</a:t>
            </a:r>
            <a:r>
              <a:rPr lang="fr-FR" sz="800" dirty="0"/>
              <a:t>. </a:t>
            </a:r>
          </a:p>
          <a:p>
            <a:pPr marL="358775" lvl="0" indent="-176213">
              <a:spcBef>
                <a:spcPts val="24"/>
              </a:spcBef>
              <a:spcAft>
                <a:spcPts val="300"/>
              </a:spcAft>
              <a:buNone/>
            </a:pPr>
            <a:r>
              <a:rPr lang="fr-FR" sz="800" i="1" dirty="0"/>
              <a:t>--. Observatoire des métiers de la communication dans l’enseignement supérieur. Enquête auprès des membres de l’ARCES. Vague 5. Juin 2013</a:t>
            </a:r>
            <a:r>
              <a:rPr lang="fr-FR" sz="800" dirty="0"/>
              <a:t>. 2013. 49 f. [en ligne]. Disponible sur : </a:t>
            </a:r>
            <a:r>
              <a:rPr lang="fr-FR" sz="800" dirty="0">
                <a:hlinkClick r:id="rId7"/>
              </a:rPr>
              <a:t>http://www.letudiant.fr/static/uploads/mediatheque/EDU_EDU/6/6/101266-arces-observatoire-synthese-2013-original.pdf</a:t>
            </a:r>
            <a:r>
              <a:rPr lang="fr-FR" sz="800" dirty="0"/>
              <a:t>. </a:t>
            </a:r>
          </a:p>
          <a:p>
            <a:pPr marL="358775" lvl="0" indent="-176213">
              <a:spcBef>
                <a:spcPts val="24"/>
              </a:spcBef>
              <a:spcAft>
                <a:spcPts val="300"/>
              </a:spcAft>
              <a:buNone/>
            </a:pPr>
            <a:r>
              <a:rPr lang="fr-FR" sz="800" dirty="0"/>
              <a:t>--. </a:t>
            </a:r>
            <a:r>
              <a:rPr lang="fr-FR" sz="800" i="1" dirty="0"/>
              <a:t>Observatoire des métiers de la communication dans l’enseignement supérieur. Enquête auprès des membres de l’ARCES. Vague 7 – mai 2017.</a:t>
            </a:r>
            <a:r>
              <a:rPr lang="fr-FR" sz="800" dirty="0"/>
              <a:t> 76 p. Disponible sur : </a:t>
            </a:r>
            <a:r>
              <a:rPr lang="fr-FR" sz="800" dirty="0">
                <a:hlinkClick r:id="rId8"/>
              </a:rPr>
              <a:t>http://www.arces.com/extension/digital/design/ewp/javascript/ckeditor/kcfinder/upload/arces/files/ARCES_Synth%C3%A8se%20du%20Barom%C3%A8tre%20des%20m%C3%A9tiers%20de%20la%20communication%20de%20lenseignement%20sup%C3%A9rieur_juin2017%281%29.pptx</a:t>
            </a:r>
            <a:r>
              <a:rPr lang="fr-FR" sz="800" dirty="0"/>
              <a:t>. </a:t>
            </a:r>
          </a:p>
          <a:p>
            <a:pPr marL="358775" lvl="0" indent="-176213">
              <a:spcBef>
                <a:spcPts val="24"/>
              </a:spcBef>
              <a:spcAft>
                <a:spcPts val="300"/>
              </a:spcAft>
              <a:buNone/>
            </a:pPr>
            <a:r>
              <a:rPr lang="fr-FR" sz="800" dirty="0"/>
              <a:t>--. </a:t>
            </a:r>
            <a:r>
              <a:rPr lang="fr-FR" sz="800" i="1" dirty="0"/>
              <a:t>Observatoire des métiers de la communication dans l’enseignement supérieur. Enquête auprès des membres de l’ARCES. Vague 8 – avril 2019.</a:t>
            </a:r>
            <a:r>
              <a:rPr lang="fr-FR" sz="800" dirty="0"/>
              <a:t> 77 p. Disponible sur : </a:t>
            </a:r>
            <a:r>
              <a:rPr lang="fr-FR" sz="800" dirty="0">
                <a:hlinkClick r:id="rId9"/>
              </a:rPr>
              <a:t>https://www.arces.com/images/files/ARCES_2019_Synth%C3%A8se%20du%20Barometre_metiers_communication_VF_5juin2019.pdf</a:t>
            </a:r>
            <a:r>
              <a:rPr lang="fr-FR" sz="800" dirty="0"/>
              <a:t>.</a:t>
            </a:r>
          </a:p>
          <a:p>
            <a:pPr marL="358775" lvl="0" indent="-176213">
              <a:spcBef>
                <a:spcPts val="24"/>
              </a:spcBef>
              <a:spcAft>
                <a:spcPts val="300"/>
              </a:spcAft>
              <a:buNone/>
            </a:pPr>
            <a:r>
              <a:rPr lang="fr-FR" sz="800" dirty="0"/>
              <a:t>Céline </a:t>
            </a:r>
            <a:r>
              <a:rPr lang="fr-FR" sz="800" dirty="0" err="1"/>
              <a:t>Authemayou</a:t>
            </a:r>
            <a:r>
              <a:rPr lang="fr-FR" sz="800" dirty="0"/>
              <a:t>. « Classement Instagram : le nombre d’abonnés monte en flèche ». </a:t>
            </a:r>
            <a:r>
              <a:rPr lang="fr-FR" sz="800" i="1" dirty="0" err="1"/>
              <a:t>Canévet</a:t>
            </a:r>
            <a:r>
              <a:rPr lang="fr-FR" sz="800" i="1" dirty="0"/>
              <a:t> et associés blog. </a:t>
            </a:r>
            <a:r>
              <a:rPr lang="fr-FR" sz="800" dirty="0"/>
              <a:t>19/02/2019. [en ligne]. Disponible sur : </a:t>
            </a:r>
            <a:r>
              <a:rPr lang="fr-FR" sz="800" dirty="0">
                <a:hlinkClick r:id="rId10"/>
              </a:rPr>
              <a:t>https://canevetetassocies.fr/2019/02/19/classement-instagram-sup-2019/</a:t>
            </a:r>
            <a:r>
              <a:rPr lang="fr-FR" sz="800" dirty="0"/>
              <a:t>.</a:t>
            </a:r>
          </a:p>
          <a:p>
            <a:pPr marL="358775" lvl="0" indent="-176213">
              <a:spcBef>
                <a:spcPts val="24"/>
              </a:spcBef>
              <a:spcAft>
                <a:spcPts val="300"/>
              </a:spcAft>
              <a:buNone/>
            </a:pPr>
            <a:r>
              <a:rPr lang="fr-FR" sz="800" dirty="0"/>
              <a:t>Sophie </a:t>
            </a:r>
            <a:r>
              <a:rPr lang="fr-FR" sz="800" dirty="0" err="1"/>
              <a:t>Blitman</a:t>
            </a:r>
            <a:r>
              <a:rPr lang="fr-FR" sz="800" dirty="0"/>
              <a:t>. « Communication : les bonnes stratégies pour faire connaître ses enseignants-chercheurs ». </a:t>
            </a:r>
            <a:r>
              <a:rPr lang="fr-FR" sz="800" i="1" dirty="0"/>
              <a:t>La lettre de l’Etudiant</a:t>
            </a:r>
            <a:r>
              <a:rPr lang="fr-FR" sz="800" dirty="0"/>
              <a:t>. 14/11/2011. n°1044. p. 4-6.</a:t>
            </a:r>
          </a:p>
          <a:p>
            <a:pPr marL="358775" lvl="0" indent="-176213">
              <a:spcBef>
                <a:spcPts val="24"/>
              </a:spcBef>
              <a:spcAft>
                <a:spcPts val="300"/>
              </a:spcAft>
              <a:buNone/>
            </a:pPr>
            <a:r>
              <a:rPr lang="fr-FR" sz="800" dirty="0"/>
              <a:t>Claire Bouleau. « Le développement des réseaux sociaux a-t-il influencé le développement des grandes écoles et des universités ? ». </a:t>
            </a:r>
            <a:r>
              <a:rPr lang="fr-FR" sz="800" i="1" dirty="0"/>
              <a:t>Le journal des grandes écoles et des universités</a:t>
            </a:r>
            <a:r>
              <a:rPr lang="fr-FR" sz="800" dirty="0"/>
              <a:t>. 2/03/2013. [en ligne]. Disponible sur : </a:t>
            </a:r>
            <a:r>
              <a:rPr lang="fr-FR" sz="800" dirty="0">
                <a:hlinkClick r:id="rId11"/>
              </a:rPr>
              <a:t>http://journaldesgrandesecoles.com/le-developpement-des-reseaux-sociaux-a-t%E2%80%99il-influence-le-developpement-des-grandes-ecoles-et-des-universites/</a:t>
            </a:r>
            <a:r>
              <a:rPr lang="fr-FR" sz="800" dirty="0"/>
              <a:t>. </a:t>
            </a:r>
          </a:p>
          <a:p>
            <a:pPr marL="358775" lvl="0" indent="-176213">
              <a:spcBef>
                <a:spcPts val="24"/>
              </a:spcBef>
              <a:spcAft>
                <a:spcPts val="300"/>
              </a:spcAft>
              <a:buNone/>
            </a:pPr>
            <a:r>
              <a:rPr lang="fr-FR" sz="800" dirty="0"/>
              <a:t>Manuel. </a:t>
            </a:r>
            <a:r>
              <a:rPr lang="fr-FR" sz="800" dirty="0" err="1"/>
              <a:t>Canévet</a:t>
            </a:r>
            <a:r>
              <a:rPr lang="fr-FR" sz="800" dirty="0"/>
              <a:t> « Réseaux sociaux professionnels : quels usages dans les établissements d'enseignement supérieur ? ». </a:t>
            </a:r>
            <a:r>
              <a:rPr lang="fr-FR" sz="800" i="1" dirty="0"/>
              <a:t>Sup-numérique.gouv.fr. </a:t>
            </a:r>
            <a:r>
              <a:rPr lang="fr-FR" sz="800" dirty="0"/>
              <a:t>15/04/2019. [en ligne]. Disponible sur : </a:t>
            </a:r>
            <a:r>
              <a:rPr lang="fr-FR" sz="800" dirty="0">
                <a:hlinkClick r:id="rId12"/>
              </a:rPr>
              <a:t>http://www.sup-numerique.gouv.fr/pid33268-cid135964/reseaux-sociaux-professionnels-quels-usages-dans-les-etablissements-d-enseignement-superieur.html</a:t>
            </a:r>
            <a:r>
              <a:rPr lang="fr-FR" sz="800" dirty="0"/>
              <a:t>.</a:t>
            </a:r>
          </a:p>
          <a:p>
            <a:pPr marL="358775" lvl="0" indent="-176213">
              <a:spcBef>
                <a:spcPts val="24"/>
              </a:spcBef>
              <a:spcAft>
                <a:spcPts val="300"/>
              </a:spcAft>
              <a:buNone/>
            </a:pPr>
            <a:r>
              <a:rPr lang="fr-FR" sz="800" i="1" dirty="0"/>
              <a:t>--. Réseaux sociaux et enseignement supérieur : les 7 péchés capitaux. </a:t>
            </a:r>
            <a:r>
              <a:rPr lang="fr-FR" sz="800" dirty="0"/>
              <a:t>Conférence </a:t>
            </a:r>
            <a:r>
              <a:rPr lang="fr-FR" sz="800" dirty="0" err="1"/>
              <a:t>Educpros</a:t>
            </a:r>
            <a:r>
              <a:rPr lang="fr-FR" sz="800" dirty="0"/>
              <a:t> sur les réseaux sociaux et l’enseignement supérieur, 12/05/2011. [en ligne]. Disponible sur : </a:t>
            </a:r>
            <a:r>
              <a:rPr lang="fr-FR" sz="800" dirty="0">
                <a:hlinkClick r:id="rId13"/>
              </a:rPr>
              <a:t>http://www.mille-watts.com/comcampus/2011/05/reseaux-sociaux-et-enseignement-superieur-les-7-peches-capitaux/</a:t>
            </a:r>
            <a:r>
              <a:rPr lang="fr-FR" sz="800" dirty="0"/>
              <a:t>.  </a:t>
            </a:r>
          </a:p>
          <a:p>
            <a:pPr marL="358775" lvl="0" indent="-176213">
              <a:spcBef>
                <a:spcPts val="24"/>
              </a:spcBef>
              <a:spcAft>
                <a:spcPts val="300"/>
              </a:spcAft>
              <a:buNone/>
            </a:pPr>
            <a:r>
              <a:rPr lang="fr-FR" sz="800" dirty="0"/>
              <a:t>--. « Universités et grandes écoles sur </a:t>
            </a:r>
            <a:r>
              <a:rPr lang="fr-FR" sz="800" dirty="0" err="1"/>
              <a:t>Youtube</a:t>
            </a:r>
            <a:r>
              <a:rPr lang="fr-FR" sz="800" dirty="0"/>
              <a:t> en 2019 ». </a:t>
            </a:r>
            <a:r>
              <a:rPr lang="fr-FR" sz="800" i="1" dirty="0" err="1"/>
              <a:t>Canévet</a:t>
            </a:r>
            <a:r>
              <a:rPr lang="fr-FR" sz="800" i="1" dirty="0"/>
              <a:t> et associés blog. </a:t>
            </a:r>
            <a:r>
              <a:rPr lang="fr-FR" sz="800" dirty="0"/>
              <a:t>23/09/2019. [en ligne]. Disponible sur : </a:t>
            </a:r>
            <a:r>
              <a:rPr lang="fr-FR" sz="800" dirty="0">
                <a:hlinkClick r:id="rId14"/>
              </a:rPr>
              <a:t>https://canevetetassocies.fr/2019/09/23/universites-et-grandes-ecoles-sur-youtube-en-2019/</a:t>
            </a:r>
            <a:r>
              <a:rPr lang="fr-FR" sz="800" dirty="0"/>
              <a:t>.</a:t>
            </a:r>
          </a:p>
          <a:p>
            <a:pPr marL="358775" lvl="0" indent="-176213">
              <a:spcBef>
                <a:spcPts val="24"/>
              </a:spcBef>
              <a:spcAft>
                <a:spcPts val="300"/>
              </a:spcAft>
              <a:buNone/>
            </a:pPr>
            <a:r>
              <a:rPr lang="fr-FR" sz="800" dirty="0"/>
              <a:t>Adeline Foucher. « Classement des universités sur Twitter ». </a:t>
            </a:r>
            <a:r>
              <a:rPr lang="fr-FR" sz="800" i="1" dirty="0"/>
              <a:t>Campus communication blog</a:t>
            </a:r>
            <a:r>
              <a:rPr lang="fr-FR" sz="800" dirty="0"/>
              <a:t>. 22/04/2013. [en ligne]. Disponible sur : </a:t>
            </a:r>
            <a:r>
              <a:rPr lang="fr-FR" sz="800" dirty="0">
                <a:hlinkClick r:id="rId15"/>
              </a:rPr>
              <a:t>http://www.campuscommunication.fr/2013/04/classement-des-universites-sur-twitter-avril-2013/</a:t>
            </a:r>
            <a:r>
              <a:rPr lang="fr-FR" sz="800" dirty="0"/>
              <a:t>. </a:t>
            </a:r>
          </a:p>
          <a:p>
            <a:pPr marL="358775" lvl="0" indent="-176213">
              <a:spcBef>
                <a:spcPts val="24"/>
              </a:spcBef>
              <a:spcAft>
                <a:spcPts val="300"/>
              </a:spcAft>
              <a:buNone/>
            </a:pPr>
            <a:r>
              <a:rPr lang="fr-FR" sz="800" dirty="0"/>
              <a:t>Mathieu </a:t>
            </a:r>
            <a:r>
              <a:rPr lang="fr-FR" sz="800" dirty="0" err="1"/>
              <a:t>Jahnich</a:t>
            </a:r>
            <a:r>
              <a:rPr lang="fr-FR" sz="800" dirty="0"/>
              <a:t>. </a:t>
            </a:r>
            <a:r>
              <a:rPr lang="fr-FR" sz="800" i="1" dirty="0"/>
              <a:t>Les organismes de recherche face aux réseaux sociaux</a:t>
            </a:r>
            <a:r>
              <a:rPr lang="fr-FR" sz="800" dirty="0"/>
              <a:t>. </a:t>
            </a:r>
            <a:r>
              <a:rPr lang="fr-FR" sz="800" dirty="0" err="1"/>
              <a:t>Etude</a:t>
            </a:r>
            <a:r>
              <a:rPr lang="fr-FR" sz="800" dirty="0"/>
              <a:t> </a:t>
            </a:r>
            <a:r>
              <a:rPr lang="fr-FR" sz="800" dirty="0" err="1"/>
              <a:t>Wanacôme</a:t>
            </a:r>
            <a:r>
              <a:rPr lang="fr-FR" sz="800" dirty="0"/>
              <a:t>. 22/11/2012.  [en ligne]. Disponible sur : </a:t>
            </a:r>
            <a:r>
              <a:rPr lang="fr-FR" sz="800" dirty="0">
                <a:hlinkClick r:id="rId16"/>
              </a:rPr>
              <a:t>http://prezi.com/huyrmxem_z4x/les-organismes-de-recherche-face-aux-reseaux-sociaux/</a:t>
            </a:r>
            <a:r>
              <a:rPr lang="fr-FR" sz="800" dirty="0"/>
              <a:t>. </a:t>
            </a:r>
          </a:p>
          <a:p>
            <a:pPr marL="358775" lvl="0" indent="-176213">
              <a:spcBef>
                <a:spcPts val="24"/>
              </a:spcBef>
              <a:spcAft>
                <a:spcPts val="300"/>
              </a:spcAft>
              <a:buNone/>
            </a:pPr>
            <a:r>
              <a:rPr lang="fr-FR" sz="800" dirty="0"/>
              <a:t>--. </a:t>
            </a:r>
            <a:r>
              <a:rPr lang="fr-FR" sz="800" i="1" dirty="0"/>
              <a:t>Observatoire 2014 de l’usage des réseaux sociaux par les organismes de recherche</a:t>
            </a:r>
            <a:r>
              <a:rPr lang="fr-FR" sz="800" dirty="0"/>
              <a:t>. Etude </a:t>
            </a:r>
            <a:r>
              <a:rPr lang="fr-FR" sz="800" dirty="0" err="1"/>
              <a:t>Sircome</a:t>
            </a:r>
            <a:r>
              <a:rPr lang="fr-FR" sz="800" dirty="0"/>
              <a:t>, 12/11/2014. [en ligne]. Disponible sur : </a:t>
            </a:r>
            <a:r>
              <a:rPr lang="fr-FR" sz="800" dirty="0">
                <a:hlinkClick r:id="rId17"/>
              </a:rPr>
              <a:t>http://www.sircome.fr/Observatoire-2014-de-l-usage-des</a:t>
            </a:r>
            <a:r>
              <a:rPr lang="fr-FR" sz="800" dirty="0"/>
              <a:t>. </a:t>
            </a:r>
          </a:p>
          <a:p>
            <a:pPr marL="358775" lvl="0" indent="-176213">
              <a:spcBef>
                <a:spcPts val="24"/>
              </a:spcBef>
              <a:spcAft>
                <a:spcPts val="300"/>
              </a:spcAft>
              <a:buNone/>
            </a:pPr>
            <a:r>
              <a:rPr lang="fr-FR" sz="800" dirty="0"/>
              <a:t>--. </a:t>
            </a:r>
            <a:r>
              <a:rPr lang="fr-FR" sz="800" i="1" dirty="0"/>
              <a:t>Observatoire de la communication digitale des organismes de recherche. </a:t>
            </a:r>
            <a:r>
              <a:rPr lang="fr-FR" sz="800" dirty="0"/>
              <a:t>Etude </a:t>
            </a:r>
            <a:r>
              <a:rPr lang="fr-FR" sz="800" dirty="0" err="1"/>
              <a:t>Sircome</a:t>
            </a:r>
            <a:r>
              <a:rPr lang="fr-FR" sz="800" dirty="0"/>
              <a:t>, 11/2016. [en ligne]. Disponible sur : </a:t>
            </a:r>
            <a:r>
              <a:rPr lang="fr-FR" sz="800" dirty="0">
                <a:hlinkClick r:id="rId18"/>
              </a:rPr>
              <a:t>http://sircome.com/comrecherche-la-strategie-pour-faire-face-aux-defis-du-secteur-de-la-recherche/</a:t>
            </a:r>
            <a:r>
              <a:rPr lang="fr-FR" sz="800" dirty="0"/>
              <a:t>. </a:t>
            </a:r>
          </a:p>
          <a:p>
            <a:pPr marL="358775" lvl="0" indent="-176213">
              <a:spcBef>
                <a:spcPts val="24"/>
              </a:spcBef>
              <a:spcAft>
                <a:spcPts val="300"/>
              </a:spcAft>
              <a:buNone/>
            </a:pPr>
            <a:r>
              <a:rPr lang="fr-FR" sz="800" dirty="0"/>
              <a:t>Vadim </a:t>
            </a:r>
            <a:r>
              <a:rPr lang="fr-FR" sz="800" dirty="0" err="1"/>
              <a:t>Lavrusik</a:t>
            </a:r>
            <a:r>
              <a:rPr lang="fr-FR" sz="800" dirty="0"/>
              <a:t>. « </a:t>
            </a:r>
            <a:r>
              <a:rPr lang="en-US" sz="800" dirty="0"/>
              <a:t>10 Ways Universities Share Information Using Social Media</a:t>
            </a:r>
            <a:r>
              <a:rPr lang="fr-FR" sz="800" dirty="0"/>
              <a:t> ». </a:t>
            </a:r>
            <a:r>
              <a:rPr lang="fr-FR" sz="800" i="1" dirty="0" err="1"/>
              <a:t>Mashable</a:t>
            </a:r>
            <a:r>
              <a:rPr lang="fr-FR" sz="800" dirty="0"/>
              <a:t>. 15/07/2009. [en ligne]. Disponible sur : </a:t>
            </a:r>
            <a:r>
              <a:rPr lang="fr-FR" sz="800" dirty="0">
                <a:hlinkClick r:id="rId19"/>
              </a:rPr>
              <a:t>http://mashable.com/2009/07/15/social-media-public-affairs/</a:t>
            </a:r>
            <a:r>
              <a:rPr lang="fr-FR" sz="800" dirty="0"/>
              <a:t>. </a:t>
            </a:r>
          </a:p>
          <a:p>
            <a:pPr marL="358775" lvl="0" indent="-176213">
              <a:spcBef>
                <a:spcPts val="24"/>
              </a:spcBef>
              <a:spcAft>
                <a:spcPts val="300"/>
              </a:spcAft>
              <a:buNone/>
            </a:pPr>
            <a:r>
              <a:rPr lang="fr-FR" sz="800" dirty="0"/>
              <a:t>Nicolas Lombard. </a:t>
            </a:r>
            <a:r>
              <a:rPr lang="fr-FR" sz="800" i="1" dirty="0"/>
              <a:t>Réseaux sociaux et recrutement. Comportements des étudiants et des entreprises. Avril-mai 2011</a:t>
            </a:r>
            <a:r>
              <a:rPr lang="fr-FR" sz="800" dirty="0"/>
              <a:t>. </a:t>
            </a:r>
            <a:r>
              <a:rPr lang="fr-FR" sz="800" dirty="0" err="1"/>
              <a:t>Etude</a:t>
            </a:r>
            <a:r>
              <a:rPr lang="fr-FR" sz="800" dirty="0"/>
              <a:t> </a:t>
            </a:r>
            <a:r>
              <a:rPr lang="fr-FR" sz="800" dirty="0" err="1"/>
              <a:t>JobTeaser</a:t>
            </a:r>
            <a:r>
              <a:rPr lang="fr-FR" sz="800" dirty="0"/>
              <a:t>. 07/2011. 30 p. [en ligne]. Disponible sur : </a:t>
            </a:r>
            <a:r>
              <a:rPr lang="fr-FR" sz="800" dirty="0">
                <a:hlinkClick r:id="rId20"/>
              </a:rPr>
              <a:t>http://fr.slideshare.net/JobTeaser/job-teaser-etudereseauxsociaux2011</a:t>
            </a:r>
            <a:r>
              <a:rPr lang="fr-FR" sz="800" dirty="0"/>
              <a:t>. </a:t>
            </a:r>
          </a:p>
          <a:p>
            <a:pPr marL="358775" lvl="0" indent="-176213">
              <a:spcBef>
                <a:spcPts val="24"/>
              </a:spcBef>
              <a:spcAft>
                <a:spcPts val="300"/>
              </a:spcAft>
              <a:buNone/>
            </a:pPr>
            <a:r>
              <a:rPr lang="fr-FR" sz="800" dirty="0"/>
              <a:t>« Premier baromètre sur les réseaux sociaux dans le supérieur : l’âge de la maturité ? ». L’étudiant. 06/06/2012. [en ligne]. Disponible sur : </a:t>
            </a:r>
            <a:r>
              <a:rPr lang="fr-FR" sz="800" dirty="0">
                <a:hlinkClick r:id="rId21"/>
              </a:rPr>
              <a:t>http://www.letudiant.fr/educpros/actualite/premier-barometre-sur-les-reseaux-sociaux-dans-le-superieur-lage-de-la-maturite.html</a:t>
            </a:r>
            <a:r>
              <a:rPr lang="fr-FR" sz="800" dirty="0"/>
              <a:t>. Extraits disponibles sur : </a:t>
            </a:r>
            <a:r>
              <a:rPr lang="fr-FR" sz="800" dirty="0">
                <a:hlinkClick r:id="rId22"/>
              </a:rPr>
              <a:t>http://www.71signe.com//sites/71signe/files/EtudeInnovation.pdf</a:t>
            </a:r>
            <a:r>
              <a:rPr lang="fr-FR" sz="800" dirty="0"/>
              <a:t>. </a:t>
            </a:r>
          </a:p>
          <a:p>
            <a:pPr marL="358775" lvl="0" indent="-176213">
              <a:spcBef>
                <a:spcPts val="24"/>
              </a:spcBef>
              <a:spcAft>
                <a:spcPts val="300"/>
              </a:spcAft>
              <a:buNone/>
            </a:pPr>
            <a:r>
              <a:rPr lang="fr-FR" sz="800" dirty="0"/>
              <a:t>« </a:t>
            </a:r>
            <a:r>
              <a:rPr lang="en-US" sz="800" dirty="0"/>
              <a:t>Research shows companies re-trenching on social media</a:t>
            </a:r>
            <a:r>
              <a:rPr lang="fr-FR" sz="800" dirty="0"/>
              <a:t> ». </a:t>
            </a:r>
            <a:r>
              <a:rPr lang="fr-FR" sz="800" i="1" dirty="0" err="1"/>
              <a:t>Grow</a:t>
            </a:r>
            <a:r>
              <a:rPr lang="fr-FR" sz="800" dirty="0"/>
              <a:t>. 06/11/2011. [en ligne]. Disponible sur : </a:t>
            </a:r>
            <a:r>
              <a:rPr lang="fr-FR" sz="800" dirty="0">
                <a:hlinkClick r:id="rId23"/>
              </a:rPr>
              <a:t>http://www.businessesgrow.com/2011/11/06/research-shows-companies-re-trenching-on-social-media/</a:t>
            </a:r>
            <a:r>
              <a:rPr lang="fr-FR" sz="800" dirty="0"/>
              <a:t>. </a:t>
            </a:r>
          </a:p>
          <a:p>
            <a:pPr marL="358775" lvl="0" indent="-176213">
              <a:spcAft>
                <a:spcPts val="300"/>
              </a:spcAft>
              <a:buNone/>
            </a:pPr>
            <a:endParaRPr lang="fr-FR" sz="900" dirty="0"/>
          </a:p>
        </p:txBody>
      </p:sp>
    </p:spTree>
    <p:extLst>
      <p:ext uri="{BB962C8B-B14F-4D97-AF65-F5344CB8AC3E}">
        <p14:creationId xmlns:p14="http://schemas.microsoft.com/office/powerpoint/2010/main" val="69084079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332656"/>
            <a:ext cx="8640960" cy="648072"/>
          </a:xfrm>
        </p:spPr>
        <p:txBody>
          <a:bodyPr/>
          <a:lstStyle/>
          <a:p>
            <a:r>
              <a:rPr lang="fr-FR" dirty="0"/>
              <a:t>Bibliographie – état des lieux</a:t>
            </a:r>
          </a:p>
        </p:txBody>
      </p:sp>
      <p:sp>
        <p:nvSpPr>
          <p:cNvPr id="3" name="Espace réservé du contenu 2"/>
          <p:cNvSpPr>
            <a:spLocks noGrp="1"/>
          </p:cNvSpPr>
          <p:nvPr>
            <p:ph idx="1"/>
          </p:nvPr>
        </p:nvSpPr>
        <p:spPr>
          <a:xfrm>
            <a:off x="251520" y="1196752"/>
            <a:ext cx="8640960" cy="5472608"/>
          </a:xfrm>
        </p:spPr>
        <p:txBody>
          <a:bodyPr>
            <a:normAutofit fontScale="62500" lnSpcReduction="20000"/>
          </a:bodyPr>
          <a:lstStyle/>
          <a:p>
            <a:pPr marL="358775" lvl="0" indent="-176213">
              <a:spcBef>
                <a:spcPts val="24"/>
              </a:spcBef>
              <a:spcAft>
                <a:spcPts val="300"/>
              </a:spcAft>
              <a:buNone/>
            </a:pPr>
            <a:r>
              <a:rPr lang="fr-FR" sz="1500" i="1" dirty="0"/>
              <a:t>Universités et réseaux sociaux. </a:t>
            </a:r>
            <a:r>
              <a:rPr lang="fr-FR" sz="1500" dirty="0"/>
              <a:t>Conférence ESEN, 19/05/2011. [en ligne]. Disponible sur : </a:t>
            </a:r>
            <a:r>
              <a:rPr lang="fr-FR" sz="1500" dirty="0">
                <a:hlinkClick r:id="rId3"/>
              </a:rPr>
              <a:t>http://www.canalc2.tv/recherche.asp?idficheEven=585&amp;btRechercher=btRechercher&amp;mots=universit%E9s%20et%20r%E9seaux%20sociaux</a:t>
            </a:r>
            <a:r>
              <a:rPr lang="fr-FR" sz="1500" dirty="0"/>
              <a:t>. Bibliographie : </a:t>
            </a:r>
            <a:r>
              <a:rPr lang="fr-FR" sz="1500" dirty="0">
                <a:hlinkClick r:id="rId4"/>
              </a:rPr>
              <a:t>http://www.esen.education.fr/fr/ressources-par-type/detail-d-une-ressource/?idRessource=1222&amp;cHash=08019f2262</a:t>
            </a:r>
            <a:r>
              <a:rPr lang="fr-FR" sz="1500" dirty="0"/>
              <a:t>. </a:t>
            </a:r>
          </a:p>
          <a:p>
            <a:pPr marL="358775" lvl="0" indent="-176213">
              <a:spcBef>
                <a:spcPts val="24"/>
              </a:spcBef>
              <a:spcAft>
                <a:spcPts val="300"/>
              </a:spcAft>
              <a:buNone/>
            </a:pPr>
            <a:r>
              <a:rPr lang="fr-FR" sz="1500" dirty="0" err="1"/>
              <a:t>Emannuel</a:t>
            </a:r>
            <a:r>
              <a:rPr lang="fr-FR" sz="1500" dirty="0"/>
              <a:t> Vaillant. « Quand écoles et universités utilisent les réseaux sociaux : le rôle des diplômés ». </a:t>
            </a:r>
            <a:r>
              <a:rPr lang="fr-FR" sz="1500" i="1" dirty="0" err="1"/>
              <a:t>EducPros</a:t>
            </a:r>
            <a:r>
              <a:rPr lang="fr-FR" sz="1500" dirty="0"/>
              <a:t>. 27/11/2013. [en ligne]. Disponible sur : </a:t>
            </a:r>
            <a:r>
              <a:rPr lang="fr-FR" sz="1500" dirty="0">
                <a:hlinkClick r:id="rId5"/>
              </a:rPr>
              <a:t>http://www.letudiant.fr/educpros/enquetes/quand-ecoles-et-universites-utilisent-les-reseaux-sociaux-le-role-des-diplomes.html</a:t>
            </a:r>
            <a:r>
              <a:rPr lang="fr-FR" sz="1500" dirty="0"/>
              <a:t>. </a:t>
            </a:r>
          </a:p>
          <a:p>
            <a:pPr marL="358775" lvl="0" indent="-176213">
              <a:lnSpc>
                <a:spcPct val="120000"/>
              </a:lnSpc>
              <a:spcAft>
                <a:spcPts val="150"/>
              </a:spcAft>
              <a:buNone/>
            </a:pPr>
            <a:endParaRPr lang="fr-FR" sz="1100" b="1" dirty="0"/>
          </a:p>
          <a:p>
            <a:pPr marL="358775" lvl="0" indent="-176213">
              <a:lnSpc>
                <a:spcPct val="120000"/>
              </a:lnSpc>
              <a:spcAft>
                <a:spcPts val="150"/>
              </a:spcAft>
              <a:buNone/>
            </a:pPr>
            <a:r>
              <a:rPr lang="fr-FR" sz="1600" b="1" dirty="0"/>
              <a:t>Monde académique</a:t>
            </a:r>
          </a:p>
          <a:p>
            <a:pPr marL="358775" lvl="0" indent="-176213">
              <a:lnSpc>
                <a:spcPct val="120000"/>
              </a:lnSpc>
              <a:spcBef>
                <a:spcPts val="24"/>
              </a:spcBef>
              <a:spcAft>
                <a:spcPts val="300"/>
              </a:spcAft>
              <a:buNone/>
            </a:pPr>
            <a:r>
              <a:rPr lang="fr-FR" sz="1300" dirty="0"/>
              <a:t>Catherine </a:t>
            </a:r>
            <a:r>
              <a:rPr lang="fr-FR" sz="1300" dirty="0" err="1"/>
              <a:t>Bertignac</a:t>
            </a:r>
            <a:r>
              <a:rPr lang="fr-FR" sz="1300" dirty="0"/>
              <a:t> et Morgane Le Gall. </a:t>
            </a:r>
            <a:r>
              <a:rPr lang="fr-FR" sz="1300" i="1" dirty="0"/>
              <a:t>L’utilisation des outils du web 2.0 par les chercheurs. Matinée d’échanges du 18 mars 2013 à la BLP.</a:t>
            </a:r>
            <a:r>
              <a:rPr lang="fr-FR" sz="1300" dirty="0"/>
              <a:t> Étude, Bibliothèque La Pérouse pour l’IFREMER et l’IUEM, 2013. 19 p. [en ligne]. Disponible sur : </a:t>
            </a:r>
            <a:r>
              <a:rPr lang="fr-FR" sz="1300" dirty="0">
                <a:hlinkClick r:id="rId6"/>
              </a:rPr>
              <a:t>http://fr.slideshare.net/Catherine_Bertignac/2013-3-enqueteweb2</a:t>
            </a:r>
            <a:r>
              <a:rPr lang="fr-FR" sz="1300" dirty="0"/>
              <a:t>. </a:t>
            </a:r>
          </a:p>
          <a:p>
            <a:pPr marL="358775" lvl="0" indent="-176213">
              <a:lnSpc>
                <a:spcPct val="120000"/>
              </a:lnSpc>
              <a:spcBef>
                <a:spcPts val="24"/>
              </a:spcBef>
              <a:spcAft>
                <a:spcPts val="300"/>
              </a:spcAft>
              <a:buNone/>
            </a:pPr>
            <a:r>
              <a:rPr lang="fr-FR" sz="1300" dirty="0"/>
              <a:t>Laurence </a:t>
            </a:r>
            <a:r>
              <a:rPr lang="fr-FR" sz="1300" dirty="0" err="1"/>
              <a:t>Bianchini</a:t>
            </a:r>
            <a:r>
              <a:rPr lang="fr-FR" sz="1300" dirty="0"/>
              <a:t>. « Les réseaux sociaux scientifiques : différences d’approches suivant les disciplines ». </a:t>
            </a:r>
            <a:r>
              <a:rPr lang="fr-FR" sz="1300" i="1" dirty="0" err="1"/>
              <a:t>MyScienceWork</a:t>
            </a:r>
            <a:r>
              <a:rPr lang="fr-FR" sz="1300" i="1" dirty="0"/>
              <a:t>. </a:t>
            </a:r>
            <a:r>
              <a:rPr lang="fr-FR" sz="1300" dirty="0"/>
              <a:t>28/09/2011. [en ligne]. Disponible sur : </a:t>
            </a:r>
            <a:r>
              <a:rPr lang="fr-FR" sz="1300" dirty="0">
                <a:hlinkClick r:id="rId7"/>
              </a:rPr>
              <a:t>http://blog.mysciencework.com/2011/09/28/les-reseaux-sociaux-scientifiques-differences-d%E2%80%99approches-suivant-les-disciplines.html</a:t>
            </a:r>
            <a:r>
              <a:rPr lang="fr-FR" sz="1300" dirty="0"/>
              <a:t>. </a:t>
            </a:r>
          </a:p>
          <a:p>
            <a:pPr marL="358775" lvl="0" indent="-176213">
              <a:lnSpc>
                <a:spcPct val="120000"/>
              </a:lnSpc>
              <a:spcBef>
                <a:spcPts val="24"/>
              </a:spcBef>
              <a:spcAft>
                <a:spcPts val="300"/>
              </a:spcAft>
              <a:buNone/>
            </a:pPr>
            <a:r>
              <a:rPr lang="fr-FR" sz="1300" dirty="0"/>
              <a:t>--. « L’évolution de la pratique des réseaux sociaux en science ». </a:t>
            </a:r>
            <a:r>
              <a:rPr lang="fr-FR" sz="1300" i="1" dirty="0" err="1"/>
              <a:t>MyScienceWork</a:t>
            </a:r>
            <a:r>
              <a:rPr lang="fr-FR" sz="1300" i="1" dirty="0"/>
              <a:t>. </a:t>
            </a:r>
            <a:r>
              <a:rPr lang="fr-FR" sz="1300" dirty="0"/>
              <a:t>26/04/2011. [en ligne]. Disponible sur : </a:t>
            </a:r>
            <a:r>
              <a:rPr lang="fr-FR" sz="1300" dirty="0">
                <a:hlinkClick r:id="rId8"/>
              </a:rPr>
              <a:t>http://blog.mysciencework.com/2011/04/26/l%E2%80%99evolution-de-la-pratique-des-reseaux-sociaux-professionnels.html</a:t>
            </a:r>
            <a:r>
              <a:rPr lang="fr-FR" sz="1300" dirty="0"/>
              <a:t>. </a:t>
            </a:r>
          </a:p>
          <a:p>
            <a:pPr marL="358775" lvl="0" indent="-176213">
              <a:lnSpc>
                <a:spcPct val="120000"/>
              </a:lnSpc>
              <a:spcBef>
                <a:spcPts val="24"/>
              </a:spcBef>
              <a:spcAft>
                <a:spcPts val="300"/>
              </a:spcAft>
              <a:buNone/>
            </a:pPr>
            <a:r>
              <a:rPr lang="en-US" sz="1300" dirty="0"/>
              <a:t>Christophe </a:t>
            </a:r>
            <a:r>
              <a:rPr lang="en-US" sz="1300" dirty="0" err="1"/>
              <a:t>Boudry</a:t>
            </a:r>
            <a:r>
              <a:rPr lang="en-US" sz="1300" dirty="0"/>
              <a:t>, Manuel Durand-</a:t>
            </a:r>
            <a:r>
              <a:rPr lang="en-US" sz="1300" dirty="0" err="1"/>
              <a:t>Barthez</a:t>
            </a:r>
            <a:r>
              <a:rPr lang="en-US" sz="1300" dirty="0"/>
              <a:t>. « Use of author identifier services (ORCID, </a:t>
            </a:r>
            <a:r>
              <a:rPr lang="en-US" sz="1300" dirty="0" err="1"/>
              <a:t>ResearcherID</a:t>
            </a:r>
            <a:r>
              <a:rPr lang="en-US" sz="1300" dirty="0"/>
              <a:t>) and academic social networks (Academia.edu, </a:t>
            </a:r>
            <a:r>
              <a:rPr lang="en-US" sz="1300" dirty="0" err="1"/>
              <a:t>ResearchGate</a:t>
            </a:r>
            <a:r>
              <a:rPr lang="en-US" sz="1300" dirty="0"/>
              <a:t>) by the researchers of the University of Caen Normandy (France): A case study ». </a:t>
            </a:r>
            <a:r>
              <a:rPr lang="fr-FR" sz="1300" i="1" dirty="0"/>
              <a:t>PLOS One. </a:t>
            </a:r>
            <a:r>
              <a:rPr lang="fr-FR" sz="1300" dirty="0"/>
              <a:t>02/09/2020. [en ligne]. Disponible sur : </a:t>
            </a:r>
            <a:r>
              <a:rPr lang="fr-FR" sz="1300" u="sng" dirty="0">
                <a:hlinkClick r:id="rId9"/>
              </a:rPr>
              <a:t>https://doi.org/10.1371/journal.pone.0238583</a:t>
            </a:r>
            <a:r>
              <a:rPr lang="fr-FR" sz="1300" dirty="0"/>
              <a:t>.</a:t>
            </a:r>
          </a:p>
          <a:p>
            <a:pPr marL="358775" lvl="0" indent="-176213">
              <a:lnSpc>
                <a:spcPct val="120000"/>
              </a:lnSpc>
              <a:spcBef>
                <a:spcPts val="24"/>
              </a:spcBef>
              <a:spcAft>
                <a:spcPts val="300"/>
              </a:spcAft>
              <a:buNone/>
            </a:pPr>
            <a:r>
              <a:rPr lang="fr-FR" sz="1300" dirty="0"/>
              <a:t>Frédéric </a:t>
            </a:r>
            <a:r>
              <a:rPr lang="fr-FR" sz="1300" dirty="0" err="1"/>
              <a:t>Clavert</a:t>
            </a:r>
            <a:r>
              <a:rPr lang="fr-FR" sz="1300" dirty="0"/>
              <a:t>. « Appel à commentaires: pourquoi les réseaux sociaux pour chercheurs intéressent-ils tant ? ». </a:t>
            </a:r>
            <a:r>
              <a:rPr lang="fr-FR" sz="1300" i="1" dirty="0"/>
              <a:t>Frédéric </a:t>
            </a:r>
            <a:r>
              <a:rPr lang="fr-FR" sz="1300" i="1" dirty="0" err="1"/>
              <a:t>Clavert</a:t>
            </a:r>
            <a:r>
              <a:rPr lang="fr-FR" sz="1300" i="1" dirty="0"/>
              <a:t>.</a:t>
            </a:r>
            <a:r>
              <a:rPr lang="fr-FR" sz="1300" dirty="0"/>
              <a:t> 22/11/2013. [en ligne]. Disponible sur : </a:t>
            </a:r>
            <a:r>
              <a:rPr lang="fr-FR" sz="1300" dirty="0">
                <a:hlinkClick r:id="rId10"/>
              </a:rPr>
              <a:t>http://www.clavert.net/appel-a-commentaires-pourquoi-les-reseaux-sociaux-pour-chercheurs-interessent-ils-tant/</a:t>
            </a:r>
            <a:r>
              <a:rPr lang="fr-FR" sz="1300" dirty="0"/>
              <a:t>. </a:t>
            </a:r>
          </a:p>
          <a:p>
            <a:pPr marL="358775" indent="-176213">
              <a:lnSpc>
                <a:spcPct val="120000"/>
              </a:lnSpc>
              <a:spcBef>
                <a:spcPts val="24"/>
              </a:spcBef>
              <a:spcAft>
                <a:spcPts val="300"/>
              </a:spcAft>
              <a:buNone/>
            </a:pPr>
            <a:r>
              <a:rPr lang="fr-FR" sz="1300" dirty="0"/>
              <a:t>CNRS. </a:t>
            </a:r>
            <a:r>
              <a:rPr lang="fr-FR" sz="1300" i="1" dirty="0"/>
              <a:t>L’usage des réseaux sociaux par les scientifiques. </a:t>
            </a:r>
            <a:r>
              <a:rPr lang="fr-FR" sz="1300" dirty="0"/>
              <a:t>Présentation. 2013. [en ligne]. Disponible sur :  </a:t>
            </a:r>
            <a:r>
              <a:rPr lang="fr-FR" sz="1300" dirty="0">
                <a:hlinkClick r:id="rId11"/>
              </a:rPr>
              <a:t>http://corist-shs.cnrs.fr/sites/default/files/evenements/brigitteperucca_reseauxsociaux.pdf</a:t>
            </a:r>
            <a:r>
              <a:rPr lang="fr-FR" sz="1300" dirty="0"/>
              <a:t> et : </a:t>
            </a:r>
            <a:r>
              <a:rPr lang="fr-FR" sz="1300" dirty="0">
                <a:hlinkClick r:id="rId12"/>
              </a:rPr>
              <a:t>http://papad.org/p/CORIST-SHS_2013</a:t>
            </a:r>
            <a:r>
              <a:rPr lang="fr-FR" sz="1300" dirty="0"/>
              <a:t>.</a:t>
            </a:r>
          </a:p>
          <a:p>
            <a:pPr marL="358775" indent="-176213">
              <a:lnSpc>
                <a:spcPct val="120000"/>
              </a:lnSpc>
              <a:spcBef>
                <a:spcPts val="24"/>
              </a:spcBef>
              <a:spcAft>
                <a:spcPts val="300"/>
              </a:spcAft>
              <a:buNone/>
            </a:pPr>
            <a:r>
              <a:rPr lang="fr-FR" sz="1300" dirty="0"/>
              <a:t>EDHEC </a:t>
            </a:r>
            <a:r>
              <a:rPr lang="fr-FR" sz="1300" dirty="0" err="1"/>
              <a:t>NewGen</a:t>
            </a:r>
            <a:r>
              <a:rPr lang="fr-FR" sz="1300" dirty="0"/>
              <a:t> Talent Centre et </a:t>
            </a:r>
            <a:r>
              <a:rPr lang="fr-FR" sz="1300" dirty="0" err="1"/>
              <a:t>JobTeaser</a:t>
            </a:r>
            <a:r>
              <a:rPr lang="fr-FR" sz="1300" dirty="0"/>
              <a:t>. Recrutement 2.0. R</a:t>
            </a:r>
            <a:r>
              <a:rPr lang="fr-FR" sz="1300" i="1" dirty="0"/>
              <a:t>ecrutement des étudiants sur les nouveaux canaux, mobile et réseaux sociaux mythe ou réalité ?</a:t>
            </a:r>
            <a:r>
              <a:rPr lang="fr-FR" sz="1300" dirty="0"/>
              <a:t> 5</a:t>
            </a:r>
            <a:r>
              <a:rPr lang="fr-FR" sz="1300" baseline="30000" dirty="0"/>
              <a:t>e</a:t>
            </a:r>
            <a:r>
              <a:rPr lang="fr-FR" sz="1300" dirty="0"/>
              <a:t> </a:t>
            </a:r>
            <a:r>
              <a:rPr lang="fr-FR" sz="1300" dirty="0" err="1"/>
              <a:t>ed</a:t>
            </a:r>
            <a:r>
              <a:rPr lang="fr-FR" sz="1300" dirty="0"/>
              <a:t>., 06/2017. 36 p. [en ligne]. Disponible sur :  </a:t>
            </a:r>
            <a:r>
              <a:rPr lang="fr-FR" sz="1300" dirty="0">
                <a:hlinkClick r:id="rId13"/>
              </a:rPr>
              <a:t>http://edhecnewgentalent.com/publications/recrutement-etudiants-nouveaux-canaux-edition-juin-2017/</a:t>
            </a:r>
            <a:r>
              <a:rPr lang="fr-FR" sz="1300" dirty="0"/>
              <a:t>. </a:t>
            </a:r>
          </a:p>
          <a:p>
            <a:pPr marL="358775" indent="-176213">
              <a:lnSpc>
                <a:spcPct val="120000"/>
              </a:lnSpc>
              <a:spcBef>
                <a:spcPts val="24"/>
              </a:spcBef>
              <a:spcAft>
                <a:spcPts val="300"/>
              </a:spcAft>
              <a:buNone/>
            </a:pPr>
            <a:r>
              <a:rPr lang="fr-FR" sz="1300" dirty="0"/>
              <a:t>Emmanuel </a:t>
            </a:r>
            <a:r>
              <a:rPr lang="fr-FR" sz="1300" dirty="0" err="1"/>
              <a:t>Delamarre</a:t>
            </a:r>
            <a:r>
              <a:rPr lang="fr-FR" sz="1300" dirty="0"/>
              <a:t>, Adrien Ledoux et Nicolas Lombard. R</a:t>
            </a:r>
            <a:r>
              <a:rPr lang="fr-FR" sz="1300" i="1" dirty="0"/>
              <a:t>ecrutement des étudiants sur les nouveaux canaux, mobile et réseaux sociaux mythe ou réalité ?</a:t>
            </a:r>
            <a:r>
              <a:rPr lang="fr-FR" sz="1300" dirty="0"/>
              <a:t> </a:t>
            </a:r>
            <a:r>
              <a:rPr lang="fr-FR" sz="1300" dirty="0" err="1"/>
              <a:t>Etude</a:t>
            </a:r>
            <a:r>
              <a:rPr lang="fr-FR" sz="1300" dirty="0"/>
              <a:t> EDHEC </a:t>
            </a:r>
            <a:r>
              <a:rPr lang="fr-FR" sz="1300" dirty="0" err="1"/>
              <a:t>NewGen</a:t>
            </a:r>
            <a:r>
              <a:rPr lang="fr-FR" sz="1300" dirty="0"/>
              <a:t> Talent Centre/JobTeaser.com. 06/2013. 12 p. [en ligne]. Disponible sur : </a:t>
            </a:r>
            <a:r>
              <a:rPr lang="fr-FR" sz="1300" dirty="0">
                <a:hlinkClick r:id="rId14"/>
              </a:rPr>
              <a:t>http://edhecnewgentalent.com/wp-content/uploads/2013/06/etude-du-18-Juin.pdf</a:t>
            </a:r>
            <a:r>
              <a:rPr lang="fr-FR" sz="1300" dirty="0"/>
              <a:t>. </a:t>
            </a:r>
          </a:p>
          <a:p>
            <a:pPr marL="358775" indent="-176213">
              <a:lnSpc>
                <a:spcPct val="120000"/>
              </a:lnSpc>
              <a:spcBef>
                <a:spcPts val="24"/>
              </a:spcBef>
              <a:spcAft>
                <a:spcPts val="300"/>
              </a:spcAft>
              <a:buNone/>
            </a:pPr>
            <a:r>
              <a:rPr lang="en-US" sz="1000" dirty="0" err="1"/>
              <a:t>Zoé</a:t>
            </a:r>
            <a:r>
              <a:rPr lang="en-US" sz="1000" dirty="0"/>
              <a:t> </a:t>
            </a:r>
            <a:r>
              <a:rPr lang="en-US" sz="1000" dirty="0" err="1"/>
              <a:t>Demailly</a:t>
            </a:r>
            <a:r>
              <a:rPr lang="en-US" sz="1000" dirty="0"/>
              <a:t> et al. « Gender differences in professional social media use among </a:t>
            </a:r>
            <a:r>
              <a:rPr lang="en-US" sz="1000" dirty="0" err="1"/>
              <a:t>anaesthesia</a:t>
            </a:r>
            <a:r>
              <a:rPr lang="en-US" sz="1000" dirty="0"/>
              <a:t> researchers ». </a:t>
            </a:r>
            <a:r>
              <a:rPr lang="en-US" sz="1000" i="1" dirty="0"/>
              <a:t>British Journal of </a:t>
            </a:r>
            <a:r>
              <a:rPr lang="en-US" sz="1000" i="1" dirty="0" err="1"/>
              <a:t>Anaesthesia</a:t>
            </a:r>
            <a:r>
              <a:rPr lang="en-US" sz="1000" i="1" dirty="0"/>
              <a:t>.</a:t>
            </a:r>
            <a:r>
              <a:rPr lang="en-US" sz="1000" dirty="0"/>
              <a:t> vol. 124, issue 3, 032020. p. e178-e184. [</a:t>
            </a:r>
            <a:r>
              <a:rPr lang="en-US" sz="1000" dirty="0" err="1"/>
              <a:t>en</a:t>
            </a:r>
            <a:r>
              <a:rPr lang="en-US" sz="1000" dirty="0"/>
              <a:t> </a:t>
            </a:r>
            <a:r>
              <a:rPr lang="en-US" sz="1000" dirty="0" err="1"/>
              <a:t>ligne</a:t>
            </a:r>
            <a:r>
              <a:rPr lang="en-US" sz="1000" dirty="0"/>
              <a:t>]. </a:t>
            </a:r>
            <a:r>
              <a:rPr lang="fr-FR" sz="1000" dirty="0"/>
              <a:t>Disponible sur : </a:t>
            </a:r>
            <a:r>
              <a:rPr lang="fr-FR" sz="1000" u="sng" dirty="0">
                <a:hlinkClick r:id="rId15"/>
              </a:rPr>
              <a:t>https://doi.org/10.1016/j.bja.2019.12.030</a:t>
            </a:r>
            <a:r>
              <a:rPr lang="fr-FR" sz="1000" dirty="0"/>
              <a:t>. </a:t>
            </a:r>
            <a:endParaRPr lang="fr-FR" sz="1300" dirty="0"/>
          </a:p>
          <a:p>
            <a:pPr marL="358775" lvl="0" indent="-176213">
              <a:lnSpc>
                <a:spcPct val="120000"/>
              </a:lnSpc>
              <a:spcBef>
                <a:spcPts val="24"/>
              </a:spcBef>
              <a:spcAft>
                <a:spcPts val="300"/>
              </a:spcAft>
              <a:buNone/>
            </a:pPr>
            <a:r>
              <a:rPr lang="fr-FR" sz="1300" dirty="0" err="1"/>
              <a:t>Eric</a:t>
            </a:r>
            <a:r>
              <a:rPr lang="fr-FR" sz="1300" dirty="0"/>
              <a:t> </a:t>
            </a:r>
            <a:r>
              <a:rPr lang="fr-FR" sz="1300" dirty="0" err="1"/>
              <a:t>Duchemin</a:t>
            </a:r>
            <a:r>
              <a:rPr lang="fr-FR" sz="1300" dirty="0"/>
              <a:t>. « Les réseaux sociaux scientifiques sur Internet: Compte rendu d’une courte étude ». </a:t>
            </a:r>
            <a:r>
              <a:rPr lang="fr-FR" sz="1300" i="1" dirty="0"/>
              <a:t>Vertigo</a:t>
            </a:r>
            <a:r>
              <a:rPr lang="fr-FR" sz="1300" dirty="0"/>
              <a:t>, 16/09/2011. [en ligne]. Disponible sur : </a:t>
            </a:r>
            <a:r>
              <a:rPr lang="fr-FR" sz="1300" dirty="0">
                <a:hlinkClick r:id="rId16"/>
              </a:rPr>
              <a:t>http://vertigo.hypotheses.org/1104</a:t>
            </a:r>
            <a:r>
              <a:rPr lang="fr-FR" sz="1300" dirty="0"/>
              <a:t>. </a:t>
            </a:r>
          </a:p>
          <a:p>
            <a:pPr marL="358775" lvl="0" indent="-176213">
              <a:lnSpc>
                <a:spcPct val="120000"/>
              </a:lnSpc>
              <a:spcBef>
                <a:spcPts val="24"/>
              </a:spcBef>
              <a:spcAft>
                <a:spcPts val="300"/>
              </a:spcAft>
              <a:buNone/>
            </a:pPr>
            <a:r>
              <a:rPr lang="fr-FR" sz="1300" dirty="0"/>
              <a:t>Gabriel Gallezot et Michel Roland.  </a:t>
            </a:r>
            <a:r>
              <a:rPr lang="fr-FR" sz="1300" i="1" dirty="0"/>
              <a:t>Enquête sur les pratiques informationnelles des chercheurs. </a:t>
            </a:r>
            <a:r>
              <a:rPr lang="fr-FR" sz="1300" dirty="0"/>
              <a:t>Université d’été du CLEO, 2011. [en ligne]. Disponible sur : </a:t>
            </a:r>
            <a:r>
              <a:rPr lang="fr-FR" sz="1300" dirty="0">
                <a:hlinkClick r:id="rId17"/>
              </a:rPr>
              <a:t>http://urfist.unice.fr/2011/12/02/epi-enquete-sur-les-pratiques-informationnelles-des-chercheurs/</a:t>
            </a:r>
            <a:r>
              <a:rPr lang="fr-FR" sz="1300" dirty="0"/>
              <a:t>.</a:t>
            </a:r>
          </a:p>
          <a:p>
            <a:pPr marL="358775" lvl="0" indent="-176213">
              <a:lnSpc>
                <a:spcPct val="120000"/>
              </a:lnSpc>
              <a:spcBef>
                <a:spcPts val="24"/>
              </a:spcBef>
              <a:spcAft>
                <a:spcPts val="300"/>
              </a:spcAft>
              <a:buNone/>
            </a:pPr>
            <a:r>
              <a:rPr lang="fr-FR" sz="1300" dirty="0"/>
              <a:t>Tracy Gardner et Simon </a:t>
            </a:r>
            <a:r>
              <a:rPr lang="fr-FR" sz="1300" dirty="0" err="1"/>
              <a:t>Inger</a:t>
            </a:r>
            <a:r>
              <a:rPr lang="fr-FR" sz="1300" dirty="0"/>
              <a:t>. </a:t>
            </a:r>
            <a:r>
              <a:rPr lang="fr-FR" sz="1300" i="1" dirty="0"/>
              <a:t>How </a:t>
            </a:r>
            <a:r>
              <a:rPr lang="fr-FR" sz="1300" i="1" dirty="0" err="1"/>
              <a:t>readers</a:t>
            </a:r>
            <a:r>
              <a:rPr lang="fr-FR" sz="1300" i="1" dirty="0"/>
              <a:t> </a:t>
            </a:r>
            <a:r>
              <a:rPr lang="fr-FR" sz="1300" i="1" dirty="0" err="1"/>
              <a:t>discover</a:t>
            </a:r>
            <a:r>
              <a:rPr lang="fr-FR" sz="1300" i="1" dirty="0"/>
              <a:t> content in </a:t>
            </a:r>
            <a:r>
              <a:rPr lang="fr-FR" sz="1300" i="1" dirty="0" err="1"/>
              <a:t>scholarly</a:t>
            </a:r>
            <a:r>
              <a:rPr lang="fr-FR" sz="1300" i="1" dirty="0"/>
              <a:t> publications. Trends in </a:t>
            </a:r>
            <a:r>
              <a:rPr lang="fr-FR" sz="1300" i="1" dirty="0" err="1"/>
              <a:t>reader</a:t>
            </a:r>
            <a:r>
              <a:rPr lang="fr-FR" sz="1300" i="1" dirty="0"/>
              <a:t> </a:t>
            </a:r>
            <a:r>
              <a:rPr lang="fr-FR" sz="1300" i="1" dirty="0" err="1"/>
              <a:t>behaviour</a:t>
            </a:r>
            <a:r>
              <a:rPr lang="fr-FR" sz="1300" i="1" dirty="0"/>
              <a:t> </a:t>
            </a:r>
            <a:r>
              <a:rPr lang="fr-FR" sz="1300" i="1" dirty="0" err="1"/>
              <a:t>from</a:t>
            </a:r>
            <a:r>
              <a:rPr lang="fr-FR" sz="1300" i="1" dirty="0"/>
              <a:t> 2005 to 2018. </a:t>
            </a:r>
            <a:r>
              <a:rPr lang="fr-FR" sz="1300" dirty="0"/>
              <a:t>Etude </a:t>
            </a:r>
            <a:r>
              <a:rPr lang="fr-FR" sz="1300" dirty="0" err="1"/>
              <a:t>Renew</a:t>
            </a:r>
            <a:r>
              <a:rPr lang="fr-FR" sz="1300" dirty="0"/>
              <a:t>. 2018. 60 p. [en ligne]. Disponible sur : </a:t>
            </a:r>
            <a:r>
              <a:rPr lang="fr-FR" sz="1300" dirty="0">
                <a:hlinkClick r:id="rId18"/>
              </a:rPr>
              <a:t>https://renewconsultants.com/wp-content/uploads/2018/08/How-Readers-Discover-Content-2018-Published-180903.pdf</a:t>
            </a:r>
            <a:r>
              <a:rPr lang="fr-FR" sz="1300" dirty="0"/>
              <a:t>. </a:t>
            </a:r>
          </a:p>
          <a:p>
            <a:pPr marL="358775" lvl="0" indent="-176213">
              <a:lnSpc>
                <a:spcPct val="120000"/>
              </a:lnSpc>
              <a:spcBef>
                <a:spcPts val="24"/>
              </a:spcBef>
              <a:spcAft>
                <a:spcPts val="300"/>
              </a:spcAft>
              <a:buNone/>
            </a:pPr>
            <a:r>
              <a:rPr lang="fr-FR" sz="1300" dirty="0" err="1"/>
              <a:t>Anatoliy</a:t>
            </a:r>
            <a:r>
              <a:rPr lang="fr-FR" sz="1300" dirty="0"/>
              <a:t> </a:t>
            </a:r>
            <a:r>
              <a:rPr lang="fr-FR" sz="1300" dirty="0" err="1"/>
              <a:t>Gruzd</a:t>
            </a:r>
            <a:r>
              <a:rPr lang="fr-FR" sz="1300" dirty="0"/>
              <a:t>, Melissa </a:t>
            </a:r>
            <a:r>
              <a:rPr lang="fr-FR" sz="1300" dirty="0" err="1"/>
              <a:t>Goertzen</a:t>
            </a:r>
            <a:r>
              <a:rPr lang="fr-FR" sz="1300" dirty="0"/>
              <a:t> et Philip Mai. </a:t>
            </a:r>
            <a:r>
              <a:rPr lang="fr-FR" sz="1300" i="1" dirty="0"/>
              <a:t>Survey </a:t>
            </a:r>
            <a:r>
              <a:rPr lang="fr-FR" sz="1300" i="1" dirty="0" err="1"/>
              <a:t>results</a:t>
            </a:r>
            <a:r>
              <a:rPr lang="fr-FR" sz="1300" i="1" dirty="0"/>
              <a:t> </a:t>
            </a:r>
            <a:r>
              <a:rPr lang="fr-FR" sz="1300" i="1" dirty="0" err="1"/>
              <a:t>highlights</a:t>
            </a:r>
            <a:r>
              <a:rPr lang="fr-FR" sz="1300" i="1" dirty="0"/>
              <a:t> : trends in </a:t>
            </a:r>
            <a:r>
              <a:rPr lang="fr-FR" sz="1300" i="1" dirty="0" err="1"/>
              <a:t>scholarly</a:t>
            </a:r>
            <a:r>
              <a:rPr lang="fr-FR" sz="1300" i="1" dirty="0"/>
              <a:t> communication and </a:t>
            </a:r>
            <a:r>
              <a:rPr lang="fr-FR" sz="1300" i="1" dirty="0" err="1"/>
              <a:t>knowledge</a:t>
            </a:r>
            <a:r>
              <a:rPr lang="fr-FR" sz="1300" i="1" dirty="0"/>
              <a:t> </a:t>
            </a:r>
            <a:r>
              <a:rPr lang="fr-FR" sz="1300" i="1" dirty="0" err="1"/>
              <a:t>dissemination</a:t>
            </a:r>
            <a:r>
              <a:rPr lang="fr-FR" sz="1300" i="1" dirty="0"/>
              <a:t> in the </a:t>
            </a:r>
            <a:r>
              <a:rPr lang="fr-FR" sz="1300" i="1" dirty="0" err="1"/>
              <a:t>age</a:t>
            </a:r>
            <a:r>
              <a:rPr lang="fr-FR" sz="1300" i="1" dirty="0"/>
              <a:t> of social media.</a:t>
            </a:r>
            <a:r>
              <a:rPr lang="fr-FR" sz="1300" dirty="0"/>
              <a:t> 02/2012. [en ligne]. Disponible sur : </a:t>
            </a:r>
            <a:r>
              <a:rPr lang="fr-FR" sz="1300" dirty="0">
                <a:hlinkClick r:id="rId19"/>
              </a:rPr>
              <a:t>http://socialmedialab.ca/?p=4308</a:t>
            </a:r>
            <a:r>
              <a:rPr lang="fr-FR" sz="1300" dirty="0"/>
              <a:t>. </a:t>
            </a:r>
          </a:p>
          <a:p>
            <a:pPr marL="358775" indent="-176213">
              <a:lnSpc>
                <a:spcPct val="120000"/>
              </a:lnSpc>
              <a:spcBef>
                <a:spcPts val="24"/>
              </a:spcBef>
              <a:spcAft>
                <a:spcPts val="300"/>
              </a:spcAft>
              <a:buNone/>
            </a:pPr>
            <a:r>
              <a:rPr lang="fr-FR" sz="1300" dirty="0" err="1"/>
              <a:t>Anatoliy</a:t>
            </a:r>
            <a:r>
              <a:rPr lang="fr-FR" sz="1300" dirty="0"/>
              <a:t> </a:t>
            </a:r>
            <a:r>
              <a:rPr lang="fr-FR" sz="1300" dirty="0" err="1"/>
              <a:t>Gruzd</a:t>
            </a:r>
            <a:r>
              <a:rPr lang="fr-FR" sz="1300" dirty="0"/>
              <a:t> et Melissa </a:t>
            </a:r>
            <a:r>
              <a:rPr lang="fr-FR" sz="1300" dirty="0" err="1"/>
              <a:t>Goertzen</a:t>
            </a:r>
            <a:r>
              <a:rPr lang="fr-FR" sz="1300" dirty="0"/>
              <a:t>. « </a:t>
            </a:r>
            <a:r>
              <a:rPr lang="en-US" sz="1300" dirty="0"/>
              <a:t> Wired academia : why social science scholars are using social media</a:t>
            </a:r>
            <a:r>
              <a:rPr lang="fr-FR" sz="1300" dirty="0"/>
              <a:t> ». </a:t>
            </a:r>
            <a:r>
              <a:rPr lang="en-US" sz="1300" i="1" dirty="0"/>
              <a:t>2013 46th Hawaii International Conference on System Sciences (HICSS). </a:t>
            </a:r>
            <a:r>
              <a:rPr lang="en-US" sz="1300" dirty="0"/>
              <a:t>2013. PDF, 10 p. </a:t>
            </a:r>
            <a:r>
              <a:rPr lang="fr-FR" sz="1300" dirty="0"/>
              <a:t>[en ligne]. Disponible sur : </a:t>
            </a:r>
            <a:r>
              <a:rPr lang="en-US" sz="1300" dirty="0">
                <a:hlinkClick r:id="rId20"/>
              </a:rPr>
              <a:t>http://www.computer.org/csdl/proceedings/hicss/2013/4892/00/4892d332.pdf</a:t>
            </a:r>
            <a:r>
              <a:rPr lang="en-US" sz="1300" dirty="0"/>
              <a:t>. </a:t>
            </a:r>
            <a:endParaRPr lang="fr-FR" sz="1300" dirty="0"/>
          </a:p>
          <a:p>
            <a:pPr marL="358775" lvl="0" indent="-176213">
              <a:lnSpc>
                <a:spcPct val="120000"/>
              </a:lnSpc>
              <a:spcBef>
                <a:spcPts val="24"/>
              </a:spcBef>
              <a:spcAft>
                <a:spcPts val="300"/>
              </a:spcAft>
              <a:buNone/>
            </a:pPr>
            <a:r>
              <a:rPr lang="fr-FR" sz="1300" dirty="0"/>
              <a:t>JISC. </a:t>
            </a:r>
            <a:r>
              <a:rPr lang="fr-FR" sz="1300" i="1" dirty="0" err="1"/>
              <a:t>Researchers</a:t>
            </a:r>
            <a:r>
              <a:rPr lang="fr-FR" sz="1300" i="1" dirty="0"/>
              <a:t> of </a:t>
            </a:r>
            <a:r>
              <a:rPr lang="fr-FR" sz="1300" i="1" dirty="0" err="1"/>
              <a:t>Tomorrow</a:t>
            </a:r>
            <a:r>
              <a:rPr lang="fr-FR" sz="1300" i="1" dirty="0"/>
              <a:t> : the </a:t>
            </a:r>
            <a:r>
              <a:rPr lang="fr-FR" sz="1300" i="1" dirty="0" err="1"/>
              <a:t>research</a:t>
            </a:r>
            <a:r>
              <a:rPr lang="fr-FR" sz="1300" i="1" dirty="0"/>
              <a:t> </a:t>
            </a:r>
            <a:r>
              <a:rPr lang="fr-FR" sz="1300" i="1" dirty="0" err="1"/>
              <a:t>behaviour</a:t>
            </a:r>
            <a:r>
              <a:rPr lang="fr-FR" sz="1300" i="1" dirty="0"/>
              <a:t> of </a:t>
            </a:r>
            <a:r>
              <a:rPr lang="fr-FR" sz="1300" i="1" dirty="0" err="1"/>
              <a:t>Generation</a:t>
            </a:r>
            <a:r>
              <a:rPr lang="fr-FR" sz="1300" i="1" dirty="0"/>
              <a:t> Y doctoral </a:t>
            </a:r>
            <a:r>
              <a:rPr lang="fr-FR" sz="1300" i="1" dirty="0" err="1"/>
              <a:t>students</a:t>
            </a:r>
            <a:r>
              <a:rPr lang="fr-FR" sz="1300" i="1" dirty="0"/>
              <a:t>. </a:t>
            </a:r>
            <a:r>
              <a:rPr lang="fr-FR" sz="1300" dirty="0"/>
              <a:t>Étude. 06/2012. 45 p. [en ligne]. Disponible sur : </a:t>
            </a:r>
            <a:r>
              <a:rPr lang="fr-FR" sz="1300" dirty="0">
                <a:hlinkClick r:id="rId21"/>
              </a:rPr>
              <a:t>http://www.jisc.ac.uk/media/documents/publications/reports/2012/researchers-of--tomorrow.pdf</a:t>
            </a:r>
            <a:r>
              <a:rPr lang="fr-FR" sz="1300" dirty="0"/>
              <a:t>.</a:t>
            </a:r>
          </a:p>
          <a:p>
            <a:pPr marL="358775" lvl="0" indent="-176213">
              <a:lnSpc>
                <a:spcPct val="120000"/>
              </a:lnSpc>
              <a:spcBef>
                <a:spcPts val="24"/>
              </a:spcBef>
              <a:spcAft>
                <a:spcPts val="300"/>
              </a:spcAft>
              <a:buNone/>
            </a:pPr>
            <a:endParaRPr lang="fr-FR" sz="1300" dirty="0"/>
          </a:p>
          <a:p>
            <a:pPr marL="358775" indent="-176213">
              <a:lnSpc>
                <a:spcPct val="120000"/>
              </a:lnSpc>
              <a:spcBef>
                <a:spcPts val="24"/>
              </a:spcBef>
              <a:spcAft>
                <a:spcPts val="300"/>
              </a:spcAft>
              <a:buNone/>
            </a:pPr>
            <a:endParaRPr lang="fr-FR" sz="1700" dirty="0"/>
          </a:p>
          <a:p>
            <a:pPr>
              <a:lnSpc>
                <a:spcPct val="120000"/>
              </a:lnSpc>
            </a:pPr>
            <a:endParaRPr lang="fr-FR" dirty="0"/>
          </a:p>
        </p:txBody>
      </p:sp>
    </p:spTree>
    <p:extLst>
      <p:ext uri="{BB962C8B-B14F-4D97-AF65-F5344CB8AC3E}">
        <p14:creationId xmlns:p14="http://schemas.microsoft.com/office/powerpoint/2010/main" val="156650882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332656"/>
            <a:ext cx="8640960" cy="648072"/>
          </a:xfrm>
        </p:spPr>
        <p:txBody>
          <a:bodyPr/>
          <a:lstStyle/>
          <a:p>
            <a:r>
              <a:rPr lang="fr-FR" dirty="0"/>
              <a:t>Bibliographie – état des lieux</a:t>
            </a:r>
          </a:p>
        </p:txBody>
      </p:sp>
      <p:sp>
        <p:nvSpPr>
          <p:cNvPr id="3" name="Espace réservé du contenu 2"/>
          <p:cNvSpPr>
            <a:spLocks noGrp="1"/>
          </p:cNvSpPr>
          <p:nvPr>
            <p:ph idx="1"/>
          </p:nvPr>
        </p:nvSpPr>
        <p:spPr>
          <a:xfrm>
            <a:off x="251520" y="1196752"/>
            <a:ext cx="8640960" cy="5472608"/>
          </a:xfrm>
        </p:spPr>
        <p:txBody>
          <a:bodyPr>
            <a:normAutofit fontScale="85000" lnSpcReduction="20000"/>
          </a:bodyPr>
          <a:lstStyle/>
          <a:p>
            <a:pPr marL="358775" lvl="0" indent="-176213">
              <a:lnSpc>
                <a:spcPct val="120000"/>
              </a:lnSpc>
              <a:spcBef>
                <a:spcPts val="24"/>
              </a:spcBef>
              <a:spcAft>
                <a:spcPts val="300"/>
              </a:spcAft>
              <a:buNone/>
            </a:pPr>
            <a:r>
              <a:rPr lang="fr-FR" sz="800" dirty="0"/>
              <a:t>--. « </a:t>
            </a:r>
            <a:r>
              <a:rPr lang="en-US" sz="800" dirty="0"/>
              <a:t>From social networks to publishing platforms: a review of the history and scholarship of academic social network sites</a:t>
            </a:r>
            <a:r>
              <a:rPr lang="fr-FR" sz="800" dirty="0"/>
              <a:t> ». </a:t>
            </a:r>
            <a:r>
              <a:rPr lang="fr-FR" sz="800" i="1" dirty="0" err="1"/>
              <a:t>Frontiers</a:t>
            </a:r>
            <a:r>
              <a:rPr lang="fr-FR" sz="800" i="1" dirty="0"/>
              <a:t> in digital </a:t>
            </a:r>
            <a:r>
              <a:rPr lang="fr-FR" sz="800" i="1" dirty="0" err="1"/>
              <a:t>humanities</a:t>
            </a:r>
            <a:r>
              <a:rPr lang="fr-FR" sz="800" i="1" dirty="0"/>
              <a:t>. </a:t>
            </a:r>
            <a:r>
              <a:rPr lang="fr-FR" sz="800" dirty="0"/>
              <a:t>12/03/2019. [en ligne]. Disponible sur : </a:t>
            </a:r>
            <a:r>
              <a:rPr lang="fr-FR" sz="800" dirty="0">
                <a:hlinkClick r:id="rId3"/>
              </a:rPr>
              <a:t>https://www.frontiersin.org/articles/10.3389/fdigh.2019.00005/full#h5</a:t>
            </a:r>
            <a:r>
              <a:rPr lang="fr-FR" sz="800" dirty="0"/>
              <a:t>. DOI : </a:t>
            </a:r>
            <a:r>
              <a:rPr lang="fr-FR" sz="800" dirty="0">
                <a:hlinkClick r:id="rId4"/>
              </a:rPr>
              <a:t>https://doi.org/10.3389/fdigh.2019.00005</a:t>
            </a:r>
            <a:r>
              <a:rPr lang="fr-FR" sz="800" dirty="0"/>
              <a:t>. </a:t>
            </a:r>
          </a:p>
          <a:p>
            <a:pPr marL="358775" lvl="0" indent="-176213">
              <a:lnSpc>
                <a:spcPct val="120000"/>
              </a:lnSpc>
              <a:spcBef>
                <a:spcPts val="24"/>
              </a:spcBef>
              <a:spcAft>
                <a:spcPts val="300"/>
              </a:spcAft>
              <a:buNone/>
            </a:pPr>
            <a:r>
              <a:rPr lang="fr-FR" sz="800" i="1" dirty="0"/>
              <a:t>--. </a:t>
            </a:r>
            <a:r>
              <a:rPr lang="en-US" sz="800" i="1" dirty="0"/>
              <a:t>Reshaping the Higher Education network? Analysis of academic social networking sites. </a:t>
            </a:r>
            <a:r>
              <a:rPr lang="en-US" sz="800" dirty="0" err="1"/>
              <a:t>Présentation</a:t>
            </a:r>
            <a:r>
              <a:rPr lang="en-US" sz="800" dirty="0"/>
              <a:t>, 16 p. 31/05/2013. </a:t>
            </a:r>
            <a:r>
              <a:rPr lang="fr-FR" sz="800" dirty="0"/>
              <a:t>[en ligne]. Disponible sur : </a:t>
            </a:r>
            <a:r>
              <a:rPr lang="en-US" sz="800" dirty="0">
                <a:hlinkClick r:id="rId5"/>
              </a:rPr>
              <a:t>http://fr.slideshare.net/katyjordan148/kaleidoscope-slides-20130530</a:t>
            </a:r>
            <a:r>
              <a:rPr lang="en-US" sz="800" dirty="0"/>
              <a:t>. </a:t>
            </a:r>
            <a:endParaRPr lang="fr-FR" sz="800" dirty="0"/>
          </a:p>
          <a:p>
            <a:pPr marL="358775" indent="-176213">
              <a:lnSpc>
                <a:spcPct val="120000"/>
              </a:lnSpc>
              <a:spcBef>
                <a:spcPts val="24"/>
              </a:spcBef>
              <a:spcAft>
                <a:spcPts val="300"/>
              </a:spcAft>
              <a:buNone/>
            </a:pPr>
            <a:r>
              <a:rPr lang="en-US" sz="800" dirty="0"/>
              <a:t>-- et Martin Weller. </a:t>
            </a:r>
            <a:r>
              <a:rPr lang="fr-FR" sz="800" dirty="0"/>
              <a:t>« </a:t>
            </a:r>
            <a:r>
              <a:rPr lang="en-US" sz="800" dirty="0"/>
              <a:t>Communication, collaboration and identity: factor analysis of academics’ perceptions of online networking </a:t>
            </a:r>
            <a:r>
              <a:rPr lang="fr-FR" sz="800" dirty="0"/>
              <a:t>». </a:t>
            </a:r>
            <a:r>
              <a:rPr lang="en-US" sz="800" i="1" dirty="0"/>
              <a:t>Research in Learning Technology</a:t>
            </a:r>
            <a:r>
              <a:rPr lang="en-US" sz="800" dirty="0"/>
              <a:t>, 26 . 2018. [</a:t>
            </a:r>
            <a:r>
              <a:rPr lang="en-US" sz="800" dirty="0" err="1"/>
              <a:t>en</a:t>
            </a:r>
            <a:r>
              <a:rPr lang="en-US" sz="800" dirty="0"/>
              <a:t> </a:t>
            </a:r>
            <a:r>
              <a:rPr lang="en-US" sz="800" dirty="0" err="1"/>
              <a:t>ligne</a:t>
            </a:r>
            <a:r>
              <a:rPr lang="en-US" sz="800" dirty="0"/>
              <a:t>]. Disponible sur : </a:t>
            </a:r>
            <a:r>
              <a:rPr lang="en-US" sz="800" dirty="0">
                <a:hlinkClick r:id="rId6"/>
              </a:rPr>
              <a:t>https://journal.alt.ac.uk/index.php/rlt/article/view/2013</a:t>
            </a:r>
            <a:r>
              <a:rPr lang="en-US" sz="800" dirty="0"/>
              <a:t>. </a:t>
            </a:r>
          </a:p>
          <a:p>
            <a:pPr marL="358775" indent="-176213">
              <a:lnSpc>
                <a:spcPct val="120000"/>
              </a:lnSpc>
              <a:spcBef>
                <a:spcPts val="24"/>
              </a:spcBef>
              <a:spcAft>
                <a:spcPts val="300"/>
              </a:spcAft>
              <a:buNone/>
            </a:pPr>
            <a:r>
              <a:rPr lang="en-US" sz="800" dirty="0"/>
              <a:t>Stacy </a:t>
            </a:r>
            <a:r>
              <a:rPr lang="en-US" sz="800" dirty="0" err="1"/>
              <a:t>Konkiel</a:t>
            </a:r>
            <a:r>
              <a:rPr lang="en-US" sz="800" dirty="0"/>
              <a:t>. </a:t>
            </a:r>
            <a:r>
              <a:rPr lang="fr-FR" sz="800" dirty="0"/>
              <a:t>« </a:t>
            </a:r>
            <a:r>
              <a:rPr lang="en-US" sz="800" dirty="0"/>
              <a:t>Impact challenge day 23 : Make connections and promote your work on science listservs </a:t>
            </a:r>
            <a:r>
              <a:rPr lang="fr-FR" sz="800" dirty="0"/>
              <a:t>». </a:t>
            </a:r>
            <a:r>
              <a:rPr lang="fr-FR" sz="800" i="1" dirty="0" err="1"/>
              <a:t>Impactstory</a:t>
            </a:r>
            <a:r>
              <a:rPr lang="fr-FR" sz="800" i="1" dirty="0"/>
              <a:t> blog. </a:t>
            </a:r>
            <a:r>
              <a:rPr lang="fr-FR" sz="800" dirty="0"/>
              <a:t>25/11/2014. [en ligne]. Disponible sur : </a:t>
            </a:r>
            <a:r>
              <a:rPr lang="fr-FR" sz="800" dirty="0">
                <a:hlinkClick r:id="rId7"/>
              </a:rPr>
              <a:t>http://blog.impactstory.org/impact-challenge-science-listservs/</a:t>
            </a:r>
            <a:r>
              <a:rPr lang="fr-FR" sz="800" dirty="0"/>
              <a:t>.</a:t>
            </a:r>
            <a:endParaRPr lang="en-US" sz="800" dirty="0"/>
          </a:p>
          <a:p>
            <a:pPr marL="358775" indent="-176213">
              <a:lnSpc>
                <a:spcPct val="120000"/>
              </a:lnSpc>
              <a:spcBef>
                <a:spcPts val="24"/>
              </a:spcBef>
              <a:spcAft>
                <a:spcPts val="300"/>
              </a:spcAft>
              <a:buNone/>
            </a:pPr>
            <a:r>
              <a:rPr lang="en-US" sz="800" dirty="0"/>
              <a:t>Bianca Kramer et Jeroen Bosman. </a:t>
            </a:r>
            <a:r>
              <a:rPr lang="en-US" sz="800" i="1" dirty="0"/>
              <a:t>Innovations in scholarly communication. Changing research workflows</a:t>
            </a:r>
            <a:r>
              <a:rPr lang="en-US" sz="800" dirty="0"/>
              <a:t>. 2015-2016. [</a:t>
            </a:r>
            <a:r>
              <a:rPr lang="en-US" sz="800" dirty="0" err="1"/>
              <a:t>en</a:t>
            </a:r>
            <a:r>
              <a:rPr lang="en-US" sz="800" dirty="0"/>
              <a:t> </a:t>
            </a:r>
            <a:r>
              <a:rPr lang="en-US" sz="800" dirty="0" err="1"/>
              <a:t>ligne</a:t>
            </a:r>
            <a:r>
              <a:rPr lang="en-US" sz="800" dirty="0"/>
              <a:t>]. Disponible sur : </a:t>
            </a:r>
            <a:r>
              <a:rPr lang="en-US" sz="800" dirty="0">
                <a:hlinkClick r:id="rId8"/>
              </a:rPr>
              <a:t>https://101innovations.wordpress.com/</a:t>
            </a:r>
            <a:r>
              <a:rPr lang="en-US" sz="800" dirty="0"/>
              <a:t>.</a:t>
            </a:r>
          </a:p>
          <a:p>
            <a:pPr marL="358775" indent="-176213">
              <a:lnSpc>
                <a:spcPct val="120000"/>
              </a:lnSpc>
              <a:spcBef>
                <a:spcPts val="24"/>
              </a:spcBef>
              <a:spcAft>
                <a:spcPts val="300"/>
              </a:spcAft>
              <a:buNone/>
            </a:pPr>
            <a:r>
              <a:rPr lang="en-US" sz="800" dirty="0"/>
              <a:t>Deborah Lupton. </a:t>
            </a:r>
            <a:r>
              <a:rPr lang="en-US" sz="800" i="1" dirty="0"/>
              <a:t>‘Feeling better connected’: academics’ use of social media</a:t>
            </a:r>
            <a:r>
              <a:rPr lang="en-US" sz="800" dirty="0"/>
              <a:t>. Canberra: News &amp; Media Research Centre, University of Canberra.  36 p. 06/2014. </a:t>
            </a:r>
            <a:r>
              <a:rPr lang="fr-FR" sz="800" dirty="0"/>
              <a:t>[en ligne]. Disponible sur : </a:t>
            </a:r>
            <a:r>
              <a:rPr lang="en-US" sz="800" dirty="0">
                <a:hlinkClick r:id="rId9"/>
              </a:rPr>
              <a:t>http://www.canberra.edu.au/faculties/arts-design/attachments/pdf/n-and-mrc/Feeling-Better-Connected-report-final.pdf</a:t>
            </a:r>
            <a:r>
              <a:rPr lang="en-US" sz="800" dirty="0"/>
              <a:t>. </a:t>
            </a:r>
            <a:endParaRPr lang="fr-FR" sz="800" dirty="0"/>
          </a:p>
          <a:p>
            <a:pPr marL="358775" indent="-176213">
              <a:lnSpc>
                <a:spcPct val="120000"/>
              </a:lnSpc>
              <a:spcBef>
                <a:spcPts val="24"/>
              </a:spcBef>
              <a:spcAft>
                <a:spcPts val="300"/>
              </a:spcAft>
              <a:buNone/>
            </a:pPr>
            <a:r>
              <a:rPr lang="fr-FR" sz="800" dirty="0"/>
              <a:t>Monica Marra. « E</a:t>
            </a:r>
            <a:r>
              <a:rPr lang="en-US" sz="800" dirty="0" err="1"/>
              <a:t>xploration</a:t>
            </a:r>
            <a:r>
              <a:rPr lang="en-US" sz="800" dirty="0"/>
              <a:t> of professional social networks and opinions about scholarly communication tools among </a:t>
            </a:r>
            <a:r>
              <a:rPr lang="en-US" sz="800" dirty="0" err="1"/>
              <a:t>italian</a:t>
            </a:r>
            <a:r>
              <a:rPr lang="en-US" sz="800" dirty="0"/>
              <a:t> astrophysicists</a:t>
            </a:r>
            <a:r>
              <a:rPr lang="fr-FR" sz="800" dirty="0"/>
              <a:t> ».  In B. Schmidt et M. </a:t>
            </a:r>
            <a:r>
              <a:rPr lang="fr-FR" sz="800" dirty="0" err="1"/>
              <a:t>Dobreva</a:t>
            </a:r>
            <a:r>
              <a:rPr lang="fr-FR" sz="800" dirty="0"/>
              <a:t> (éd.). </a:t>
            </a:r>
            <a:r>
              <a:rPr lang="en-US" sz="800" i="1" dirty="0"/>
              <a:t>New avenues for electronic publishing in the age of infinite collections and citizen science : scale, openness and trust. Proceedings of the 19th international conference on electronic publishing.</a:t>
            </a:r>
            <a:r>
              <a:rPr lang="en-US" sz="800" dirty="0"/>
              <a:t> 2015. p. 178-180. </a:t>
            </a:r>
            <a:r>
              <a:rPr lang="fr-FR" sz="800" dirty="0"/>
              <a:t>[en ligne]. Disponible sur : </a:t>
            </a:r>
            <a:r>
              <a:rPr lang="fr-FR" sz="800" dirty="0">
                <a:hlinkClick r:id="rId10"/>
              </a:rPr>
              <a:t>http://ebooks.iospress.nl/book/new-avenues-for-electronic-publishing-in-the-age-of-infinite-collections-and-citizen-science-scale-openness-and-trust-proceedings-of-the-19th-international-conf</a:t>
            </a:r>
            <a:r>
              <a:rPr lang="fr-FR" sz="800" dirty="0"/>
              <a:t>. </a:t>
            </a:r>
          </a:p>
          <a:p>
            <a:pPr marL="358775" indent="-176213">
              <a:lnSpc>
                <a:spcPct val="120000"/>
              </a:lnSpc>
              <a:spcBef>
                <a:spcPts val="24"/>
              </a:spcBef>
              <a:spcAft>
                <a:spcPts val="300"/>
              </a:spcAft>
              <a:buNone/>
            </a:pPr>
            <a:r>
              <a:rPr lang="en-US" sz="800" dirty="0"/>
              <a:t>David Nicholas. </a:t>
            </a:r>
            <a:r>
              <a:rPr lang="fr-FR" sz="800" dirty="0"/>
              <a:t>« </a:t>
            </a:r>
            <a:r>
              <a:rPr lang="en-US" sz="800" dirty="0"/>
              <a:t>How will the emerging generation of scholars transform scholarly communication?</a:t>
            </a:r>
            <a:r>
              <a:rPr lang="fr-FR" sz="800" dirty="0"/>
              <a:t> ». </a:t>
            </a:r>
            <a:r>
              <a:rPr lang="fr-FR" sz="800" i="1" dirty="0"/>
              <a:t>LSE impact blog. </a:t>
            </a:r>
            <a:r>
              <a:rPr lang="fr-FR" sz="800" dirty="0"/>
              <a:t>05/06/2019. [en ligne]. Disponible sur : </a:t>
            </a:r>
            <a:r>
              <a:rPr lang="fr-FR" sz="800" dirty="0">
                <a:hlinkClick r:id="rId11"/>
              </a:rPr>
              <a:t>https://blogs.lse.ac.uk/impactofsocialsciences/2019/06/05/how-will-the-emerging-generation-of-scholars-transform-scholarly-communication/</a:t>
            </a:r>
            <a:r>
              <a:rPr lang="fr-FR" sz="800" dirty="0"/>
              <a:t>. </a:t>
            </a:r>
            <a:endParaRPr lang="en-US" sz="800" dirty="0"/>
          </a:p>
          <a:p>
            <a:pPr marL="358775" indent="-176213">
              <a:lnSpc>
                <a:spcPct val="120000"/>
              </a:lnSpc>
              <a:spcBef>
                <a:spcPts val="24"/>
              </a:spcBef>
              <a:spcAft>
                <a:spcPts val="300"/>
              </a:spcAft>
              <a:buNone/>
            </a:pPr>
            <a:r>
              <a:rPr lang="en-US" sz="800" dirty="0"/>
              <a:t>David Nicholas et al. </a:t>
            </a:r>
            <a:r>
              <a:rPr lang="en-US" sz="800" i="1" dirty="0"/>
              <a:t>Early career researchers : the harbingers of change ? </a:t>
            </a:r>
            <a:r>
              <a:rPr lang="en-US" sz="800" i="1" dirty="0" err="1"/>
              <a:t>Ciber</a:t>
            </a:r>
            <a:r>
              <a:rPr lang="en-US" sz="800" i="1" dirty="0"/>
              <a:t> research. Final report</a:t>
            </a:r>
            <a:r>
              <a:rPr lang="en-US" sz="800" dirty="0"/>
              <a:t>. 2018. 79 p. [</a:t>
            </a:r>
            <a:r>
              <a:rPr lang="en-US" sz="800" dirty="0" err="1"/>
              <a:t>en</a:t>
            </a:r>
            <a:r>
              <a:rPr lang="en-US" sz="800" dirty="0"/>
              <a:t> </a:t>
            </a:r>
            <a:r>
              <a:rPr lang="en-US" sz="800" dirty="0" err="1"/>
              <a:t>ligne</a:t>
            </a:r>
            <a:r>
              <a:rPr lang="en-US" sz="800" dirty="0"/>
              <a:t>]. Disponible sur : </a:t>
            </a:r>
            <a:r>
              <a:rPr lang="en-US" sz="800" dirty="0">
                <a:hlinkClick r:id="rId12"/>
              </a:rPr>
              <a:t>http://www.ciber-research.eu/download/20181218-Harbingers3_Final_Report-Nov2018.pdf</a:t>
            </a:r>
            <a:r>
              <a:rPr lang="en-US" sz="800" dirty="0"/>
              <a:t>. </a:t>
            </a:r>
            <a:endParaRPr lang="fr-FR" sz="800" dirty="0"/>
          </a:p>
          <a:p>
            <a:pPr marL="358775" indent="-176213">
              <a:lnSpc>
                <a:spcPct val="120000"/>
              </a:lnSpc>
              <a:spcBef>
                <a:spcPts val="24"/>
              </a:spcBef>
              <a:spcAft>
                <a:spcPts val="300"/>
              </a:spcAft>
              <a:buNone/>
            </a:pPr>
            <a:r>
              <a:rPr lang="fr-FR" sz="800" dirty="0"/>
              <a:t>José Luis Ortega. « </a:t>
            </a:r>
            <a:r>
              <a:rPr lang="en-US" sz="800" dirty="0"/>
              <a:t>Toward a homogenization of academic social sites: a longitudinal study of profiles in Academia.edu, Google Scholar Citations and ResearchGate</a:t>
            </a:r>
            <a:r>
              <a:rPr lang="fr-FR" sz="800" dirty="0"/>
              <a:t> ». </a:t>
            </a:r>
            <a:r>
              <a:rPr lang="en-US" sz="800" i="1" dirty="0"/>
              <a:t>Online Information Review</a:t>
            </a:r>
            <a:r>
              <a:rPr lang="en-US" sz="800" dirty="0"/>
              <a:t>, Vol. 41 Issue: 6, pp.812-825, </a:t>
            </a:r>
            <a:r>
              <a:rPr lang="en-US" sz="800" dirty="0">
                <a:hlinkClick r:id="rId13"/>
              </a:rPr>
              <a:t>https://doi.org/10.1108/OIR-01-2016-0012</a:t>
            </a:r>
            <a:r>
              <a:rPr lang="en-US" sz="800" dirty="0"/>
              <a:t>. Postprint : </a:t>
            </a:r>
            <a:r>
              <a:rPr lang="en-US" sz="800" dirty="0">
                <a:hlinkClick r:id="rId14"/>
              </a:rPr>
              <a:t>https://osf.io/tqjux/</a:t>
            </a:r>
            <a:r>
              <a:rPr lang="en-US" sz="800" dirty="0"/>
              <a:t>. </a:t>
            </a:r>
          </a:p>
          <a:p>
            <a:pPr marL="358775" indent="-176213">
              <a:lnSpc>
                <a:spcPct val="120000"/>
              </a:lnSpc>
              <a:spcBef>
                <a:spcPts val="24"/>
              </a:spcBef>
              <a:spcAft>
                <a:spcPts val="300"/>
              </a:spcAft>
              <a:buNone/>
            </a:pPr>
            <a:r>
              <a:rPr lang="fr-FR" sz="800" dirty="0"/>
              <a:t>Florence Piron et Pierre </a:t>
            </a:r>
            <a:r>
              <a:rPr lang="fr-FR" sz="800" dirty="0" err="1"/>
              <a:t>Lasou</a:t>
            </a:r>
            <a:r>
              <a:rPr lang="fr-FR" sz="800" dirty="0"/>
              <a:t>. </a:t>
            </a:r>
            <a:r>
              <a:rPr lang="fr-FR" sz="800" i="1" dirty="0"/>
              <a:t>Pratiques de publication, dépôt institutionnel et perception du libre accès. Enquête auprès des chercheuses et chercheurs de l’Université Laval (Québec). </a:t>
            </a:r>
            <a:r>
              <a:rPr lang="fr-FR" sz="800" dirty="0"/>
              <a:t>2014. 92 p. [en ligne]. Disponible sur :  </a:t>
            </a:r>
            <a:r>
              <a:rPr lang="fr-FR" sz="800" dirty="0">
                <a:hlinkClick r:id="rId15"/>
              </a:rPr>
              <a:t>http://www.bibl.ulaval.ca/fichiers_site/services/libre_acces/pratiques-de-publication-libre-acces.pdf</a:t>
            </a:r>
            <a:r>
              <a:rPr lang="fr-FR" sz="800" dirty="0"/>
              <a:t>. </a:t>
            </a:r>
          </a:p>
          <a:p>
            <a:pPr marL="358775" indent="-176213">
              <a:lnSpc>
                <a:spcPct val="120000"/>
              </a:lnSpc>
              <a:spcBef>
                <a:spcPts val="24"/>
              </a:spcBef>
              <a:spcAft>
                <a:spcPts val="300"/>
              </a:spcAft>
              <a:buNone/>
            </a:pPr>
            <a:r>
              <a:rPr lang="fr-FR" sz="800" dirty="0"/>
              <a:t>RIN. </a:t>
            </a:r>
            <a:r>
              <a:rPr lang="en-US" sz="800" i="1" dirty="0"/>
              <a:t>If you build it, will they come? How researchers perceive and use web 2.0</a:t>
            </a:r>
            <a:r>
              <a:rPr lang="en-US" sz="800" dirty="0"/>
              <a:t>. 06/2010. 64 p</a:t>
            </a:r>
            <a:r>
              <a:rPr lang="fr-FR" sz="800" dirty="0"/>
              <a:t> . [en ligne]. Disponible sur : </a:t>
            </a:r>
            <a:r>
              <a:rPr lang="fr-FR" sz="800" dirty="0">
                <a:hlinkClick r:id="rId16"/>
              </a:rPr>
              <a:t>http://www.rin.ac.uk/our-work/communicating-and-disseminating-research/use-and-relevance-web-20-researchers</a:t>
            </a:r>
            <a:r>
              <a:rPr lang="fr-FR" sz="800" dirty="0"/>
              <a:t>. </a:t>
            </a:r>
          </a:p>
          <a:p>
            <a:pPr marL="358775" indent="-176213">
              <a:lnSpc>
                <a:spcPct val="120000"/>
              </a:lnSpc>
              <a:spcBef>
                <a:spcPts val="24"/>
              </a:spcBef>
              <a:spcAft>
                <a:spcPts val="300"/>
              </a:spcAft>
              <a:buNone/>
            </a:pPr>
            <a:r>
              <a:rPr lang="fr-FR" sz="800" dirty="0"/>
              <a:t>Françoise Rousseau-Hans, Christine </a:t>
            </a:r>
            <a:r>
              <a:rPr lang="fr-FR" sz="800" dirty="0" err="1"/>
              <a:t>Ollendorff</a:t>
            </a:r>
            <a:r>
              <a:rPr lang="fr-FR" sz="800" dirty="0"/>
              <a:t> et Vincent Harnais. </a:t>
            </a:r>
            <a:r>
              <a:rPr lang="fr-FR" sz="800" i="1" dirty="0"/>
              <a:t>Les pratiques de publications et d’accès ouvert des chercheurs français en 2019 : Analyse de l'enquête Couperin 2019</a:t>
            </a:r>
            <a:r>
              <a:rPr lang="fr-FR" sz="800" dirty="0"/>
              <a:t>. Etude Couperin. 01/2020. 86 p. [en ligne]. Disponible sur : </a:t>
            </a:r>
            <a:r>
              <a:rPr lang="fr-FR" sz="800" dirty="0">
                <a:hlinkClick r:id="rId17"/>
              </a:rPr>
              <a:t>https://hal.archives-ouvertes.fr/cea-02450324</a:t>
            </a:r>
            <a:r>
              <a:rPr lang="fr-FR" sz="800" dirty="0"/>
              <a:t>. </a:t>
            </a:r>
            <a:endParaRPr lang="en-US" sz="800" dirty="0"/>
          </a:p>
          <a:p>
            <a:pPr marL="358775" indent="-176213">
              <a:lnSpc>
                <a:spcPct val="120000"/>
              </a:lnSpc>
              <a:spcBef>
                <a:spcPts val="24"/>
              </a:spcBef>
              <a:spcAft>
                <a:spcPts val="300"/>
              </a:spcAft>
              <a:buNone/>
            </a:pPr>
            <a:r>
              <a:rPr lang="fr-FR" sz="800" dirty="0"/>
              <a:t>Francisco </a:t>
            </a:r>
            <a:r>
              <a:rPr lang="fr-FR" sz="800" dirty="0" err="1"/>
              <a:t>Segado-Boj</a:t>
            </a:r>
            <a:r>
              <a:rPr lang="fr-FR" sz="800" dirty="0"/>
              <a:t> et al. « </a:t>
            </a:r>
            <a:r>
              <a:rPr lang="en-US" sz="800" dirty="0"/>
              <a:t>Spanish academics and social networking sites: Use, non-use, and the perceived advantages and drawbacks of Facebook, Twitter, LinkedIn, ResearchGate, and Academia.edu ». </a:t>
            </a:r>
            <a:r>
              <a:rPr lang="en-US" sz="800" i="1" dirty="0"/>
              <a:t>First Monday</a:t>
            </a:r>
            <a:r>
              <a:rPr lang="en-US" sz="800" dirty="0"/>
              <a:t>. vol. 24. 5/05/2019. [</a:t>
            </a:r>
            <a:r>
              <a:rPr lang="en-US" sz="800" dirty="0" err="1"/>
              <a:t>en</a:t>
            </a:r>
            <a:r>
              <a:rPr lang="en-US" sz="800" dirty="0"/>
              <a:t> </a:t>
            </a:r>
            <a:r>
              <a:rPr lang="en-US" sz="800" dirty="0" err="1"/>
              <a:t>ligne</a:t>
            </a:r>
            <a:r>
              <a:rPr lang="en-US" sz="800" dirty="0"/>
              <a:t>]. Disponible sur : </a:t>
            </a:r>
            <a:r>
              <a:rPr lang="en-US" sz="800" dirty="0">
                <a:hlinkClick r:id="rId18"/>
              </a:rPr>
              <a:t>https://firstmonday.org/ojs/index.php/fm/issue/view/623</a:t>
            </a:r>
            <a:r>
              <a:rPr lang="en-US" sz="800" dirty="0"/>
              <a:t>.</a:t>
            </a:r>
          </a:p>
          <a:p>
            <a:pPr marL="358775" indent="-176213">
              <a:lnSpc>
                <a:spcPct val="120000"/>
              </a:lnSpc>
              <a:spcBef>
                <a:spcPts val="24"/>
              </a:spcBef>
              <a:spcAft>
                <a:spcPts val="300"/>
              </a:spcAft>
              <a:buNone/>
            </a:pPr>
            <a:r>
              <a:rPr lang="en-US" sz="800" dirty="0"/>
              <a:t>Mark </a:t>
            </a:r>
            <a:r>
              <a:rPr lang="en-US" sz="800" dirty="0" err="1"/>
              <a:t>Staniland</a:t>
            </a:r>
            <a:r>
              <a:rPr lang="en-US" sz="800" dirty="0"/>
              <a:t>. « How do researchers use social media and scholarly collaboration networks (SCNs)? ». Nature blog.  15/06/2017. [</a:t>
            </a:r>
            <a:r>
              <a:rPr lang="en-US" sz="800" dirty="0" err="1"/>
              <a:t>en</a:t>
            </a:r>
            <a:r>
              <a:rPr lang="en-US" sz="800" dirty="0"/>
              <a:t> </a:t>
            </a:r>
            <a:r>
              <a:rPr lang="en-US" sz="800" dirty="0" err="1"/>
              <a:t>ligne</a:t>
            </a:r>
            <a:r>
              <a:rPr lang="en-US" sz="800" dirty="0"/>
              <a:t>]. </a:t>
            </a:r>
            <a:r>
              <a:rPr lang="en-US" sz="800" dirty="0" err="1"/>
              <a:t>Disponible</a:t>
            </a:r>
            <a:r>
              <a:rPr lang="en-US" sz="800" dirty="0"/>
              <a:t> sur : </a:t>
            </a:r>
            <a:r>
              <a:rPr lang="en-US" sz="800" dirty="0">
                <a:hlinkClick r:id="rId19"/>
              </a:rPr>
              <a:t>http://blogs.nature.com/ofschemesandmemes/2017/06/15/how-do-researchers-use-social-media-and-scholarly-collaboration-networks-scns</a:t>
            </a:r>
            <a:r>
              <a:rPr lang="en-US" sz="800" dirty="0"/>
              <a:t>. </a:t>
            </a:r>
            <a:endParaRPr lang="fr-FR" sz="800" dirty="0"/>
          </a:p>
          <a:p>
            <a:pPr marL="358775" indent="-176213">
              <a:lnSpc>
                <a:spcPct val="120000"/>
              </a:lnSpc>
              <a:spcBef>
                <a:spcPts val="24"/>
              </a:spcBef>
              <a:spcAft>
                <a:spcPts val="300"/>
              </a:spcAft>
              <a:buNone/>
            </a:pPr>
            <a:r>
              <a:rPr lang="fr-FR" sz="800" dirty="0"/>
              <a:t>Carol </a:t>
            </a:r>
            <a:r>
              <a:rPr lang="fr-FR" sz="800" dirty="0" err="1"/>
              <a:t>Tenopir</a:t>
            </a:r>
            <a:r>
              <a:rPr lang="fr-FR" sz="800" dirty="0"/>
              <a:t> et Rachel </a:t>
            </a:r>
            <a:r>
              <a:rPr lang="fr-FR" sz="800" dirty="0" err="1"/>
              <a:t>Volentine</a:t>
            </a:r>
            <a:r>
              <a:rPr lang="fr-FR" sz="800" dirty="0"/>
              <a:t>. </a:t>
            </a:r>
            <a:r>
              <a:rPr lang="fr-FR" sz="800" i="1" dirty="0"/>
              <a:t>UK </a:t>
            </a:r>
            <a:r>
              <a:rPr lang="fr-FR" sz="800" i="1" dirty="0" err="1"/>
              <a:t>scholarly</a:t>
            </a:r>
            <a:r>
              <a:rPr lang="fr-FR" sz="800" i="1" dirty="0"/>
              <a:t> </a:t>
            </a:r>
            <a:r>
              <a:rPr lang="fr-FR" sz="800" i="1" dirty="0" err="1"/>
              <a:t>reading</a:t>
            </a:r>
            <a:r>
              <a:rPr lang="fr-FR" sz="800" i="1" dirty="0"/>
              <a:t> and the value of </a:t>
            </a:r>
            <a:r>
              <a:rPr lang="fr-FR" sz="800" i="1" dirty="0" err="1"/>
              <a:t>library</a:t>
            </a:r>
            <a:r>
              <a:rPr lang="fr-FR" sz="800" i="1" dirty="0"/>
              <a:t> </a:t>
            </a:r>
            <a:r>
              <a:rPr lang="fr-FR" sz="800" i="1" dirty="0" err="1"/>
              <a:t>resources</a:t>
            </a:r>
            <a:r>
              <a:rPr lang="fr-FR" sz="800" i="1" dirty="0"/>
              <a:t> : </a:t>
            </a:r>
            <a:r>
              <a:rPr lang="fr-FR" sz="800" i="1" dirty="0" err="1"/>
              <a:t>summary</a:t>
            </a:r>
            <a:r>
              <a:rPr lang="fr-FR" sz="800" i="1" dirty="0"/>
              <a:t> </a:t>
            </a:r>
            <a:r>
              <a:rPr lang="fr-FR" sz="800" i="1" dirty="0" err="1"/>
              <a:t>resultats</a:t>
            </a:r>
            <a:r>
              <a:rPr lang="fr-FR" sz="800" i="1" dirty="0"/>
              <a:t> of the </a:t>
            </a:r>
            <a:r>
              <a:rPr lang="fr-FR" sz="800" i="1" dirty="0" err="1"/>
              <a:t>study</a:t>
            </a:r>
            <a:r>
              <a:rPr lang="fr-FR" sz="800" i="1" dirty="0"/>
              <a:t> </a:t>
            </a:r>
            <a:r>
              <a:rPr lang="fr-FR" sz="800" i="1" dirty="0" err="1"/>
              <a:t>conducted</a:t>
            </a:r>
            <a:r>
              <a:rPr lang="fr-FR" sz="800" i="1" dirty="0"/>
              <a:t> </a:t>
            </a:r>
            <a:r>
              <a:rPr lang="fr-FR" sz="800" i="1" dirty="0" err="1"/>
              <a:t>spring</a:t>
            </a:r>
            <a:r>
              <a:rPr lang="fr-FR" sz="800" i="1" dirty="0"/>
              <a:t> 2011. JISC collections</a:t>
            </a:r>
            <a:r>
              <a:rPr lang="fr-FR" sz="800" dirty="0"/>
              <a:t>.  Etude. 02/2012. 139 p. [en ligne]. Disponible sur : </a:t>
            </a:r>
            <a:r>
              <a:rPr lang="fr-FR" sz="800" dirty="0">
                <a:hlinkClick r:id="rId20"/>
              </a:rPr>
              <a:t>http://www.jisc-collections.ac.uk/Reports/ukscholarlyreadingreport/</a:t>
            </a:r>
            <a:r>
              <a:rPr lang="fr-FR" sz="800" dirty="0"/>
              <a:t>. </a:t>
            </a:r>
          </a:p>
          <a:p>
            <a:pPr marL="358775" indent="-176213">
              <a:lnSpc>
                <a:spcPct val="120000"/>
              </a:lnSpc>
              <a:spcBef>
                <a:spcPts val="24"/>
              </a:spcBef>
              <a:spcAft>
                <a:spcPts val="300"/>
              </a:spcAft>
              <a:buNone/>
            </a:pPr>
            <a:r>
              <a:rPr lang="en-US" sz="800" dirty="0"/>
              <a:t>Clara Y. Tran et Jennifer A. Lyon. « Faculty Use of Author Identifiers and Researcher Networking Tools ». </a:t>
            </a:r>
            <a:r>
              <a:rPr lang="en-US" sz="800" i="1" dirty="0"/>
              <a:t>College &amp; Research Libraries</a:t>
            </a:r>
            <a:r>
              <a:rPr lang="en-US" sz="800" dirty="0"/>
              <a:t>. vol. 78, n°2. 02/2017. p. 171-182. [</a:t>
            </a:r>
            <a:r>
              <a:rPr lang="en-US" sz="800" dirty="0" err="1"/>
              <a:t>en</a:t>
            </a:r>
            <a:r>
              <a:rPr lang="en-US" sz="800" dirty="0"/>
              <a:t> </a:t>
            </a:r>
            <a:r>
              <a:rPr lang="en-US" sz="800" dirty="0" err="1"/>
              <a:t>ligne</a:t>
            </a:r>
            <a:r>
              <a:rPr lang="en-US" sz="800" dirty="0"/>
              <a:t>]. Disponible sur : </a:t>
            </a:r>
            <a:r>
              <a:rPr lang="en-US" sz="800" dirty="0">
                <a:hlinkClick r:id="rId21"/>
              </a:rPr>
              <a:t>https://crl.acrl.org/index.php/crl/article/view/16580</a:t>
            </a:r>
            <a:r>
              <a:rPr lang="en-US" sz="800" dirty="0"/>
              <a:t>.</a:t>
            </a:r>
            <a:endParaRPr lang="fr-FR" sz="800" dirty="0"/>
          </a:p>
          <a:p>
            <a:pPr marL="358775" indent="-176213">
              <a:lnSpc>
                <a:spcPct val="120000"/>
              </a:lnSpc>
              <a:spcBef>
                <a:spcPts val="24"/>
              </a:spcBef>
              <a:spcAft>
                <a:spcPts val="300"/>
              </a:spcAft>
              <a:buNone/>
            </a:pPr>
            <a:r>
              <a:rPr lang="fr-FR" sz="800" dirty="0"/>
              <a:t>Richard Van </a:t>
            </a:r>
            <a:r>
              <a:rPr lang="fr-FR" sz="800" dirty="0" err="1"/>
              <a:t>Noorden</a:t>
            </a:r>
            <a:r>
              <a:rPr lang="fr-FR" sz="800" dirty="0"/>
              <a:t>. « </a:t>
            </a:r>
            <a:r>
              <a:rPr lang="en-US" sz="800" dirty="0"/>
              <a:t>Online collaboration: Scientists and the social network</a:t>
            </a:r>
            <a:r>
              <a:rPr lang="fr-FR" sz="800" dirty="0"/>
              <a:t> ». </a:t>
            </a:r>
            <a:r>
              <a:rPr lang="fr-FR" sz="800" i="1" dirty="0"/>
              <a:t>Nature</a:t>
            </a:r>
            <a:r>
              <a:rPr lang="fr-FR" sz="800" dirty="0"/>
              <a:t>. vol. 512, issue 7513, p. 126–129 (14 August 2014). [en ligne]. Disponible sur : </a:t>
            </a:r>
            <a:r>
              <a:rPr lang="fr-FR" sz="800" dirty="0">
                <a:hlinkClick r:id="rId22"/>
              </a:rPr>
              <a:t>http://www.nature.com/news/online-collaboration-scientists-and-the-social-network-1.15711?WT.ec_id=NEWS-20140819</a:t>
            </a:r>
            <a:r>
              <a:rPr lang="fr-FR" sz="800" dirty="0"/>
              <a:t>. A compléter par étude complémentaire sur les résultats : Katy Jordan et Martin Weller. « A</a:t>
            </a:r>
            <a:r>
              <a:rPr lang="en-US" sz="800" dirty="0" err="1"/>
              <a:t>cademics</a:t>
            </a:r>
            <a:r>
              <a:rPr lang="en-US" sz="800" dirty="0"/>
              <a:t> and social networking sites : Benefits, problems and tensions in professional engagement with online networking </a:t>
            </a:r>
            <a:r>
              <a:rPr lang="fr-FR" sz="800" dirty="0"/>
              <a:t>».</a:t>
            </a:r>
            <a:r>
              <a:rPr lang="en-US" sz="800" dirty="0"/>
              <a:t> </a:t>
            </a:r>
            <a:r>
              <a:rPr lang="en-US" sz="800" i="1" dirty="0"/>
              <a:t>Journal of interactive media in education. </a:t>
            </a:r>
            <a:r>
              <a:rPr lang="en-US" sz="800" dirty="0"/>
              <a:t>2018(1), article n° 1. p. 1. [</a:t>
            </a:r>
            <a:r>
              <a:rPr lang="en-US" sz="800" dirty="0" err="1"/>
              <a:t>en</a:t>
            </a:r>
            <a:r>
              <a:rPr lang="en-US" sz="800" dirty="0"/>
              <a:t> </a:t>
            </a:r>
            <a:r>
              <a:rPr lang="en-US" sz="800" dirty="0" err="1"/>
              <a:t>ligne</a:t>
            </a:r>
            <a:r>
              <a:rPr lang="en-US" sz="800" dirty="0"/>
              <a:t>]. Disponible sur : </a:t>
            </a:r>
            <a:r>
              <a:rPr lang="fr-FR" sz="800" dirty="0">
                <a:hlinkClick r:id="rId23"/>
              </a:rPr>
              <a:t>https://jime.open.ac.uk/articles/10.5334/jime.448/</a:t>
            </a:r>
            <a:r>
              <a:rPr lang="fr-FR" sz="800" dirty="0"/>
              <a:t>. DOI : </a:t>
            </a:r>
            <a:r>
              <a:rPr lang="fr-FR" sz="800" dirty="0">
                <a:hlinkClick r:id="rId24"/>
              </a:rPr>
              <a:t>http://doi.org/10.5334/jime.448</a:t>
            </a:r>
            <a:r>
              <a:rPr lang="fr-FR" sz="800" dirty="0"/>
              <a:t>.</a:t>
            </a:r>
          </a:p>
          <a:p>
            <a:pPr marL="358775" indent="-176213">
              <a:lnSpc>
                <a:spcPct val="120000"/>
              </a:lnSpc>
              <a:spcBef>
                <a:spcPts val="24"/>
              </a:spcBef>
              <a:spcAft>
                <a:spcPts val="300"/>
              </a:spcAft>
              <a:buNone/>
            </a:pPr>
            <a:r>
              <a:rPr lang="fr-FR" sz="800" dirty="0"/>
              <a:t>Stéphanie </a:t>
            </a:r>
            <a:r>
              <a:rPr lang="fr-FR" sz="800" dirty="0" err="1"/>
              <a:t>Vignier</a:t>
            </a:r>
            <a:r>
              <a:rPr lang="fr-FR" sz="800" dirty="0"/>
              <a:t>, Monique Joly et Christine </a:t>
            </a:r>
            <a:r>
              <a:rPr lang="fr-FR" sz="800" dirty="0" err="1"/>
              <a:t>Okret-Manville</a:t>
            </a:r>
            <a:r>
              <a:rPr lang="fr-FR" sz="800" dirty="0"/>
              <a:t>.  </a:t>
            </a:r>
            <a:r>
              <a:rPr lang="fr-FR" sz="800" i="1" dirty="0"/>
              <a:t>Réseaux sociaux de la recherche et Open Access. Perception des chercheurs. </a:t>
            </a:r>
            <a:r>
              <a:rPr lang="fr-FR" sz="800" i="1" dirty="0" err="1"/>
              <a:t>Etude</a:t>
            </a:r>
            <a:r>
              <a:rPr lang="fr-FR" sz="800" i="1" dirty="0"/>
              <a:t> exploratoire</a:t>
            </a:r>
            <a:r>
              <a:rPr lang="fr-FR" sz="800" dirty="0"/>
              <a:t>. </a:t>
            </a:r>
            <a:r>
              <a:rPr lang="fr-FR" sz="800" dirty="0" err="1"/>
              <a:t>Etude</a:t>
            </a:r>
            <a:r>
              <a:rPr lang="fr-FR" sz="800" dirty="0"/>
              <a:t> Couperin. 11/2014. 61 p. [en ligne]. Disponible sur : </a:t>
            </a:r>
            <a:r>
              <a:rPr lang="fr-FR" sz="800" dirty="0">
                <a:hlinkClick r:id="rId25"/>
              </a:rPr>
              <a:t>http://couperin.org/images/stories/openaire/Couperin_RSDR%20et%20OA_Etude%20exploratoire_2014.pdf</a:t>
            </a:r>
            <a:r>
              <a:rPr lang="fr-FR" sz="800" dirty="0"/>
              <a:t>. Autres documents : </a:t>
            </a:r>
            <a:r>
              <a:rPr lang="fr-FR" sz="800" dirty="0">
                <a:hlinkClick r:id="rId26"/>
              </a:rPr>
              <a:t>http://couperin.org/component/content/article/286-couperin/nos-activites/groupes-de-travail-et-projets-deap/open-access/1214-reseaux-sociaux-de-la-recherche-et-open-access</a:t>
            </a:r>
            <a:r>
              <a:rPr lang="fr-FR" sz="800" dirty="0"/>
              <a:t>?.</a:t>
            </a:r>
          </a:p>
          <a:p>
            <a:pPr marL="358775" indent="-176213">
              <a:lnSpc>
                <a:spcPct val="120000"/>
              </a:lnSpc>
              <a:spcBef>
                <a:spcPts val="24"/>
              </a:spcBef>
              <a:spcAft>
                <a:spcPts val="300"/>
              </a:spcAft>
              <a:buNone/>
            </a:pPr>
            <a:r>
              <a:rPr lang="fr-FR" sz="800" dirty="0" err="1"/>
              <a:t>Yimei</a:t>
            </a:r>
            <a:r>
              <a:rPr lang="fr-FR" sz="800" dirty="0"/>
              <a:t> Zhu et Rob Procter. « </a:t>
            </a:r>
            <a:r>
              <a:rPr lang="en-US" sz="800" dirty="0"/>
              <a:t>Use of blogs, Twitter and Facebook by PhD students for scholarly communication : a UK study</a:t>
            </a:r>
            <a:r>
              <a:rPr lang="fr-FR" sz="800" dirty="0"/>
              <a:t> ». </a:t>
            </a:r>
            <a:r>
              <a:rPr lang="fr-FR" sz="800" i="1" dirty="0"/>
              <a:t>2012 China New Media Communication Association </a:t>
            </a:r>
            <a:r>
              <a:rPr lang="fr-FR" sz="800" i="1" dirty="0" err="1"/>
              <a:t>Annual</a:t>
            </a:r>
            <a:r>
              <a:rPr lang="fr-FR" sz="800" i="1" dirty="0"/>
              <a:t> </a:t>
            </a:r>
            <a:r>
              <a:rPr lang="fr-FR" sz="800" i="1" dirty="0" err="1"/>
              <a:t>Conference</a:t>
            </a:r>
            <a:r>
              <a:rPr lang="fr-FR" sz="800" i="1" dirty="0"/>
              <a:t>, Macao International </a:t>
            </a:r>
            <a:r>
              <a:rPr lang="fr-FR" sz="800" i="1" dirty="0" err="1"/>
              <a:t>Conference</a:t>
            </a:r>
            <a:r>
              <a:rPr lang="fr-FR" sz="800" i="1" dirty="0"/>
              <a:t> ; 06 </a:t>
            </a:r>
            <a:r>
              <a:rPr lang="fr-FR" sz="800" i="1" dirty="0" err="1"/>
              <a:t>Dec</a:t>
            </a:r>
            <a:r>
              <a:rPr lang="fr-FR" sz="800" i="1" dirty="0"/>
              <a:t> 2012-08 </a:t>
            </a:r>
            <a:r>
              <a:rPr lang="fr-FR" sz="800" i="1" dirty="0" err="1"/>
              <a:t>Dec</a:t>
            </a:r>
            <a:r>
              <a:rPr lang="fr-FR" sz="800" i="1" dirty="0"/>
              <a:t> 2012; Macao . 2012</a:t>
            </a:r>
            <a:r>
              <a:rPr lang="fr-FR" sz="800" dirty="0"/>
              <a:t>. 19 p. [en ligne]. Disponible sur : </a:t>
            </a:r>
            <a:r>
              <a:rPr lang="fr-FR" sz="800" dirty="0">
                <a:hlinkClick r:id="rId27"/>
              </a:rPr>
              <a:t>https://www.escholar.manchester.ac.uk/item/?pid=uk-ac-man-scw:187789</a:t>
            </a:r>
            <a:r>
              <a:rPr lang="fr-FR" sz="800" dirty="0"/>
              <a:t>. </a:t>
            </a:r>
          </a:p>
          <a:p>
            <a:pPr marL="358775" lvl="0" indent="-176213">
              <a:lnSpc>
                <a:spcPct val="120000"/>
              </a:lnSpc>
              <a:spcAft>
                <a:spcPts val="300"/>
              </a:spcAft>
              <a:buNone/>
            </a:pPr>
            <a:endParaRPr lang="en-US" sz="1000" dirty="0"/>
          </a:p>
          <a:p>
            <a:pPr>
              <a:lnSpc>
                <a:spcPct val="120000"/>
              </a:lnSpc>
            </a:pPr>
            <a:endParaRPr lang="fr-FR" dirty="0"/>
          </a:p>
        </p:txBody>
      </p:sp>
    </p:spTree>
    <p:extLst>
      <p:ext uri="{BB962C8B-B14F-4D97-AF65-F5344CB8AC3E}">
        <p14:creationId xmlns:p14="http://schemas.microsoft.com/office/powerpoint/2010/main" val="125475342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04664"/>
            <a:ext cx="8640960" cy="648072"/>
          </a:xfrm>
        </p:spPr>
        <p:txBody>
          <a:bodyPr/>
          <a:lstStyle/>
          <a:p>
            <a:r>
              <a:rPr lang="fr-FR" dirty="0"/>
              <a:t>Bibliographie – typologie</a:t>
            </a:r>
          </a:p>
        </p:txBody>
      </p:sp>
      <p:sp>
        <p:nvSpPr>
          <p:cNvPr id="3" name="Espace réservé du contenu 2"/>
          <p:cNvSpPr>
            <a:spLocks noGrp="1"/>
          </p:cNvSpPr>
          <p:nvPr>
            <p:ph idx="1"/>
          </p:nvPr>
        </p:nvSpPr>
        <p:spPr>
          <a:xfrm>
            <a:off x="251520" y="1124744"/>
            <a:ext cx="8640960" cy="5472608"/>
          </a:xfrm>
        </p:spPr>
        <p:txBody>
          <a:bodyPr>
            <a:noAutofit/>
          </a:bodyPr>
          <a:lstStyle/>
          <a:p>
            <a:pPr marL="358775" lvl="0" indent="-176213">
              <a:lnSpc>
                <a:spcPct val="120000"/>
              </a:lnSpc>
              <a:spcAft>
                <a:spcPts val="300"/>
              </a:spcAft>
              <a:buNone/>
            </a:pPr>
            <a:r>
              <a:rPr lang="fr-FR" sz="1400" b="1" dirty="0"/>
              <a:t>Généralités</a:t>
            </a:r>
          </a:p>
          <a:p>
            <a:pPr marL="358775" indent="-176213">
              <a:spcBef>
                <a:spcPts val="24"/>
              </a:spcBef>
              <a:spcAft>
                <a:spcPts val="300"/>
              </a:spcAft>
              <a:buNone/>
            </a:pPr>
            <a:r>
              <a:rPr lang="fr-FR" sz="800" dirty="0"/>
              <a:t>Audrey Bardon. « Le Top 20 des réseaux sociaux scientifiques ». </a:t>
            </a:r>
            <a:r>
              <a:rPr lang="fr-FR" sz="800" i="1" dirty="0" err="1"/>
              <a:t>Knowtex</a:t>
            </a:r>
            <a:r>
              <a:rPr lang="fr-FR" sz="800" dirty="0"/>
              <a:t>. 16/06/2011. [en ligne]. Disponible sur : </a:t>
            </a:r>
            <a:r>
              <a:rPr lang="fr-FR" sz="800" dirty="0">
                <a:hlinkClick r:id="rId3"/>
              </a:rPr>
              <a:t>http://www.knowtex.com/blog/le-top-20-des-reseaux-sociaux-scientifiques/</a:t>
            </a:r>
            <a:r>
              <a:rPr lang="fr-FR" sz="800" dirty="0"/>
              <a:t>.</a:t>
            </a:r>
          </a:p>
          <a:p>
            <a:pPr marL="358775" indent="-176213">
              <a:spcBef>
                <a:spcPts val="24"/>
              </a:spcBef>
              <a:spcAft>
                <a:spcPts val="300"/>
              </a:spcAft>
              <a:buNone/>
            </a:pPr>
            <a:r>
              <a:rPr lang="fr-FR" sz="800" dirty="0"/>
              <a:t>Jeff Dunn. « </a:t>
            </a:r>
            <a:r>
              <a:rPr lang="en-US" sz="800" dirty="0"/>
              <a:t>20 Other Social Networks Teachers Should Know About</a:t>
            </a:r>
            <a:r>
              <a:rPr lang="fr-FR" sz="800" dirty="0"/>
              <a:t> ». </a:t>
            </a:r>
            <a:r>
              <a:rPr lang="fr-FR" sz="800" i="1" dirty="0" err="1"/>
              <a:t>Edudemic</a:t>
            </a:r>
            <a:r>
              <a:rPr lang="fr-FR" sz="800" dirty="0"/>
              <a:t>. 23/06/2010. [en ligne]. Disponible sur : </a:t>
            </a:r>
            <a:r>
              <a:rPr lang="fr-FR" sz="800" dirty="0">
                <a:hlinkClick r:id="rId4"/>
              </a:rPr>
              <a:t>http://edudemic.com/2010/06/20-other-social-networks-teachers-should-know-about/</a:t>
            </a:r>
            <a:r>
              <a:rPr lang="fr-FR" sz="800" dirty="0"/>
              <a:t>. Attention : certains sites morts.</a:t>
            </a:r>
          </a:p>
          <a:p>
            <a:pPr marL="358775" indent="-176213">
              <a:spcBef>
                <a:spcPts val="24"/>
              </a:spcBef>
              <a:spcAft>
                <a:spcPts val="300"/>
              </a:spcAft>
              <a:buNone/>
            </a:pPr>
            <a:r>
              <a:rPr lang="fr-FR" sz="800" dirty="0"/>
              <a:t>Marine </a:t>
            </a:r>
            <a:r>
              <a:rPr lang="fr-FR" sz="800" dirty="0" err="1"/>
              <a:t>Soichot</a:t>
            </a:r>
            <a:r>
              <a:rPr lang="fr-FR" sz="800" dirty="0"/>
              <a:t>. « Changement d’hémisphère ». </a:t>
            </a:r>
            <a:r>
              <a:rPr lang="fr-FR" sz="800" i="1" dirty="0"/>
              <a:t>Marinesoichot.com.</a:t>
            </a:r>
            <a:r>
              <a:rPr lang="fr-FR" sz="800" dirty="0"/>
              <a:t> 04/12/2011. [en ligne]. Disponible sur : </a:t>
            </a:r>
            <a:r>
              <a:rPr lang="fr-FR" sz="800" dirty="0">
                <a:hlinkClick r:id="rId5"/>
              </a:rPr>
              <a:t>http://www.marinesoichot.com/changement-dhemisphere/</a:t>
            </a:r>
            <a:r>
              <a:rPr lang="fr-FR" sz="800" dirty="0"/>
              <a:t>. </a:t>
            </a:r>
          </a:p>
          <a:p>
            <a:pPr marL="358775" indent="-176213">
              <a:spcAft>
                <a:spcPts val="300"/>
              </a:spcAft>
              <a:buNone/>
            </a:pPr>
            <a:endParaRPr lang="fr-FR" sz="1000" b="1" dirty="0"/>
          </a:p>
          <a:p>
            <a:pPr marL="358775" indent="-176213">
              <a:spcAft>
                <a:spcPts val="300"/>
              </a:spcAft>
              <a:buNone/>
            </a:pPr>
            <a:r>
              <a:rPr lang="fr-FR" sz="1000" b="1" dirty="0"/>
              <a:t>Réseaux sociaux</a:t>
            </a:r>
          </a:p>
          <a:p>
            <a:pPr marL="358775" indent="-180975">
              <a:spcBef>
                <a:spcPts val="24"/>
              </a:spcBef>
              <a:spcAft>
                <a:spcPts val="300"/>
              </a:spcAft>
              <a:buNone/>
            </a:pPr>
            <a:r>
              <a:rPr lang="fr-FR" sz="800" dirty="0"/>
              <a:t>Vincent </a:t>
            </a:r>
            <a:r>
              <a:rPr lang="fr-FR" sz="800" dirty="0" err="1"/>
              <a:t>Abry</a:t>
            </a:r>
            <a:r>
              <a:rPr lang="fr-FR" sz="800" dirty="0"/>
              <a:t>. « ResearchGate, le réseau social pour scientifiques et chercheurs ». </a:t>
            </a:r>
            <a:r>
              <a:rPr lang="fr-FR" sz="800" i="1" dirty="0"/>
              <a:t>Vincentabry.com</a:t>
            </a:r>
            <a:r>
              <a:rPr lang="fr-FR" sz="800" dirty="0"/>
              <a:t>. 9/12/2011. [en ligne]. Disponible sur : </a:t>
            </a:r>
            <a:r>
              <a:rPr lang="fr-FR" sz="800" dirty="0">
                <a:hlinkClick r:id="rId6"/>
              </a:rPr>
              <a:t>http://www.vincentabry.com/researchgate-le-reseau-social-pour-scientifiques-et-chercheurs-14505</a:t>
            </a:r>
            <a:r>
              <a:rPr lang="fr-FR" sz="800" dirty="0"/>
              <a:t>. </a:t>
            </a:r>
          </a:p>
          <a:p>
            <a:pPr marL="358775" lvl="0" indent="-176213">
              <a:spcBef>
                <a:spcPts val="24"/>
              </a:spcBef>
              <a:spcAft>
                <a:spcPts val="300"/>
              </a:spcAft>
              <a:buNone/>
            </a:pPr>
            <a:r>
              <a:rPr lang="fr-FR" sz="800" dirty="0"/>
              <a:t>« A propos des réseaux sociaux scientifiques et des archives ouvertes ». </a:t>
            </a:r>
            <a:r>
              <a:rPr lang="fr-FR" sz="800" i="1" dirty="0" err="1"/>
              <a:t>Fabrica</a:t>
            </a:r>
            <a:r>
              <a:rPr lang="fr-FR" sz="800" i="1" dirty="0"/>
              <a:t> – INRIA.</a:t>
            </a:r>
            <a:r>
              <a:rPr lang="fr-FR" sz="800" dirty="0"/>
              <a:t> [en ligne]. Disponible sur : </a:t>
            </a:r>
            <a:r>
              <a:rPr lang="fr-FR" sz="800" dirty="0">
                <a:hlinkClick r:id="rId7"/>
              </a:rPr>
              <a:t>https://fabrica.inria.fr/spip.php?article210</a:t>
            </a:r>
            <a:r>
              <a:rPr lang="fr-FR" sz="800" dirty="0"/>
              <a:t>. </a:t>
            </a:r>
          </a:p>
          <a:p>
            <a:pPr marL="358775" lvl="0" indent="-176213">
              <a:spcBef>
                <a:spcPts val="24"/>
              </a:spcBef>
              <a:spcAft>
                <a:spcPts val="300"/>
              </a:spcAft>
              <a:buNone/>
            </a:pPr>
            <a:r>
              <a:rPr lang="fr-FR" sz="800" dirty="0"/>
              <a:t>Pascal Aventurier. </a:t>
            </a:r>
            <a:r>
              <a:rPr lang="en-US" sz="800" i="1" dirty="0"/>
              <a:t>Academic social networks : challenges and opportunities.</a:t>
            </a:r>
            <a:r>
              <a:rPr lang="en-US" sz="800" dirty="0"/>
              <a:t> </a:t>
            </a:r>
            <a:r>
              <a:rPr lang="en-US" sz="800" dirty="0" err="1"/>
              <a:t>Présentation</a:t>
            </a:r>
            <a:r>
              <a:rPr lang="en-US" sz="800" dirty="0"/>
              <a:t> 7</a:t>
            </a:r>
            <a:r>
              <a:rPr lang="en-US" sz="800" baseline="30000" dirty="0"/>
              <a:t>th</a:t>
            </a:r>
            <a:r>
              <a:rPr lang="en-US" sz="800" dirty="0"/>
              <a:t> UNICA scholarly communication seminar, Rome, 28/11/2014. 46 f. ELD </a:t>
            </a:r>
            <a:r>
              <a:rPr lang="en-US" sz="800" dirty="0">
                <a:hlinkClick r:id="rId8"/>
              </a:rPr>
              <a:t>http://fr.slideshare.net/paventurier/academic-social-networks-challenges-and-opportunities</a:t>
            </a:r>
            <a:r>
              <a:rPr lang="en-US" sz="800" dirty="0"/>
              <a:t>. </a:t>
            </a:r>
            <a:endParaRPr lang="fr-FR" sz="800" dirty="0"/>
          </a:p>
          <a:p>
            <a:pPr marL="358775" lvl="0" indent="-176213">
              <a:spcBef>
                <a:spcPts val="24"/>
              </a:spcBef>
              <a:spcAft>
                <a:spcPts val="300"/>
              </a:spcAft>
              <a:buNone/>
            </a:pPr>
            <a:r>
              <a:rPr lang="fr-FR" sz="800" dirty="0"/>
              <a:t>Pascal Aventurier et Sylvie </a:t>
            </a:r>
            <a:r>
              <a:rPr lang="fr-FR" sz="800" dirty="0" err="1"/>
              <a:t>Cocaud</a:t>
            </a:r>
            <a:r>
              <a:rPr lang="fr-FR" sz="800" dirty="0"/>
              <a:t>. </a:t>
            </a:r>
            <a:r>
              <a:rPr lang="fr-FR" sz="800" i="1" dirty="0"/>
              <a:t>Les réseaux sociaux numériques en recherche</a:t>
            </a:r>
            <a:r>
              <a:rPr lang="fr-FR" sz="800" dirty="0"/>
              <a:t>. Présentation, 63 p. 09/04/2013. [en ligne]. Disponible sur : </a:t>
            </a:r>
            <a:r>
              <a:rPr lang="fr-FR" sz="800" dirty="0">
                <a:hlinkClick r:id="rId9"/>
              </a:rPr>
              <a:t>http://prodinra.inra.fr/?locale=fr#!ConsultNotice:196491</a:t>
            </a:r>
            <a:r>
              <a:rPr lang="fr-FR" sz="800" dirty="0"/>
              <a:t>.  </a:t>
            </a:r>
          </a:p>
          <a:p>
            <a:pPr marL="358775" lvl="0" indent="-176213">
              <a:spcBef>
                <a:spcPts val="24"/>
              </a:spcBef>
              <a:spcAft>
                <a:spcPts val="300"/>
              </a:spcAft>
              <a:buNone/>
            </a:pPr>
            <a:r>
              <a:rPr lang="fr-FR" sz="800" dirty="0"/>
              <a:t>Pascal Aventurier, Véronique </a:t>
            </a:r>
            <a:r>
              <a:rPr lang="fr-FR" sz="800" dirty="0" err="1"/>
              <a:t>Decognet</a:t>
            </a:r>
            <a:r>
              <a:rPr lang="fr-FR" sz="800" dirty="0"/>
              <a:t> et Bruno </a:t>
            </a:r>
            <a:r>
              <a:rPr lang="fr-FR" sz="800" dirty="0" err="1"/>
              <a:t>Pierrel</a:t>
            </a:r>
            <a:r>
              <a:rPr lang="fr-FR" sz="800" dirty="0"/>
              <a:t>. </a:t>
            </a:r>
            <a:r>
              <a:rPr lang="fr-FR" sz="800" i="1" dirty="0"/>
              <a:t>ResearchGate et les réseaux sociaux en recherche</a:t>
            </a:r>
            <a:r>
              <a:rPr lang="fr-FR" sz="800" dirty="0"/>
              <a:t>. Présentation, 64 p. 10/2014. [en ligne]. Disponible sur :  </a:t>
            </a:r>
            <a:r>
              <a:rPr lang="fr-FR" sz="800" dirty="0">
                <a:hlinkClick r:id="rId10"/>
              </a:rPr>
              <a:t>http://fr.slideshare.net/paventurier/researchgate-et-les-rseaux-sociaux-en-recherche</a:t>
            </a:r>
            <a:r>
              <a:rPr lang="fr-FR" sz="800" dirty="0"/>
              <a:t>. </a:t>
            </a:r>
          </a:p>
          <a:p>
            <a:pPr marL="358775" lvl="0" indent="-176213">
              <a:spcBef>
                <a:spcPts val="24"/>
              </a:spcBef>
              <a:spcAft>
                <a:spcPts val="300"/>
              </a:spcAft>
              <a:buNone/>
            </a:pPr>
            <a:r>
              <a:rPr lang="fr-FR" sz="800" dirty="0"/>
              <a:t>Christophe Benech. « Academia.edu : le réseau social scientifique préféré des SHS ». </a:t>
            </a:r>
            <a:r>
              <a:rPr lang="fr-FR" sz="800" i="1" dirty="0" err="1"/>
              <a:t>ArchéOrient</a:t>
            </a:r>
            <a:r>
              <a:rPr lang="fr-FR" sz="800" i="1" dirty="0"/>
              <a:t>-Le Blog. </a:t>
            </a:r>
            <a:r>
              <a:rPr lang="fr-FR" sz="800" dirty="0"/>
              <a:t>12/04/2013. [en ligne]. Disponible sur : </a:t>
            </a:r>
            <a:r>
              <a:rPr lang="fr-FR" sz="800" dirty="0">
                <a:hlinkClick r:id="rId11"/>
              </a:rPr>
              <a:t>http://archeorient.hypotheses.org/792</a:t>
            </a:r>
            <a:r>
              <a:rPr lang="fr-FR" sz="800" dirty="0"/>
              <a:t>. </a:t>
            </a:r>
          </a:p>
          <a:p>
            <a:pPr marL="358775" lvl="0" indent="-176213">
              <a:spcBef>
                <a:spcPts val="24"/>
              </a:spcBef>
              <a:spcAft>
                <a:spcPts val="300"/>
              </a:spcAft>
              <a:buNone/>
            </a:pPr>
            <a:r>
              <a:rPr lang="fr-FR" sz="800" dirty="0"/>
              <a:t>Marc Bidan. « Facebook, le début de la fin ? ». </a:t>
            </a:r>
            <a:r>
              <a:rPr lang="fr-FR" sz="800" i="1" dirty="0"/>
              <a:t>The conversation. </a:t>
            </a:r>
            <a:r>
              <a:rPr lang="fr-FR" sz="800" dirty="0"/>
              <a:t>14/01/2019. [en ligne]. Disponible sur : </a:t>
            </a:r>
            <a:r>
              <a:rPr lang="fr-FR" sz="800" dirty="0">
                <a:hlinkClick r:id="rId12"/>
              </a:rPr>
              <a:t>https://theconversation.com/facebook-le-debut-de-la-fin-109489</a:t>
            </a:r>
            <a:r>
              <a:rPr lang="fr-FR" sz="800" dirty="0"/>
              <a:t>. </a:t>
            </a:r>
          </a:p>
          <a:p>
            <a:pPr marL="358775" lvl="0" indent="-176213">
              <a:spcBef>
                <a:spcPts val="24"/>
              </a:spcBef>
              <a:spcAft>
                <a:spcPts val="300"/>
              </a:spcAft>
              <a:buNone/>
            </a:pPr>
            <a:r>
              <a:rPr lang="fr-FR" sz="800" dirty="0"/>
              <a:t>Antoine Blanchard et </a:t>
            </a:r>
            <a:r>
              <a:rPr lang="fr-FR" sz="800" dirty="0" err="1"/>
              <a:t>Elifsu</a:t>
            </a:r>
            <a:r>
              <a:rPr lang="fr-FR" sz="800" dirty="0"/>
              <a:t> </a:t>
            </a:r>
            <a:r>
              <a:rPr lang="fr-FR" sz="800" dirty="0" err="1"/>
              <a:t>Sabuncu</a:t>
            </a:r>
            <a:r>
              <a:rPr lang="fr-FR" sz="800" dirty="0"/>
              <a:t>. « Elgg pour bâtir un réseau social de chercheurs : pourquoi ? comment ? ». </a:t>
            </a:r>
            <a:r>
              <a:rPr lang="fr-FR" sz="800" i="1" dirty="0"/>
              <a:t>2</a:t>
            </a:r>
            <a:r>
              <a:rPr lang="fr-FR" sz="800" i="1" baseline="30000" dirty="0"/>
              <a:t>e</a:t>
            </a:r>
            <a:r>
              <a:rPr lang="fr-FR" sz="800" i="1" dirty="0"/>
              <a:t> labo</a:t>
            </a:r>
            <a:r>
              <a:rPr lang="fr-FR" sz="800" dirty="0"/>
              <a:t>. 21/02/2013. [en ligne]. Disponible sur : </a:t>
            </a:r>
            <a:r>
              <a:rPr lang="fr-FR" sz="800" dirty="0">
                <a:solidFill>
                  <a:schemeClr val="bg1"/>
                </a:solidFill>
                <a:hlinkClick r:id="rId13"/>
              </a:rPr>
              <a:t>http://www.deuxieme-labo.fr/article/elgg-pour-batir-un-reseau-social-de-chercheurs-pourquoi-comment/</a:t>
            </a:r>
            <a:r>
              <a:rPr lang="fr-FR" sz="800" dirty="0">
                <a:solidFill>
                  <a:schemeClr val="bg1"/>
                </a:solidFill>
              </a:rPr>
              <a:t>. </a:t>
            </a:r>
          </a:p>
          <a:p>
            <a:pPr marL="358775" lvl="0" indent="-176213">
              <a:spcBef>
                <a:spcPts val="24"/>
              </a:spcBef>
              <a:spcAft>
                <a:spcPts val="300"/>
              </a:spcAft>
              <a:buNone/>
            </a:pPr>
            <a:r>
              <a:rPr lang="fr-FR" sz="800" dirty="0"/>
              <a:t>Aline Bouchard. </a:t>
            </a:r>
            <a:r>
              <a:rPr lang="fr-FR" sz="800" i="1" dirty="0"/>
              <a:t>Academia, </a:t>
            </a:r>
            <a:r>
              <a:rPr lang="fr-FR" sz="800" i="1" dirty="0" err="1"/>
              <a:t>ResearchGate</a:t>
            </a:r>
            <a:r>
              <a:rPr lang="fr-FR" sz="800" i="1" dirty="0"/>
              <a:t>… : atouts et enjeux des réseaux sociaux académiques</a:t>
            </a:r>
            <a:r>
              <a:rPr lang="fr-FR" sz="800" dirty="0"/>
              <a:t>. Présentation. 93 f. 11/2017. [en ligne]. Disponible sur : </a:t>
            </a:r>
            <a:r>
              <a:rPr lang="fr-FR" sz="800" dirty="0">
                <a:hlinkClick r:id="rId14"/>
              </a:rPr>
              <a:t>http://urfist.chartes.psl.eu/ressources/academia-researchgate-atouts-et-enjeux-des-reseaux-sociaux-academiques</a:t>
            </a:r>
            <a:r>
              <a:rPr lang="fr-FR" sz="800" dirty="0"/>
              <a:t>.</a:t>
            </a:r>
          </a:p>
          <a:p>
            <a:pPr marL="358775" indent="-176213">
              <a:spcBef>
                <a:spcPts val="24"/>
              </a:spcBef>
              <a:spcAft>
                <a:spcPts val="300"/>
              </a:spcAft>
              <a:buNone/>
            </a:pPr>
            <a:r>
              <a:rPr lang="fr-FR" sz="800" dirty="0"/>
              <a:t>Aline Bouchard. « #</a:t>
            </a:r>
            <a:r>
              <a:rPr lang="fr-FR" sz="800" dirty="0" err="1"/>
              <a:t>DeleteAcademicSocialNetworks</a:t>
            </a:r>
            <a:r>
              <a:rPr lang="fr-FR" sz="800" dirty="0"/>
              <a:t> ? Les réseaux sociaux académiques en 2016 ». </a:t>
            </a:r>
            <a:r>
              <a:rPr lang="fr-FR" sz="800" i="1" dirty="0" err="1"/>
              <a:t>URFISTinfo</a:t>
            </a:r>
            <a:r>
              <a:rPr lang="fr-FR" sz="800" i="1" dirty="0"/>
              <a:t>. </a:t>
            </a:r>
            <a:r>
              <a:rPr lang="fr-FR" sz="800" dirty="0"/>
              <a:t>30/08/2016. [en ligne]. Disponible sur : </a:t>
            </a:r>
            <a:r>
              <a:rPr lang="fr-FR" sz="800" dirty="0">
                <a:hlinkClick r:id="rId15"/>
              </a:rPr>
              <a:t>http://urfistinfo.hypotheses.org/3033</a:t>
            </a:r>
            <a:r>
              <a:rPr lang="fr-FR" sz="800" dirty="0"/>
              <a:t>. </a:t>
            </a:r>
          </a:p>
          <a:p>
            <a:pPr marL="358775" indent="-176213">
              <a:spcBef>
                <a:spcPts val="24"/>
              </a:spcBef>
              <a:spcAft>
                <a:spcPts val="300"/>
              </a:spcAft>
              <a:buNone/>
            </a:pPr>
            <a:r>
              <a:rPr lang="fr-FR" sz="800" dirty="0"/>
              <a:t>--. « « Nous n’avons pas d’autre choix » : les éditeurs, ResearchGate et les guerres du </a:t>
            </a:r>
            <a:r>
              <a:rPr lang="fr-FR" sz="800" i="1" dirty="0"/>
              <a:t>copyright</a:t>
            </a:r>
            <a:r>
              <a:rPr lang="fr-FR" sz="800" dirty="0"/>
              <a:t> ». </a:t>
            </a:r>
            <a:r>
              <a:rPr lang="fr-FR" sz="800" i="1" dirty="0"/>
              <a:t>Ibid. </a:t>
            </a:r>
            <a:r>
              <a:rPr lang="fr-FR" sz="800" dirty="0"/>
              <a:t>06/11/2017. [en ligne]. Disponible sur : </a:t>
            </a:r>
            <a:r>
              <a:rPr lang="fr-FR" sz="800" dirty="0">
                <a:hlinkClick r:id="rId16"/>
              </a:rPr>
              <a:t>https://urfistinfo.hypotheses.org/3126</a:t>
            </a:r>
            <a:r>
              <a:rPr lang="fr-FR" sz="800" dirty="0"/>
              <a:t>. </a:t>
            </a:r>
          </a:p>
          <a:p>
            <a:pPr marL="358775" indent="-176213">
              <a:spcBef>
                <a:spcPts val="24"/>
              </a:spcBef>
              <a:spcAft>
                <a:spcPts val="300"/>
              </a:spcAft>
              <a:buNone/>
            </a:pPr>
            <a:r>
              <a:rPr lang="fr-FR" sz="800" dirty="0"/>
              <a:t>--. « Où en est-on des réseaux sociaux académiques ? ». </a:t>
            </a:r>
            <a:r>
              <a:rPr lang="fr-FR" sz="800" i="1" dirty="0"/>
              <a:t>Ibid</a:t>
            </a:r>
            <a:r>
              <a:rPr lang="fr-FR" sz="800" dirty="0"/>
              <a:t>. 15/05/2015. [en ligne]. Disponible sur : </a:t>
            </a:r>
            <a:r>
              <a:rPr lang="fr-FR" sz="800" dirty="0">
                <a:hlinkClick r:id="rId17"/>
              </a:rPr>
              <a:t>http://urfistinfo.hypotheses.org/2896</a:t>
            </a:r>
            <a:r>
              <a:rPr lang="fr-FR" sz="800" dirty="0"/>
              <a:t>. </a:t>
            </a:r>
          </a:p>
          <a:p>
            <a:pPr marL="358775" indent="-176213">
              <a:spcBef>
                <a:spcPts val="24"/>
              </a:spcBef>
              <a:spcAft>
                <a:spcPts val="300"/>
              </a:spcAft>
              <a:buNone/>
            </a:pPr>
            <a:r>
              <a:rPr lang="fr-FR" sz="800" dirty="0"/>
              <a:t>--. « Pour une utilisation critique des réseaux sociaux académiques ». </a:t>
            </a:r>
            <a:r>
              <a:rPr lang="fr-FR" sz="800" i="1" dirty="0"/>
              <a:t>Ibid</a:t>
            </a:r>
            <a:r>
              <a:rPr lang="fr-FR" sz="800" dirty="0"/>
              <a:t>. 14/02/2014. [en ligne]. Disponible sur : </a:t>
            </a:r>
            <a:r>
              <a:rPr lang="fr-FR" sz="800" dirty="0">
                <a:hlinkClick r:id="rId18"/>
              </a:rPr>
              <a:t>http://urfistinfo.hypotheses.org/2596</a:t>
            </a:r>
            <a:r>
              <a:rPr lang="fr-FR" sz="800" dirty="0"/>
              <a:t>. </a:t>
            </a:r>
          </a:p>
          <a:p>
            <a:pPr marL="358775" indent="-176213">
              <a:spcBef>
                <a:spcPts val="24"/>
              </a:spcBef>
              <a:spcAft>
                <a:spcPts val="300"/>
              </a:spcAft>
              <a:buNone/>
            </a:pPr>
            <a:r>
              <a:rPr lang="fr-FR" sz="800" dirty="0"/>
              <a:t>--. « Robin des bois ou </a:t>
            </a:r>
            <a:r>
              <a:rPr lang="fr-FR" sz="800" i="1" dirty="0"/>
              <a:t>rogue open access </a:t>
            </a:r>
            <a:r>
              <a:rPr lang="fr-FR" sz="800" dirty="0"/>
              <a:t>? Les réseaux sociaux académiques en 2017 ». </a:t>
            </a:r>
            <a:r>
              <a:rPr lang="fr-FR" sz="800" i="1" dirty="0"/>
              <a:t>Ibid</a:t>
            </a:r>
            <a:r>
              <a:rPr lang="fr-FR" sz="800" dirty="0"/>
              <a:t>. 26/09/2017. [en ligne]. Disponible sur : </a:t>
            </a:r>
            <a:r>
              <a:rPr lang="fr-FR" sz="800" dirty="0">
                <a:hlinkClick r:id="rId19"/>
              </a:rPr>
              <a:t>https://urfistinfo.hypotheses.org/3107</a:t>
            </a:r>
            <a:r>
              <a:rPr lang="fr-FR" sz="800" dirty="0"/>
              <a:t>.  </a:t>
            </a:r>
          </a:p>
          <a:p>
            <a:pPr marL="358775" indent="-176213">
              <a:spcBef>
                <a:spcPts val="24"/>
              </a:spcBef>
              <a:spcAft>
                <a:spcPts val="300"/>
              </a:spcAft>
              <a:buNone/>
            </a:pPr>
            <a:r>
              <a:rPr lang="fr-FR" sz="800" dirty="0">
                <a:solidFill>
                  <a:srgbClr val="FF0000"/>
                </a:solidFill>
              </a:rPr>
              <a:t> </a:t>
            </a:r>
            <a:r>
              <a:rPr lang="fr-FR" sz="800" dirty="0"/>
              <a:t>--. </a:t>
            </a:r>
            <a:r>
              <a:rPr lang="fr-FR" sz="800" i="1" dirty="0"/>
              <a:t>Réseaux sociaux académiques et nouvelles métriques de la recherche</a:t>
            </a:r>
            <a:r>
              <a:rPr lang="fr-FR" sz="800" dirty="0"/>
              <a:t>. Présentation. 03/2016. 22 f. [en ligne]. Disponible sur : </a:t>
            </a:r>
            <a:r>
              <a:rPr lang="fr-FR" sz="800" dirty="0">
                <a:hlinkClick r:id="rId20"/>
              </a:rPr>
              <a:t>http://urfist.enc.sorbonne.fr/ressources/edition-scientifique/reseaux-sociaux-academiques-et-nouvelles-metriques-de-la-recherche</a:t>
            </a:r>
            <a:r>
              <a:rPr lang="fr-FR" sz="800" dirty="0"/>
              <a:t>.  </a:t>
            </a:r>
          </a:p>
          <a:p>
            <a:pPr marL="358775" lvl="0" indent="-176213">
              <a:spcBef>
                <a:spcPts val="24"/>
              </a:spcBef>
              <a:spcAft>
                <a:spcPts val="300"/>
              </a:spcAft>
              <a:buNone/>
            </a:pPr>
            <a:r>
              <a:rPr lang="fr-FR" sz="800" dirty="0"/>
              <a:t>Colette </a:t>
            </a:r>
            <a:r>
              <a:rPr lang="fr-FR" sz="800" dirty="0" err="1"/>
              <a:t>Cadiou</a:t>
            </a:r>
            <a:r>
              <a:rPr lang="fr-FR" sz="800" dirty="0"/>
              <a:t>. </a:t>
            </a:r>
            <a:r>
              <a:rPr lang="fr-FR" sz="800" i="1" dirty="0"/>
              <a:t>Atelier Information scientifique et technique. IST : autour des réseaux sociaux scientifiques</a:t>
            </a:r>
            <a:r>
              <a:rPr lang="fr-FR" sz="800" dirty="0"/>
              <a:t>. Présentation, 21 p. 15/02/2013. [en ligne]. Disponible sur : </a:t>
            </a:r>
            <a:r>
              <a:rPr lang="fr-FR" sz="800" dirty="0">
                <a:hlinkClick r:id="rId21"/>
              </a:rPr>
              <a:t>https://ist.irstea.fr/archive-actus/outils-guides-et-formations/autres-outils-collaboratifs/AtelierIST-ReseauxSociauxScientifiques-15fevrier2013.pdf</a:t>
            </a:r>
            <a:r>
              <a:rPr lang="fr-FR" sz="800" dirty="0"/>
              <a:t>. </a:t>
            </a:r>
          </a:p>
          <a:p>
            <a:pPr marL="358775" lvl="0" indent="-176213">
              <a:spcBef>
                <a:spcPts val="24"/>
              </a:spcBef>
              <a:spcAft>
                <a:spcPts val="300"/>
              </a:spcAft>
              <a:buNone/>
            </a:pPr>
            <a:r>
              <a:rPr lang="fr-FR" sz="800" dirty="0" err="1"/>
              <a:t>Category</a:t>
            </a:r>
            <a:r>
              <a:rPr lang="fr-FR" sz="800" dirty="0"/>
              <a:t> « Social networking services ». </a:t>
            </a:r>
            <a:r>
              <a:rPr lang="fr-FR" sz="800" i="1" dirty="0"/>
              <a:t>Wikipédia</a:t>
            </a:r>
            <a:r>
              <a:rPr lang="fr-FR" sz="800" dirty="0"/>
              <a:t>. [en ligne]. Disponible sur : </a:t>
            </a:r>
            <a:r>
              <a:rPr lang="fr-FR" sz="800" dirty="0">
                <a:hlinkClick r:id="rId22"/>
              </a:rPr>
              <a:t>http://en.wikipedia.org/wiki/Category:Social_networking_services</a:t>
            </a:r>
            <a:r>
              <a:rPr lang="fr-FR" sz="800" dirty="0"/>
              <a:t>. </a:t>
            </a:r>
          </a:p>
          <a:p>
            <a:pPr marL="358775" lvl="0" indent="-176213">
              <a:spcBef>
                <a:spcPts val="24"/>
              </a:spcBef>
              <a:spcAft>
                <a:spcPts val="300"/>
              </a:spcAft>
              <a:buNone/>
            </a:pPr>
            <a:r>
              <a:rPr lang="fr-FR" sz="800" dirty="0"/>
              <a:t>Stephen Cherry. « </a:t>
            </a:r>
            <a:r>
              <a:rPr lang="fr-FR" sz="800" dirty="0" err="1"/>
              <a:t>Scientists</a:t>
            </a:r>
            <a:r>
              <a:rPr lang="fr-FR" sz="800" dirty="0"/>
              <a:t> </a:t>
            </a:r>
            <a:r>
              <a:rPr lang="fr-FR" sz="800" dirty="0" err="1"/>
              <a:t>need</a:t>
            </a:r>
            <a:r>
              <a:rPr lang="fr-FR" sz="800" dirty="0"/>
              <a:t> </a:t>
            </a:r>
            <a:r>
              <a:rPr lang="fr-FR" sz="800" dirty="0" err="1"/>
              <a:t>their</a:t>
            </a:r>
            <a:r>
              <a:rPr lang="fr-FR" sz="800" dirty="0"/>
              <a:t> </a:t>
            </a:r>
            <a:r>
              <a:rPr lang="fr-FR" sz="800" dirty="0" err="1"/>
              <a:t>own</a:t>
            </a:r>
            <a:r>
              <a:rPr lang="fr-FR" sz="800" dirty="0"/>
              <a:t> social network. And ResearchGate claims to </a:t>
            </a:r>
            <a:r>
              <a:rPr lang="fr-FR" sz="800" dirty="0" err="1"/>
              <a:t>be</a:t>
            </a:r>
            <a:r>
              <a:rPr lang="fr-FR" sz="800" dirty="0"/>
              <a:t> </a:t>
            </a:r>
            <a:r>
              <a:rPr lang="fr-FR" sz="800" dirty="0" err="1"/>
              <a:t>it</a:t>
            </a:r>
            <a:r>
              <a:rPr lang="fr-FR" sz="800" dirty="0"/>
              <a:t> ». </a:t>
            </a:r>
            <a:r>
              <a:rPr lang="fr-FR" sz="800" i="1" dirty="0"/>
              <a:t>IEEE </a:t>
            </a:r>
            <a:r>
              <a:rPr lang="fr-FR" sz="800" i="1" dirty="0" err="1"/>
              <a:t>spectrum</a:t>
            </a:r>
            <a:r>
              <a:rPr lang="fr-FR" sz="800" dirty="0"/>
              <a:t>. 06/11/2013; [en ligne]. Disponible sur : </a:t>
            </a:r>
            <a:r>
              <a:rPr lang="fr-FR" sz="800" dirty="0">
                <a:hlinkClick r:id="rId23"/>
              </a:rPr>
              <a:t>http://spectrum.ieee.org/podcast/at-work/education/scientists-need-their-own-social-network</a:t>
            </a:r>
            <a:r>
              <a:rPr lang="fr-FR" sz="800" dirty="0"/>
              <a:t>. </a:t>
            </a:r>
          </a:p>
        </p:txBody>
      </p:sp>
      <p:sp>
        <p:nvSpPr>
          <p:cNvPr id="4" name="Étoile à 5 branches 3"/>
          <p:cNvSpPr>
            <a:spLocks noChangeAspect="1"/>
          </p:cNvSpPr>
          <p:nvPr/>
        </p:nvSpPr>
        <p:spPr>
          <a:xfrm>
            <a:off x="123752" y="5157192"/>
            <a:ext cx="288032" cy="288032"/>
          </a:xfrm>
          <a:prstGeom prst="star5">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Étoile à 5 branches 4"/>
          <p:cNvSpPr>
            <a:spLocks noChangeAspect="1"/>
          </p:cNvSpPr>
          <p:nvPr/>
        </p:nvSpPr>
        <p:spPr>
          <a:xfrm>
            <a:off x="143124" y="4293096"/>
            <a:ext cx="288032" cy="288032"/>
          </a:xfrm>
          <a:prstGeom prst="star5">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7796419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04664"/>
            <a:ext cx="8640960" cy="648072"/>
          </a:xfrm>
        </p:spPr>
        <p:txBody>
          <a:bodyPr/>
          <a:lstStyle/>
          <a:p>
            <a:r>
              <a:rPr lang="fr-FR" dirty="0"/>
              <a:t>Bibliographie – typologie </a:t>
            </a:r>
          </a:p>
        </p:txBody>
      </p:sp>
      <p:sp>
        <p:nvSpPr>
          <p:cNvPr id="3" name="Espace réservé du contenu 2"/>
          <p:cNvSpPr>
            <a:spLocks noGrp="1"/>
          </p:cNvSpPr>
          <p:nvPr>
            <p:ph idx="1"/>
          </p:nvPr>
        </p:nvSpPr>
        <p:spPr>
          <a:xfrm>
            <a:off x="251520" y="1124744"/>
            <a:ext cx="8640960" cy="5472608"/>
          </a:xfrm>
        </p:spPr>
        <p:txBody>
          <a:bodyPr>
            <a:normAutofit fontScale="92500"/>
          </a:bodyPr>
          <a:lstStyle/>
          <a:p>
            <a:pPr marL="358775" lvl="0" indent="-176213">
              <a:spcBef>
                <a:spcPts val="24"/>
              </a:spcBef>
              <a:spcAft>
                <a:spcPts val="300"/>
              </a:spcAft>
              <a:buNone/>
            </a:pPr>
            <a:r>
              <a:rPr lang="fr-FR" sz="800" dirty="0"/>
              <a:t> Collectif. « Les réseaux sociaux numériques de chercheurs en SHS ». </a:t>
            </a:r>
            <a:r>
              <a:rPr lang="fr-FR" sz="800" i="1" dirty="0" err="1"/>
              <a:t>THATCamp</a:t>
            </a:r>
            <a:r>
              <a:rPr lang="fr-FR" sz="800" i="1" dirty="0"/>
              <a:t> Paris 2012. </a:t>
            </a:r>
            <a:r>
              <a:rPr lang="fr-FR" sz="800" dirty="0"/>
              <a:t> Paris : Éditions de la Maison des Sciences de l'Homme (« La Non-Collection »), 2012. [en ligne]. Disponible sur : </a:t>
            </a:r>
            <a:r>
              <a:rPr lang="fr-FR" sz="800" dirty="0">
                <a:hlinkClick r:id="rId3"/>
              </a:rPr>
              <a:t>http://editionsmsh.revues.org/289</a:t>
            </a:r>
            <a:r>
              <a:rPr lang="fr-FR" sz="800" dirty="0"/>
              <a:t>. </a:t>
            </a:r>
          </a:p>
          <a:p>
            <a:pPr marL="358775" indent="-176213">
              <a:spcBef>
                <a:spcPts val="24"/>
              </a:spcBef>
              <a:spcAft>
                <a:spcPts val="300"/>
              </a:spcAft>
              <a:buNone/>
            </a:pPr>
            <a:r>
              <a:rPr lang="fr-FR" sz="800" dirty="0"/>
              <a:t>« </a:t>
            </a:r>
            <a:r>
              <a:rPr lang="en-US" sz="800" dirty="0"/>
              <a:t>Comparison of social networking software</a:t>
            </a:r>
            <a:r>
              <a:rPr lang="fr-FR" sz="800" dirty="0"/>
              <a:t> ». </a:t>
            </a:r>
            <a:r>
              <a:rPr lang="en-US" sz="800" i="1" dirty="0"/>
              <a:t>Wikipédia</a:t>
            </a:r>
            <a:r>
              <a:rPr lang="en-US" sz="800" dirty="0"/>
              <a:t>. </a:t>
            </a:r>
            <a:r>
              <a:rPr lang="fr-FR" sz="800" dirty="0"/>
              <a:t>[en ligne]. Disponible sur : </a:t>
            </a:r>
            <a:r>
              <a:rPr lang="en-US" sz="800" dirty="0">
                <a:hlinkClick r:id="rId4"/>
              </a:rPr>
              <a:t>http://en.wikipedia.org/wiki/Comparison_of_social_networking_software</a:t>
            </a:r>
            <a:r>
              <a:rPr lang="en-US" sz="800" dirty="0"/>
              <a:t>. </a:t>
            </a:r>
          </a:p>
          <a:p>
            <a:pPr marL="358775" indent="-176213">
              <a:spcBef>
                <a:spcPts val="24"/>
              </a:spcBef>
              <a:spcAft>
                <a:spcPts val="300"/>
              </a:spcAft>
              <a:buNone/>
            </a:pPr>
            <a:r>
              <a:rPr lang="fr-FR" sz="800" dirty="0"/>
              <a:t>Odile Contat. « Réseaux sociaux de chercheurs : quels enjeux et quelle politique pour une institution publique de recherche ». Présentation, journée d’études </a:t>
            </a:r>
            <a:r>
              <a:rPr lang="fr-FR" sz="800" i="1" dirty="0"/>
              <a:t>Réseaux sociaux de chercheurs : quelle visibilité ?</a:t>
            </a:r>
            <a:r>
              <a:rPr lang="fr-FR" sz="800" dirty="0"/>
              <a:t> Journée d'étude ARPIST / URFIST Bordeaux, MSHS de Poitiers, 23/09/2014. 13 p. [en ligne]. Disponible sur : </a:t>
            </a:r>
            <a:r>
              <a:rPr lang="fr-FR" sz="800" dirty="0">
                <a:hlinkClick r:id="rId5"/>
              </a:rPr>
              <a:t>http://fr.slideshare.net/contat/rseaux-sociaux-de-chercheurs-quels-enjeux-et-quelle-politique-pour-une-institution-publique-de-recherche</a:t>
            </a:r>
            <a:r>
              <a:rPr lang="fr-FR" sz="800" dirty="0"/>
              <a:t>. </a:t>
            </a:r>
          </a:p>
          <a:p>
            <a:pPr marL="358775" indent="-176213">
              <a:spcBef>
                <a:spcPts val="24"/>
              </a:spcBef>
              <a:spcAft>
                <a:spcPts val="300"/>
              </a:spcAft>
              <a:buNone/>
            </a:pPr>
            <a:r>
              <a:rPr lang="fr-FR" sz="800" dirty="0"/>
              <a:t>Philippe Duport. « On s'y emploie. Réseaux sociaux : attention à ne pas trop en dire ». </a:t>
            </a:r>
            <a:r>
              <a:rPr lang="fr-FR" sz="800" i="1" dirty="0" err="1"/>
              <a:t>Franceinfo</a:t>
            </a:r>
            <a:r>
              <a:rPr lang="fr-FR" sz="800" i="1" dirty="0"/>
              <a:t>. </a:t>
            </a:r>
            <a:r>
              <a:rPr lang="fr-FR" sz="800" dirty="0"/>
              <a:t>26/01/2020. [en ligne]. Disponible sur : </a:t>
            </a:r>
            <a:r>
              <a:rPr lang="fr-FR" sz="800" dirty="0">
                <a:hlinkClick r:id="rId6"/>
              </a:rPr>
              <a:t>https://www.francetvinfo.fr/replay-radio/on-s-y-emploie-de-philippe-duport/on-s-y-emploie-reseaux-sociaux-attention-a-ne-pas-trop-en-dire_3780733.html</a:t>
            </a:r>
            <a:r>
              <a:rPr lang="fr-FR" sz="800" dirty="0"/>
              <a:t>. </a:t>
            </a:r>
          </a:p>
          <a:p>
            <a:pPr marL="358775" indent="-176213">
              <a:spcBef>
                <a:spcPts val="24"/>
              </a:spcBef>
              <a:spcAft>
                <a:spcPts val="300"/>
              </a:spcAft>
              <a:buNone/>
            </a:pPr>
            <a:r>
              <a:rPr lang="fr-FR" sz="800" dirty="0"/>
              <a:t>Amir </a:t>
            </a:r>
            <a:r>
              <a:rPr lang="fr-FR" sz="800" dirty="0" err="1"/>
              <a:t>Efrati</a:t>
            </a:r>
            <a:r>
              <a:rPr lang="fr-FR" sz="800" dirty="0"/>
              <a:t>. « </a:t>
            </a:r>
            <a:r>
              <a:rPr lang="en-US" sz="800" dirty="0"/>
              <a:t>The mounting minuses at Google+</a:t>
            </a:r>
            <a:r>
              <a:rPr lang="fr-FR" sz="800" dirty="0"/>
              <a:t> ». </a:t>
            </a:r>
            <a:r>
              <a:rPr lang="fr-FR" sz="800" i="1" dirty="0"/>
              <a:t>The Wall Street Journal.</a:t>
            </a:r>
            <a:r>
              <a:rPr lang="fr-FR" sz="800" dirty="0"/>
              <a:t> 28/02/2012. [en ligne]. Disponible sur </a:t>
            </a:r>
            <a:r>
              <a:rPr lang="fr-FR" sz="800" dirty="0">
                <a:hlinkClick r:id="rId7"/>
              </a:rPr>
              <a:t>:</a:t>
            </a:r>
            <a:r>
              <a:rPr lang="fr-FR" sz="800" dirty="0"/>
              <a:t> </a:t>
            </a:r>
            <a:r>
              <a:rPr lang="fr-FR" sz="800" dirty="0">
                <a:hlinkClick r:id="rId7"/>
              </a:rPr>
              <a:t>http://online.wsj.com/article/SB10001424052970204653604577249341403742390.html</a:t>
            </a:r>
            <a:r>
              <a:rPr lang="fr-FR" sz="800" dirty="0"/>
              <a:t>. </a:t>
            </a:r>
          </a:p>
          <a:p>
            <a:pPr marL="358775" indent="-176213">
              <a:spcBef>
                <a:spcPts val="24"/>
              </a:spcBef>
              <a:spcAft>
                <a:spcPts val="300"/>
              </a:spcAft>
              <a:buNone/>
            </a:pPr>
            <a:r>
              <a:rPr lang="fr-FR" sz="800" dirty="0"/>
              <a:t>Kathleen Fitzpatrick. « Academia not </a:t>
            </a:r>
            <a:r>
              <a:rPr lang="fr-FR" sz="800" dirty="0" err="1"/>
              <a:t>edu</a:t>
            </a:r>
            <a:r>
              <a:rPr lang="fr-FR" sz="800" dirty="0"/>
              <a:t> ». </a:t>
            </a:r>
            <a:r>
              <a:rPr lang="fr-FR" sz="800" i="1" dirty="0" err="1"/>
              <a:t>Planned</a:t>
            </a:r>
            <a:r>
              <a:rPr lang="fr-FR" sz="800" i="1" dirty="0"/>
              <a:t> obsolescence. </a:t>
            </a:r>
            <a:r>
              <a:rPr lang="fr-FR" sz="800" dirty="0"/>
              <a:t>28/10/2015. [en ligne]. Disponible sur :  </a:t>
            </a:r>
            <a:r>
              <a:rPr lang="fr-FR" sz="800" dirty="0">
                <a:hlinkClick r:id="rId8"/>
              </a:rPr>
              <a:t>http://www.plannedobsolescence.net/academia-not-edu/</a:t>
            </a:r>
            <a:r>
              <a:rPr lang="fr-FR" sz="800" dirty="0"/>
              <a:t>. </a:t>
            </a:r>
          </a:p>
          <a:p>
            <a:pPr marL="358775" indent="-176213">
              <a:spcBef>
                <a:spcPts val="24"/>
              </a:spcBef>
              <a:spcAft>
                <a:spcPts val="300"/>
              </a:spcAft>
              <a:buNone/>
            </a:pPr>
            <a:r>
              <a:rPr lang="fr-FR" sz="800" dirty="0" err="1"/>
              <a:t>Benoït</a:t>
            </a:r>
            <a:r>
              <a:rPr lang="fr-FR" sz="800" dirty="0"/>
              <a:t> </a:t>
            </a:r>
            <a:r>
              <a:rPr lang="fr-FR" sz="800" dirty="0" err="1"/>
              <a:t>Floc’h</a:t>
            </a:r>
            <a:r>
              <a:rPr lang="fr-FR" sz="800" dirty="0"/>
              <a:t>. « LinkedIn veut secouer les classements des universités ». </a:t>
            </a:r>
            <a:r>
              <a:rPr lang="fr-FR" sz="800" i="1" dirty="0"/>
              <a:t>Le Monde campus</a:t>
            </a:r>
            <a:r>
              <a:rPr lang="fr-FR" sz="800" dirty="0"/>
              <a:t>. 06/01/2016. [en ligne]. Disponible sur : </a:t>
            </a:r>
            <a:r>
              <a:rPr lang="fr-FR" sz="800" dirty="0">
                <a:hlinkClick r:id="rId9"/>
              </a:rPr>
              <a:t>http://www.lemonde.fr/campus/article/2016/01/06/linkedin-le-classement-d-universites-qui-va-tout-changer_4842227_4401467.html</a:t>
            </a:r>
            <a:r>
              <a:rPr lang="fr-FR" sz="800" dirty="0"/>
              <a:t>?. </a:t>
            </a:r>
          </a:p>
          <a:p>
            <a:pPr marL="358775" indent="-176213">
              <a:spcBef>
                <a:spcPts val="24"/>
              </a:spcBef>
              <a:spcAft>
                <a:spcPts val="300"/>
              </a:spcAft>
              <a:buNone/>
            </a:pPr>
            <a:r>
              <a:rPr lang="fr-FR" sz="800" dirty="0"/>
              <a:t>Dominique Fournier. « Les réseaux scientifiques professionnels pour renforcer l’identité numérique des chercheurs… ». </a:t>
            </a:r>
            <a:r>
              <a:rPr lang="fr-FR" sz="800" i="1" dirty="0"/>
              <a:t>Les enjeux des réseaux sociaux pour la communauté scientifique</a:t>
            </a:r>
            <a:r>
              <a:rPr lang="fr-FR" sz="800" dirty="0"/>
              <a:t>. Journée d'études Information scientifique et technique, </a:t>
            </a:r>
            <a:r>
              <a:rPr lang="fr-FR" sz="800" dirty="0" err="1"/>
              <a:t>Agropolis</a:t>
            </a:r>
            <a:r>
              <a:rPr lang="fr-FR" sz="800" dirty="0"/>
              <a:t> Montpellier, 10/12/2012. Présentation, 29 f. [en ligne]. Disponible sur : </a:t>
            </a:r>
            <a:r>
              <a:rPr lang="fr-FR" sz="800" dirty="0">
                <a:hlinkClick r:id="rId10"/>
              </a:rPr>
              <a:t>http://</a:t>
            </a:r>
            <a:r>
              <a:rPr lang="fr-FR" sz="800" b="1" dirty="0">
                <a:hlinkClick r:id="rId10"/>
              </a:rPr>
              <a:t>www</a:t>
            </a:r>
            <a:r>
              <a:rPr lang="fr-FR" sz="800" dirty="0">
                <a:hlinkClick r:id="rId10"/>
              </a:rPr>
              <a:t>.agropolis.fr/actualites/2012-enjeux-reseaux-sociaux-communaute-scientifique-ist.php</a:t>
            </a:r>
            <a:r>
              <a:rPr lang="fr-FR" sz="800" dirty="0"/>
              <a:t>.</a:t>
            </a:r>
          </a:p>
          <a:p>
            <a:pPr marL="358775" indent="-176213">
              <a:spcBef>
                <a:spcPts val="24"/>
              </a:spcBef>
              <a:spcAft>
                <a:spcPts val="300"/>
              </a:spcAft>
              <a:buNone/>
            </a:pPr>
            <a:r>
              <a:rPr lang="fr-FR" sz="800" dirty="0"/>
              <a:t>Thomas Guiraud. « Guide d’utilisation de </a:t>
            </a:r>
            <a:r>
              <a:rPr lang="fr-FR" sz="800" dirty="0" err="1"/>
              <a:t>Researchgate</a:t>
            </a:r>
            <a:r>
              <a:rPr lang="fr-FR" sz="800" dirty="0"/>
              <a:t> à l’attention de mes collègues (et des vôtres) ». </a:t>
            </a:r>
            <a:r>
              <a:rPr lang="fr-FR" sz="800" i="1" dirty="0"/>
              <a:t>Thomas Guiraud : le blog</a:t>
            </a:r>
            <a:r>
              <a:rPr lang="fr-FR" sz="800" dirty="0"/>
              <a:t>. 03/02/2018. [en ligne]. Disponible sur : </a:t>
            </a:r>
            <a:r>
              <a:rPr lang="fr-FR" sz="800" dirty="0">
                <a:hlinkClick r:id="rId11"/>
              </a:rPr>
              <a:t>http://www.thomas.guiraud.co/guide-utilisation-researchgate/</a:t>
            </a:r>
            <a:r>
              <a:rPr lang="fr-FR" sz="800" dirty="0"/>
              <a:t>.</a:t>
            </a:r>
          </a:p>
          <a:p>
            <a:pPr marL="358775" indent="-176213">
              <a:spcBef>
                <a:spcPts val="24"/>
              </a:spcBef>
              <a:spcAft>
                <a:spcPts val="300"/>
              </a:spcAft>
              <a:buNone/>
            </a:pPr>
            <a:r>
              <a:rPr lang="fr-FR" sz="800" dirty="0"/>
              <a:t>Jason </a:t>
            </a:r>
            <a:r>
              <a:rPr lang="fr-FR" sz="800" dirty="0" err="1"/>
              <a:t>Kincaid</a:t>
            </a:r>
            <a:r>
              <a:rPr lang="fr-FR" sz="800" dirty="0"/>
              <a:t>. « </a:t>
            </a:r>
            <a:r>
              <a:rPr lang="en-US" sz="800" dirty="0"/>
              <a:t>Academia.edu raises $4.5 million to help researchers share their scholarly </a:t>
            </a:r>
            <a:r>
              <a:rPr lang="fr-FR" sz="800" dirty="0" err="1"/>
              <a:t>papers</a:t>
            </a:r>
            <a:r>
              <a:rPr lang="fr-FR" sz="800" dirty="0"/>
              <a:t> ». </a:t>
            </a:r>
            <a:r>
              <a:rPr lang="en-US" sz="800" i="1" dirty="0"/>
              <a:t>TechCrunch</a:t>
            </a:r>
            <a:r>
              <a:rPr lang="en-US" sz="800" dirty="0"/>
              <a:t>. 30/11/2011. </a:t>
            </a:r>
            <a:r>
              <a:rPr lang="fr-FR" sz="800" dirty="0"/>
              <a:t>[en ligne]. Disponible sur : </a:t>
            </a:r>
            <a:r>
              <a:rPr lang="fr-FR" sz="800" dirty="0">
                <a:hlinkClick r:id="rId12"/>
              </a:rPr>
              <a:t>http://techcrunch.com/2011/11/30/academia-edu-raises-4-5-million-to-help-researchers-share-their-scholarly-papers/</a:t>
            </a:r>
            <a:r>
              <a:rPr lang="fr-FR" sz="800" dirty="0"/>
              <a:t>.</a:t>
            </a:r>
          </a:p>
          <a:p>
            <a:pPr marL="358775" indent="-176213">
              <a:spcBef>
                <a:spcPts val="24"/>
              </a:spcBef>
              <a:spcAft>
                <a:spcPts val="300"/>
              </a:spcAft>
              <a:buNone/>
            </a:pPr>
            <a:r>
              <a:rPr lang="fr-FR" sz="800" dirty="0"/>
              <a:t>Sylvain </a:t>
            </a:r>
            <a:r>
              <a:rPr lang="fr-FR" sz="800" dirty="0" err="1"/>
              <a:t>Lapoix</a:t>
            </a:r>
            <a:r>
              <a:rPr lang="fr-FR" sz="800" dirty="0"/>
              <a:t>. « Google Plus : le rival de Facebook n’a pas d’amis ». </a:t>
            </a:r>
            <a:r>
              <a:rPr lang="fr-FR" sz="800" i="1" dirty="0"/>
              <a:t>Capital.fr</a:t>
            </a:r>
            <a:r>
              <a:rPr lang="fr-FR" sz="800" dirty="0"/>
              <a:t>. 27/02/2012. [en ligne]. Disponible sur : </a:t>
            </a:r>
            <a:r>
              <a:rPr lang="fr-FR" sz="800" dirty="0">
                <a:hlinkClick r:id="rId13"/>
              </a:rPr>
              <a:t>http://www.capital.fr/enquetes/derapages/google-plus-le-rival-de-facebook-n-a-pas-d-amis-700867</a:t>
            </a:r>
            <a:r>
              <a:rPr lang="fr-FR" sz="800" dirty="0"/>
              <a:t>.  </a:t>
            </a:r>
          </a:p>
          <a:p>
            <a:pPr marL="358775" indent="-176213">
              <a:spcBef>
                <a:spcPts val="24"/>
              </a:spcBef>
              <a:spcAft>
                <a:spcPts val="300"/>
              </a:spcAft>
              <a:buNone/>
            </a:pPr>
            <a:r>
              <a:rPr lang="fr-FR" sz="800" dirty="0"/>
              <a:t>« </a:t>
            </a:r>
            <a:r>
              <a:rPr lang="en-US" sz="800" dirty="0"/>
              <a:t> List of social networking websites</a:t>
            </a:r>
            <a:r>
              <a:rPr lang="fr-FR" sz="800" dirty="0"/>
              <a:t> ». </a:t>
            </a:r>
            <a:r>
              <a:rPr lang="en-US" sz="800" i="1" dirty="0" err="1"/>
              <a:t>Wikipédia</a:t>
            </a:r>
            <a:r>
              <a:rPr lang="en-US" sz="800" dirty="0"/>
              <a:t>. </a:t>
            </a:r>
            <a:r>
              <a:rPr lang="fr-FR" sz="800" dirty="0"/>
              <a:t>[en ligne]. Disponible sur : </a:t>
            </a:r>
            <a:r>
              <a:rPr lang="fr-FR" sz="800" dirty="0">
                <a:hlinkClick r:id="rId14"/>
              </a:rPr>
              <a:t>http://en.wikipedia.org/wiki/List_of_social_networking_websites</a:t>
            </a:r>
            <a:r>
              <a:rPr lang="fr-FR" sz="800" dirty="0"/>
              <a:t>.</a:t>
            </a:r>
          </a:p>
          <a:p>
            <a:pPr marL="358775" lvl="0" indent="-176213">
              <a:spcBef>
                <a:spcPts val="24"/>
              </a:spcBef>
              <a:spcAft>
                <a:spcPts val="300"/>
              </a:spcAft>
              <a:buNone/>
            </a:pPr>
            <a:r>
              <a:rPr lang="fr-FR" sz="800" dirty="0"/>
              <a:t>Nick. « </a:t>
            </a:r>
            <a:r>
              <a:rPr lang="en-US" sz="800" dirty="0" err="1"/>
              <a:t>BiomedExperts</a:t>
            </a:r>
            <a:r>
              <a:rPr lang="en-US" sz="800" dirty="0"/>
              <a:t> : an alternative way to search the literature</a:t>
            </a:r>
            <a:r>
              <a:rPr lang="fr-FR" sz="800" dirty="0"/>
              <a:t> ». </a:t>
            </a:r>
            <a:r>
              <a:rPr lang="fr-FR" sz="800" i="1" dirty="0" err="1"/>
              <a:t>BitesizeBio</a:t>
            </a:r>
            <a:r>
              <a:rPr lang="fr-FR" sz="800" i="1" dirty="0"/>
              <a:t>. </a:t>
            </a:r>
            <a:r>
              <a:rPr lang="fr-FR" sz="800" dirty="0"/>
              <a:t>12/08/2009. [en ligne]. Disponible sur : </a:t>
            </a:r>
            <a:r>
              <a:rPr lang="fr-FR" sz="800" dirty="0">
                <a:hlinkClick r:id="rId15"/>
              </a:rPr>
              <a:t>http://bitesizebio.com/articles/biomedexperts/</a:t>
            </a:r>
            <a:r>
              <a:rPr lang="fr-FR" sz="800" dirty="0"/>
              <a:t>. </a:t>
            </a:r>
          </a:p>
          <a:p>
            <a:pPr marL="358775" lvl="0" indent="-176213">
              <a:spcBef>
                <a:spcPts val="24"/>
              </a:spcBef>
              <a:spcAft>
                <a:spcPts val="300"/>
              </a:spcAft>
              <a:buNone/>
            </a:pPr>
            <a:r>
              <a:rPr lang="fr-FR" sz="800" dirty="0"/>
              <a:t>Antoine Oury. « Une nouvelle plainte contre ResearchGate, le “Facebook des chercheurs” ». </a:t>
            </a:r>
            <a:r>
              <a:rPr lang="fr-FR" sz="800" i="1" dirty="0" err="1"/>
              <a:t>Actualitté</a:t>
            </a:r>
            <a:r>
              <a:rPr lang="fr-FR" sz="800" i="1" dirty="0"/>
              <a:t>. </a:t>
            </a:r>
            <a:r>
              <a:rPr lang="fr-FR" sz="800" dirty="0"/>
              <a:t>04/10/2018. [en ligne]. Disponible sur : </a:t>
            </a:r>
            <a:r>
              <a:rPr lang="fr-FR" sz="800" dirty="0">
                <a:hlinkClick r:id="rId16"/>
              </a:rPr>
              <a:t>https://www.actualitte.com/article/monde-edition/une-nouvelle-plainte-contre-researchgate-le-facebook-des-chercheurs/91224</a:t>
            </a:r>
            <a:r>
              <a:rPr lang="fr-FR" sz="800" dirty="0"/>
              <a:t>. </a:t>
            </a:r>
          </a:p>
          <a:p>
            <a:pPr marL="358775" lvl="0" indent="-176213">
              <a:spcBef>
                <a:spcPts val="24"/>
              </a:spcBef>
              <a:spcAft>
                <a:spcPts val="300"/>
              </a:spcAft>
              <a:buNone/>
            </a:pPr>
            <a:r>
              <a:rPr lang="fr-FR" sz="800" dirty="0"/>
              <a:t>Brian Owens. « Academia </a:t>
            </a:r>
            <a:r>
              <a:rPr lang="fr-FR" sz="800" dirty="0" err="1"/>
              <a:t>gets</a:t>
            </a:r>
            <a:r>
              <a:rPr lang="fr-FR" sz="800" dirty="0"/>
              <a:t> social ». </a:t>
            </a:r>
            <a:r>
              <a:rPr lang="fr-FR" sz="800" i="1" dirty="0"/>
              <a:t>The Lancet</a:t>
            </a:r>
            <a:r>
              <a:rPr lang="fr-FR" sz="800" dirty="0"/>
              <a:t>. 22/11/2014. vol. 384, issue 9957, p. 1834 – 1835. [en ligne]. Disponible sur : </a:t>
            </a:r>
            <a:r>
              <a:rPr lang="fr-FR" sz="800" dirty="0">
                <a:hlinkClick r:id="rId17"/>
              </a:rPr>
              <a:t>http://download.thelancet.com/pdfs/journals/lancet/PIIS0140673614622303.pdf?id=aaaLF712QD86rcNMxjrNu</a:t>
            </a:r>
            <a:r>
              <a:rPr lang="fr-FR" sz="800" dirty="0"/>
              <a:t>. </a:t>
            </a:r>
          </a:p>
          <a:p>
            <a:pPr marL="358775" lvl="0" indent="-176213">
              <a:spcBef>
                <a:spcPts val="24"/>
              </a:spcBef>
              <a:spcAft>
                <a:spcPts val="300"/>
              </a:spcAft>
              <a:buNone/>
            </a:pPr>
            <a:r>
              <a:rPr lang="fr-FR" sz="800" dirty="0"/>
              <a:t>Pierre-Gaël </a:t>
            </a:r>
            <a:r>
              <a:rPr lang="fr-FR" sz="800" dirty="0" err="1"/>
              <a:t>Pasquiou</a:t>
            </a:r>
            <a:r>
              <a:rPr lang="fr-FR" sz="800" dirty="0"/>
              <a:t>. « Comment les écoles et les recruteurs peuvent-ils utiliser les pages Universités de LinkedIn ? ». </a:t>
            </a:r>
            <a:r>
              <a:rPr lang="fr-FR" sz="800" i="1" dirty="0" err="1"/>
              <a:t>RMSnews</a:t>
            </a:r>
            <a:r>
              <a:rPr lang="fr-FR" sz="800" i="1" dirty="0"/>
              <a:t>. </a:t>
            </a:r>
            <a:r>
              <a:rPr lang="fr-FR" sz="800" dirty="0"/>
              <a:t>16/07/2014. [en ligne]. Disponible sur : </a:t>
            </a:r>
            <a:r>
              <a:rPr lang="fr-FR" sz="800" dirty="0">
                <a:hlinkClick r:id="rId18"/>
              </a:rPr>
              <a:t>http://rmsnews.com/recruteur-ecole-etudiant-comment-bien-utiliser-les-pages-universites-linkedin/</a:t>
            </a:r>
            <a:r>
              <a:rPr lang="fr-FR" sz="800" dirty="0"/>
              <a:t>.  </a:t>
            </a:r>
          </a:p>
          <a:p>
            <a:pPr marL="358775" lvl="0" indent="-176213">
              <a:spcBef>
                <a:spcPts val="24"/>
              </a:spcBef>
              <a:spcAft>
                <a:spcPts val="300"/>
              </a:spcAft>
              <a:buNone/>
            </a:pPr>
            <a:r>
              <a:rPr lang="fr-FR" sz="800" dirty="0"/>
              <a:t>Claudie Paye. « Les collections de l’IHA sur academia.edu ».  </a:t>
            </a:r>
            <a:r>
              <a:rPr lang="fr-FR" sz="800" i="1" dirty="0"/>
              <a:t>Digital </a:t>
            </a:r>
            <a:r>
              <a:rPr lang="fr-FR" sz="800" i="1" dirty="0" err="1"/>
              <a:t>humanities</a:t>
            </a:r>
            <a:r>
              <a:rPr lang="fr-FR" sz="800" i="1" dirty="0"/>
              <a:t> à l’IHA.</a:t>
            </a:r>
            <a:r>
              <a:rPr lang="fr-FR" sz="800" dirty="0"/>
              <a:t> 2/08/2013. [en ligne]. Disponible sur : </a:t>
            </a:r>
            <a:r>
              <a:rPr lang="fr-FR" sz="800" dirty="0">
                <a:hlinkClick r:id="rId19"/>
              </a:rPr>
              <a:t>http://dhiha.hypotheses.org/1045</a:t>
            </a:r>
            <a:r>
              <a:rPr lang="fr-FR" sz="800" dirty="0"/>
              <a:t>. </a:t>
            </a:r>
          </a:p>
          <a:p>
            <a:pPr marL="358775" lvl="0" indent="-176213">
              <a:spcBef>
                <a:spcPts val="24"/>
              </a:spcBef>
              <a:spcAft>
                <a:spcPts val="300"/>
              </a:spcAft>
              <a:buNone/>
            </a:pPr>
            <a:r>
              <a:rPr lang="fr-FR" sz="800" dirty="0"/>
              <a:t>« Que peut vous apporter MyScienceWork Premium ? ». </a:t>
            </a:r>
            <a:r>
              <a:rPr lang="fr-FR" sz="800" i="1" dirty="0"/>
              <a:t>MyScienceWork</a:t>
            </a:r>
            <a:r>
              <a:rPr lang="fr-FR" sz="800" dirty="0"/>
              <a:t>. 10/06/2014. [en ligne]. Disponible sur : </a:t>
            </a:r>
            <a:r>
              <a:rPr lang="fr-FR" sz="800" dirty="0">
                <a:hlinkClick r:id="rId20"/>
              </a:rPr>
              <a:t>https://www.mysciencework.com/news/11416/que-peut-vous-apporter-mysciencework-premium</a:t>
            </a:r>
            <a:r>
              <a:rPr lang="fr-FR" sz="800" dirty="0"/>
              <a:t>. </a:t>
            </a:r>
          </a:p>
          <a:p>
            <a:pPr marL="358775" lvl="0" indent="-176213">
              <a:spcBef>
                <a:spcPts val="24"/>
              </a:spcBef>
              <a:spcAft>
                <a:spcPts val="300"/>
              </a:spcAft>
              <a:buNone/>
            </a:pPr>
            <a:r>
              <a:rPr lang="fr-FR" sz="800" dirty="0"/>
              <a:t>Nicolas </a:t>
            </a:r>
            <a:r>
              <a:rPr lang="fr-FR" sz="800" dirty="0" err="1"/>
              <a:t>Richaud</a:t>
            </a:r>
            <a:r>
              <a:rPr lang="fr-FR" sz="800" dirty="0"/>
              <a:t>. « Le français Viadeo peut-il résister à l'américain LinkedIn ? ». </a:t>
            </a:r>
            <a:r>
              <a:rPr lang="fr-FR" sz="800" i="1" dirty="0" err="1"/>
              <a:t>Latribune</a:t>
            </a:r>
            <a:r>
              <a:rPr lang="fr-FR" sz="800" dirty="0"/>
              <a:t>. 17/10/2013. [en ligne]. Disponible sur : </a:t>
            </a:r>
            <a:r>
              <a:rPr lang="fr-FR" sz="800" dirty="0">
                <a:hlinkClick r:id="rId21"/>
              </a:rPr>
              <a:t>http://www.latribune.fr/technos-medias/20131017trib000791123/le-francais-viadeo-peut-il-resister-a-l-americain-linkedin.html</a:t>
            </a:r>
            <a:r>
              <a:rPr lang="fr-FR" sz="800" dirty="0"/>
              <a:t>. </a:t>
            </a:r>
          </a:p>
          <a:p>
            <a:pPr marL="358775" lvl="0" indent="-176213">
              <a:spcBef>
                <a:spcPts val="24"/>
              </a:spcBef>
              <a:spcAft>
                <a:spcPts val="300"/>
              </a:spcAft>
              <a:buNone/>
            </a:pPr>
            <a:r>
              <a:rPr lang="fr-FR" sz="800" dirty="0"/>
              <a:t>Salman Samson Rogers. « </a:t>
            </a:r>
            <a:r>
              <a:rPr lang="en-US" sz="800" dirty="0"/>
              <a:t>How do scientists share on academic social networks like ResearchGate ?</a:t>
            </a:r>
            <a:r>
              <a:rPr lang="fr-FR" sz="800" dirty="0"/>
              <a:t> ». </a:t>
            </a:r>
            <a:r>
              <a:rPr lang="en-US" sz="800" dirty="0"/>
              <a:t> </a:t>
            </a:r>
            <a:r>
              <a:rPr lang="en-US" sz="800" i="1" dirty="0" err="1"/>
              <a:t>Sciencebite</a:t>
            </a:r>
            <a:r>
              <a:rPr lang="en-US" sz="800" dirty="0"/>
              <a:t>. 2/03/2015. </a:t>
            </a:r>
            <a:r>
              <a:rPr lang="fr-FR" sz="800" dirty="0"/>
              <a:t>[en ligne]. Disponible sur : </a:t>
            </a:r>
            <a:r>
              <a:rPr lang="fr-FR" sz="800" dirty="0">
                <a:hlinkClick r:id="rId22"/>
              </a:rPr>
              <a:t>http://blog.sciencebite.com/how-do-scientists-share-on-academic-social-networks-like-researchgate/</a:t>
            </a:r>
            <a:r>
              <a:rPr lang="fr-FR" sz="800" dirty="0"/>
              <a:t>. </a:t>
            </a:r>
          </a:p>
          <a:p>
            <a:pPr marL="358775" indent="-176213">
              <a:spcBef>
                <a:spcPts val="24"/>
              </a:spcBef>
              <a:spcAft>
                <a:spcPts val="300"/>
              </a:spcAft>
              <a:buNone/>
            </a:pPr>
            <a:r>
              <a:rPr lang="fr-FR" sz="800" dirty="0"/>
              <a:t>« </a:t>
            </a:r>
            <a:r>
              <a:rPr lang="en-US" sz="800" dirty="0" err="1"/>
              <a:t>ScienceDirect</a:t>
            </a:r>
            <a:r>
              <a:rPr lang="en-US" sz="800" dirty="0"/>
              <a:t> content now available to </a:t>
            </a:r>
            <a:r>
              <a:rPr lang="en-US" sz="800" dirty="0" err="1"/>
              <a:t>MyScienceWork</a:t>
            </a:r>
            <a:r>
              <a:rPr lang="en-US" sz="800" dirty="0"/>
              <a:t> users</a:t>
            </a:r>
            <a:r>
              <a:rPr lang="fr-FR" sz="800" dirty="0"/>
              <a:t> ». </a:t>
            </a:r>
            <a:r>
              <a:rPr lang="fr-FR" sz="800" i="1" dirty="0"/>
              <a:t>Elsevier</a:t>
            </a:r>
            <a:r>
              <a:rPr lang="fr-FR" sz="800" dirty="0"/>
              <a:t>. 2/04/2014. [en ligne]. Disponible sur : </a:t>
            </a:r>
            <a:r>
              <a:rPr lang="fr-FR" sz="800" dirty="0">
                <a:hlinkClick r:id="rId23"/>
              </a:rPr>
              <a:t>http://www.elsevier.com/about/press-releases/science-and-technology/sciencedirect-content-now-available-to-mysciencework-users</a:t>
            </a:r>
            <a:r>
              <a:rPr lang="fr-FR" sz="800" dirty="0"/>
              <a:t>. </a:t>
            </a:r>
          </a:p>
          <a:p>
            <a:pPr marL="358775" lvl="0" indent="-176213">
              <a:spcBef>
                <a:spcPts val="24"/>
              </a:spcBef>
              <a:spcAft>
                <a:spcPts val="300"/>
              </a:spcAft>
              <a:buNone/>
            </a:pPr>
            <a:r>
              <a:rPr lang="fr-FR" sz="800" dirty="0"/>
              <a:t>Stephen </a:t>
            </a:r>
            <a:r>
              <a:rPr lang="fr-FR" sz="800" dirty="0" err="1"/>
              <a:t>Shankland</a:t>
            </a:r>
            <a:r>
              <a:rPr lang="fr-FR" sz="800" dirty="0"/>
              <a:t>. « </a:t>
            </a:r>
            <a:r>
              <a:rPr lang="en-US" sz="800" dirty="0"/>
              <a:t>Academia.edu raises funds to build a Facebook for scientists</a:t>
            </a:r>
            <a:r>
              <a:rPr lang="fr-FR" sz="800" dirty="0"/>
              <a:t> ». </a:t>
            </a:r>
            <a:r>
              <a:rPr lang="fr-FR" sz="800" i="1" dirty="0"/>
              <a:t>CNET</a:t>
            </a:r>
            <a:r>
              <a:rPr lang="fr-FR" sz="800" dirty="0"/>
              <a:t>. 26/09/2013. [en ligne]. Disponible sur : </a:t>
            </a:r>
            <a:r>
              <a:rPr lang="fr-FR" sz="800" dirty="0">
                <a:hlinkClick r:id="rId24"/>
              </a:rPr>
              <a:t>http://news.cnet.com/8301-11386_3-57604722-76/academia.edu-raises-funds-to-build-a-facebook-for-scientists/</a:t>
            </a:r>
            <a:r>
              <a:rPr lang="fr-FR" sz="800" dirty="0"/>
              <a:t>. </a:t>
            </a:r>
          </a:p>
          <a:p>
            <a:pPr marL="358775" lvl="0" indent="-176213">
              <a:spcBef>
                <a:spcPts val="24"/>
              </a:spcBef>
              <a:spcAft>
                <a:spcPts val="300"/>
              </a:spcAft>
              <a:buNone/>
            </a:pPr>
            <a:r>
              <a:rPr lang="fr-FR" sz="800" dirty="0"/>
              <a:t>Mike </a:t>
            </a:r>
            <a:r>
              <a:rPr lang="fr-FR" sz="800" dirty="0" err="1"/>
              <a:t>Thelwall</a:t>
            </a:r>
            <a:r>
              <a:rPr lang="fr-FR" sz="800" dirty="0"/>
              <a:t> et </a:t>
            </a:r>
            <a:r>
              <a:rPr lang="fr-FR" sz="800" dirty="0" err="1"/>
              <a:t>Kayvan</a:t>
            </a:r>
            <a:r>
              <a:rPr lang="fr-FR" sz="800" dirty="0"/>
              <a:t> </a:t>
            </a:r>
            <a:r>
              <a:rPr lang="fr-FR" sz="800" dirty="0" err="1"/>
              <a:t>Kousha</a:t>
            </a:r>
            <a:r>
              <a:rPr lang="fr-FR" sz="800" dirty="0"/>
              <a:t>. « </a:t>
            </a:r>
            <a:r>
              <a:rPr lang="en-US" sz="800" dirty="0"/>
              <a:t>Academia.edu : social network or academic network? </a:t>
            </a:r>
            <a:r>
              <a:rPr lang="fr-FR" sz="800" dirty="0"/>
              <a:t> ». </a:t>
            </a:r>
            <a:r>
              <a:rPr lang="en-US" sz="800" dirty="0"/>
              <a:t>J</a:t>
            </a:r>
            <a:r>
              <a:rPr lang="en-US" sz="800" i="1" dirty="0"/>
              <a:t>ournal of the association for information science  and technology. </a:t>
            </a:r>
            <a:r>
              <a:rPr lang="en-US" sz="800" dirty="0"/>
              <a:t>n°65(4), p. 721-731. </a:t>
            </a:r>
            <a:r>
              <a:rPr lang="fr-FR" sz="800" dirty="0"/>
              <a:t>[Version preprint en ligne]. Disponible sur : </a:t>
            </a:r>
            <a:r>
              <a:rPr lang="fr-FR" sz="800" dirty="0">
                <a:hlinkClick r:id="rId25"/>
              </a:rPr>
              <a:t>http://www.scit.wlv.ac.uk/~cm1993/papers/Academia_preprint.pdf</a:t>
            </a:r>
            <a:r>
              <a:rPr lang="fr-FR" sz="800" dirty="0"/>
              <a:t>. </a:t>
            </a:r>
          </a:p>
          <a:p>
            <a:pPr marL="358775" lvl="0" indent="-176213">
              <a:spcAft>
                <a:spcPts val="300"/>
              </a:spcAft>
              <a:buNone/>
            </a:pPr>
            <a:endParaRPr lang="fr-FR" sz="1000" dirty="0"/>
          </a:p>
        </p:txBody>
      </p:sp>
    </p:spTree>
    <p:extLst>
      <p:ext uri="{BB962C8B-B14F-4D97-AF65-F5344CB8AC3E}">
        <p14:creationId xmlns:p14="http://schemas.microsoft.com/office/powerpoint/2010/main" val="377638381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04664"/>
            <a:ext cx="8640960" cy="648072"/>
          </a:xfrm>
        </p:spPr>
        <p:txBody>
          <a:bodyPr/>
          <a:lstStyle/>
          <a:p>
            <a:r>
              <a:rPr lang="fr-FR" dirty="0"/>
              <a:t>Bibliographie – typologie </a:t>
            </a:r>
          </a:p>
        </p:txBody>
      </p:sp>
      <p:sp>
        <p:nvSpPr>
          <p:cNvPr id="3" name="Espace réservé du contenu 2"/>
          <p:cNvSpPr>
            <a:spLocks noGrp="1"/>
          </p:cNvSpPr>
          <p:nvPr>
            <p:ph idx="1"/>
          </p:nvPr>
        </p:nvSpPr>
        <p:spPr>
          <a:xfrm>
            <a:off x="251520" y="1124744"/>
            <a:ext cx="8640960" cy="5616624"/>
          </a:xfrm>
        </p:spPr>
        <p:txBody>
          <a:bodyPr>
            <a:normAutofit lnSpcReduction="10000"/>
          </a:bodyPr>
          <a:lstStyle/>
          <a:p>
            <a:pPr marL="358775" lvl="0" indent="-176213">
              <a:spcAft>
                <a:spcPts val="300"/>
              </a:spcAft>
              <a:buNone/>
            </a:pPr>
            <a:r>
              <a:rPr lang="fr-FR" sz="1000" b="1" dirty="0"/>
              <a:t>Twitter et micro-blogging</a:t>
            </a:r>
          </a:p>
          <a:p>
            <a:pPr marL="358775" lvl="0" indent="-176213">
              <a:spcBef>
                <a:spcPts val="24"/>
              </a:spcBef>
              <a:spcAft>
                <a:spcPts val="300"/>
              </a:spcAft>
              <a:buNone/>
            </a:pPr>
            <a:r>
              <a:rPr lang="fr-FR" sz="800" dirty="0" err="1"/>
              <a:t>Nordiana</a:t>
            </a:r>
            <a:r>
              <a:rPr lang="fr-FR" sz="800" dirty="0"/>
              <a:t> Ahmad </a:t>
            </a:r>
            <a:r>
              <a:rPr lang="fr-FR" sz="800" dirty="0" err="1"/>
              <a:t>Kharman</a:t>
            </a:r>
            <a:r>
              <a:rPr lang="fr-FR" sz="800" dirty="0"/>
              <a:t> Shah et Andrew M. Cox. « </a:t>
            </a:r>
            <a:r>
              <a:rPr lang="en-US" sz="800" dirty="0"/>
              <a:t>Uncovering the scholarly use of Twitter in the academia: Experiences in a British university</a:t>
            </a:r>
            <a:r>
              <a:rPr lang="fr-FR" sz="800" dirty="0"/>
              <a:t> ». </a:t>
            </a:r>
            <a:r>
              <a:rPr lang="en-US" sz="800" i="1" dirty="0"/>
              <a:t>Malaysian journal of library &amp; information science</a:t>
            </a:r>
            <a:r>
              <a:rPr lang="en-US" sz="800" dirty="0"/>
              <a:t>. 2017. vol 22, n°3. p. 93-108. [</a:t>
            </a:r>
            <a:r>
              <a:rPr lang="en-US" sz="800" dirty="0" err="1"/>
              <a:t>en</a:t>
            </a:r>
            <a:r>
              <a:rPr lang="en-US" sz="800" dirty="0"/>
              <a:t> </a:t>
            </a:r>
            <a:r>
              <a:rPr lang="en-US" sz="800" dirty="0" err="1"/>
              <a:t>ligne</a:t>
            </a:r>
            <a:r>
              <a:rPr lang="en-US" sz="800" dirty="0"/>
              <a:t>]. Disponible sur : </a:t>
            </a:r>
            <a:r>
              <a:rPr lang="en-US" sz="800" dirty="0">
                <a:hlinkClick r:id="rId3"/>
              </a:rPr>
              <a:t>https://doi.org/10.22452/mjlis.vol22no3.6</a:t>
            </a:r>
            <a:r>
              <a:rPr lang="en-US" sz="800" dirty="0"/>
              <a:t>. </a:t>
            </a:r>
            <a:endParaRPr lang="fr-FR" sz="800" dirty="0"/>
          </a:p>
          <a:p>
            <a:pPr marL="358775" lvl="0" indent="-176213">
              <a:spcBef>
                <a:spcPts val="24"/>
              </a:spcBef>
              <a:spcAft>
                <a:spcPts val="300"/>
              </a:spcAft>
              <a:buNone/>
            </a:pPr>
            <a:r>
              <a:rPr lang="fr-FR" sz="800" dirty="0"/>
              <a:t>Antoine Bonvoisin. « Twitter pour décloisonner la recherche scientifique ». </a:t>
            </a:r>
            <a:r>
              <a:rPr lang="fr-FR" sz="800" i="1" dirty="0"/>
              <a:t>La tête au carré – France Inter</a:t>
            </a:r>
            <a:r>
              <a:rPr lang="fr-FR" sz="800" dirty="0"/>
              <a:t>. 14/02/2014. [en ligne]. Disponible sur : </a:t>
            </a:r>
            <a:r>
              <a:rPr lang="fr-FR" sz="800" dirty="0">
                <a:hlinkClick r:id="rId4"/>
              </a:rPr>
              <a:t>http://www.franceinter.fr/depeche-twitter-pour-decloisonner-la-recherche-scientifique</a:t>
            </a:r>
            <a:r>
              <a:rPr lang="fr-FR" sz="800" dirty="0"/>
              <a:t>. </a:t>
            </a:r>
          </a:p>
          <a:p>
            <a:pPr marL="358775" lvl="0" indent="-176213">
              <a:spcBef>
                <a:spcPts val="24"/>
              </a:spcBef>
              <a:spcAft>
                <a:spcPts val="300"/>
              </a:spcAft>
              <a:buNone/>
            </a:pPr>
            <a:r>
              <a:rPr lang="fr-FR" sz="800" dirty="0"/>
              <a:t>Aline Bouchard. </a:t>
            </a:r>
            <a:r>
              <a:rPr lang="fr-FR" sz="800" i="1" dirty="0"/>
              <a:t>Twitter comme outil académique. </a:t>
            </a:r>
            <a:r>
              <a:rPr lang="fr-FR" sz="800" dirty="0"/>
              <a:t>Présentation,  101  p.  06/2017. [en ligne]. Disponible sur : </a:t>
            </a:r>
            <a:r>
              <a:rPr lang="fr-FR" sz="800" dirty="0">
                <a:hlinkClick r:id="rId5"/>
              </a:rPr>
              <a:t>http://urfist.chartes.psl.eu/ressources/twitter-comme-outil-academique</a:t>
            </a:r>
            <a:r>
              <a:rPr lang="fr-FR" sz="800" dirty="0"/>
              <a:t>.</a:t>
            </a:r>
          </a:p>
          <a:p>
            <a:pPr marL="358775" lvl="0" indent="-176213">
              <a:spcBef>
                <a:spcPts val="24"/>
              </a:spcBef>
              <a:spcAft>
                <a:spcPts val="300"/>
              </a:spcAft>
              <a:buNone/>
            </a:pPr>
            <a:r>
              <a:rPr lang="fr-FR" sz="800" dirty="0"/>
              <a:t>--. </a:t>
            </a:r>
            <a:r>
              <a:rPr lang="fr-FR" sz="800" i="1" dirty="0"/>
              <a:t>Twitter : un outil de veille et de communication professionnelle</a:t>
            </a:r>
            <a:r>
              <a:rPr lang="fr-FR" sz="800" dirty="0"/>
              <a:t>. Présentation, 117 p. 03/2020 [en ligne]. Disponible sur :  </a:t>
            </a:r>
            <a:r>
              <a:rPr lang="fr-FR" sz="800" dirty="0">
                <a:hlinkClick r:id="rId6"/>
              </a:rPr>
              <a:t>http://urfist.chartes.psl.eu/ressources/twitter-un-outil-de-veille-et-de-communication-professionnelle</a:t>
            </a:r>
            <a:r>
              <a:rPr lang="fr-FR" sz="800" dirty="0"/>
              <a:t>.</a:t>
            </a:r>
          </a:p>
          <a:p>
            <a:pPr marL="358775" lvl="0" indent="-176213">
              <a:spcBef>
                <a:spcPts val="24"/>
              </a:spcBef>
              <a:spcAft>
                <a:spcPts val="300"/>
              </a:spcAft>
              <a:buNone/>
            </a:pPr>
            <a:r>
              <a:rPr lang="fr-FR" sz="800" dirty="0"/>
              <a:t>Gildas </a:t>
            </a:r>
            <a:r>
              <a:rPr lang="fr-FR" sz="800" dirty="0" err="1"/>
              <a:t>Bouric</a:t>
            </a:r>
            <a:r>
              <a:rPr lang="fr-FR" sz="800" dirty="0"/>
              <a:t>. « Les jeunes </a:t>
            </a:r>
            <a:r>
              <a:rPr lang="fr-FR" sz="800" dirty="0" err="1"/>
              <a:t>chercheur.e.s</a:t>
            </a:r>
            <a:r>
              <a:rPr lang="fr-FR" sz="800" dirty="0"/>
              <a:t> et les réseaux sociaux : entretien avec Flavien </a:t>
            </a:r>
            <a:r>
              <a:rPr lang="fr-FR" sz="800" dirty="0" err="1"/>
              <a:t>Bouttet</a:t>
            </a:r>
            <a:r>
              <a:rPr lang="fr-FR" sz="800" dirty="0"/>
              <a:t> ». </a:t>
            </a:r>
            <a:r>
              <a:rPr lang="fr-FR" sz="800" i="1" dirty="0"/>
              <a:t>Blogs de la bibliothèque de l’Université de Nice</a:t>
            </a:r>
            <a:r>
              <a:rPr lang="fr-FR" sz="800" dirty="0"/>
              <a:t>. 18/04/2017. [en ligne]. Disponible sur : </a:t>
            </a:r>
            <a:r>
              <a:rPr lang="fr-FR" sz="800" dirty="0">
                <a:hlinkClick r:id="rId7"/>
              </a:rPr>
              <a:t>http://bibliotheque-blogs.unice.fr/neurones/2017/04/18/les-jeunes-chercheur-e-s-et-les-reseaux-sociaux-entretien-avec-flavien-bouttet/</a:t>
            </a:r>
            <a:r>
              <a:rPr lang="fr-FR" sz="800" dirty="0"/>
              <a:t>.</a:t>
            </a:r>
          </a:p>
          <a:p>
            <a:pPr marL="358775" lvl="0" indent="-176213">
              <a:spcBef>
                <a:spcPts val="24"/>
              </a:spcBef>
              <a:spcAft>
                <a:spcPts val="300"/>
              </a:spcAft>
              <a:buNone/>
            </a:pPr>
            <a:r>
              <a:rPr lang="fr-FR" sz="800" dirty="0"/>
              <a:t>Andrea </a:t>
            </a:r>
            <a:r>
              <a:rPr lang="fr-FR" sz="800" dirty="0" err="1"/>
              <a:t>Chiarelli</a:t>
            </a:r>
            <a:r>
              <a:rPr lang="fr-FR" sz="800" dirty="0"/>
              <a:t>. </a:t>
            </a:r>
            <a:r>
              <a:rPr lang="fr-FR" sz="800" i="1" dirty="0"/>
              <a:t>Les prépublications ouvrent-elles la voie à une science en temps réel ?</a:t>
            </a:r>
            <a:r>
              <a:rPr lang="fr-FR" sz="800" dirty="0"/>
              <a:t> </a:t>
            </a:r>
            <a:r>
              <a:rPr lang="fr-FR" sz="800" dirty="0" err="1"/>
              <a:t>Etude</a:t>
            </a:r>
            <a:r>
              <a:rPr lang="fr-FR" sz="800" dirty="0"/>
              <a:t> </a:t>
            </a:r>
            <a:r>
              <a:rPr lang="fr-FR" sz="800" dirty="0" err="1"/>
              <a:t>Knowledge</a:t>
            </a:r>
            <a:r>
              <a:rPr lang="fr-FR" sz="800" dirty="0"/>
              <a:t> Exchange, 2019. [en ligne]. Disponible sur : </a:t>
            </a:r>
            <a:r>
              <a:rPr lang="fr-FR" sz="800" dirty="0">
                <a:hlinkClick r:id="rId8"/>
              </a:rPr>
              <a:t>https://www.ouvrirlascience.fr/les-prepublications-ouvrent-elles-la-voie-a-une-science-en-temps-reel/</a:t>
            </a:r>
            <a:r>
              <a:rPr lang="fr-FR" sz="800" dirty="0"/>
              <a:t>.</a:t>
            </a:r>
          </a:p>
          <a:p>
            <a:pPr marL="358775" lvl="0" indent="-176213">
              <a:spcBef>
                <a:spcPts val="24"/>
              </a:spcBef>
              <a:spcAft>
                <a:spcPts val="300"/>
              </a:spcAft>
              <a:buNone/>
            </a:pPr>
            <a:r>
              <a:rPr lang="fr-FR" sz="800" dirty="0"/>
              <a:t>Frédéric </a:t>
            </a:r>
            <a:r>
              <a:rPr lang="fr-FR" sz="800" dirty="0" err="1"/>
              <a:t>Clavert</a:t>
            </a:r>
            <a:r>
              <a:rPr lang="fr-FR" sz="800" dirty="0"/>
              <a:t> et Caroline Muller. « La conversation scientifique sur Twitter ». </a:t>
            </a:r>
            <a:r>
              <a:rPr lang="fr-FR" sz="800" i="1" dirty="0"/>
              <a:t>Acquis de conscience. </a:t>
            </a:r>
            <a:r>
              <a:rPr lang="fr-FR" sz="800" dirty="0"/>
              <a:t>09/02/2021. [en ligne]. Disponible sur : </a:t>
            </a:r>
            <a:r>
              <a:rPr lang="fr-FR" sz="800" u="sng" dirty="0">
                <a:hlinkClick r:id="rId9"/>
              </a:rPr>
              <a:t>https://consciences.hypotheses.org/2677</a:t>
            </a:r>
            <a:r>
              <a:rPr lang="fr-FR" sz="800" dirty="0"/>
              <a:t>. </a:t>
            </a:r>
          </a:p>
          <a:p>
            <a:pPr marL="358775" lvl="0" indent="-176213">
              <a:spcBef>
                <a:spcPts val="24"/>
              </a:spcBef>
              <a:spcAft>
                <a:spcPts val="300"/>
              </a:spcAft>
              <a:buNone/>
            </a:pPr>
            <a:r>
              <a:rPr lang="fr-FR" sz="800" dirty="0"/>
              <a:t>Emily Darling et al. « </a:t>
            </a:r>
            <a:r>
              <a:rPr lang="en-US" sz="800" dirty="0"/>
              <a:t>The role of Twitter in the life cycle of a scientific publication</a:t>
            </a:r>
            <a:r>
              <a:rPr lang="fr-FR" sz="800" dirty="0"/>
              <a:t> ». </a:t>
            </a:r>
            <a:r>
              <a:rPr lang="en-US" sz="800" i="1" dirty="0"/>
              <a:t>Ideas in Ecology and Evolution</a:t>
            </a:r>
            <a:r>
              <a:rPr lang="en-US" sz="800" dirty="0"/>
              <a:t>. 2013, vol. 6, n°2. p. 32-43.  [</a:t>
            </a:r>
            <a:r>
              <a:rPr lang="en-US" sz="800" dirty="0" err="1"/>
              <a:t>en</a:t>
            </a:r>
            <a:r>
              <a:rPr lang="en-US" sz="800" dirty="0"/>
              <a:t> </a:t>
            </a:r>
            <a:r>
              <a:rPr lang="en-US" sz="800" dirty="0" err="1"/>
              <a:t>ligne</a:t>
            </a:r>
            <a:r>
              <a:rPr lang="en-US" sz="800" dirty="0"/>
              <a:t>]. </a:t>
            </a:r>
            <a:r>
              <a:rPr lang="en-US" sz="800" dirty="0" err="1"/>
              <a:t>Disponible</a:t>
            </a:r>
            <a:r>
              <a:rPr lang="en-US" sz="800" dirty="0"/>
              <a:t> sur:</a:t>
            </a:r>
            <a:r>
              <a:rPr lang="fr-FR" sz="800" dirty="0"/>
              <a:t> </a:t>
            </a:r>
            <a:r>
              <a:rPr lang="fr-FR" sz="800" dirty="0">
                <a:hlinkClick r:id="rId10"/>
              </a:rPr>
              <a:t>http://library.queensu.ca/ojs/index.php/IEE/article/view/4625</a:t>
            </a:r>
            <a:r>
              <a:rPr lang="fr-FR" sz="800" dirty="0"/>
              <a:t>. </a:t>
            </a:r>
          </a:p>
          <a:p>
            <a:pPr marL="358775" indent="-176213">
              <a:spcBef>
                <a:spcPts val="24"/>
              </a:spcBef>
              <a:spcAft>
                <a:spcPts val="300"/>
              </a:spcAft>
              <a:buNone/>
            </a:pPr>
            <a:r>
              <a:rPr lang="fr-FR" sz="800" dirty="0"/>
              <a:t>Sylvain Deville. « Twitter et les chercheurs, l’exception française  ? ». </a:t>
            </a:r>
            <a:r>
              <a:rPr lang="fr-FR" sz="800" i="1" dirty="0"/>
              <a:t>Le Monde.</a:t>
            </a:r>
            <a:r>
              <a:rPr lang="fr-FR" sz="800" dirty="0"/>
              <a:t> 05/02/2014. [en ligne]. Disponible sur : </a:t>
            </a:r>
            <a:r>
              <a:rPr lang="fr-FR" sz="800" dirty="0">
                <a:hlinkClick r:id="rId11"/>
              </a:rPr>
              <a:t>http://www.lemonde.fr/sciences/article/2014/02/05/twitter-et-les-chercheurs-l-exception-francaise_4360491_1650684.html</a:t>
            </a:r>
            <a:r>
              <a:rPr lang="fr-FR" sz="800" dirty="0"/>
              <a:t>. </a:t>
            </a:r>
          </a:p>
          <a:p>
            <a:pPr marL="358775" lvl="1" indent="-176213">
              <a:spcBef>
                <a:spcPts val="24"/>
              </a:spcBef>
              <a:spcAft>
                <a:spcPts val="300"/>
              </a:spcAft>
              <a:buNone/>
            </a:pPr>
            <a:r>
              <a:rPr lang="fr-FR" sz="800" dirty="0" err="1"/>
              <a:t>Doctrix</a:t>
            </a:r>
            <a:r>
              <a:rPr lang="fr-FR" sz="800" dirty="0"/>
              <a:t>. « Doctorants : être ou ne pas être sur Twitter ». </a:t>
            </a:r>
            <a:r>
              <a:rPr lang="fr-FR" sz="800" i="1" dirty="0" err="1"/>
              <a:t>Doctrix</a:t>
            </a:r>
            <a:r>
              <a:rPr lang="fr-FR" sz="800" dirty="0"/>
              <a:t>. 30/09/2013. [en ligne]. Disponible sur :  </a:t>
            </a:r>
            <a:r>
              <a:rPr lang="fr-FR" sz="800" dirty="0">
                <a:hlinkClick r:id="rId12"/>
              </a:rPr>
              <a:t>http://blog.educpros.fr/doctrix/2013/09/30/doctorants-etre-ou-ne-pas-etre-sur-twitter/</a:t>
            </a:r>
            <a:r>
              <a:rPr lang="fr-FR" sz="800" dirty="0"/>
              <a:t> . </a:t>
            </a:r>
          </a:p>
          <a:p>
            <a:pPr marL="358775" indent="-176213">
              <a:spcBef>
                <a:spcPts val="24"/>
              </a:spcBef>
              <a:spcAft>
                <a:spcPts val="300"/>
              </a:spcAft>
              <a:buNone/>
            </a:pPr>
            <a:r>
              <a:rPr lang="fr-FR" sz="800" dirty="0"/>
              <a:t>Melonie </a:t>
            </a:r>
            <a:r>
              <a:rPr lang="fr-FR" sz="800" dirty="0" err="1"/>
              <a:t>Fullick</a:t>
            </a:r>
            <a:r>
              <a:rPr lang="fr-FR" sz="800" dirty="0"/>
              <a:t>. « </a:t>
            </a:r>
            <a:r>
              <a:rPr lang="en-US" sz="800" dirty="0"/>
              <a:t>Tweeting out loud: ethics, knowledge and social media in academe </a:t>
            </a:r>
            <a:r>
              <a:rPr lang="fr-FR" sz="800" dirty="0"/>
              <a:t>». </a:t>
            </a:r>
            <a:r>
              <a:rPr lang="en-US" sz="800" i="1" dirty="0"/>
              <a:t>LSE Impact of Social Sciences blog. </a:t>
            </a:r>
            <a:r>
              <a:rPr lang="en-US" sz="800" dirty="0"/>
              <a:t>16/10/2012.</a:t>
            </a:r>
            <a:r>
              <a:rPr lang="fr-FR" sz="800" dirty="0"/>
              <a:t> [en ligne]. Disponible sur : </a:t>
            </a:r>
            <a:r>
              <a:rPr lang="fr-FR" sz="800" dirty="0">
                <a:hlinkClick r:id="rId13"/>
              </a:rPr>
              <a:t>http://blogs.lse.ac.uk/impactofsocialsciences/2012/10/16/fullick-tweeting-out-loud/</a:t>
            </a:r>
            <a:r>
              <a:rPr lang="fr-FR" sz="800" dirty="0"/>
              <a:t>. </a:t>
            </a:r>
          </a:p>
          <a:p>
            <a:pPr marL="358775" lvl="0" indent="-176213">
              <a:spcBef>
                <a:spcPts val="24"/>
              </a:spcBef>
              <a:spcAft>
                <a:spcPts val="300"/>
              </a:spcAft>
              <a:buNone/>
            </a:pPr>
            <a:r>
              <a:rPr lang="fr-FR" sz="800" dirty="0"/>
              <a:t>« </a:t>
            </a:r>
            <a:r>
              <a:rPr lang="en-US" sz="800" dirty="0"/>
              <a:t>Hashtags: Helping Life Scientists Communicate With Social Media</a:t>
            </a:r>
            <a:r>
              <a:rPr lang="fr-FR" sz="800" dirty="0"/>
              <a:t> ». </a:t>
            </a:r>
            <a:r>
              <a:rPr lang="fr-FR" sz="800" i="1" dirty="0" err="1"/>
              <a:t>Comprendia</a:t>
            </a:r>
            <a:r>
              <a:rPr lang="fr-FR" sz="800" dirty="0"/>
              <a:t>. 31/08/2011. [en ligne]. Disponible sur : </a:t>
            </a:r>
            <a:r>
              <a:rPr lang="fr-FR" sz="800" dirty="0">
                <a:hlinkClick r:id="rId14"/>
              </a:rPr>
              <a:t>http://comprendia.com/2011/08/31/hashtags-helping-life-scientists-communicate-with-social-media/</a:t>
            </a:r>
            <a:r>
              <a:rPr lang="fr-FR" sz="800" dirty="0"/>
              <a:t>. </a:t>
            </a:r>
          </a:p>
          <a:p>
            <a:pPr marL="358775" indent="-176213">
              <a:spcBef>
                <a:spcPts val="24"/>
              </a:spcBef>
              <a:spcAft>
                <a:spcPts val="300"/>
              </a:spcAft>
              <a:buNone/>
            </a:pPr>
            <a:r>
              <a:rPr lang="en-US" sz="800" dirty="0"/>
              <a:t>Kim Holmberg et Mike </a:t>
            </a:r>
            <a:r>
              <a:rPr lang="en-US" sz="800" dirty="0" err="1"/>
              <a:t>Thelwall</a:t>
            </a:r>
            <a:r>
              <a:rPr lang="en-US" sz="800" dirty="0"/>
              <a:t>. </a:t>
            </a:r>
            <a:r>
              <a:rPr lang="fr-FR" sz="800" dirty="0"/>
              <a:t>« </a:t>
            </a:r>
            <a:r>
              <a:rPr lang="en-US" sz="800" dirty="0"/>
              <a:t>Disciplinary differences in Twitter scholarly communication</a:t>
            </a:r>
            <a:r>
              <a:rPr lang="fr-FR" sz="800" dirty="0"/>
              <a:t> ». </a:t>
            </a:r>
            <a:r>
              <a:rPr lang="fr-FR" sz="800" i="1" dirty="0" err="1"/>
              <a:t>Scientometrics</a:t>
            </a:r>
            <a:r>
              <a:rPr lang="fr-FR" sz="800" dirty="0"/>
              <a:t>. 2014, n°101(2), p. 1027-1042. [version preprint en ligne]. Disponible sur : </a:t>
            </a:r>
            <a:r>
              <a:rPr lang="fr-FR" sz="800" dirty="0">
                <a:hlinkClick r:id="rId15"/>
              </a:rPr>
              <a:t>http://kimholmberg.fi/papers/DisciplinaryDifferencesInTwitterCommunication_ISSI2013_preprint.pdf</a:t>
            </a:r>
            <a:r>
              <a:rPr lang="fr-FR" sz="800" dirty="0"/>
              <a:t>. </a:t>
            </a:r>
          </a:p>
          <a:p>
            <a:pPr marL="358775" indent="-176213">
              <a:spcBef>
                <a:spcPts val="24"/>
              </a:spcBef>
              <a:spcAft>
                <a:spcPts val="300"/>
              </a:spcAft>
              <a:buNone/>
            </a:pPr>
            <a:r>
              <a:rPr lang="en-US" sz="800" dirty="0"/>
              <a:t>Robert </a:t>
            </a:r>
            <a:r>
              <a:rPr lang="en-US" sz="800" dirty="0" err="1"/>
              <a:t>Jäschke</a:t>
            </a:r>
            <a:r>
              <a:rPr lang="en-US" sz="800" dirty="0"/>
              <a:t>, Stephanie B. </a:t>
            </a:r>
            <a:r>
              <a:rPr lang="en-US" sz="800" dirty="0" err="1"/>
              <a:t>Linek</a:t>
            </a:r>
            <a:r>
              <a:rPr lang="en-US" sz="800" dirty="0"/>
              <a:t> and Christian P. Hoffmann. </a:t>
            </a:r>
            <a:r>
              <a:rPr lang="fr-FR" sz="800" dirty="0"/>
              <a:t>« </a:t>
            </a:r>
            <a:r>
              <a:rPr lang="en-US" sz="800" dirty="0"/>
              <a:t>New media, familiar dynamics: academic hierarchies influence academics’ following </a:t>
            </a:r>
            <a:r>
              <a:rPr lang="en-US" sz="800" dirty="0" err="1"/>
              <a:t>behaviour</a:t>
            </a:r>
            <a:r>
              <a:rPr lang="en-US" sz="800" dirty="0"/>
              <a:t> on Twitter</a:t>
            </a:r>
            <a:r>
              <a:rPr lang="fr-FR" sz="800" dirty="0"/>
              <a:t> ». </a:t>
            </a:r>
            <a:r>
              <a:rPr lang="fr-FR" sz="800" i="1" dirty="0"/>
              <a:t>LSE impact blog.</a:t>
            </a:r>
            <a:r>
              <a:rPr lang="fr-FR" sz="800" dirty="0"/>
              <a:t> 03/10/</a:t>
            </a:r>
            <a:r>
              <a:rPr lang="en-US" sz="800" dirty="0"/>
              <a:t>2017. [</a:t>
            </a:r>
            <a:r>
              <a:rPr lang="en-US" sz="800" dirty="0" err="1"/>
              <a:t>en</a:t>
            </a:r>
            <a:r>
              <a:rPr lang="en-US" sz="800" dirty="0"/>
              <a:t> </a:t>
            </a:r>
            <a:r>
              <a:rPr lang="en-US" sz="800" dirty="0" err="1"/>
              <a:t>ligne</a:t>
            </a:r>
            <a:r>
              <a:rPr lang="en-US" sz="800" dirty="0"/>
              <a:t>]. Disponible sur :  </a:t>
            </a:r>
            <a:r>
              <a:rPr lang="en-US" sz="800" dirty="0">
                <a:hlinkClick r:id="rId16"/>
              </a:rPr>
              <a:t>https://blogs.lse.ac.uk/impactofsocialsciences/2017/10/03/new-media-familiar-dynamics-academic-hierarchies-influence-academics-following-behaviour-on-twitter/</a:t>
            </a:r>
            <a:r>
              <a:rPr lang="en-US" sz="800" dirty="0"/>
              <a:t>. </a:t>
            </a:r>
            <a:endParaRPr lang="fr-FR" sz="800" dirty="0"/>
          </a:p>
          <a:p>
            <a:pPr marL="358775" indent="-176213">
              <a:spcBef>
                <a:spcPts val="24"/>
              </a:spcBef>
              <a:spcAft>
                <a:spcPts val="300"/>
              </a:spcAft>
              <a:buNone/>
            </a:pPr>
            <a:r>
              <a:rPr lang="fr-FR" sz="800" dirty="0"/>
              <a:t>Allan Johnson. « </a:t>
            </a:r>
            <a:r>
              <a:rPr lang="fr-FR" sz="800" dirty="0" err="1"/>
              <a:t>Using</a:t>
            </a:r>
            <a:r>
              <a:rPr lang="fr-FR" sz="800" dirty="0"/>
              <a:t> Twitter for </a:t>
            </a:r>
            <a:r>
              <a:rPr lang="fr-FR" sz="800" dirty="0" err="1"/>
              <a:t>curated</a:t>
            </a:r>
            <a:r>
              <a:rPr lang="fr-FR" sz="800" dirty="0"/>
              <a:t> </a:t>
            </a:r>
            <a:r>
              <a:rPr lang="fr-FR" sz="800" dirty="0" err="1"/>
              <a:t>academic</a:t>
            </a:r>
            <a:r>
              <a:rPr lang="fr-FR" sz="800" dirty="0"/>
              <a:t> content ». </a:t>
            </a:r>
            <a:r>
              <a:rPr lang="fr-FR" sz="800" i="1" dirty="0"/>
              <a:t>Allan Johnson</a:t>
            </a:r>
            <a:r>
              <a:rPr lang="fr-FR" sz="800" dirty="0"/>
              <a:t>. 18/11/2012. . [en ligne]. Disponible sur : </a:t>
            </a:r>
            <a:r>
              <a:rPr lang="fr-FR" sz="800" dirty="0">
                <a:hlinkClick r:id="rId17"/>
              </a:rPr>
              <a:t>http://thisisallan.com/2012/11/18/twitterworkflow/</a:t>
            </a:r>
            <a:r>
              <a:rPr lang="fr-FR" sz="800" dirty="0"/>
              <a:t>.</a:t>
            </a:r>
          </a:p>
          <a:p>
            <a:pPr marL="358775" lvl="0" indent="-176213">
              <a:spcBef>
                <a:spcPts val="24"/>
              </a:spcBef>
              <a:spcAft>
                <a:spcPts val="300"/>
              </a:spcAft>
              <a:buNone/>
            </a:pPr>
            <a:r>
              <a:rPr lang="fr-FR" sz="800" dirty="0"/>
              <a:t>Xuan Liang et al. « Building buzz : (</a:t>
            </a:r>
            <a:r>
              <a:rPr lang="fr-FR" sz="800" dirty="0" err="1"/>
              <a:t>scientists</a:t>
            </a:r>
            <a:r>
              <a:rPr lang="fr-FR" sz="800" dirty="0"/>
              <a:t>) </a:t>
            </a:r>
            <a:r>
              <a:rPr lang="fr-FR" sz="800" dirty="0" err="1"/>
              <a:t>communicating</a:t>
            </a:r>
            <a:r>
              <a:rPr lang="fr-FR" sz="800" dirty="0"/>
              <a:t> science in new media </a:t>
            </a:r>
            <a:r>
              <a:rPr lang="fr-FR" sz="800" dirty="0" err="1"/>
              <a:t>environments</a:t>
            </a:r>
            <a:r>
              <a:rPr lang="fr-FR" sz="800" dirty="0"/>
              <a:t> ». </a:t>
            </a:r>
            <a:r>
              <a:rPr lang="fr-FR" sz="800" i="1" dirty="0" err="1"/>
              <a:t>Journalism</a:t>
            </a:r>
            <a:r>
              <a:rPr lang="fr-FR" sz="800" i="1" dirty="0"/>
              <a:t> &amp; mass communication </a:t>
            </a:r>
            <a:r>
              <a:rPr lang="fr-FR" sz="800" i="1" dirty="0" err="1"/>
              <a:t>quarterly</a:t>
            </a:r>
            <a:r>
              <a:rPr lang="fr-FR" sz="800" i="1" dirty="0"/>
              <a:t>.</a:t>
            </a:r>
            <a:r>
              <a:rPr lang="fr-FR" sz="800" dirty="0"/>
              <a:t> 12/2014 (1</a:t>
            </a:r>
            <a:r>
              <a:rPr lang="fr-FR" sz="800" baseline="30000" dirty="0"/>
              <a:t>e</a:t>
            </a:r>
            <a:r>
              <a:rPr lang="fr-FR" sz="800" dirty="0"/>
              <a:t> publication : 12/09/2014). n°91, p. 772-791. [en ligne]. Disponible sur :  </a:t>
            </a:r>
            <a:r>
              <a:rPr lang="fr-FR" sz="800" dirty="0">
                <a:hlinkClick r:id="rId18"/>
              </a:rPr>
              <a:t>http://jmq.sagepub.com/content/91/4/772.full</a:t>
            </a:r>
            <a:r>
              <a:rPr lang="fr-FR" sz="800" dirty="0"/>
              <a:t>. </a:t>
            </a:r>
          </a:p>
          <a:p>
            <a:pPr marL="358775" indent="-176213">
              <a:spcBef>
                <a:spcPts val="24"/>
              </a:spcBef>
              <a:spcAft>
                <a:spcPts val="300"/>
              </a:spcAft>
              <a:buNone/>
            </a:pPr>
            <a:r>
              <a:rPr lang="en-US" sz="800" dirty="0"/>
              <a:t>Stephanie B. </a:t>
            </a:r>
            <a:r>
              <a:rPr lang="en-US" sz="800" dirty="0" err="1"/>
              <a:t>Linek</a:t>
            </a:r>
            <a:r>
              <a:rPr lang="en-US" sz="800" dirty="0"/>
              <a:t>, Robert </a:t>
            </a:r>
            <a:r>
              <a:rPr lang="en-US" sz="800" dirty="0" err="1"/>
              <a:t>Jäschke</a:t>
            </a:r>
            <a:r>
              <a:rPr lang="en-US" sz="800" dirty="0"/>
              <a:t> et Christian P. Hoffmann. « Women prefer reciprocity: gender-related differences in academic networking on Twitter ». </a:t>
            </a:r>
            <a:r>
              <a:rPr lang="en-US" sz="800" i="1" dirty="0"/>
              <a:t>Proceedings of the 11th annual International conference of education, research and innovation (ICERI 2018), 12th – 14th of November, 2018, Seville, Spain</a:t>
            </a:r>
            <a:r>
              <a:rPr lang="en-US" sz="800" dirty="0"/>
              <a:t>. p. 4759-4767. </a:t>
            </a:r>
            <a:r>
              <a:rPr lang="fr-FR" sz="800" dirty="0"/>
              <a:t>[en ligne]. Disponible sur : </a:t>
            </a:r>
            <a:r>
              <a:rPr lang="fr-FR" sz="800" u="sng" dirty="0">
                <a:hlinkClick r:id="rId19"/>
              </a:rPr>
              <a:t>http://pub.zbw.eu/dspace/bitstream/11108/385/1/2018_Linek_Reciprocity.pdf</a:t>
            </a:r>
            <a:r>
              <a:rPr lang="fr-FR" sz="800" dirty="0"/>
              <a:t>.</a:t>
            </a:r>
          </a:p>
          <a:p>
            <a:pPr marL="358775" indent="-176213">
              <a:spcBef>
                <a:spcPts val="24"/>
              </a:spcBef>
              <a:spcAft>
                <a:spcPts val="300"/>
              </a:spcAft>
              <a:buNone/>
            </a:pPr>
            <a:r>
              <a:rPr lang="fr-FR" sz="800" dirty="0"/>
              <a:t>Ernesto </a:t>
            </a:r>
            <a:r>
              <a:rPr lang="fr-FR" sz="800" dirty="0" err="1"/>
              <a:t>Priego</a:t>
            </a:r>
            <a:r>
              <a:rPr lang="fr-FR" sz="800" dirty="0"/>
              <a:t>. « On </a:t>
            </a:r>
            <a:r>
              <a:rPr lang="fr-FR" sz="800" dirty="0" err="1"/>
              <a:t>academic</a:t>
            </a:r>
            <a:r>
              <a:rPr lang="fr-FR" sz="800" dirty="0"/>
              <a:t> live-</a:t>
            </a:r>
            <a:r>
              <a:rPr lang="fr-FR" sz="800" dirty="0" err="1"/>
              <a:t>tweeting</a:t>
            </a:r>
            <a:r>
              <a:rPr lang="fr-FR" sz="800" dirty="0"/>
              <a:t> &amp; </a:t>
            </a:r>
            <a:r>
              <a:rPr lang="fr-FR" sz="800" dirty="0" err="1"/>
              <a:t>other</a:t>
            </a:r>
            <a:r>
              <a:rPr lang="fr-FR" sz="800" dirty="0"/>
              <a:t> </a:t>
            </a:r>
            <a:r>
              <a:rPr lang="fr-FR" sz="800" dirty="0" err="1"/>
              <a:t>threats</a:t>
            </a:r>
            <a:r>
              <a:rPr lang="fr-FR" sz="800" dirty="0"/>
              <a:t> ». </a:t>
            </a:r>
            <a:r>
              <a:rPr lang="fr-FR" sz="800" i="1" dirty="0"/>
              <a:t>HASTAC</a:t>
            </a:r>
            <a:r>
              <a:rPr lang="fr-FR" sz="800" dirty="0"/>
              <a:t>. 10/02/2012. [en ligne]. Disponible sur :  </a:t>
            </a:r>
            <a:r>
              <a:rPr lang="fr-FR" sz="800" dirty="0">
                <a:hlinkClick r:id="rId20"/>
              </a:rPr>
              <a:t>http://www.hastac.org/blogs/ernesto-priego/2012/10/02/academic-live-tweeting-other-threats</a:t>
            </a:r>
            <a:r>
              <a:rPr lang="fr-FR" sz="800" dirty="0"/>
              <a:t>. </a:t>
            </a:r>
          </a:p>
          <a:p>
            <a:pPr marL="358775" lvl="0" indent="-176213">
              <a:spcBef>
                <a:spcPts val="24"/>
              </a:spcBef>
              <a:spcAft>
                <a:spcPts val="300"/>
              </a:spcAft>
              <a:buNone/>
            </a:pPr>
            <a:r>
              <a:rPr lang="fr-FR" sz="800" dirty="0"/>
              <a:t>Andy </a:t>
            </a:r>
            <a:r>
              <a:rPr lang="fr-FR" sz="800" dirty="0" err="1"/>
              <a:t>Priestner</a:t>
            </a:r>
            <a:r>
              <a:rPr lang="fr-FR" sz="800" dirty="0"/>
              <a:t>. </a:t>
            </a:r>
            <a:r>
              <a:rPr lang="fr-FR" sz="800" i="1" dirty="0"/>
              <a:t>Twitter for </a:t>
            </a:r>
            <a:r>
              <a:rPr lang="fr-FR" sz="800" i="1" dirty="0" err="1"/>
              <a:t>research</a:t>
            </a:r>
            <a:r>
              <a:rPr lang="fr-FR" sz="800" i="1" dirty="0"/>
              <a:t>. </a:t>
            </a:r>
            <a:r>
              <a:rPr lang="fr-FR" sz="800" dirty="0"/>
              <a:t>Présentation </a:t>
            </a:r>
            <a:r>
              <a:rPr lang="fr-FR" sz="800" dirty="0" err="1"/>
              <a:t>Prezi</a:t>
            </a:r>
            <a:r>
              <a:rPr lang="fr-FR" sz="800" dirty="0"/>
              <a:t>. 24/02/2012. [en ligne]. Disponible sur : </a:t>
            </a:r>
            <a:r>
              <a:rPr lang="fr-FR" sz="800" dirty="0">
                <a:hlinkClick r:id="rId21"/>
              </a:rPr>
              <a:t>http://prezi.com/eb9huuoeikcp/twitter-for-research/</a:t>
            </a:r>
            <a:r>
              <a:rPr lang="fr-FR" sz="800" dirty="0"/>
              <a:t>. </a:t>
            </a:r>
          </a:p>
          <a:p>
            <a:pPr marL="358775" indent="-176213">
              <a:spcBef>
                <a:spcPts val="24"/>
              </a:spcBef>
              <a:spcAft>
                <a:spcPts val="300"/>
              </a:spcAft>
              <a:buNone/>
            </a:pPr>
            <a:r>
              <a:rPr lang="fr-FR" sz="800" dirty="0"/>
              <a:t>Emilien Ruiz. « De l’usage de Twitter à la formation des chercheurs (une tribune à méditer) ». </a:t>
            </a:r>
            <a:r>
              <a:rPr lang="fr-FR" sz="800" i="1" dirty="0"/>
              <a:t>La boîte à outils des historiens. </a:t>
            </a:r>
            <a:r>
              <a:rPr lang="fr-FR" sz="800" dirty="0"/>
              <a:t>06/02/2014. [en ligne]. Disponible sur : </a:t>
            </a:r>
            <a:r>
              <a:rPr lang="fr-FR" sz="800" dirty="0">
                <a:hlinkClick r:id="rId22"/>
              </a:rPr>
              <a:t>http://www.boiteaoutils.info/2014/02/de-lusage-de-twitter-la-formation-des.html</a:t>
            </a:r>
            <a:r>
              <a:rPr lang="fr-FR" sz="800" dirty="0"/>
              <a:t>.</a:t>
            </a:r>
          </a:p>
          <a:p>
            <a:pPr marL="358775" lvl="0" indent="-176213">
              <a:spcBef>
                <a:spcPts val="24"/>
              </a:spcBef>
              <a:spcAft>
                <a:spcPts val="300"/>
              </a:spcAft>
              <a:buNone/>
            </a:pPr>
            <a:r>
              <a:rPr lang="fr-FR" sz="800" dirty="0"/>
              <a:t>Jon </a:t>
            </a:r>
            <a:r>
              <a:rPr lang="fr-FR" sz="800" dirty="0" err="1"/>
              <a:t>Tennant</a:t>
            </a:r>
            <a:r>
              <a:rPr lang="fr-FR" sz="800" dirty="0"/>
              <a:t>. « </a:t>
            </a:r>
            <a:r>
              <a:rPr lang="en-US" sz="800" dirty="0"/>
              <a:t>Let’s have a discussion about live-tweeting academic conferences </a:t>
            </a:r>
            <a:r>
              <a:rPr lang="fr-FR" sz="800" dirty="0"/>
              <a:t>». </a:t>
            </a:r>
            <a:r>
              <a:rPr lang="en-US" sz="800" i="1" dirty="0"/>
              <a:t>Green tea and velociraptors</a:t>
            </a:r>
            <a:r>
              <a:rPr lang="en-US" sz="800" dirty="0"/>
              <a:t>. 13/11/2014.</a:t>
            </a:r>
            <a:r>
              <a:rPr lang="fr-FR" sz="800" dirty="0"/>
              <a:t> [en ligne]. Disponible sur :  </a:t>
            </a:r>
            <a:r>
              <a:rPr lang="fr-FR" sz="800" dirty="0">
                <a:hlinkClick r:id="rId23"/>
              </a:rPr>
              <a:t>http://blogs.egu.eu/palaeoblog/2014/11/13/lets-have-a-discussion-about-live-tweeting-academic-conferences/</a:t>
            </a:r>
            <a:r>
              <a:rPr lang="fr-FR" sz="800" dirty="0"/>
              <a:t>. </a:t>
            </a:r>
          </a:p>
          <a:p>
            <a:pPr marL="358775" lvl="0" indent="-176213">
              <a:spcBef>
                <a:spcPts val="24"/>
              </a:spcBef>
              <a:spcAft>
                <a:spcPts val="300"/>
              </a:spcAft>
              <a:buNone/>
            </a:pPr>
            <a:r>
              <a:rPr lang="fr-FR" sz="800" dirty="0" err="1"/>
              <a:t>Vanksen</a:t>
            </a:r>
            <a:r>
              <a:rPr lang="fr-FR" sz="800" dirty="0"/>
              <a:t> group. </a:t>
            </a:r>
            <a:r>
              <a:rPr lang="fr-FR" sz="800" i="1" dirty="0"/>
              <a:t>Twitter : présentation complète de l’essentiel. Comment utiliser Twitter au niveau professionnel ? </a:t>
            </a:r>
            <a:r>
              <a:rPr lang="fr-FR" sz="800" dirty="0"/>
              <a:t> Présentation, 35 f. 2009. [en ligne]. Disponible sur : </a:t>
            </a:r>
            <a:r>
              <a:rPr lang="fr-FR" sz="800" dirty="0">
                <a:hlinkClick r:id="rId24"/>
              </a:rPr>
              <a:t>http://www.slideshare.net/Vanksen/twitter-prsentation-complte-de-lessentiel-1903868</a:t>
            </a:r>
            <a:r>
              <a:rPr lang="fr-FR" sz="800" dirty="0"/>
              <a:t>.</a:t>
            </a:r>
          </a:p>
          <a:p>
            <a:pPr marL="358775" lvl="0" indent="-176213">
              <a:spcBef>
                <a:spcPts val="24"/>
              </a:spcBef>
              <a:spcAft>
                <a:spcPts val="300"/>
              </a:spcAft>
              <a:buNone/>
            </a:pPr>
            <a:endParaRPr lang="fr-FR" sz="500" dirty="0"/>
          </a:p>
        </p:txBody>
      </p:sp>
      <p:sp>
        <p:nvSpPr>
          <p:cNvPr id="8" name="Étoile à 5 branches 7"/>
          <p:cNvSpPr>
            <a:spLocks noChangeAspect="1"/>
          </p:cNvSpPr>
          <p:nvPr/>
        </p:nvSpPr>
        <p:spPr>
          <a:xfrm>
            <a:off x="202234" y="3140968"/>
            <a:ext cx="288032" cy="288032"/>
          </a:xfrm>
          <a:prstGeom prst="star5">
            <a:avLst>
              <a:gd name="adj" fmla="val 0"/>
              <a:gd name="hf" fmla="val 105146"/>
              <a:gd name="vf" fmla="val 110557"/>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Étoile à 5 branches 7">
            <a:extLst>
              <a:ext uri="{FF2B5EF4-FFF2-40B4-BE49-F238E27FC236}">
                <a16:creationId xmlns:a16="http://schemas.microsoft.com/office/drawing/2014/main" id="{041F5F50-93F7-4E04-93D6-4FB12D895BBF}"/>
              </a:ext>
            </a:extLst>
          </p:cNvPr>
          <p:cNvSpPr>
            <a:spLocks noChangeAspect="1"/>
          </p:cNvSpPr>
          <p:nvPr/>
        </p:nvSpPr>
        <p:spPr>
          <a:xfrm>
            <a:off x="202234" y="3140968"/>
            <a:ext cx="288032" cy="288032"/>
          </a:xfrm>
          <a:prstGeom prst="star5">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Étoile à 5 branches 7">
            <a:extLst>
              <a:ext uri="{FF2B5EF4-FFF2-40B4-BE49-F238E27FC236}">
                <a16:creationId xmlns:a16="http://schemas.microsoft.com/office/drawing/2014/main" id="{F14AAE2F-5AE5-47C6-AE20-7AEA7C2251C5}"/>
              </a:ext>
            </a:extLst>
          </p:cNvPr>
          <p:cNvSpPr>
            <a:spLocks noChangeAspect="1"/>
          </p:cNvSpPr>
          <p:nvPr/>
        </p:nvSpPr>
        <p:spPr>
          <a:xfrm>
            <a:off x="202234" y="1954901"/>
            <a:ext cx="288032" cy="288032"/>
          </a:xfrm>
          <a:prstGeom prst="star5">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3991811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04664"/>
            <a:ext cx="8640960" cy="648072"/>
          </a:xfrm>
        </p:spPr>
        <p:txBody>
          <a:bodyPr/>
          <a:lstStyle/>
          <a:p>
            <a:r>
              <a:rPr lang="fr-FR" dirty="0"/>
              <a:t>Bibliographie – typologie </a:t>
            </a:r>
          </a:p>
        </p:txBody>
      </p:sp>
      <p:sp>
        <p:nvSpPr>
          <p:cNvPr id="3" name="Espace réservé du contenu 2"/>
          <p:cNvSpPr>
            <a:spLocks noGrp="1"/>
          </p:cNvSpPr>
          <p:nvPr>
            <p:ph idx="1"/>
          </p:nvPr>
        </p:nvSpPr>
        <p:spPr>
          <a:xfrm>
            <a:off x="251520" y="1196752"/>
            <a:ext cx="8640960" cy="5472608"/>
          </a:xfrm>
        </p:spPr>
        <p:txBody>
          <a:bodyPr>
            <a:normAutofit fontScale="92500" lnSpcReduction="10000"/>
          </a:bodyPr>
          <a:lstStyle/>
          <a:p>
            <a:pPr marL="358775" indent="-176213">
              <a:lnSpc>
                <a:spcPct val="120000"/>
              </a:lnSpc>
              <a:spcAft>
                <a:spcPts val="300"/>
              </a:spcAft>
              <a:buNone/>
            </a:pPr>
            <a:r>
              <a:rPr lang="fr-FR" sz="1200" b="1" dirty="0"/>
              <a:t>Blogs</a:t>
            </a:r>
          </a:p>
          <a:p>
            <a:pPr marL="358775" indent="-176213">
              <a:lnSpc>
                <a:spcPct val="120000"/>
              </a:lnSpc>
              <a:spcBef>
                <a:spcPts val="24"/>
              </a:spcBef>
              <a:spcAft>
                <a:spcPts val="300"/>
              </a:spcAft>
              <a:buNone/>
            </a:pPr>
            <a:r>
              <a:rPr lang="fr-FR" sz="900" dirty="0"/>
              <a:t>Laurence </a:t>
            </a:r>
            <a:r>
              <a:rPr lang="fr-FR" sz="900" dirty="0" err="1"/>
              <a:t>Bianchini</a:t>
            </a:r>
            <a:r>
              <a:rPr lang="fr-FR" sz="900" dirty="0"/>
              <a:t>. « Blog de science et doctorat. Un atout pour votre carrière scientifique ». </a:t>
            </a:r>
            <a:r>
              <a:rPr lang="fr-FR" sz="900" i="1" dirty="0"/>
              <a:t>MyScienceWork.</a:t>
            </a:r>
            <a:r>
              <a:rPr lang="fr-FR" sz="900" dirty="0"/>
              <a:t> 5/4/2013. [en ligne]. Disponible sur : </a:t>
            </a:r>
            <a:r>
              <a:rPr lang="fr-FR" sz="900" dirty="0">
                <a:hlinkClick r:id="rId3"/>
              </a:rPr>
              <a:t>https://www.mysciencework.com/omniscience/blog-de-science-et-doctorat</a:t>
            </a:r>
            <a:r>
              <a:rPr lang="fr-FR" sz="900" dirty="0"/>
              <a:t>. </a:t>
            </a:r>
          </a:p>
          <a:p>
            <a:pPr marL="358775" indent="-176213">
              <a:lnSpc>
                <a:spcPct val="120000"/>
              </a:lnSpc>
              <a:spcBef>
                <a:spcPts val="24"/>
              </a:spcBef>
              <a:spcAft>
                <a:spcPts val="300"/>
              </a:spcAft>
              <a:buNone/>
            </a:pPr>
            <a:r>
              <a:rPr lang="en-US" sz="900" dirty="0"/>
              <a:t>Antoine Blanchard. </a:t>
            </a:r>
            <a:r>
              <a:rPr lang="fr-FR" sz="900" dirty="0"/>
              <a:t>« Les blogs de science dans la recherche et la médiation scientifique : pourquoi, comment et pour qui ? ». </a:t>
            </a:r>
            <a:r>
              <a:rPr lang="fr-FR" sz="900" i="1" dirty="0"/>
              <a:t>In</a:t>
            </a:r>
            <a:r>
              <a:rPr lang="fr-FR" sz="900" dirty="0"/>
              <a:t> Michel </a:t>
            </a:r>
            <a:r>
              <a:rPr lang="fr-FR" sz="900" dirty="0" err="1"/>
              <a:t>Netzer</a:t>
            </a:r>
            <a:r>
              <a:rPr lang="fr-FR" sz="900" dirty="0"/>
              <a:t>. </a:t>
            </a:r>
            <a:r>
              <a:rPr lang="fr-FR" sz="900" i="1" dirty="0"/>
              <a:t>Les sciences en bibliothèque. </a:t>
            </a:r>
            <a:r>
              <a:rPr lang="fr-FR" sz="900" dirty="0"/>
              <a:t>Paris : Éditions du cercle de la librairie, 2017. 303 p. p.265. Version preprint : </a:t>
            </a:r>
            <a:r>
              <a:rPr lang="fr-FR" sz="900" dirty="0">
                <a:hlinkClick r:id="rId4"/>
              </a:rPr>
              <a:t>https://hal.archives-ouvertes.fr/hal-01527122</a:t>
            </a:r>
            <a:r>
              <a:rPr lang="fr-FR" sz="900" dirty="0"/>
              <a:t>. A compléter par une bibliographie : </a:t>
            </a:r>
            <a:r>
              <a:rPr lang="fr-FR" sz="900" dirty="0">
                <a:hlinkClick r:id="rId5"/>
              </a:rPr>
              <a:t>http://www.citeulike.org/user/Enro/tag/science-blog</a:t>
            </a:r>
            <a:r>
              <a:rPr lang="fr-FR" sz="900" dirty="0"/>
              <a:t> (lien mort au 09/04/2020). </a:t>
            </a:r>
            <a:endParaRPr lang="en-US" sz="900" dirty="0"/>
          </a:p>
          <a:p>
            <a:pPr marL="358775" indent="-176213">
              <a:lnSpc>
                <a:spcPct val="120000"/>
              </a:lnSpc>
              <a:spcBef>
                <a:spcPts val="24"/>
              </a:spcBef>
              <a:spcAft>
                <a:spcPts val="300"/>
              </a:spcAft>
              <a:buNone/>
            </a:pPr>
            <a:r>
              <a:rPr lang="en-US" sz="1000" dirty="0"/>
              <a:t>F</a:t>
            </a:r>
            <a:r>
              <a:rPr lang="en-US" sz="900" dirty="0"/>
              <a:t>rançois </a:t>
            </a:r>
            <a:r>
              <a:rPr lang="en-US" sz="900" dirty="0" err="1"/>
              <a:t>Briatte</a:t>
            </a:r>
            <a:r>
              <a:rPr lang="en-US" sz="900" dirty="0"/>
              <a:t> et </a:t>
            </a:r>
            <a:r>
              <a:rPr lang="en-US" sz="900" dirty="0" err="1"/>
              <a:t>Joël</a:t>
            </a:r>
            <a:r>
              <a:rPr lang="en-US" sz="900" dirty="0"/>
              <a:t> </a:t>
            </a:r>
            <a:r>
              <a:rPr lang="en-US" sz="900" dirty="0" err="1"/>
              <a:t>Gombin</a:t>
            </a:r>
            <a:r>
              <a:rPr lang="en-US" sz="900" dirty="0"/>
              <a:t>. </a:t>
            </a:r>
            <a:r>
              <a:rPr lang="fr-FR" sz="900" dirty="0"/>
              <a:t>« Le recours aux blogs dans une activité de recherche. Deux expériences en sciences humaines et sociales. A propos de l’usage des blogs dans la recherche en SHS ». </a:t>
            </a:r>
            <a:r>
              <a:rPr lang="fr-FR" sz="900" i="1" dirty="0" err="1"/>
              <a:t>Polit’Bistro</a:t>
            </a:r>
            <a:r>
              <a:rPr lang="fr-FR" sz="900" i="1" dirty="0"/>
              <a:t>.</a:t>
            </a:r>
            <a:r>
              <a:rPr lang="fr-FR" sz="900" dirty="0"/>
              <a:t>  05/11/2009. [en ligne]. Disponible sur : </a:t>
            </a:r>
            <a:r>
              <a:rPr lang="fr-FR" sz="900" dirty="0">
                <a:hlinkClick r:id="rId6"/>
              </a:rPr>
              <a:t>http://politbistro.hypotheses.org/332</a:t>
            </a:r>
            <a:r>
              <a:rPr lang="fr-FR" sz="900" dirty="0"/>
              <a:t>. </a:t>
            </a:r>
          </a:p>
          <a:p>
            <a:pPr marL="358775" indent="-176213">
              <a:lnSpc>
                <a:spcPct val="120000"/>
              </a:lnSpc>
              <a:spcBef>
                <a:spcPts val="24"/>
              </a:spcBef>
              <a:spcAft>
                <a:spcPts val="300"/>
              </a:spcAft>
              <a:buNone/>
            </a:pPr>
            <a:r>
              <a:rPr lang="fr-FR" sz="900" dirty="0" err="1"/>
              <a:t>Eryn</a:t>
            </a:r>
            <a:r>
              <a:rPr lang="fr-FR" sz="900" dirty="0"/>
              <a:t> Brown et Chris </a:t>
            </a:r>
            <a:r>
              <a:rPr lang="fr-FR" sz="900" dirty="0" err="1"/>
              <a:t>Woolston</a:t>
            </a:r>
            <a:r>
              <a:rPr lang="fr-FR" sz="900" dirty="0"/>
              <a:t>. « </a:t>
            </a:r>
            <a:r>
              <a:rPr lang="en-US" sz="900" dirty="0"/>
              <a:t>Why science blogging still matters</a:t>
            </a:r>
            <a:r>
              <a:rPr lang="fr-FR" sz="900" dirty="0"/>
              <a:t> ». </a:t>
            </a:r>
            <a:r>
              <a:rPr lang="fr-FR" sz="900" i="1" dirty="0"/>
              <a:t>Nature</a:t>
            </a:r>
            <a:r>
              <a:rPr lang="fr-FR" sz="900" dirty="0"/>
              <a:t>. 2018. n°554. p. 135-137. [en ligne]. Disponible sur : </a:t>
            </a:r>
            <a:r>
              <a:rPr lang="fr-FR" sz="900" dirty="0">
                <a:hlinkClick r:id="rId7"/>
              </a:rPr>
              <a:t>https://www.nature.com/articles/d41586-018-01414-6</a:t>
            </a:r>
            <a:r>
              <a:rPr lang="fr-FR" sz="900" dirty="0"/>
              <a:t>. DOI :  10.1038/d41586-018-01414-6.</a:t>
            </a:r>
          </a:p>
          <a:p>
            <a:pPr marL="358775" lvl="0" indent="-176213">
              <a:lnSpc>
                <a:spcPct val="120000"/>
              </a:lnSpc>
              <a:spcBef>
                <a:spcPts val="24"/>
              </a:spcBef>
              <a:spcAft>
                <a:spcPts val="300"/>
              </a:spcAft>
              <a:buNone/>
            </a:pPr>
            <a:r>
              <a:rPr lang="fr-FR" sz="900" dirty="0"/>
              <a:t>Stéphanie Chapuis-Després. « </a:t>
            </a:r>
            <a:r>
              <a:rPr lang="fr-FR" sz="900" i="1" dirty="0"/>
              <a:t>Prendre Corps</a:t>
            </a:r>
            <a:r>
              <a:rPr lang="fr-FR" sz="900" dirty="0"/>
              <a:t> a un an ! ». </a:t>
            </a:r>
            <a:r>
              <a:rPr lang="fr-FR" sz="900" i="1" dirty="0"/>
              <a:t>Prendre corps.</a:t>
            </a:r>
            <a:r>
              <a:rPr lang="fr-FR" sz="900" dirty="0"/>
              <a:t> 16/08/2015. [en ligne]. Disponible sur : </a:t>
            </a:r>
            <a:r>
              <a:rPr lang="fr-FR" sz="900" dirty="0">
                <a:hlinkClick r:id="rId8"/>
              </a:rPr>
              <a:t>https://corpsgir.hypotheses.org/223</a:t>
            </a:r>
            <a:r>
              <a:rPr lang="fr-FR" sz="900" dirty="0"/>
              <a:t>.</a:t>
            </a:r>
          </a:p>
          <a:p>
            <a:pPr marL="358775" lvl="0" indent="-176213">
              <a:lnSpc>
                <a:spcPct val="120000"/>
              </a:lnSpc>
              <a:spcBef>
                <a:spcPts val="24"/>
              </a:spcBef>
              <a:spcAft>
                <a:spcPts val="300"/>
              </a:spcAft>
              <a:buNone/>
            </a:pPr>
            <a:r>
              <a:rPr lang="fr-FR" sz="900" dirty="0"/>
              <a:t>Jonathan </a:t>
            </a:r>
            <a:r>
              <a:rPr lang="fr-FR" sz="900" dirty="0" err="1"/>
              <a:t>Chibois</a:t>
            </a:r>
            <a:r>
              <a:rPr lang="fr-FR" sz="900" dirty="0"/>
              <a:t>. « [Bibliographie] Le blogging scientifique ». </a:t>
            </a:r>
            <a:r>
              <a:rPr lang="fr-FR" sz="900" i="1" dirty="0" err="1"/>
              <a:t>Laspic</a:t>
            </a:r>
            <a:r>
              <a:rPr lang="fr-FR" sz="900" dirty="0"/>
              <a:t>. 4/5/2012-19/08/2012. [en ligne]. Disponible sur : </a:t>
            </a:r>
            <a:r>
              <a:rPr lang="fr-FR" sz="900" dirty="0">
                <a:hlinkClick r:id="rId9"/>
              </a:rPr>
              <a:t>http://laspic.hypotheses.org/645</a:t>
            </a:r>
            <a:r>
              <a:rPr lang="fr-FR" sz="900" dirty="0"/>
              <a:t>.  </a:t>
            </a:r>
          </a:p>
          <a:p>
            <a:pPr marL="358775" indent="-176213">
              <a:lnSpc>
                <a:spcPct val="120000"/>
              </a:lnSpc>
              <a:spcBef>
                <a:spcPts val="24"/>
              </a:spcBef>
              <a:spcAft>
                <a:spcPts val="300"/>
              </a:spcAft>
              <a:buNone/>
            </a:pPr>
            <a:r>
              <a:rPr lang="fr-FR" sz="900" dirty="0" err="1"/>
              <a:t>Kelle</a:t>
            </a:r>
            <a:r>
              <a:rPr lang="fr-FR" sz="900" dirty="0"/>
              <a:t> Cruz. « </a:t>
            </a:r>
            <a:r>
              <a:rPr lang="en-US" sz="900" dirty="0"/>
              <a:t>Research Blogs: Sharing results as they happen</a:t>
            </a:r>
            <a:r>
              <a:rPr lang="fr-FR" sz="900" dirty="0"/>
              <a:t> ». </a:t>
            </a:r>
            <a:r>
              <a:rPr lang="fr-FR" sz="900" i="1" dirty="0" err="1"/>
              <a:t>Astrobetter</a:t>
            </a:r>
            <a:r>
              <a:rPr lang="fr-FR" sz="900" dirty="0"/>
              <a:t>. 19/03/2012. [en ligne]. Disponible sur : </a:t>
            </a:r>
            <a:r>
              <a:rPr lang="fr-FR" sz="900" dirty="0">
                <a:hlinkClick r:id="rId10"/>
              </a:rPr>
              <a:t>http://www.astrobetter.com/research-blogs-sharing-results-as-they-happen/</a:t>
            </a:r>
            <a:r>
              <a:rPr lang="fr-FR" sz="900" dirty="0"/>
              <a:t>. </a:t>
            </a:r>
          </a:p>
          <a:p>
            <a:pPr marL="358775" lvl="0" indent="-176213">
              <a:lnSpc>
                <a:spcPct val="120000"/>
              </a:lnSpc>
              <a:spcBef>
                <a:spcPts val="24"/>
              </a:spcBef>
              <a:spcAft>
                <a:spcPts val="300"/>
              </a:spcAft>
              <a:buNone/>
            </a:pPr>
            <a:r>
              <a:rPr lang="fr-FR" sz="900" dirty="0"/>
              <a:t>Patrick </a:t>
            </a:r>
            <a:r>
              <a:rPr lang="fr-FR" sz="900" dirty="0" err="1"/>
              <a:t>Dunleavy</a:t>
            </a:r>
            <a:r>
              <a:rPr lang="fr-FR" sz="900" dirty="0"/>
              <a:t>. « </a:t>
            </a:r>
            <a:r>
              <a:rPr lang="en-US" sz="900" dirty="0"/>
              <a:t>How to write a blogpost from your journal article</a:t>
            </a:r>
            <a:r>
              <a:rPr lang="fr-FR" sz="900" dirty="0"/>
              <a:t> ». </a:t>
            </a:r>
            <a:r>
              <a:rPr lang="fr-FR" sz="900" i="1" dirty="0" err="1"/>
              <a:t>Writing</a:t>
            </a:r>
            <a:r>
              <a:rPr lang="fr-FR" sz="900" i="1" dirty="0"/>
              <a:t> for </a:t>
            </a:r>
            <a:r>
              <a:rPr lang="fr-FR" sz="900" i="1" dirty="0" err="1"/>
              <a:t>research</a:t>
            </a:r>
            <a:r>
              <a:rPr lang="fr-FR" sz="900" i="1" dirty="0"/>
              <a:t>. </a:t>
            </a:r>
            <a:r>
              <a:rPr lang="fr-FR" sz="900" dirty="0"/>
              <a:t>17/05/2015. [en ligne]. Disponible sur : </a:t>
            </a:r>
            <a:r>
              <a:rPr lang="fr-FR" sz="900" dirty="0">
                <a:hlinkClick r:id="rId11"/>
              </a:rPr>
              <a:t>https://medium.com/advice-and-help-in-authoring-a-phd-or-non-fiction/how-to-write-a-blogpost-from-your-journal-article-6511a3837caa</a:t>
            </a:r>
            <a:r>
              <a:rPr lang="fr-FR" sz="900" dirty="0"/>
              <a:t>. </a:t>
            </a:r>
          </a:p>
          <a:p>
            <a:pPr marL="358775" lvl="0" indent="-176213">
              <a:lnSpc>
                <a:spcPct val="120000"/>
              </a:lnSpc>
              <a:spcBef>
                <a:spcPts val="24"/>
              </a:spcBef>
              <a:spcAft>
                <a:spcPts val="300"/>
              </a:spcAft>
              <a:buNone/>
            </a:pPr>
            <a:endParaRPr lang="fr-FR" sz="900" dirty="0"/>
          </a:p>
          <a:p>
            <a:pPr marL="358775" indent="-176213">
              <a:lnSpc>
                <a:spcPct val="120000"/>
              </a:lnSpc>
              <a:spcAft>
                <a:spcPts val="300"/>
              </a:spcAft>
              <a:buNone/>
            </a:pPr>
            <a:r>
              <a:rPr lang="fr-FR" sz="1200" b="1" dirty="0"/>
              <a:t>Plateformes de contenus (biblio, vidéos, images)</a:t>
            </a:r>
          </a:p>
          <a:p>
            <a:pPr marL="358775" indent="-176213">
              <a:lnSpc>
                <a:spcPct val="120000"/>
              </a:lnSpc>
              <a:spcBef>
                <a:spcPts val="24"/>
              </a:spcBef>
              <a:spcAft>
                <a:spcPts val="300"/>
              </a:spcAft>
              <a:buNone/>
            </a:pPr>
            <a:r>
              <a:rPr lang="fr-FR" sz="900" dirty="0"/>
              <a:t>Julien Hernandez. « Cinq bonnes raisons d'être sur YouTube pour un scientifique ». </a:t>
            </a:r>
            <a:r>
              <a:rPr lang="fr-FR" sz="900" i="1" dirty="0"/>
              <a:t>Futura sciences. </a:t>
            </a:r>
            <a:r>
              <a:rPr lang="fr-FR" sz="900" dirty="0"/>
              <a:t>14/02/2021. [en ligne]. Disponible sur : </a:t>
            </a:r>
            <a:r>
              <a:rPr lang="fr-FR" sz="900" dirty="0">
                <a:hlinkClick r:id="rId12"/>
              </a:rPr>
              <a:t>https://www.futura-sciences.com/sciences/actualites/recherche-cinq-bonnes-raisons-etre-youtube-scientifique-85675/</a:t>
            </a:r>
            <a:r>
              <a:rPr lang="fr-FR" sz="900" dirty="0"/>
              <a:t>. </a:t>
            </a:r>
          </a:p>
          <a:p>
            <a:pPr marL="358775" lvl="0" indent="-176213">
              <a:lnSpc>
                <a:spcPct val="120000"/>
              </a:lnSpc>
              <a:spcBef>
                <a:spcPts val="24"/>
              </a:spcBef>
              <a:spcAft>
                <a:spcPts val="300"/>
              </a:spcAft>
              <a:buNone/>
            </a:pPr>
            <a:r>
              <a:rPr lang="fr-FR" sz="900" i="1" dirty="0"/>
              <a:t>Mendeley Global </a:t>
            </a:r>
            <a:r>
              <a:rPr lang="fr-FR" sz="900" i="1" dirty="0" err="1"/>
              <a:t>Research</a:t>
            </a:r>
            <a:r>
              <a:rPr lang="fr-FR" sz="900" i="1" dirty="0"/>
              <a:t> Report</a:t>
            </a:r>
            <a:r>
              <a:rPr lang="fr-FR" sz="900" dirty="0"/>
              <a:t>. 2012 [en ligne]. Disponible sur : </a:t>
            </a:r>
            <a:r>
              <a:rPr lang="fr-FR" sz="900" dirty="0">
                <a:hlinkClick r:id="rId13"/>
              </a:rPr>
              <a:t>http://www.mendeley.com/global-research-report/#.UMhU8Xdc64p</a:t>
            </a:r>
            <a:r>
              <a:rPr lang="fr-FR" sz="900" dirty="0"/>
              <a:t>. </a:t>
            </a:r>
          </a:p>
          <a:p>
            <a:pPr marL="358775" lvl="0" indent="-176213">
              <a:lnSpc>
                <a:spcPct val="120000"/>
              </a:lnSpc>
              <a:spcBef>
                <a:spcPts val="24"/>
              </a:spcBef>
              <a:spcAft>
                <a:spcPts val="300"/>
              </a:spcAft>
              <a:buNone/>
            </a:pPr>
            <a:r>
              <a:rPr lang="fr-FR" sz="900" dirty="0"/>
              <a:t>Pascal M. Aventurier. « Mendeley </a:t>
            </a:r>
            <a:r>
              <a:rPr lang="fr-FR" sz="900" dirty="0" err="1"/>
              <a:t>Institutional</a:t>
            </a:r>
            <a:r>
              <a:rPr lang="fr-FR" sz="900" dirty="0"/>
              <a:t> Edition ». </a:t>
            </a:r>
            <a:r>
              <a:rPr lang="fr-FR" sz="900" i="1" dirty="0"/>
              <a:t>Observatoire des technologies. </a:t>
            </a:r>
            <a:r>
              <a:rPr lang="fr-FR" sz="900" i="1" dirty="0" err="1"/>
              <a:t>Ist@INRA</a:t>
            </a:r>
            <a:r>
              <a:rPr lang="fr-FR" sz="900" i="1" dirty="0"/>
              <a:t>. </a:t>
            </a:r>
            <a:r>
              <a:rPr lang="fr-FR" sz="900" dirty="0"/>
              <a:t>6/03/2012. [en ligne]. Disponible sur : </a:t>
            </a:r>
            <a:r>
              <a:rPr lang="fr-FR" sz="900" dirty="0">
                <a:hlinkClick r:id="rId14"/>
              </a:rPr>
              <a:t>http://ist.blogs.inra.fr/technologies/2012/03/06/mendeley-institutional-edition/</a:t>
            </a:r>
            <a:r>
              <a:rPr lang="fr-FR" sz="900" dirty="0"/>
              <a:t>. </a:t>
            </a:r>
          </a:p>
          <a:p>
            <a:pPr marL="358775" lvl="0" indent="-176213">
              <a:lnSpc>
                <a:spcPct val="120000"/>
              </a:lnSpc>
              <a:spcBef>
                <a:spcPts val="24"/>
              </a:spcBef>
              <a:spcAft>
                <a:spcPts val="300"/>
              </a:spcAft>
              <a:buNone/>
            </a:pPr>
            <a:r>
              <a:rPr lang="fr-FR" sz="900" dirty="0"/>
              <a:t>Frédérique Cohen-</a:t>
            </a:r>
            <a:r>
              <a:rPr lang="fr-FR" sz="900" dirty="0" err="1"/>
              <a:t>Adad</a:t>
            </a:r>
            <a:r>
              <a:rPr lang="fr-FR" sz="900" dirty="0"/>
              <a:t>. </a:t>
            </a:r>
            <a:r>
              <a:rPr lang="fr-FR" sz="900" i="1" dirty="0"/>
              <a:t>Panorama des logiciels de gestion de références bibliographiques. </a:t>
            </a:r>
            <a:r>
              <a:rPr lang="fr-FR" sz="900" i="1" dirty="0" err="1"/>
              <a:t>Elements</a:t>
            </a:r>
            <a:r>
              <a:rPr lang="fr-FR" sz="900" i="1" dirty="0"/>
              <a:t> pour choisir son outil. </a:t>
            </a:r>
            <a:r>
              <a:rPr lang="fr-FR" sz="900" dirty="0"/>
              <a:t>URFIST de Lyon. 11/2011. [en ligne]. Disponible sur : </a:t>
            </a:r>
            <a:r>
              <a:rPr lang="fr-FR" sz="900" dirty="0">
                <a:hlinkClick r:id="rId15"/>
              </a:rPr>
              <a:t>http</a:t>
            </a:r>
            <a:r>
              <a:rPr lang="fr-FR" sz="900" dirty="0">
                <a:solidFill>
                  <a:srgbClr val="C00000"/>
                </a:solidFill>
                <a:hlinkClick r:id="rId15"/>
              </a:rPr>
              <a:t>://urfist.univ-lyon1.fr/medias/fichier/panorama-nov2011-urfist_1322224960258.pdf</a:t>
            </a:r>
            <a:r>
              <a:rPr lang="fr-FR" sz="900" dirty="0">
                <a:solidFill>
                  <a:srgbClr val="C00000"/>
                </a:solidFill>
              </a:rPr>
              <a:t>. </a:t>
            </a:r>
          </a:p>
          <a:p>
            <a:pPr marL="358775" lvl="0" indent="-176213">
              <a:lnSpc>
                <a:spcPct val="120000"/>
              </a:lnSpc>
              <a:spcBef>
                <a:spcPts val="24"/>
              </a:spcBef>
              <a:spcAft>
                <a:spcPts val="300"/>
              </a:spcAft>
              <a:buNone/>
            </a:pPr>
            <a:r>
              <a:rPr lang="fr-FR" sz="900" dirty="0"/>
              <a:t>Franziska </a:t>
            </a:r>
            <a:r>
              <a:rPr lang="fr-FR" sz="900" dirty="0" err="1"/>
              <a:t>Heimburger</a:t>
            </a:r>
            <a:r>
              <a:rPr lang="fr-FR" sz="900" dirty="0"/>
              <a:t>. « Bibliographie collaborative de la Grande Guerre avec Zotero ». </a:t>
            </a:r>
            <a:r>
              <a:rPr lang="fr-FR" sz="900" i="1" dirty="0"/>
              <a:t>La Boite à Outils des Historiens.</a:t>
            </a:r>
            <a:r>
              <a:rPr lang="fr-FR" sz="900" dirty="0"/>
              <a:t> 23/01/2013. [en ligne]. Disponible sur : </a:t>
            </a:r>
            <a:r>
              <a:rPr lang="fr-FR" sz="900" dirty="0">
                <a:hlinkClick r:id="rId16"/>
              </a:rPr>
              <a:t>http://www.boiteaoutils.info/2013/01/bibliographie-collaborative-de-la.html</a:t>
            </a:r>
            <a:r>
              <a:rPr lang="fr-FR" sz="900" dirty="0"/>
              <a:t>. </a:t>
            </a:r>
            <a:endParaRPr lang="fr-FR" sz="900" i="1" dirty="0"/>
          </a:p>
          <a:p>
            <a:pPr marL="358775" indent="-176213">
              <a:lnSpc>
                <a:spcPct val="120000"/>
              </a:lnSpc>
              <a:spcBef>
                <a:spcPts val="24"/>
              </a:spcBef>
              <a:spcAft>
                <a:spcPts val="300"/>
              </a:spcAft>
              <a:buNone/>
            </a:pPr>
            <a:r>
              <a:rPr lang="fr-FR" sz="900" dirty="0"/>
              <a:t>Ingrid </a:t>
            </a:r>
            <a:r>
              <a:rPr lang="fr-FR" sz="900" dirty="0" err="1"/>
              <a:t>Lunden</a:t>
            </a:r>
            <a:r>
              <a:rPr lang="fr-FR" sz="900" dirty="0"/>
              <a:t>. « </a:t>
            </a:r>
            <a:r>
              <a:rPr lang="en-US" sz="900" dirty="0"/>
              <a:t>Elsevier In Advanced Talks To Buy Mendeley For Around $100M To Beef Up In Social, Open Education Data</a:t>
            </a:r>
            <a:r>
              <a:rPr lang="fr-FR" sz="900" dirty="0"/>
              <a:t> ». </a:t>
            </a:r>
            <a:r>
              <a:rPr lang="fr-FR" sz="900" dirty="0" err="1"/>
              <a:t>TechCrunch</a:t>
            </a:r>
            <a:r>
              <a:rPr lang="fr-FR" sz="900" dirty="0"/>
              <a:t>, 17/01/2013. [en ligne]. Disponible sur : </a:t>
            </a:r>
            <a:r>
              <a:rPr lang="fr-FR" sz="900" dirty="0">
                <a:hlinkClick r:id="rId17"/>
              </a:rPr>
              <a:t>http://techcrunch.com/2013/01/17/elsevier-mendeley-education/</a:t>
            </a:r>
            <a:r>
              <a:rPr lang="fr-FR" sz="900" dirty="0"/>
              <a:t>. </a:t>
            </a:r>
          </a:p>
          <a:p>
            <a:pPr marL="358775" indent="-176213">
              <a:lnSpc>
                <a:spcPct val="120000"/>
              </a:lnSpc>
              <a:spcBef>
                <a:spcPts val="24"/>
              </a:spcBef>
              <a:spcAft>
                <a:spcPts val="300"/>
              </a:spcAft>
              <a:buNone/>
            </a:pPr>
            <a:r>
              <a:rPr lang="fr-FR" sz="900" dirty="0"/>
              <a:t>Patrick </a:t>
            </a:r>
            <a:r>
              <a:rPr lang="fr-FR" sz="900" dirty="0" err="1"/>
              <a:t>Peccatte</a:t>
            </a:r>
            <a:r>
              <a:rPr lang="fr-FR" sz="900" dirty="0"/>
              <a:t>. Une plateforme collaborative pour la </a:t>
            </a:r>
            <a:r>
              <a:rPr lang="fr-FR" sz="900" dirty="0" err="1"/>
              <a:t>redocumentarisation</a:t>
            </a:r>
            <a:r>
              <a:rPr lang="fr-FR" sz="900" dirty="0"/>
              <a:t> d’un fonds photographique historique. Le projet </a:t>
            </a:r>
            <a:r>
              <a:rPr lang="fr-FR" sz="900" dirty="0" err="1"/>
              <a:t>PhotosNormandie</a:t>
            </a:r>
            <a:r>
              <a:rPr lang="fr-FR" sz="900" dirty="0"/>
              <a:t>. Présentation, 53 f. 20/10/2009. [en ligne]. Disponible sur : </a:t>
            </a:r>
            <a:r>
              <a:rPr lang="fr-FR" sz="900" dirty="0">
                <a:hlinkClick r:id="rId18"/>
              </a:rPr>
              <a:t>http://www.slideshare.net/Peccatte/luxembourg-photos-normandie-peccatte</a:t>
            </a:r>
            <a:r>
              <a:rPr lang="fr-FR" sz="900" dirty="0"/>
              <a:t>.</a:t>
            </a:r>
          </a:p>
          <a:p>
            <a:pPr marL="358775" lvl="0" indent="-176213">
              <a:lnSpc>
                <a:spcPct val="120000"/>
              </a:lnSpc>
              <a:spcBef>
                <a:spcPts val="24"/>
              </a:spcBef>
              <a:spcAft>
                <a:spcPts val="300"/>
              </a:spcAft>
              <a:buNone/>
            </a:pPr>
            <a:endParaRPr lang="fr-FR" sz="900" dirty="0"/>
          </a:p>
          <a:p>
            <a:pPr marL="358775" lvl="0" indent="-176213">
              <a:lnSpc>
                <a:spcPct val="120000"/>
              </a:lnSpc>
              <a:spcBef>
                <a:spcPts val="24"/>
              </a:spcBef>
              <a:spcAft>
                <a:spcPts val="300"/>
              </a:spcAft>
              <a:buNone/>
            </a:pPr>
            <a:endParaRPr lang="fr-FR" sz="900" dirty="0"/>
          </a:p>
          <a:p>
            <a:pPr marL="358775" lvl="0" indent="-176213">
              <a:lnSpc>
                <a:spcPct val="120000"/>
              </a:lnSpc>
              <a:spcBef>
                <a:spcPts val="24"/>
              </a:spcBef>
              <a:spcAft>
                <a:spcPts val="300"/>
              </a:spcAft>
              <a:buNone/>
            </a:pPr>
            <a:r>
              <a:rPr lang="fr-FR" sz="900" dirty="0"/>
              <a:t> </a:t>
            </a:r>
          </a:p>
          <a:p>
            <a:pPr marL="358775" lvl="0" indent="-176213">
              <a:lnSpc>
                <a:spcPct val="120000"/>
              </a:lnSpc>
              <a:spcBef>
                <a:spcPts val="24"/>
              </a:spcBef>
              <a:spcAft>
                <a:spcPts val="300"/>
              </a:spcAft>
              <a:buNone/>
            </a:pPr>
            <a:endParaRPr lang="fr-FR" sz="1000" dirty="0"/>
          </a:p>
          <a:p>
            <a:pPr marL="358775" lvl="0" indent="-176213">
              <a:lnSpc>
                <a:spcPct val="120000"/>
              </a:lnSpc>
              <a:spcBef>
                <a:spcPts val="24"/>
              </a:spcBef>
              <a:spcAft>
                <a:spcPts val="300"/>
              </a:spcAft>
              <a:buNone/>
            </a:pPr>
            <a:endParaRPr lang="fr-FR" sz="1000" dirty="0"/>
          </a:p>
        </p:txBody>
      </p:sp>
    </p:spTree>
    <p:extLst>
      <p:ext uri="{BB962C8B-B14F-4D97-AF65-F5344CB8AC3E}">
        <p14:creationId xmlns:p14="http://schemas.microsoft.com/office/powerpoint/2010/main" val="247565621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04664"/>
            <a:ext cx="8640960" cy="648072"/>
          </a:xfrm>
        </p:spPr>
        <p:txBody>
          <a:bodyPr/>
          <a:lstStyle/>
          <a:p>
            <a:r>
              <a:rPr lang="fr-FR" dirty="0"/>
              <a:t>Bibliographie – typologie </a:t>
            </a:r>
          </a:p>
        </p:txBody>
      </p:sp>
      <p:sp>
        <p:nvSpPr>
          <p:cNvPr id="3" name="Espace réservé du contenu 2"/>
          <p:cNvSpPr>
            <a:spLocks noGrp="1"/>
          </p:cNvSpPr>
          <p:nvPr>
            <p:ph idx="1"/>
          </p:nvPr>
        </p:nvSpPr>
        <p:spPr>
          <a:xfrm>
            <a:off x="251520" y="1124744"/>
            <a:ext cx="8640960" cy="5616624"/>
          </a:xfrm>
        </p:spPr>
        <p:txBody>
          <a:bodyPr>
            <a:normAutofit lnSpcReduction="10000"/>
          </a:bodyPr>
          <a:lstStyle/>
          <a:p>
            <a:pPr marL="358775" lvl="0" indent="-176213">
              <a:spcBef>
                <a:spcPts val="24"/>
              </a:spcBef>
              <a:spcAft>
                <a:spcPts val="300"/>
              </a:spcAft>
              <a:buNone/>
            </a:pPr>
            <a:endParaRPr lang="fr-FR" sz="800" dirty="0"/>
          </a:p>
          <a:p>
            <a:pPr marL="358775" lvl="0" indent="-176213">
              <a:lnSpc>
                <a:spcPct val="120000"/>
              </a:lnSpc>
              <a:spcBef>
                <a:spcPts val="24"/>
              </a:spcBef>
              <a:spcAft>
                <a:spcPts val="300"/>
              </a:spcAft>
              <a:buNone/>
            </a:pPr>
            <a:r>
              <a:rPr lang="fr-FR" sz="800" dirty="0" err="1"/>
              <a:t>Enro</a:t>
            </a:r>
            <a:r>
              <a:rPr lang="fr-FR" sz="800" dirty="0"/>
              <a:t>. « Ce que le blog apporte à la recherche ». </a:t>
            </a:r>
            <a:r>
              <a:rPr lang="fr-FR" sz="800" i="1" dirty="0"/>
              <a:t>La science, la cité</a:t>
            </a:r>
            <a:r>
              <a:rPr lang="fr-FR" sz="800" dirty="0"/>
              <a:t>. 4/12/2008. [en ligne]. Disponible sur : </a:t>
            </a:r>
            <a:r>
              <a:rPr lang="fr-FR" sz="800" dirty="0">
                <a:hlinkClick r:id="rId3"/>
              </a:rPr>
              <a:t>http://www.enroweb.com/blogsciences/index.php?2008/12/04/359-ce-que-le-blog-apporte-a-la-recherche</a:t>
            </a:r>
            <a:r>
              <a:rPr lang="fr-FR" sz="800" dirty="0"/>
              <a:t>. </a:t>
            </a:r>
          </a:p>
          <a:p>
            <a:pPr marL="358775" lvl="0" indent="-176213">
              <a:lnSpc>
                <a:spcPct val="120000"/>
              </a:lnSpc>
              <a:spcBef>
                <a:spcPts val="24"/>
              </a:spcBef>
              <a:spcAft>
                <a:spcPts val="300"/>
              </a:spcAft>
              <a:buNone/>
            </a:pPr>
            <a:r>
              <a:rPr lang="fr-FR" sz="800" dirty="0"/>
              <a:t>Olivier </a:t>
            </a:r>
            <a:r>
              <a:rPr lang="fr-FR" sz="800" dirty="0" err="1"/>
              <a:t>Ertzscheid</a:t>
            </a:r>
            <a:r>
              <a:rPr lang="fr-FR" sz="800" dirty="0"/>
              <a:t>. « Les universitaires devraient </a:t>
            </a:r>
            <a:r>
              <a:rPr lang="fr-FR" sz="800" dirty="0" err="1"/>
              <a:t>bloguer</a:t>
            </a:r>
            <a:r>
              <a:rPr lang="fr-FR" sz="800" dirty="0"/>
              <a:t> ». </a:t>
            </a:r>
            <a:r>
              <a:rPr lang="fr-FR" sz="800" i="1" dirty="0"/>
              <a:t>Affordance.info</a:t>
            </a:r>
            <a:r>
              <a:rPr lang="fr-FR" sz="800" dirty="0"/>
              <a:t>. 9/4/2008. [en ligne]. Disponible sur : </a:t>
            </a:r>
            <a:r>
              <a:rPr lang="fr-FR" sz="800" dirty="0">
                <a:hlinkClick r:id="rId4"/>
              </a:rPr>
              <a:t>http://affordance.typepad.com/mon_weblog/2008/04/les-universitai.html</a:t>
            </a:r>
            <a:r>
              <a:rPr lang="fr-FR" sz="800" dirty="0"/>
              <a:t>. </a:t>
            </a:r>
          </a:p>
          <a:p>
            <a:pPr marL="358775" lvl="0" indent="-176213">
              <a:lnSpc>
                <a:spcPct val="120000"/>
              </a:lnSpc>
              <a:spcBef>
                <a:spcPts val="24"/>
              </a:spcBef>
              <a:spcAft>
                <a:spcPts val="300"/>
              </a:spcAft>
              <a:buNone/>
            </a:pPr>
            <a:r>
              <a:rPr lang="fr-FR" sz="800" dirty="0"/>
              <a:t>Maël </a:t>
            </a:r>
            <a:r>
              <a:rPr lang="fr-FR" sz="800" dirty="0" err="1"/>
              <a:t>Goarzin</a:t>
            </a:r>
            <a:r>
              <a:rPr lang="fr-FR" sz="800" dirty="0"/>
              <a:t>. « </a:t>
            </a:r>
            <a:r>
              <a:rPr lang="fr-FR" sz="800" dirty="0" err="1"/>
              <a:t>Blogging</a:t>
            </a:r>
            <a:r>
              <a:rPr lang="fr-FR" sz="800" dirty="0"/>
              <a:t> scientifique : un an après… ». </a:t>
            </a:r>
            <a:r>
              <a:rPr lang="fr-FR" sz="800" i="1" dirty="0"/>
              <a:t>Comment vivre au quotidien ?</a:t>
            </a:r>
            <a:r>
              <a:rPr lang="fr-FR" sz="800" dirty="0"/>
              <a:t> 08/02/2014. [en ligne]. Disponible sur : </a:t>
            </a:r>
            <a:r>
              <a:rPr lang="fr-FR" sz="800" dirty="0">
                <a:hlinkClick r:id="rId5"/>
              </a:rPr>
              <a:t>https://biospraktikos.hypotheses.org/1163</a:t>
            </a:r>
            <a:r>
              <a:rPr lang="fr-FR" sz="800" dirty="0"/>
              <a:t>; à compléter par </a:t>
            </a:r>
            <a:r>
              <a:rPr lang="fr-FR" sz="800" dirty="0">
                <a:hlinkClick r:id="rId6"/>
              </a:rPr>
              <a:t>https://biospraktikos.hypotheses.org/1672</a:t>
            </a:r>
            <a:r>
              <a:rPr lang="fr-FR" sz="800" dirty="0"/>
              <a:t>, 2014 et </a:t>
            </a:r>
            <a:r>
              <a:rPr lang="fr-FR" sz="800" dirty="0">
                <a:hlinkClick r:id="rId7"/>
              </a:rPr>
              <a:t>https://biospraktikos.hypotheses.org/3281</a:t>
            </a:r>
            <a:r>
              <a:rPr lang="fr-FR" sz="800" dirty="0"/>
              <a:t>, 2017.</a:t>
            </a:r>
          </a:p>
          <a:p>
            <a:pPr marL="358775" lvl="0" indent="-176213">
              <a:lnSpc>
                <a:spcPct val="120000"/>
              </a:lnSpc>
              <a:spcBef>
                <a:spcPts val="24"/>
              </a:spcBef>
              <a:spcAft>
                <a:spcPts val="300"/>
              </a:spcAft>
              <a:buNone/>
            </a:pPr>
            <a:r>
              <a:rPr lang="fr-FR" sz="800" dirty="0"/>
              <a:t>André </a:t>
            </a:r>
            <a:r>
              <a:rPr lang="fr-FR" sz="800" dirty="0" err="1"/>
              <a:t>Gunthert</a:t>
            </a:r>
            <a:r>
              <a:rPr lang="fr-FR" sz="800" dirty="0"/>
              <a:t>. « Le </a:t>
            </a:r>
            <a:r>
              <a:rPr lang="fr-FR" sz="800" dirty="0" err="1"/>
              <a:t>blogging</a:t>
            </a:r>
            <a:r>
              <a:rPr lang="fr-FR" sz="800" dirty="0"/>
              <a:t> académique, entre art et science ». </a:t>
            </a:r>
            <a:r>
              <a:rPr lang="fr-FR" sz="800" i="1" dirty="0"/>
              <a:t>L’atelier des icônes</a:t>
            </a:r>
            <a:r>
              <a:rPr lang="fr-FR" sz="800" dirty="0"/>
              <a:t>. 14/10/2013. [en ligne]. Disponible sur : </a:t>
            </a:r>
            <a:r>
              <a:rPr lang="fr-FR" sz="800" dirty="0">
                <a:hlinkClick r:id="rId8"/>
              </a:rPr>
              <a:t>http://culturevisuelle.org/icones/2820</a:t>
            </a:r>
            <a:r>
              <a:rPr lang="fr-FR" sz="800" dirty="0"/>
              <a:t>. </a:t>
            </a:r>
          </a:p>
          <a:p>
            <a:pPr marL="358775" lvl="0" indent="-176213">
              <a:lnSpc>
                <a:spcPct val="120000"/>
              </a:lnSpc>
              <a:spcBef>
                <a:spcPts val="24"/>
              </a:spcBef>
              <a:spcAft>
                <a:spcPts val="300"/>
              </a:spcAft>
              <a:buNone/>
            </a:pPr>
            <a:r>
              <a:rPr lang="fr-FR" sz="800" dirty="0"/>
              <a:t>--. « </a:t>
            </a:r>
            <a:r>
              <a:rPr lang="fr-FR" sz="800" dirty="0" err="1"/>
              <a:t>Why</a:t>
            </a:r>
            <a:r>
              <a:rPr lang="fr-FR" sz="800" dirty="0"/>
              <a:t> blog ? ». </a:t>
            </a:r>
            <a:r>
              <a:rPr lang="fr-FR" sz="800" i="1" dirty="0"/>
              <a:t>Actualités de la recherche en histoire visuelle</a:t>
            </a:r>
            <a:r>
              <a:rPr lang="fr-FR" sz="800" dirty="0"/>
              <a:t>. 15/09/2008. [en ligne]. Disponible sur : </a:t>
            </a:r>
            <a:r>
              <a:rPr lang="fr-FR" sz="800" dirty="0">
                <a:hlinkClick r:id="rId9"/>
              </a:rPr>
              <a:t>http://www.arhv.lhivic.org/index.php/2008/09/15/807-why-blog</a:t>
            </a:r>
            <a:r>
              <a:rPr lang="fr-FR" sz="800" dirty="0"/>
              <a:t>.</a:t>
            </a:r>
          </a:p>
          <a:p>
            <a:pPr marL="358775" indent="-176213">
              <a:lnSpc>
                <a:spcPct val="120000"/>
              </a:lnSpc>
              <a:spcBef>
                <a:spcPts val="24"/>
              </a:spcBef>
              <a:spcAft>
                <a:spcPts val="300"/>
              </a:spcAft>
              <a:buNone/>
            </a:pPr>
            <a:r>
              <a:rPr lang="fr-FR" sz="800" dirty="0"/>
              <a:t>Corinne Habarou. </a:t>
            </a:r>
            <a:r>
              <a:rPr lang="fr-FR" sz="800" i="1" dirty="0"/>
              <a:t>Blogs et wikis. Quelles utilisations dans l’enseignement supérieur et la recherche ? </a:t>
            </a:r>
            <a:r>
              <a:rPr lang="fr-FR" sz="800" dirty="0"/>
              <a:t>URFIST de Paris. 17/05/2011. [en ligne]. Disponible sur : </a:t>
            </a:r>
            <a:r>
              <a:rPr lang="fr-FR" sz="800" dirty="0">
                <a:hlinkClick r:id="rId10"/>
              </a:rPr>
              <a:t>http://www.slideshare.net/URFISTParis/new-blogs-wikis2009v2011</a:t>
            </a:r>
            <a:r>
              <a:rPr lang="fr-FR" sz="800" dirty="0"/>
              <a:t>. </a:t>
            </a:r>
          </a:p>
          <a:p>
            <a:pPr marL="358775" indent="-176213">
              <a:lnSpc>
                <a:spcPct val="120000"/>
              </a:lnSpc>
              <a:spcBef>
                <a:spcPts val="24"/>
              </a:spcBef>
              <a:spcAft>
                <a:spcPts val="300"/>
              </a:spcAft>
              <a:buNone/>
            </a:pPr>
            <a:r>
              <a:rPr lang="fr-FR" sz="800" dirty="0" err="1"/>
              <a:t>CampusMagLR</a:t>
            </a:r>
            <a:r>
              <a:rPr lang="fr-FR" sz="800" dirty="0"/>
              <a:t>. « CORA, un blog de jeunes chercheurs ». 10/2018. Vidéo. [en ligne]. Disponible sur : </a:t>
            </a:r>
            <a:r>
              <a:rPr lang="fr-FR" sz="800" dirty="0">
                <a:hlinkClick r:id="rId11"/>
              </a:rPr>
              <a:t>https://www.youtube.com/watch?v=xgUIVo1gIMI</a:t>
            </a:r>
            <a:r>
              <a:rPr lang="fr-FR" sz="800" dirty="0"/>
              <a:t>.</a:t>
            </a:r>
          </a:p>
          <a:p>
            <a:pPr marL="358775" indent="-176213">
              <a:lnSpc>
                <a:spcPct val="120000"/>
              </a:lnSpc>
              <a:spcBef>
                <a:spcPts val="24"/>
              </a:spcBef>
              <a:spcAft>
                <a:spcPts val="300"/>
              </a:spcAft>
              <a:buNone/>
            </a:pPr>
            <a:r>
              <a:rPr lang="fr-FR" sz="800" dirty="0"/>
              <a:t>Carolyn Hank. </a:t>
            </a:r>
            <a:r>
              <a:rPr lang="en-US" sz="800" i="1" dirty="0"/>
              <a:t>Scholars’ Blogs or Scholarly Blogs? Perceptions and Implications for Promotion, Reward and Preservation. </a:t>
            </a:r>
            <a:r>
              <a:rPr lang="en-US" sz="800" dirty="0" err="1"/>
              <a:t>Présentation</a:t>
            </a:r>
            <a:r>
              <a:rPr lang="en-US" sz="800" dirty="0"/>
              <a:t>, 64 f. 01/05/2012. </a:t>
            </a:r>
            <a:r>
              <a:rPr lang="fr-FR" sz="800" dirty="0"/>
              <a:t>[en ligne]. Disponible sur : </a:t>
            </a:r>
            <a:r>
              <a:rPr lang="fr-FR" sz="800" dirty="0">
                <a:hlinkClick r:id="rId12"/>
              </a:rPr>
              <a:t>http://fr.slideshare.net/carolynhank/scholars-blogs-or-scholarly-blogs-perceptions-and-implications-for-promotion-reward-and-preservation</a:t>
            </a:r>
            <a:r>
              <a:rPr lang="fr-FR" sz="800" dirty="0"/>
              <a:t>.</a:t>
            </a:r>
          </a:p>
          <a:p>
            <a:pPr marL="358775" lvl="0" indent="-176213">
              <a:spcBef>
                <a:spcPts val="24"/>
              </a:spcBef>
              <a:spcAft>
                <a:spcPts val="300"/>
              </a:spcAft>
              <a:buNone/>
            </a:pPr>
            <a:r>
              <a:rPr lang="fr-FR" sz="800" dirty="0" err="1"/>
              <a:t>Mareike</a:t>
            </a:r>
            <a:r>
              <a:rPr lang="fr-FR" sz="800" dirty="0"/>
              <a:t> König. « Communication stratégique : comment les chercheur*e*s en SHS </a:t>
            </a:r>
            <a:r>
              <a:rPr lang="fr-FR" sz="800" dirty="0" err="1"/>
              <a:t>bloguent</a:t>
            </a:r>
            <a:r>
              <a:rPr lang="fr-FR" sz="800" dirty="0"/>
              <a:t>. Résultats de l’enquête de </a:t>
            </a:r>
            <a:r>
              <a:rPr lang="fr-FR" sz="800" dirty="0" err="1"/>
              <a:t>de.hypothèses</a:t>
            </a:r>
            <a:r>
              <a:rPr lang="fr-FR" sz="800" dirty="0"/>
              <a:t> ». </a:t>
            </a:r>
            <a:r>
              <a:rPr lang="fr-FR" sz="800" i="1" dirty="0"/>
              <a:t>Digital </a:t>
            </a:r>
            <a:r>
              <a:rPr lang="fr-FR" sz="800" i="1" dirty="0" err="1"/>
              <a:t>humanities</a:t>
            </a:r>
            <a:r>
              <a:rPr lang="fr-FR" sz="800" i="1" dirty="0"/>
              <a:t> à l’IHA. </a:t>
            </a:r>
            <a:r>
              <a:rPr lang="fr-FR" sz="800" dirty="0"/>
              <a:t>19/06/2019. [en ligne]. Disponible sur : </a:t>
            </a:r>
            <a:r>
              <a:rPr lang="fr-FR" sz="800" dirty="0">
                <a:hlinkClick r:id="rId13"/>
              </a:rPr>
              <a:t>https://dhiha.hypotheses.org/2671</a:t>
            </a:r>
            <a:r>
              <a:rPr lang="fr-FR" sz="800" dirty="0"/>
              <a:t>. </a:t>
            </a:r>
          </a:p>
          <a:p>
            <a:pPr marL="358775" lvl="0" indent="-176213">
              <a:spcBef>
                <a:spcPts val="24"/>
              </a:spcBef>
              <a:spcAft>
                <a:spcPts val="300"/>
              </a:spcAft>
              <a:buNone/>
            </a:pPr>
            <a:r>
              <a:rPr lang="fr-FR" sz="800" dirty="0"/>
              <a:t>Brian </a:t>
            </a:r>
            <a:r>
              <a:rPr lang="fr-FR" sz="800" dirty="0" err="1"/>
              <a:t>LePort</a:t>
            </a:r>
            <a:r>
              <a:rPr lang="fr-FR" sz="800" dirty="0"/>
              <a:t>. « </a:t>
            </a:r>
            <a:r>
              <a:rPr lang="en-US" sz="800" dirty="0"/>
              <a:t>5 reasons students shouldn’t blog</a:t>
            </a:r>
            <a:r>
              <a:rPr lang="fr-FR" sz="800" dirty="0"/>
              <a:t> ». </a:t>
            </a:r>
            <a:r>
              <a:rPr lang="fr-FR" sz="800" i="1" dirty="0"/>
              <a:t>Near </a:t>
            </a:r>
            <a:r>
              <a:rPr lang="fr-FR" sz="800" i="1" dirty="0" err="1"/>
              <a:t>Emmaus</a:t>
            </a:r>
            <a:r>
              <a:rPr lang="fr-FR" sz="800" dirty="0"/>
              <a:t>. [en ligne]. Série de 6 articles : Introduction, 04/09/2013 : </a:t>
            </a:r>
            <a:r>
              <a:rPr lang="fr-FR" sz="800" dirty="0">
                <a:hlinkClick r:id="rId14"/>
              </a:rPr>
              <a:t>https://nearemmaus.wordpress.com/2013/09/04/5-reasons-students-shouldnt-blog-introduction/</a:t>
            </a:r>
            <a:r>
              <a:rPr lang="fr-FR" sz="800" dirty="0"/>
              <a:t> ; « #1, Public </a:t>
            </a:r>
            <a:r>
              <a:rPr lang="fr-FR" sz="800" dirty="0" err="1"/>
              <a:t>reputation</a:t>
            </a:r>
            <a:r>
              <a:rPr lang="fr-FR" sz="800" dirty="0"/>
              <a:t> », 06/09/2013 : </a:t>
            </a:r>
            <a:r>
              <a:rPr lang="fr-FR" sz="800" dirty="0">
                <a:hlinkClick r:id="rId15"/>
              </a:rPr>
              <a:t>https://nearemmaus.wordpress.com/2013/09/06/5-reasons-students-shouldnt-blog-1-public-reputation/</a:t>
            </a:r>
            <a:r>
              <a:rPr lang="fr-FR" sz="800" dirty="0"/>
              <a:t> ; « </a:t>
            </a:r>
            <a:r>
              <a:rPr lang="en-US" sz="800" dirty="0"/>
              <a:t>#2, Offending potential educators and/or employers </a:t>
            </a:r>
            <a:r>
              <a:rPr lang="fr-FR" sz="800" dirty="0"/>
              <a:t>»</a:t>
            </a:r>
            <a:r>
              <a:rPr lang="en-US" sz="800" dirty="0"/>
              <a:t>, 07/09/2013 : </a:t>
            </a:r>
            <a:r>
              <a:rPr lang="en-US" sz="800" dirty="0">
                <a:hlinkClick r:id="rId16"/>
              </a:rPr>
              <a:t>https://nearemmaus.wordpress.com/2013/09/07/5-reasons-students-shouldnt-blog-2-offending-potential-educators-andor-employers/</a:t>
            </a:r>
            <a:r>
              <a:rPr lang="en-US" sz="800" dirty="0"/>
              <a:t> ; </a:t>
            </a:r>
            <a:r>
              <a:rPr lang="fr-FR" sz="800" dirty="0"/>
              <a:t>« #3, </a:t>
            </a:r>
            <a:r>
              <a:rPr lang="fr-FR" sz="800" dirty="0" err="1"/>
              <a:t>Irrelevant</a:t>
            </a:r>
            <a:r>
              <a:rPr lang="fr-FR" sz="800" dirty="0"/>
              <a:t> topics », 09/09/2013 : </a:t>
            </a:r>
            <a:r>
              <a:rPr lang="fr-FR" sz="800" dirty="0">
                <a:hlinkClick r:id="rId17"/>
              </a:rPr>
              <a:t>https://nearemmaus.wordpress.com/2013/09/09/5-reasons-students-shouldnt-blog-3-irrelevant-topics/</a:t>
            </a:r>
            <a:r>
              <a:rPr lang="fr-FR" sz="800" dirty="0"/>
              <a:t>  ; « #4, Time management », 12/09/2013 : </a:t>
            </a:r>
            <a:r>
              <a:rPr lang="fr-FR" sz="800" dirty="0">
                <a:hlinkClick r:id="rId18"/>
              </a:rPr>
              <a:t>https://nearemmaus.wordpress.com/2013/09/12/5-reasons-students-shouldnt-blog-4-time-management/</a:t>
            </a:r>
            <a:r>
              <a:rPr lang="fr-FR" sz="800" dirty="0"/>
              <a:t> ; « #5, </a:t>
            </a:r>
            <a:r>
              <a:rPr lang="fr-FR" sz="800" dirty="0" err="1"/>
              <a:t>Prioritized</a:t>
            </a:r>
            <a:r>
              <a:rPr lang="fr-FR" sz="800" dirty="0"/>
              <a:t> </a:t>
            </a:r>
            <a:r>
              <a:rPr lang="fr-FR" sz="800" dirty="0" err="1"/>
              <a:t>writing</a:t>
            </a:r>
            <a:r>
              <a:rPr lang="fr-FR" sz="800" dirty="0"/>
              <a:t> », 17/09/2013 : </a:t>
            </a:r>
            <a:r>
              <a:rPr lang="fr-FR" sz="800" dirty="0">
                <a:hlinkClick r:id="rId19"/>
              </a:rPr>
              <a:t>https://nearemmaus.wordpress.com/2013/09/17/5-reasons-a-student-shouldnt-blog-5-prioritized-writing/</a:t>
            </a:r>
            <a:r>
              <a:rPr lang="fr-FR" sz="800" dirty="0"/>
              <a:t> ; « Conclusion », 18/09/2013 : </a:t>
            </a:r>
            <a:r>
              <a:rPr lang="fr-FR" sz="800" dirty="0">
                <a:hlinkClick r:id="rId20"/>
              </a:rPr>
              <a:t>https://nearemmaus.wordpress.com/2013/09/18/5-reasons-a-student-shouldnt-blog-conclusion/</a:t>
            </a:r>
            <a:r>
              <a:rPr lang="fr-FR" sz="800" dirty="0"/>
              <a:t>.</a:t>
            </a:r>
          </a:p>
          <a:p>
            <a:pPr marL="358775" indent="-176213">
              <a:spcBef>
                <a:spcPts val="24"/>
              </a:spcBef>
              <a:spcAft>
                <a:spcPts val="300"/>
              </a:spcAft>
              <a:buNone/>
            </a:pPr>
            <a:r>
              <a:rPr lang="fr-FR" sz="800" dirty="0" err="1"/>
              <a:t>Eric</a:t>
            </a:r>
            <a:r>
              <a:rPr lang="fr-FR" sz="800" dirty="0"/>
              <a:t> </a:t>
            </a:r>
            <a:r>
              <a:rPr lang="fr-FR" sz="800" dirty="0" err="1"/>
              <a:t>Lichtfouse</a:t>
            </a:r>
            <a:r>
              <a:rPr lang="fr-FR" sz="800" dirty="0"/>
              <a:t>. </a:t>
            </a:r>
            <a:r>
              <a:rPr lang="fr-FR" sz="800" i="1" dirty="0" err="1"/>
              <a:t>Strategies</a:t>
            </a:r>
            <a:r>
              <a:rPr lang="fr-FR" sz="800" i="1" dirty="0"/>
              <a:t> to blog journal articles</a:t>
            </a:r>
            <a:r>
              <a:rPr lang="fr-FR" sz="800" dirty="0"/>
              <a:t>. Présentation, 2013. 14 f. [en ligne]. Disponible sur : </a:t>
            </a:r>
            <a:r>
              <a:rPr lang="fr-FR" sz="800" dirty="0">
                <a:hlinkClick r:id="rId21"/>
              </a:rPr>
              <a:t>http://fr.slideshare.net/lichtfouse/journal-blog</a:t>
            </a:r>
            <a:r>
              <a:rPr lang="fr-FR" sz="800" dirty="0"/>
              <a:t>. </a:t>
            </a:r>
          </a:p>
          <a:p>
            <a:pPr marL="358775" lvl="0" indent="-176213">
              <a:spcBef>
                <a:spcPts val="24"/>
              </a:spcBef>
              <a:spcAft>
                <a:spcPts val="300"/>
              </a:spcAft>
              <a:buNone/>
            </a:pPr>
            <a:r>
              <a:rPr lang="fr-FR" sz="800" dirty="0"/>
              <a:t>Amy Mollet et al. « </a:t>
            </a:r>
            <a:r>
              <a:rPr lang="en-US" sz="800" dirty="0"/>
              <a:t>So you’ve decided to blog? These are the things you should write about</a:t>
            </a:r>
            <a:r>
              <a:rPr lang="fr-FR" sz="800" dirty="0"/>
              <a:t> ». </a:t>
            </a:r>
            <a:r>
              <a:rPr lang="fr-FR" sz="800" i="1" dirty="0"/>
              <a:t>LSE impact blog. </a:t>
            </a:r>
            <a:r>
              <a:rPr lang="fr-FR" sz="800" dirty="0"/>
              <a:t>25/05/2017. [en ligne]. Disponible sur : </a:t>
            </a:r>
            <a:r>
              <a:rPr lang="fr-FR" sz="800" dirty="0">
                <a:hlinkClick r:id="rId22"/>
              </a:rPr>
              <a:t>https://blogs.lse.ac.uk/impactofsocialsciences/2017/05/25/so-youve-decided-to-blog/</a:t>
            </a:r>
            <a:r>
              <a:rPr lang="fr-FR" sz="800" dirty="0"/>
              <a:t>.</a:t>
            </a:r>
          </a:p>
          <a:p>
            <a:pPr marL="358775" lvl="0" indent="-176213">
              <a:spcBef>
                <a:spcPts val="24"/>
              </a:spcBef>
              <a:spcAft>
                <a:spcPts val="300"/>
              </a:spcAft>
              <a:buNone/>
            </a:pPr>
            <a:r>
              <a:rPr lang="fr-FR" sz="800" dirty="0"/>
              <a:t>Caroline Muller. « 4 ans de </a:t>
            </a:r>
            <a:r>
              <a:rPr lang="fr-FR" sz="800" dirty="0" err="1"/>
              <a:t>blogging</a:t>
            </a:r>
            <a:r>
              <a:rPr lang="fr-FR" sz="800" dirty="0"/>
              <a:t> scientifique ». </a:t>
            </a:r>
            <a:r>
              <a:rPr lang="fr-FR" sz="800" i="1" dirty="0"/>
              <a:t>Acquis de conscience</a:t>
            </a:r>
            <a:r>
              <a:rPr lang="fr-FR" sz="800" dirty="0"/>
              <a:t>. 9/10/2016. [en ligne]. Disponible sur : </a:t>
            </a:r>
            <a:r>
              <a:rPr lang="fr-FR" sz="800" dirty="0">
                <a:hlinkClick r:id="rId23"/>
              </a:rPr>
              <a:t>https://consciences.hypotheses.org/897</a:t>
            </a:r>
            <a:r>
              <a:rPr lang="fr-FR" sz="800" dirty="0"/>
              <a:t> ; à compléter par </a:t>
            </a:r>
            <a:r>
              <a:rPr lang="fr-FR" sz="800" dirty="0">
                <a:hlinkClick r:id="rId24"/>
              </a:rPr>
              <a:t>https://consciences.hypotheses.org/2027</a:t>
            </a:r>
            <a:r>
              <a:rPr lang="fr-FR" sz="800" dirty="0"/>
              <a:t>, 2019. </a:t>
            </a:r>
          </a:p>
          <a:p>
            <a:pPr marL="358775" lvl="0" indent="-176213">
              <a:spcBef>
                <a:spcPts val="24"/>
              </a:spcBef>
              <a:spcAft>
                <a:spcPts val="300"/>
              </a:spcAft>
              <a:buNone/>
            </a:pPr>
            <a:r>
              <a:rPr lang="fr-FR" sz="800" dirty="0"/>
              <a:t>Damien Petermann. « Tenir un carnet de recherche en doctorat : retours d’expérience ». 23/04/2015. [en ligne]. Disponible sur : </a:t>
            </a:r>
            <a:r>
              <a:rPr lang="fr-FR" sz="800" dirty="0">
                <a:hlinkClick r:id="rId25"/>
              </a:rPr>
              <a:t>https://enthese.hypotheses.org/1526</a:t>
            </a:r>
            <a:r>
              <a:rPr lang="fr-FR" sz="800" dirty="0"/>
              <a:t>. </a:t>
            </a:r>
          </a:p>
          <a:p>
            <a:pPr marL="358775" lvl="0" indent="-176213">
              <a:spcBef>
                <a:spcPts val="24"/>
              </a:spcBef>
              <a:spcAft>
                <a:spcPts val="300"/>
              </a:spcAft>
              <a:buNone/>
            </a:pPr>
            <a:r>
              <a:rPr lang="fr-FR" sz="800" dirty="0"/>
              <a:t>Elsa </a:t>
            </a:r>
            <a:r>
              <a:rPr lang="fr-FR" sz="800" dirty="0" err="1"/>
              <a:t>Poupardin</a:t>
            </a:r>
            <a:r>
              <a:rPr lang="fr-FR" sz="800" dirty="0"/>
              <a:t> et Mélodie Faury. « </a:t>
            </a:r>
            <a:r>
              <a:rPr lang="fr-FR" sz="800" i="1" dirty="0" err="1"/>
              <a:t>Hypotheses</a:t>
            </a:r>
            <a:r>
              <a:rPr lang="fr-FR" sz="800" dirty="0"/>
              <a:t> : l’inscription d’une pratique de communication dans l’activité de recherche ». </a:t>
            </a:r>
            <a:r>
              <a:rPr lang="fr-FR" sz="800" i="1" dirty="0"/>
              <a:t>Revue française des sciences de l’information et de la communication.</a:t>
            </a:r>
            <a:r>
              <a:rPr lang="fr-FR" sz="800" dirty="0"/>
              <a:t> 15 | 2018. [en ligne]. Disponible sur : </a:t>
            </a:r>
            <a:r>
              <a:rPr lang="fr-FR" sz="800" dirty="0">
                <a:hlinkClick r:id="rId26"/>
              </a:rPr>
              <a:t>http://journals.openedition.org/rfsic/4877</a:t>
            </a:r>
            <a:r>
              <a:rPr lang="fr-FR" sz="800" dirty="0"/>
              <a:t>. </a:t>
            </a:r>
          </a:p>
          <a:p>
            <a:pPr marL="358775" lvl="0" indent="-176213">
              <a:spcBef>
                <a:spcPts val="24"/>
              </a:spcBef>
              <a:spcAft>
                <a:spcPts val="300"/>
              </a:spcAft>
              <a:buNone/>
            </a:pPr>
            <a:r>
              <a:rPr lang="fr-FR" sz="800" dirty="0"/>
              <a:t>Matthew Reisz. « </a:t>
            </a:r>
            <a:r>
              <a:rPr lang="en-US" sz="800" dirty="0"/>
              <a:t>Tips for academics on blogging and social media</a:t>
            </a:r>
            <a:r>
              <a:rPr lang="fr-FR" sz="800" dirty="0"/>
              <a:t> ». </a:t>
            </a:r>
            <a:r>
              <a:rPr lang="fr-FR" sz="800" i="1" dirty="0"/>
              <a:t>Times </a:t>
            </a:r>
            <a:r>
              <a:rPr lang="fr-FR" sz="800" i="1" dirty="0" err="1"/>
              <a:t>higher</a:t>
            </a:r>
            <a:r>
              <a:rPr lang="fr-FR" sz="800" i="1" dirty="0"/>
              <a:t> </a:t>
            </a:r>
            <a:r>
              <a:rPr lang="fr-FR" sz="800" i="1" dirty="0" err="1"/>
              <a:t>education</a:t>
            </a:r>
            <a:r>
              <a:rPr lang="fr-FR" sz="800" i="1" dirty="0"/>
              <a:t>. </a:t>
            </a:r>
            <a:r>
              <a:rPr lang="fr-FR" sz="800" dirty="0"/>
              <a:t>25/10/2015.</a:t>
            </a:r>
            <a:r>
              <a:rPr lang="fr-FR" sz="800" i="1" dirty="0"/>
              <a:t> </a:t>
            </a:r>
            <a:r>
              <a:rPr lang="fr-FR" sz="800" dirty="0"/>
              <a:t>[en ligne]. Disponible sur : </a:t>
            </a:r>
            <a:r>
              <a:rPr lang="fr-FR" sz="800" dirty="0">
                <a:hlinkClick r:id="rId27"/>
              </a:rPr>
              <a:t>https://www.timeshighereducation.com/career/tips-academics-blogging-and-social-media</a:t>
            </a:r>
            <a:r>
              <a:rPr lang="fr-FR" sz="800" dirty="0"/>
              <a:t>.</a:t>
            </a:r>
          </a:p>
          <a:p>
            <a:pPr marL="358775" lvl="0" indent="-176213">
              <a:spcBef>
                <a:spcPts val="24"/>
              </a:spcBef>
              <a:spcAft>
                <a:spcPts val="300"/>
              </a:spcAft>
              <a:buNone/>
            </a:pPr>
            <a:r>
              <a:rPr lang="fr-FR" sz="800" dirty="0"/>
              <a:t>Manu E. Saunders et al. «  </a:t>
            </a:r>
            <a:r>
              <a:rPr lang="en-US" sz="800" dirty="0"/>
              <a:t>ringing ecology blogging into the scientific fold: measuring reach and impact of science community blogs </a:t>
            </a:r>
            <a:r>
              <a:rPr lang="fr-FR" sz="800" dirty="0"/>
              <a:t>». </a:t>
            </a:r>
            <a:r>
              <a:rPr lang="fr-FR" sz="800" i="1" dirty="0"/>
              <a:t>Royal society. Open science.</a:t>
            </a:r>
            <a:r>
              <a:rPr lang="fr-FR" sz="800" dirty="0"/>
              <a:t> 10/2017, vol. 4, issue 10. [en ligne]. Disponible sur : </a:t>
            </a:r>
            <a:r>
              <a:rPr lang="fr-FR" sz="800" dirty="0">
                <a:hlinkClick r:id="rId28"/>
              </a:rPr>
              <a:t>https://royalsocietypublishing.org/doi/full/10.1098/rsos.170957#d3e1396</a:t>
            </a:r>
            <a:r>
              <a:rPr lang="fr-FR" sz="800" dirty="0"/>
              <a:t>. DOI : </a:t>
            </a:r>
            <a:r>
              <a:rPr lang="fr-FR" sz="800" dirty="0">
                <a:hlinkClick r:id="rId29"/>
              </a:rPr>
              <a:t>https://doi.org/10.1098/rsos.170957</a:t>
            </a:r>
            <a:r>
              <a:rPr lang="fr-FR" sz="800" dirty="0"/>
              <a:t>. </a:t>
            </a:r>
          </a:p>
          <a:p>
            <a:pPr marL="358775" lvl="0" indent="-176213">
              <a:spcBef>
                <a:spcPts val="24"/>
              </a:spcBef>
              <a:spcAft>
                <a:spcPts val="300"/>
              </a:spcAft>
              <a:buNone/>
            </a:pPr>
            <a:r>
              <a:rPr lang="fr-FR" sz="800" dirty="0"/>
              <a:t> </a:t>
            </a:r>
            <a:r>
              <a:rPr lang="fr-FR" sz="800" dirty="0" err="1"/>
              <a:t>Hadas</a:t>
            </a:r>
            <a:r>
              <a:rPr lang="fr-FR" sz="800" dirty="0"/>
              <a:t> </a:t>
            </a:r>
            <a:r>
              <a:rPr lang="fr-FR" sz="800" dirty="0" err="1"/>
              <a:t>Shema</a:t>
            </a:r>
            <a:r>
              <a:rPr lang="fr-FR" sz="800" dirty="0"/>
              <a:t>, </a:t>
            </a:r>
            <a:r>
              <a:rPr lang="fr-FR" sz="800" dirty="0" err="1"/>
              <a:t>Judit</a:t>
            </a:r>
            <a:r>
              <a:rPr lang="fr-FR" sz="800" dirty="0"/>
              <a:t> Bar-Ilan et Mike </a:t>
            </a:r>
            <a:r>
              <a:rPr lang="fr-FR" sz="800" dirty="0" err="1"/>
              <a:t>Thelwall</a:t>
            </a:r>
            <a:r>
              <a:rPr lang="fr-FR" sz="800" dirty="0"/>
              <a:t>. « </a:t>
            </a:r>
            <a:r>
              <a:rPr lang="en-US" sz="800" dirty="0"/>
              <a:t>Research Blogs and the Discussion of Scholarly Information</a:t>
            </a:r>
            <a:r>
              <a:rPr lang="fr-FR" sz="800" dirty="0"/>
              <a:t> ». </a:t>
            </a:r>
            <a:r>
              <a:rPr lang="fr-FR" sz="800" i="1" dirty="0" err="1"/>
              <a:t>PLoSONE</a:t>
            </a:r>
            <a:r>
              <a:rPr lang="fr-FR" sz="800" i="1" dirty="0"/>
              <a:t>. </a:t>
            </a:r>
            <a:r>
              <a:rPr lang="fr-FR" sz="800" dirty="0"/>
              <a:t>11/05/2012. [en ligne]. Disponible sur : </a:t>
            </a:r>
            <a:r>
              <a:rPr lang="fr-FR" sz="800" dirty="0">
                <a:hlinkClick r:id="rId30"/>
              </a:rPr>
              <a:t>http://www.plosone.org/article/info%3Adoi%2F10.1371%2Fjournal.pone.0035869</a:t>
            </a:r>
            <a:r>
              <a:rPr lang="fr-FR" sz="800" dirty="0"/>
              <a:t>.</a:t>
            </a:r>
          </a:p>
          <a:p>
            <a:pPr marL="358775" lvl="0" indent="-176213">
              <a:spcBef>
                <a:spcPts val="24"/>
              </a:spcBef>
              <a:spcAft>
                <a:spcPts val="300"/>
              </a:spcAft>
              <a:buNone/>
            </a:pPr>
            <a:r>
              <a:rPr lang="fr-FR" sz="800" dirty="0"/>
              <a:t>Pat Thomson. «  </a:t>
            </a:r>
            <a:r>
              <a:rPr lang="fr-FR" sz="800" dirty="0" err="1"/>
              <a:t>Should</a:t>
            </a:r>
            <a:r>
              <a:rPr lang="fr-FR" sz="800" dirty="0"/>
              <a:t> doctoral </a:t>
            </a:r>
            <a:r>
              <a:rPr lang="fr-FR" sz="800" dirty="0" err="1"/>
              <a:t>researchers</a:t>
            </a:r>
            <a:r>
              <a:rPr lang="fr-FR" sz="800" dirty="0"/>
              <a:t> blog ? ». </a:t>
            </a:r>
            <a:r>
              <a:rPr lang="fr-FR" sz="800" i="1" dirty="0" err="1"/>
              <a:t>Patter</a:t>
            </a:r>
            <a:r>
              <a:rPr lang="fr-FR" sz="800" dirty="0"/>
              <a:t>. 15/09/2014. [en ligne]. Disponible sur :  </a:t>
            </a:r>
            <a:r>
              <a:rPr lang="fr-FR" sz="800" dirty="0">
                <a:hlinkClick r:id="rId31"/>
              </a:rPr>
              <a:t>http://patthomson.wordpress.com/2014/09/15/should-doctoral-researchers-blog/</a:t>
            </a:r>
            <a:r>
              <a:rPr lang="fr-FR" sz="800" dirty="0"/>
              <a:t>. </a:t>
            </a:r>
          </a:p>
          <a:p>
            <a:pPr marL="358775" lvl="0" indent="-176213">
              <a:spcBef>
                <a:spcPts val="24"/>
              </a:spcBef>
              <a:spcAft>
                <a:spcPts val="300"/>
              </a:spcAft>
              <a:buNone/>
            </a:pPr>
            <a:r>
              <a:rPr lang="fr-FR" sz="800" dirty="0"/>
              <a:t>Eric </a:t>
            </a:r>
            <a:r>
              <a:rPr lang="fr-FR" sz="800" dirty="0" err="1"/>
              <a:t>Verdeil</a:t>
            </a:r>
            <a:r>
              <a:rPr lang="fr-FR" sz="800" dirty="0"/>
              <a:t>. « Comment je blogue ? ». </a:t>
            </a:r>
            <a:r>
              <a:rPr lang="fr-FR" sz="800" i="1" dirty="0"/>
              <a:t>Rumor. </a:t>
            </a:r>
            <a:r>
              <a:rPr lang="fr-FR" sz="800" dirty="0"/>
              <a:t>4/12/2011. [en ligne]. Disponible sur : </a:t>
            </a:r>
            <a:r>
              <a:rPr lang="fr-FR" sz="800" dirty="0">
                <a:hlinkClick r:id="rId32"/>
              </a:rPr>
              <a:t>https://rumor.hypotheses.org/2249</a:t>
            </a:r>
            <a:r>
              <a:rPr lang="fr-FR" sz="800" dirty="0"/>
              <a:t>. </a:t>
            </a:r>
          </a:p>
          <a:p>
            <a:pPr marL="358775" lvl="0" indent="-176213">
              <a:spcBef>
                <a:spcPts val="24"/>
              </a:spcBef>
              <a:spcAft>
                <a:spcPts val="300"/>
              </a:spcAft>
              <a:buNone/>
            </a:pPr>
            <a:r>
              <a:rPr lang="fr-FR" sz="800" dirty="0"/>
              <a:t>Lucy Williams. « </a:t>
            </a:r>
            <a:r>
              <a:rPr lang="en-US" sz="800" dirty="0"/>
              <a:t>Academic blogging: a risk worth taking ?</a:t>
            </a:r>
            <a:r>
              <a:rPr lang="fr-FR" sz="800" dirty="0"/>
              <a:t> ».  </a:t>
            </a:r>
            <a:r>
              <a:rPr lang="fr-FR" sz="800" i="1" dirty="0"/>
              <a:t>The Guardian</a:t>
            </a:r>
            <a:r>
              <a:rPr lang="fr-FR" sz="800" dirty="0"/>
              <a:t>. 04/12/2013. [en ligne]. Disponible sur :  </a:t>
            </a:r>
            <a:r>
              <a:rPr lang="fr-FR" sz="800" dirty="0">
                <a:hlinkClick r:id="rId33"/>
              </a:rPr>
              <a:t>http://www.theguardian.com/higher-education-network/blog/2013/dec/04/academic-blogging-newspaper-research-plagiarism</a:t>
            </a:r>
            <a:r>
              <a:rPr lang="fr-FR" sz="800" dirty="0"/>
              <a:t>.</a:t>
            </a:r>
          </a:p>
        </p:txBody>
      </p:sp>
      <p:sp>
        <p:nvSpPr>
          <p:cNvPr id="6" name="Étoile à 5 branches 5"/>
          <p:cNvSpPr>
            <a:spLocks noChangeAspect="1"/>
          </p:cNvSpPr>
          <p:nvPr/>
        </p:nvSpPr>
        <p:spPr>
          <a:xfrm>
            <a:off x="107504" y="2204864"/>
            <a:ext cx="288032" cy="288032"/>
          </a:xfrm>
          <a:prstGeom prst="star5">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Étoile à 5 branches 6"/>
          <p:cNvSpPr>
            <a:spLocks noChangeAspect="1"/>
          </p:cNvSpPr>
          <p:nvPr/>
        </p:nvSpPr>
        <p:spPr>
          <a:xfrm>
            <a:off x="116063" y="3372991"/>
            <a:ext cx="288032" cy="288032"/>
          </a:xfrm>
          <a:prstGeom prst="star5">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34897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04664"/>
            <a:ext cx="8640960" cy="648072"/>
          </a:xfrm>
        </p:spPr>
        <p:txBody>
          <a:bodyPr/>
          <a:lstStyle/>
          <a:p>
            <a:r>
              <a:rPr lang="fr-FR" dirty="0"/>
              <a:t>Bibliographie – usages </a:t>
            </a:r>
          </a:p>
        </p:txBody>
      </p:sp>
      <p:sp>
        <p:nvSpPr>
          <p:cNvPr id="3" name="Espace réservé du contenu 2"/>
          <p:cNvSpPr>
            <a:spLocks noGrp="1"/>
          </p:cNvSpPr>
          <p:nvPr>
            <p:ph idx="1"/>
          </p:nvPr>
        </p:nvSpPr>
        <p:spPr>
          <a:xfrm>
            <a:off x="251520" y="1268760"/>
            <a:ext cx="8640960" cy="5472608"/>
          </a:xfrm>
        </p:spPr>
        <p:txBody>
          <a:bodyPr>
            <a:noAutofit/>
          </a:bodyPr>
          <a:lstStyle/>
          <a:p>
            <a:pPr marL="358775" indent="-176213">
              <a:spcBef>
                <a:spcPts val="24"/>
              </a:spcBef>
              <a:spcAft>
                <a:spcPts val="300"/>
              </a:spcAft>
              <a:buNone/>
            </a:pPr>
            <a:r>
              <a:rPr lang="fr-FR" sz="800" dirty="0"/>
              <a:t>Pierre Barthélémy. « Dans le Tarn, d’étonnants poissons se mettent à chasser… le pigeon ». </a:t>
            </a:r>
            <a:r>
              <a:rPr lang="fr-FR" sz="800" i="1" dirty="0"/>
              <a:t>Passeur de sciences</a:t>
            </a:r>
            <a:r>
              <a:rPr lang="fr-FR" sz="800" dirty="0"/>
              <a:t>. 6/12/2012. [en ligne]. Disponible sur : </a:t>
            </a:r>
            <a:r>
              <a:rPr lang="fr-FR" sz="800" dirty="0">
                <a:hlinkClick r:id="rId3"/>
              </a:rPr>
              <a:t>http://passeurdesciences.blog.lemonde.fr/2012/12/06/dans-le-tarn-detonnants-poissons-se-mettent-a-chasser-le-pigeon/</a:t>
            </a:r>
            <a:r>
              <a:rPr lang="fr-FR" sz="800" dirty="0"/>
              <a:t>. </a:t>
            </a:r>
          </a:p>
          <a:p>
            <a:pPr marL="358775" indent="-176213">
              <a:spcBef>
                <a:spcPts val="24"/>
              </a:spcBef>
              <a:spcAft>
                <a:spcPts val="300"/>
              </a:spcAft>
              <a:buNone/>
            </a:pPr>
            <a:r>
              <a:rPr lang="fr-FR" sz="800" dirty="0"/>
              <a:t>Hervé Basset. « </a:t>
            </a:r>
            <a:r>
              <a:rPr lang="en-US" sz="800" dirty="0"/>
              <a:t>Social awareness tools for Science research: </a:t>
            </a:r>
            <a:r>
              <a:rPr lang="en-US" sz="800" dirty="0" err="1"/>
              <a:t>Mendeley</a:t>
            </a:r>
            <a:r>
              <a:rPr lang="en-US" sz="800" dirty="0"/>
              <a:t> and SciVee</a:t>
            </a:r>
            <a:r>
              <a:rPr lang="fr-FR" sz="800" dirty="0"/>
              <a:t> ». </a:t>
            </a:r>
            <a:r>
              <a:rPr lang="fr-FR" sz="800" i="1" dirty="0"/>
              <a:t>Science Intelligence and </a:t>
            </a:r>
            <a:r>
              <a:rPr lang="fr-FR" sz="800" i="1" dirty="0" err="1"/>
              <a:t>InfoPros</a:t>
            </a:r>
            <a:r>
              <a:rPr lang="fr-FR" sz="800" i="1" dirty="0"/>
              <a:t>. </a:t>
            </a:r>
            <a:r>
              <a:rPr lang="fr-FR" sz="800" dirty="0"/>
              <a:t>19/03/2012. [en ligne]. Disponible sur : </a:t>
            </a:r>
            <a:r>
              <a:rPr lang="fr-FR" sz="800" dirty="0">
                <a:hlinkClick r:id="rId4"/>
              </a:rPr>
              <a:t>http://scienceintelligence.wordpress.com/2012/03/19/social-awareness-tools-for-science-research/</a:t>
            </a:r>
            <a:r>
              <a:rPr lang="fr-FR" sz="800" dirty="0"/>
              <a:t>. </a:t>
            </a:r>
          </a:p>
          <a:p>
            <a:pPr marL="358775" indent="-176213">
              <a:spcBef>
                <a:spcPts val="24"/>
              </a:spcBef>
              <a:spcAft>
                <a:spcPts val="300"/>
              </a:spcAft>
              <a:buNone/>
            </a:pPr>
            <a:r>
              <a:rPr lang="fr-FR" sz="800" dirty="0"/>
              <a:t>« </a:t>
            </a:r>
            <a:r>
              <a:rPr lang="en-US" sz="800" dirty="0"/>
              <a:t>Dr </a:t>
            </a:r>
            <a:r>
              <a:rPr lang="en-US" sz="800" dirty="0" err="1"/>
              <a:t>Bertalan</a:t>
            </a:r>
            <a:r>
              <a:rPr lang="en-US" sz="800" dirty="0"/>
              <a:t> Mesko: open access and social media</a:t>
            </a:r>
            <a:r>
              <a:rPr lang="fr-FR" sz="800" dirty="0"/>
              <a:t> ». </a:t>
            </a:r>
            <a:r>
              <a:rPr lang="fr-FR" sz="800" i="1" dirty="0"/>
              <a:t>Open access </a:t>
            </a:r>
            <a:r>
              <a:rPr lang="fr-FR" sz="800" i="1" dirty="0" err="1"/>
              <a:t>success</a:t>
            </a:r>
            <a:r>
              <a:rPr lang="fr-FR" sz="800" i="1" dirty="0"/>
              <a:t> stories. </a:t>
            </a:r>
            <a:r>
              <a:rPr lang="fr-FR" sz="800" dirty="0"/>
              <a:t>09/2011. [en ligne]. Disponible sur : </a:t>
            </a:r>
            <a:r>
              <a:rPr lang="fr-FR" sz="800" dirty="0">
                <a:hlinkClick r:id="rId5"/>
              </a:rPr>
              <a:t>http://www.oastories.org/2011/09/hungary-researcher-dr-bertalan-mesko-open-access-and-social-media/</a:t>
            </a:r>
            <a:r>
              <a:rPr lang="fr-FR" sz="800" dirty="0"/>
              <a:t>.</a:t>
            </a:r>
          </a:p>
          <a:p>
            <a:pPr marL="358775" indent="-176213">
              <a:spcBef>
                <a:spcPts val="24"/>
              </a:spcBef>
              <a:spcAft>
                <a:spcPts val="300"/>
              </a:spcAft>
              <a:buNone/>
            </a:pPr>
            <a:r>
              <a:rPr lang="fr-FR" sz="800" dirty="0"/>
              <a:t>Antoine Blanchard. </a:t>
            </a:r>
            <a:r>
              <a:rPr lang="fr-FR" sz="800" i="1" dirty="0"/>
              <a:t>Explorations en science 2.0. </a:t>
            </a:r>
            <a:r>
              <a:rPr lang="fr-FR" sz="800" dirty="0"/>
              <a:t>Présentation, 22 f. 03/02/2012. [en ligne]. Disponible sur : </a:t>
            </a:r>
            <a:r>
              <a:rPr lang="fr-FR" sz="800" dirty="0">
                <a:hlinkClick r:id="rId6"/>
              </a:rPr>
              <a:t>http://www.slideshare.net/Enro/exploration-en-science-20</a:t>
            </a:r>
            <a:r>
              <a:rPr lang="fr-FR" sz="800" dirty="0"/>
              <a:t>. </a:t>
            </a:r>
          </a:p>
          <a:p>
            <a:pPr marL="358775" indent="-176213">
              <a:spcBef>
                <a:spcPts val="24"/>
              </a:spcBef>
              <a:spcAft>
                <a:spcPts val="300"/>
              </a:spcAft>
              <a:buNone/>
            </a:pPr>
            <a:r>
              <a:rPr lang="en-US" sz="800" dirty="0"/>
              <a:t>Nicola Botting, Lucy Dipper et Katerina </a:t>
            </a:r>
            <a:r>
              <a:rPr lang="en-US" sz="800" dirty="0" err="1"/>
              <a:t>Hilari</a:t>
            </a:r>
            <a:r>
              <a:rPr lang="en-US" sz="800" dirty="0"/>
              <a:t>. « The effect of social media promotion on academic article uptake ». </a:t>
            </a:r>
            <a:r>
              <a:rPr lang="en-US" sz="800" i="1" dirty="0"/>
              <a:t>Journal of the Association for Information Science and Technology. </a:t>
            </a:r>
            <a:r>
              <a:rPr lang="en-US" sz="800" dirty="0"/>
              <a:t>2017, 68(3). p.795-800.</a:t>
            </a:r>
            <a:endParaRPr lang="fr-FR" sz="800" dirty="0"/>
          </a:p>
          <a:p>
            <a:pPr marL="358775" indent="-176213">
              <a:spcBef>
                <a:spcPts val="24"/>
              </a:spcBef>
              <a:spcAft>
                <a:spcPts val="300"/>
              </a:spcAft>
              <a:buNone/>
            </a:pPr>
            <a:r>
              <a:rPr lang="fr-FR" sz="800" dirty="0"/>
              <a:t>Jean-Claude Bradley. </a:t>
            </a:r>
            <a:r>
              <a:rPr lang="en-US" sz="800" i="1" dirty="0"/>
              <a:t>Collection of Scientific </a:t>
            </a:r>
            <a:r>
              <a:rPr lang="en-US" sz="800" i="1" dirty="0" err="1"/>
              <a:t>FriendFeed</a:t>
            </a:r>
            <a:r>
              <a:rPr lang="en-US" sz="800" i="1" dirty="0"/>
              <a:t> examples. </a:t>
            </a:r>
            <a:r>
              <a:rPr lang="en-US" sz="800" dirty="0" err="1"/>
              <a:t>Googledoc</a:t>
            </a:r>
            <a:r>
              <a:rPr lang="en-US" sz="800" dirty="0"/>
              <a:t>. </a:t>
            </a:r>
            <a:r>
              <a:rPr lang="fr-FR" sz="800" dirty="0"/>
              <a:t>[en ligne]. Disponible sur : </a:t>
            </a:r>
            <a:r>
              <a:rPr lang="fr-FR" sz="800" dirty="0">
                <a:hlinkClick r:id="rId7"/>
              </a:rPr>
              <a:t>https://spreadsheets.google.com/spreadsheet/pub?hl=en_US&amp;hl=en_US&amp;key=0Ak1R8T6wt4YQcGx3d3VmcDMwaGZxd0dwMF9FM2lLTlE&amp;output=html</a:t>
            </a:r>
            <a:r>
              <a:rPr lang="fr-FR" sz="800" dirty="0"/>
              <a:t> </a:t>
            </a:r>
          </a:p>
          <a:p>
            <a:pPr marL="358775" indent="-176213">
              <a:spcBef>
                <a:spcPts val="24"/>
              </a:spcBef>
              <a:spcAft>
                <a:spcPts val="300"/>
              </a:spcAft>
              <a:buNone/>
            </a:pPr>
            <a:r>
              <a:rPr lang="fr-FR" sz="800" dirty="0"/>
              <a:t>-. </a:t>
            </a:r>
            <a:r>
              <a:rPr lang="fr-FR" sz="800" i="1" dirty="0"/>
              <a:t>Peer </a:t>
            </a:r>
            <a:r>
              <a:rPr lang="fr-FR" sz="800" i="1" dirty="0" err="1"/>
              <a:t>review</a:t>
            </a:r>
            <a:r>
              <a:rPr lang="fr-FR" sz="800" i="1" dirty="0"/>
              <a:t> and science 2.0 : blogs, wikis and social networking sites</a:t>
            </a:r>
            <a:r>
              <a:rPr lang="fr-FR" sz="800" dirty="0"/>
              <a:t>. Présentation, 15/03/2010.  81 f. [en ligne]. Disponible sur : </a:t>
            </a:r>
            <a:r>
              <a:rPr lang="fr-FR" sz="800" dirty="0">
                <a:hlinkClick r:id="rId8"/>
              </a:rPr>
              <a:t>http://fr.slideshare.net/jcbradley/peer-review-3437891</a:t>
            </a:r>
            <a:r>
              <a:rPr lang="fr-FR" sz="800" dirty="0"/>
              <a:t>. </a:t>
            </a:r>
          </a:p>
          <a:p>
            <a:pPr marL="358775" indent="-176213">
              <a:spcBef>
                <a:spcPts val="24"/>
              </a:spcBef>
              <a:spcAft>
                <a:spcPts val="300"/>
              </a:spcAft>
              <a:buNone/>
            </a:pPr>
            <a:r>
              <a:rPr lang="en-US" sz="800" dirty="0"/>
              <a:t>Evelyne </a:t>
            </a:r>
            <a:r>
              <a:rPr lang="en-US" sz="800" dirty="0" err="1"/>
              <a:t>Broudoux</a:t>
            </a:r>
            <a:r>
              <a:rPr lang="en-US" sz="800" dirty="0"/>
              <a:t> et </a:t>
            </a:r>
            <a:r>
              <a:rPr lang="en-US" sz="800" dirty="0" err="1"/>
              <a:t>Ghislaine</a:t>
            </a:r>
            <a:r>
              <a:rPr lang="en-US" sz="800" dirty="0"/>
              <a:t> </a:t>
            </a:r>
            <a:r>
              <a:rPr lang="en-US" sz="800" dirty="0" err="1"/>
              <a:t>Chartron</a:t>
            </a:r>
            <a:r>
              <a:rPr lang="en-US" sz="800" dirty="0"/>
              <a:t>. </a:t>
            </a:r>
            <a:r>
              <a:rPr lang="fr-FR" sz="800" dirty="0"/>
              <a:t>« La communication scientifique face au Web2.0 : Premiers constats et analyse ». In </a:t>
            </a:r>
            <a:r>
              <a:rPr lang="fr-FR" sz="800" i="1" dirty="0"/>
              <a:t>H2PTM'09 - Rétrospective et perspective - 1989-2009</a:t>
            </a:r>
            <a:r>
              <a:rPr lang="fr-FR" sz="800" dirty="0"/>
              <a:t>. 14 p. Version auteur disponible sur : </a:t>
            </a:r>
            <a:r>
              <a:rPr lang="fr-FR" sz="800" dirty="0">
                <a:hlinkClick r:id="rId9"/>
              </a:rPr>
              <a:t>http://archivesic.ccsd.cnrs.fr/sic_00424826/fr</a:t>
            </a:r>
            <a:r>
              <a:rPr lang="fr-FR" sz="800" dirty="0"/>
              <a:t>.  </a:t>
            </a:r>
            <a:endParaRPr lang="en-US" sz="800" dirty="0"/>
          </a:p>
          <a:p>
            <a:pPr marL="358775" indent="-176213">
              <a:spcBef>
                <a:spcPts val="24"/>
              </a:spcBef>
              <a:spcAft>
                <a:spcPts val="300"/>
              </a:spcAft>
              <a:buNone/>
            </a:pPr>
            <a:r>
              <a:rPr lang="fr-FR" sz="800" dirty="0" err="1"/>
              <a:t>Antonion</a:t>
            </a:r>
            <a:r>
              <a:rPr lang="fr-FR" sz="800" dirty="0"/>
              <a:t> </a:t>
            </a:r>
            <a:r>
              <a:rPr lang="fr-FR" sz="800" dirty="0" err="1"/>
              <a:t>Casilli</a:t>
            </a:r>
            <a:r>
              <a:rPr lang="fr-FR" sz="800" dirty="0"/>
              <a:t>. « </a:t>
            </a:r>
            <a:r>
              <a:rPr lang="en-US" sz="800" dirty="0"/>
              <a:t>By leveraging social media for impact, academics can create broader support for our intellectual work and profession </a:t>
            </a:r>
            <a:r>
              <a:rPr lang="fr-FR" sz="800" dirty="0"/>
              <a:t>»</a:t>
            </a:r>
            <a:r>
              <a:rPr lang="en-US" sz="800" dirty="0"/>
              <a:t>. </a:t>
            </a:r>
            <a:r>
              <a:rPr lang="en-US" sz="800" i="1" dirty="0"/>
              <a:t>LSE Impact of Social Sciences blog </a:t>
            </a:r>
            <a:r>
              <a:rPr lang="en-US" sz="800" dirty="0"/>
              <a:t>. 25/01/2012. </a:t>
            </a:r>
            <a:r>
              <a:rPr lang="fr-FR" sz="800" dirty="0"/>
              <a:t>[en ligne]. Disponible sur : </a:t>
            </a:r>
            <a:r>
              <a:rPr lang="en-US" sz="800" dirty="0">
                <a:hlinkClick r:id="rId10"/>
              </a:rPr>
              <a:t>http://blogs.lse.ac.uk/impactofsocialsciences/2012/01/25/leveraging-social-media-impact/</a:t>
            </a:r>
            <a:r>
              <a:rPr lang="en-US" sz="800" dirty="0"/>
              <a:t>. </a:t>
            </a:r>
            <a:endParaRPr lang="fr-FR" sz="800" dirty="0"/>
          </a:p>
          <a:p>
            <a:pPr marL="358775" indent="-176213">
              <a:spcBef>
                <a:spcPts val="24"/>
              </a:spcBef>
              <a:spcAft>
                <a:spcPts val="300"/>
              </a:spcAft>
              <a:buNone/>
            </a:pPr>
            <a:r>
              <a:rPr lang="fr-FR" sz="800" dirty="0"/>
              <a:t>Frédéric </a:t>
            </a:r>
            <a:r>
              <a:rPr lang="fr-FR" sz="800" dirty="0" err="1"/>
              <a:t>Clavert</a:t>
            </a:r>
            <a:r>
              <a:rPr lang="fr-FR" sz="800" dirty="0"/>
              <a:t>. « Quel réseau social pour les chercheurs en histoire ? ». </a:t>
            </a:r>
            <a:r>
              <a:rPr lang="fr-FR" sz="800" i="1" dirty="0"/>
              <a:t>La boîte à outils de l’historien.</a:t>
            </a:r>
            <a:r>
              <a:rPr lang="fr-FR" sz="800" dirty="0"/>
              <a:t> 15/07/2011. [en ligne]. Disponible sur : </a:t>
            </a:r>
            <a:r>
              <a:rPr lang="fr-FR" sz="800" dirty="0">
                <a:hlinkClick r:id="rId11"/>
              </a:rPr>
              <a:t>http://www.boiteaoutils.info/2011/07/quel-reseau-social-pour-les-chercheurs.html</a:t>
            </a:r>
            <a:r>
              <a:rPr lang="fr-FR" sz="800" dirty="0"/>
              <a:t>. </a:t>
            </a:r>
          </a:p>
          <a:p>
            <a:pPr marL="358775" indent="-176213">
              <a:spcBef>
                <a:spcPts val="24"/>
              </a:spcBef>
              <a:spcAft>
                <a:spcPts val="300"/>
              </a:spcAft>
              <a:buNone/>
            </a:pPr>
            <a:r>
              <a:rPr lang="fr-FR" sz="800" dirty="0"/>
              <a:t>--. « Zotero et les autres</a:t>
            </a:r>
            <a:r>
              <a:rPr lang="fr-FR" sz="800" dirty="0">
                <a:cs typeface="Arial" pitchFamily="34" charset="0"/>
              </a:rPr>
              <a:t>…</a:t>
            </a:r>
            <a:r>
              <a:rPr lang="fr-FR" sz="800" dirty="0"/>
              <a:t> ». </a:t>
            </a:r>
            <a:r>
              <a:rPr lang="fr-FR" sz="800" i="1" dirty="0"/>
              <a:t>Zotero francophone. </a:t>
            </a:r>
            <a:r>
              <a:rPr lang="fr-FR" sz="800" dirty="0"/>
              <a:t>17/11/2010. [en ligne]. Disponible sur : </a:t>
            </a:r>
            <a:r>
              <a:rPr lang="fr-FR" sz="800" dirty="0">
                <a:hlinkClick r:id="rId12"/>
              </a:rPr>
              <a:t>http://zotero.hypotheses.org/189</a:t>
            </a:r>
            <a:r>
              <a:rPr lang="fr-FR" sz="800" dirty="0"/>
              <a:t>. </a:t>
            </a:r>
          </a:p>
          <a:p>
            <a:pPr marL="358775" indent="-176213">
              <a:spcBef>
                <a:spcPts val="24"/>
              </a:spcBef>
              <a:spcAft>
                <a:spcPts val="300"/>
              </a:spcAft>
              <a:buNone/>
            </a:pPr>
            <a:r>
              <a:rPr lang="fr-FR" sz="800" dirty="0" err="1"/>
              <a:t>Victoriano</a:t>
            </a:r>
            <a:r>
              <a:rPr lang="fr-FR" sz="800" dirty="0"/>
              <a:t> </a:t>
            </a:r>
            <a:r>
              <a:rPr lang="fr-FR" sz="800" dirty="0" err="1"/>
              <a:t>Colodrón</a:t>
            </a:r>
            <a:r>
              <a:rPr lang="fr-FR" sz="800" dirty="0"/>
              <a:t> et Hervé Basset. </a:t>
            </a:r>
            <a:r>
              <a:rPr lang="fr-FR" sz="800" i="1" dirty="0"/>
              <a:t> Les réseaux sociaux, un nouvel allié pour l’article scientifique. </a:t>
            </a:r>
            <a:r>
              <a:rPr lang="fr-FR" sz="800" dirty="0" err="1"/>
              <a:t>Podcast</a:t>
            </a:r>
            <a:r>
              <a:rPr lang="fr-FR" sz="800" dirty="0"/>
              <a:t>. 06/11/2011. [en ligne]. Disponible sur : </a:t>
            </a:r>
            <a:r>
              <a:rPr lang="fr-FR" sz="800" dirty="0">
                <a:hlinkClick r:id="rId13"/>
              </a:rPr>
              <a:t>http://beyondthebookcast.com/les-reseaux-sociaux-un-nouvel-allie-pour-l%E2%80%99article-scientifique/</a:t>
            </a:r>
            <a:r>
              <a:rPr lang="fr-FR" sz="800" dirty="0"/>
              <a:t>.  </a:t>
            </a:r>
          </a:p>
          <a:p>
            <a:pPr marL="358775" indent="-176213">
              <a:spcBef>
                <a:spcPts val="24"/>
              </a:spcBef>
              <a:spcAft>
                <a:spcPts val="300"/>
              </a:spcAft>
              <a:buNone/>
            </a:pPr>
            <a:r>
              <a:rPr lang="fr-FR" sz="800" dirty="0"/>
              <a:t>Phil Davis. « </a:t>
            </a:r>
            <a:r>
              <a:rPr lang="en-US" sz="800" dirty="0"/>
              <a:t>Can Twitter, Facebook, and Other Social Media Drive Downloads, Citations?</a:t>
            </a:r>
            <a:r>
              <a:rPr lang="fr-FR" sz="800" dirty="0"/>
              <a:t> ». </a:t>
            </a:r>
            <a:r>
              <a:rPr lang="fr-FR" sz="800" i="1" dirty="0"/>
              <a:t>The </a:t>
            </a:r>
            <a:r>
              <a:rPr lang="fr-FR" sz="800" i="1" dirty="0" err="1"/>
              <a:t>scholarly</a:t>
            </a:r>
            <a:r>
              <a:rPr lang="fr-FR" sz="800" i="1" dirty="0"/>
              <a:t> </a:t>
            </a:r>
            <a:r>
              <a:rPr lang="fr-FR" sz="800" i="1" dirty="0" err="1"/>
              <a:t>kitchen</a:t>
            </a:r>
            <a:r>
              <a:rPr lang="fr-FR" sz="800" i="1" dirty="0"/>
              <a:t>. </a:t>
            </a:r>
            <a:r>
              <a:rPr lang="fr-FR" sz="800" dirty="0"/>
              <a:t>23/05/2019. [en ligne]. Disponible sur : </a:t>
            </a:r>
            <a:r>
              <a:rPr lang="fr-FR" sz="800" dirty="0">
                <a:hlinkClick r:id="rId14"/>
              </a:rPr>
              <a:t>https://scholarlykitchen.sspnet.org/2019/05/23/can-twitter-facebook-and-other-social-media-drive-downloads-citations/</a:t>
            </a:r>
            <a:r>
              <a:rPr lang="fr-FR" sz="800" dirty="0"/>
              <a:t>.</a:t>
            </a:r>
          </a:p>
          <a:p>
            <a:pPr marL="358775" indent="-176213">
              <a:spcBef>
                <a:spcPts val="24"/>
              </a:spcBef>
              <a:spcAft>
                <a:spcPts val="300"/>
              </a:spcAft>
              <a:buNone/>
            </a:pPr>
            <a:r>
              <a:rPr lang="fr-FR" sz="800" dirty="0"/>
              <a:t>Mark Drapeau. « Social networks for </a:t>
            </a:r>
            <a:r>
              <a:rPr lang="fr-FR" sz="800" dirty="0" err="1"/>
              <a:t>scientists</a:t>
            </a:r>
            <a:r>
              <a:rPr lang="fr-FR" sz="800" dirty="0"/>
              <a:t> </a:t>
            </a:r>
            <a:r>
              <a:rPr lang="fr-FR" sz="800" dirty="0" err="1"/>
              <a:t>won’t</a:t>
            </a:r>
            <a:r>
              <a:rPr lang="fr-FR" sz="800" dirty="0"/>
              <a:t> </a:t>
            </a:r>
            <a:r>
              <a:rPr lang="fr-FR" sz="800" dirty="0" err="1"/>
              <a:t>work</a:t>
            </a:r>
            <a:r>
              <a:rPr lang="fr-FR" sz="800" dirty="0"/>
              <a:t> ». </a:t>
            </a:r>
            <a:r>
              <a:rPr lang="fr-FR" sz="800" i="1" dirty="0"/>
              <a:t>The </a:t>
            </a:r>
            <a:r>
              <a:rPr lang="fr-FR" sz="800" i="1" dirty="0" err="1"/>
              <a:t>Huffington</a:t>
            </a:r>
            <a:r>
              <a:rPr lang="fr-FR" sz="800" i="1" dirty="0"/>
              <a:t> Post</a:t>
            </a:r>
            <a:r>
              <a:rPr lang="fr-FR" sz="800" dirty="0"/>
              <a:t>. 17/02/2012. [en ligne]. Disponible sur : </a:t>
            </a:r>
            <a:r>
              <a:rPr lang="fr-FR" sz="800" dirty="0">
                <a:hlinkClick r:id="rId15"/>
              </a:rPr>
              <a:t>http://www.huffingtonpost.com/mark-drapeau/social-networks-for-scientists_b_1282692.html</a:t>
            </a:r>
            <a:r>
              <a:rPr lang="fr-FR" sz="800" dirty="0"/>
              <a:t>.</a:t>
            </a:r>
          </a:p>
          <a:p>
            <a:pPr marL="358775" indent="-176213">
              <a:spcBef>
                <a:spcPts val="24"/>
              </a:spcBef>
              <a:spcAft>
                <a:spcPts val="300"/>
              </a:spcAft>
              <a:buNone/>
            </a:pPr>
            <a:r>
              <a:rPr lang="fr-FR" sz="800" dirty="0"/>
              <a:t>L’équipe @</a:t>
            </a:r>
            <a:r>
              <a:rPr lang="fr-FR" sz="800" dirty="0" err="1"/>
              <a:t>GallicaBnF</a:t>
            </a:r>
            <a:r>
              <a:rPr lang="fr-FR" sz="800" dirty="0"/>
              <a:t>. «  Une bibliothèque numérique sur les réseaux sociaux :  L’exemple de Gallica ». </a:t>
            </a:r>
            <a:r>
              <a:rPr lang="fr-FR" sz="800" i="1" dirty="0"/>
              <a:t>BBF</a:t>
            </a:r>
            <a:r>
              <a:rPr lang="fr-FR" sz="800" dirty="0"/>
              <a:t>. 2012, t. 57, n°5. [en ligne]. Disponible sur : </a:t>
            </a:r>
            <a:r>
              <a:rPr lang="fr-FR" sz="800" dirty="0">
                <a:hlinkClick r:id="rId16"/>
              </a:rPr>
              <a:t>http://bbf.enssib.fr/consulter/bbf-2012-05-0031-007</a:t>
            </a:r>
            <a:r>
              <a:rPr lang="fr-FR" sz="800" dirty="0"/>
              <a:t>. </a:t>
            </a:r>
          </a:p>
          <a:p>
            <a:pPr marL="358775" indent="-176213">
              <a:spcBef>
                <a:spcPts val="24"/>
              </a:spcBef>
              <a:spcAft>
                <a:spcPts val="300"/>
              </a:spcAft>
              <a:buNone/>
            </a:pPr>
            <a:r>
              <a:rPr lang="fr-FR" sz="800" dirty="0"/>
              <a:t>Olivier Ertzscheid. « De la conquête du far-web à celle du </a:t>
            </a:r>
            <a:r>
              <a:rPr lang="fr-FR" sz="800" dirty="0" err="1"/>
              <a:t>near</a:t>
            </a:r>
            <a:r>
              <a:rPr lang="fr-FR" sz="800" dirty="0"/>
              <a:t>-me ». </a:t>
            </a:r>
            <a:r>
              <a:rPr lang="fr-FR" sz="800" i="1" dirty="0"/>
              <a:t>Affordance.info</a:t>
            </a:r>
            <a:r>
              <a:rPr lang="fr-FR" sz="800" dirty="0"/>
              <a:t>. 03/02/2012. [en ligne]. Disponible sur : </a:t>
            </a:r>
            <a:r>
              <a:rPr lang="fr-FR" sz="800" dirty="0">
                <a:hlinkClick r:id="rId17"/>
              </a:rPr>
              <a:t>http://affordance.typepad.com/mon_weblog/2012/02/far-web-near-me.html</a:t>
            </a:r>
            <a:r>
              <a:rPr lang="fr-FR" sz="800" dirty="0"/>
              <a:t>. </a:t>
            </a:r>
          </a:p>
          <a:p>
            <a:pPr marL="358775" indent="-176213">
              <a:spcBef>
                <a:spcPts val="24"/>
              </a:spcBef>
              <a:spcAft>
                <a:spcPts val="300"/>
              </a:spcAft>
              <a:buNone/>
            </a:pPr>
            <a:r>
              <a:rPr lang="fr-FR" sz="800" dirty="0"/>
              <a:t>--. </a:t>
            </a:r>
            <a:r>
              <a:rPr lang="fr-FR" sz="800" i="1" dirty="0"/>
              <a:t>Pourquoi créer un blog ? (quand on est enseignant-chercheur ou qu’on aspire à le devenir). </a:t>
            </a:r>
            <a:r>
              <a:rPr lang="fr-FR" sz="800" dirty="0"/>
              <a:t>11</a:t>
            </a:r>
            <a:r>
              <a:rPr lang="fr-FR" sz="800" baseline="30000" dirty="0"/>
              <a:t>e</a:t>
            </a:r>
            <a:r>
              <a:rPr lang="fr-FR" sz="800" dirty="0"/>
              <a:t> Forum des doctorants, 6/06/2011. Présentation,  11 f. [en ligne]. Disponible sur : </a:t>
            </a:r>
            <a:r>
              <a:rPr lang="fr-FR" sz="800" dirty="0">
                <a:hlinkClick r:id="rId18"/>
              </a:rPr>
              <a:t>http://www.slideshare.net/olivier/blogsscientifiques</a:t>
            </a:r>
            <a:r>
              <a:rPr lang="fr-FR" sz="800" dirty="0"/>
              <a:t>. </a:t>
            </a:r>
          </a:p>
          <a:p>
            <a:pPr marL="358775" indent="-176213">
              <a:spcBef>
                <a:spcPts val="24"/>
              </a:spcBef>
              <a:spcAft>
                <a:spcPts val="300"/>
              </a:spcAft>
              <a:buNone/>
            </a:pPr>
            <a:r>
              <a:rPr lang="fr-FR" sz="800" dirty="0"/>
              <a:t>--. « Pourquoi je suis « ami » avec mes étudiants ». </a:t>
            </a:r>
            <a:r>
              <a:rPr lang="fr-FR" sz="800" i="1" dirty="0"/>
              <a:t>Affordance.info</a:t>
            </a:r>
            <a:r>
              <a:rPr lang="fr-FR" sz="800" dirty="0"/>
              <a:t>. 31/03/2010. [en ligne]. Disponible sur : </a:t>
            </a:r>
            <a:r>
              <a:rPr lang="fr-FR" sz="800" dirty="0">
                <a:hlinkClick r:id="rId19"/>
              </a:rPr>
              <a:t>http://affordance.typepad.com/mon_weblog/2010/03/pourquoi-je-suis-ami-avec-mes-etudiants.html</a:t>
            </a:r>
            <a:r>
              <a:rPr lang="fr-FR" sz="800" dirty="0"/>
              <a:t>. </a:t>
            </a:r>
          </a:p>
          <a:p>
            <a:pPr marL="358775" indent="-176213">
              <a:spcBef>
                <a:spcPts val="24"/>
              </a:spcBef>
              <a:spcAft>
                <a:spcPts val="300"/>
              </a:spcAft>
              <a:buNone/>
            </a:pPr>
            <a:r>
              <a:rPr lang="fr-FR" sz="800" dirty="0"/>
              <a:t>--. « La recherche d’information n’est pas une maladie ». </a:t>
            </a:r>
            <a:r>
              <a:rPr lang="fr-FR" sz="800" i="1" dirty="0"/>
              <a:t>Affordance.info</a:t>
            </a:r>
            <a:r>
              <a:rPr lang="fr-FR" sz="800" dirty="0"/>
              <a:t>. 07/02/2011. [en ligne]. Disponible sur : </a:t>
            </a:r>
            <a:r>
              <a:rPr lang="fr-FR" sz="800" dirty="0">
                <a:hlinkClick r:id="rId20"/>
              </a:rPr>
              <a:t>http://affordance.typepad.com/mon_weblog/2011/02/la-recherche-dinformation-nest-pas-une-maladie.html</a:t>
            </a:r>
            <a:r>
              <a:rPr lang="fr-FR" sz="800" dirty="0"/>
              <a:t>. </a:t>
            </a:r>
          </a:p>
          <a:p>
            <a:pPr marL="358775" indent="-176213">
              <a:spcBef>
                <a:spcPts val="24"/>
              </a:spcBef>
              <a:spcAft>
                <a:spcPts val="300"/>
              </a:spcAft>
              <a:buNone/>
            </a:pPr>
            <a:r>
              <a:rPr lang="en-US" sz="800" dirty="0"/>
              <a:t>Martin </a:t>
            </a:r>
            <a:r>
              <a:rPr lang="en-US" sz="800" dirty="0" err="1"/>
              <a:t>Fenner</a:t>
            </a:r>
            <a:r>
              <a:rPr lang="en-US" sz="800" dirty="0"/>
              <a:t>. </a:t>
            </a:r>
            <a:r>
              <a:rPr lang="fr-FR" sz="800" dirty="0"/>
              <a:t>« </a:t>
            </a:r>
            <a:r>
              <a:rPr lang="en-US" sz="800" dirty="0"/>
              <a:t>Do more tweets mean higher citations? If so, Twitter can lead us to the ‘</a:t>
            </a:r>
            <a:r>
              <a:rPr lang="en-US" sz="800" dirty="0" err="1"/>
              <a:t>personalised</a:t>
            </a:r>
            <a:r>
              <a:rPr lang="en-US" sz="800" dirty="0"/>
              <a:t> journal’; pinpointing more research that is relevant to your interests</a:t>
            </a:r>
            <a:r>
              <a:rPr lang="fr-FR" sz="800" dirty="0"/>
              <a:t> ». </a:t>
            </a:r>
            <a:r>
              <a:rPr lang="fr-FR" sz="800" i="1" dirty="0"/>
              <a:t>Blogs LSE. </a:t>
            </a:r>
            <a:r>
              <a:rPr lang="fr-FR" sz="800" dirty="0"/>
              <a:t>09/02/2012. </a:t>
            </a:r>
            <a:r>
              <a:rPr lang="fr-FR" sz="800" dirty="0">
                <a:hlinkClick r:id="rId21"/>
              </a:rPr>
              <a:t>http://blogs.lse.ac.uk/impactofsocialsciences/2012/02/09/more-tweets-more-citations/</a:t>
            </a:r>
            <a:r>
              <a:rPr lang="fr-FR" sz="800" dirty="0"/>
              <a:t> </a:t>
            </a:r>
            <a:endParaRPr lang="en-US" sz="800" dirty="0"/>
          </a:p>
          <a:p>
            <a:pPr marL="358775" indent="-176213">
              <a:spcBef>
                <a:spcPts val="24"/>
              </a:spcBef>
              <a:spcAft>
                <a:spcPts val="300"/>
              </a:spcAft>
              <a:buNone/>
            </a:pPr>
            <a:endParaRPr lang="en-US" sz="800" dirty="0"/>
          </a:p>
        </p:txBody>
      </p:sp>
    </p:spTree>
    <p:extLst>
      <p:ext uri="{BB962C8B-B14F-4D97-AF65-F5344CB8AC3E}">
        <p14:creationId xmlns:p14="http://schemas.microsoft.com/office/powerpoint/2010/main" val="4291069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16016" y="1792800"/>
            <a:ext cx="4352231" cy="3272400"/>
          </a:xfrm>
          <a:prstGeom prst="rect">
            <a:avLst/>
          </a:prstGeom>
          <a:effectLst/>
        </p:spPr>
      </p:pic>
      <p:pic>
        <p:nvPicPr>
          <p:cNvPr id="1024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5108" y="1808820"/>
            <a:ext cx="4356000" cy="327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3186922" y="5415027"/>
            <a:ext cx="2753230" cy="215444"/>
          </a:xfrm>
          <a:prstGeom prst="rect">
            <a:avLst/>
          </a:prstGeom>
          <a:noFill/>
        </p:spPr>
        <p:txBody>
          <a:bodyPr wrap="square" rtlCol="0">
            <a:spAutoFit/>
          </a:bodyPr>
          <a:lstStyle/>
          <a:p>
            <a:pPr algn="ctr"/>
            <a:r>
              <a:rPr lang="fr-FR" sz="800" dirty="0">
                <a:solidFill>
                  <a:srgbClr val="D5D5D5"/>
                </a:solidFill>
                <a:latin typeface="+mj-lt"/>
                <a:sym typeface="Wingdings" pitchFamily="2" charset="2"/>
              </a:rPr>
              <a:t>études </a:t>
            </a:r>
            <a:r>
              <a:rPr lang="fr-FR" sz="800" dirty="0">
                <a:solidFill>
                  <a:srgbClr val="D5D5D5"/>
                </a:solidFill>
                <a:latin typeface="+mj-lt"/>
                <a:sym typeface="Wingdings" pitchFamily="2" charset="2"/>
                <a:hlinkClick r:id="rId5"/>
              </a:rPr>
              <a:t>URFIST de Nice, 2011</a:t>
            </a:r>
            <a:r>
              <a:rPr lang="fr-FR" sz="800" dirty="0">
                <a:solidFill>
                  <a:srgbClr val="D5D5D5"/>
                </a:solidFill>
                <a:latin typeface="+mj-lt"/>
                <a:sym typeface="Wingdings" pitchFamily="2" charset="2"/>
              </a:rPr>
              <a:t> et </a:t>
            </a:r>
            <a:r>
              <a:rPr lang="fr-FR" sz="800" dirty="0">
                <a:solidFill>
                  <a:srgbClr val="D5D5D5"/>
                </a:solidFill>
                <a:latin typeface="+mj-lt"/>
                <a:sym typeface="Wingdings" pitchFamily="2" charset="2"/>
                <a:hlinkClick r:id="rId6"/>
              </a:rPr>
              <a:t>Couperin, 2014</a:t>
            </a:r>
            <a:endParaRPr lang="fr-FR" sz="800" dirty="0">
              <a:solidFill>
                <a:srgbClr val="D5D5D5"/>
              </a:solidFill>
              <a:latin typeface="+mj-lt"/>
            </a:endParaRPr>
          </a:p>
        </p:txBody>
      </p:sp>
      <p:sp>
        <p:nvSpPr>
          <p:cNvPr id="6" name="Rectangle 5"/>
          <p:cNvSpPr/>
          <p:nvPr/>
        </p:nvSpPr>
        <p:spPr>
          <a:xfrm rot="20426167">
            <a:off x="2370258" y="3993384"/>
            <a:ext cx="2032612" cy="769441"/>
          </a:xfrm>
          <a:prstGeom prst="rect">
            <a:avLst/>
          </a:prstGeom>
          <a:solidFill>
            <a:schemeClr val="bg1"/>
          </a:solidFill>
          <a:ln cap="rnd">
            <a:solidFill>
              <a:srgbClr val="13C1C2"/>
            </a:solidFill>
            <a:prstDash val="solid"/>
          </a:ln>
        </p:spPr>
        <p:txBody>
          <a:bodyPr wrap="square">
            <a:spAutoFit/>
          </a:bodyPr>
          <a:lstStyle/>
          <a:p>
            <a:pPr algn="ctr"/>
            <a:r>
              <a:rPr lang="fr-FR" sz="2800" b="1" dirty="0">
                <a:solidFill>
                  <a:srgbClr val="13C1C2"/>
                </a:solidFill>
                <a:latin typeface="+mj-lt"/>
                <a:cs typeface="Consolas" panose="020B0609020204030204" pitchFamily="49" charset="0"/>
                <a:sym typeface="Wingdings" pitchFamily="2" charset="2"/>
              </a:rPr>
              <a:t>2011 : 42 %</a:t>
            </a:r>
            <a:r>
              <a:rPr lang="fr-FR" sz="2000" dirty="0">
                <a:solidFill>
                  <a:srgbClr val="13C1C2"/>
                </a:solidFill>
                <a:latin typeface="+mj-lt"/>
                <a:cs typeface="Consolas" panose="020B0609020204030204" pitchFamily="49" charset="0"/>
                <a:sym typeface="Wingdings" pitchFamily="2" charset="2"/>
              </a:rPr>
              <a:t> </a:t>
            </a:r>
            <a:r>
              <a:rPr lang="fr-FR" sz="1600" dirty="0">
                <a:solidFill>
                  <a:srgbClr val="13C1C2"/>
                </a:solidFill>
                <a:latin typeface="+mj-lt"/>
                <a:cs typeface="Consolas" panose="020B0609020204030204" pitchFamily="49" charset="0"/>
                <a:sym typeface="Wingdings" pitchFamily="2" charset="2"/>
              </a:rPr>
              <a:t>des chercheurs</a:t>
            </a:r>
            <a:endParaRPr lang="fr-FR" sz="1600" dirty="0">
              <a:solidFill>
                <a:srgbClr val="13C1C2"/>
              </a:solidFill>
              <a:latin typeface="+mj-lt"/>
              <a:cs typeface="Consolas" panose="020B0609020204030204" pitchFamily="49" charset="0"/>
            </a:endParaRPr>
          </a:p>
        </p:txBody>
      </p:sp>
      <p:sp>
        <p:nvSpPr>
          <p:cNvPr id="7" name="Rectangle 6"/>
          <p:cNvSpPr/>
          <p:nvPr/>
        </p:nvSpPr>
        <p:spPr>
          <a:xfrm rot="20426167">
            <a:off x="6860328" y="3983035"/>
            <a:ext cx="2094433" cy="769441"/>
          </a:xfrm>
          <a:prstGeom prst="rect">
            <a:avLst/>
          </a:prstGeom>
          <a:solidFill>
            <a:schemeClr val="bg1"/>
          </a:solidFill>
          <a:ln cap="rnd">
            <a:solidFill>
              <a:srgbClr val="13C1C2"/>
            </a:solidFill>
          </a:ln>
        </p:spPr>
        <p:txBody>
          <a:bodyPr wrap="square">
            <a:spAutoFit/>
          </a:bodyPr>
          <a:lstStyle/>
          <a:p>
            <a:pPr algn="ctr"/>
            <a:r>
              <a:rPr lang="fr-FR" sz="2800" b="1" dirty="0">
                <a:solidFill>
                  <a:srgbClr val="13C1C2"/>
                </a:solidFill>
                <a:latin typeface="+mj-lt"/>
                <a:cs typeface="Consolas" panose="020B0609020204030204" pitchFamily="49" charset="0"/>
                <a:sym typeface="Wingdings" pitchFamily="2" charset="2"/>
              </a:rPr>
              <a:t>2014 : 71 %</a:t>
            </a:r>
            <a:r>
              <a:rPr lang="fr-FR" sz="2800" dirty="0">
                <a:solidFill>
                  <a:srgbClr val="13C1C2"/>
                </a:solidFill>
                <a:latin typeface="+mj-lt"/>
                <a:cs typeface="Consolas" panose="020B0609020204030204" pitchFamily="49" charset="0"/>
                <a:sym typeface="Wingdings" pitchFamily="2" charset="2"/>
              </a:rPr>
              <a:t> </a:t>
            </a:r>
            <a:r>
              <a:rPr lang="fr-FR" sz="1600" dirty="0">
                <a:solidFill>
                  <a:srgbClr val="13C1C2"/>
                </a:solidFill>
                <a:latin typeface="+mj-lt"/>
                <a:cs typeface="Consolas" panose="020B0609020204030204" pitchFamily="49" charset="0"/>
                <a:sym typeface="Wingdings" pitchFamily="2" charset="2"/>
              </a:rPr>
              <a:t>des chercheurs</a:t>
            </a:r>
            <a:endParaRPr lang="fr-FR" sz="1600" dirty="0">
              <a:solidFill>
                <a:srgbClr val="13C1C2"/>
              </a:solidFill>
              <a:latin typeface="+mj-lt"/>
              <a:cs typeface="Consolas" panose="020B0609020204030204" pitchFamily="49" charset="0"/>
            </a:endParaRPr>
          </a:p>
        </p:txBody>
      </p:sp>
      <p:sp>
        <p:nvSpPr>
          <p:cNvPr id="2" name="Titre 1"/>
          <p:cNvSpPr>
            <a:spLocks noGrp="1"/>
          </p:cNvSpPr>
          <p:nvPr>
            <p:ph type="title"/>
          </p:nvPr>
        </p:nvSpPr>
        <p:spPr/>
        <p:txBody>
          <a:bodyPr>
            <a:normAutofit fontScale="90000"/>
          </a:bodyPr>
          <a:lstStyle/>
          <a:p>
            <a:r>
              <a:rPr lang="fr-FR" dirty="0"/>
              <a:t>État des lieux</a:t>
            </a:r>
            <a:r>
              <a:rPr lang="fr-FR" sz="1300" dirty="0"/>
              <a:t> </a:t>
            </a:r>
            <a:br>
              <a:rPr lang="fr-FR" sz="1300" dirty="0"/>
            </a:br>
            <a:r>
              <a:rPr lang="fr-FR" sz="1600" dirty="0"/>
              <a:t>monde académique</a:t>
            </a:r>
          </a:p>
        </p:txBody>
      </p:sp>
    </p:spTree>
    <p:extLst>
      <p:ext uri="{BB962C8B-B14F-4D97-AF65-F5344CB8AC3E}">
        <p14:creationId xmlns:p14="http://schemas.microsoft.com/office/powerpoint/2010/main" val="22890629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04664"/>
            <a:ext cx="8640960" cy="648072"/>
          </a:xfrm>
        </p:spPr>
        <p:txBody>
          <a:bodyPr/>
          <a:lstStyle/>
          <a:p>
            <a:r>
              <a:rPr lang="fr-FR" dirty="0"/>
              <a:t>Bibliographie – usages</a:t>
            </a:r>
          </a:p>
        </p:txBody>
      </p:sp>
      <p:sp>
        <p:nvSpPr>
          <p:cNvPr id="3" name="Espace réservé du contenu 2"/>
          <p:cNvSpPr>
            <a:spLocks noGrp="1"/>
          </p:cNvSpPr>
          <p:nvPr>
            <p:ph idx="1"/>
          </p:nvPr>
        </p:nvSpPr>
        <p:spPr>
          <a:xfrm>
            <a:off x="251520" y="1124744"/>
            <a:ext cx="8640960" cy="5616624"/>
          </a:xfrm>
        </p:spPr>
        <p:txBody>
          <a:bodyPr>
            <a:normAutofit/>
          </a:bodyPr>
          <a:lstStyle/>
          <a:p>
            <a:pPr marL="358775" indent="-176213">
              <a:spcBef>
                <a:spcPts val="24"/>
              </a:spcBef>
              <a:spcAft>
                <a:spcPts val="300"/>
              </a:spcAft>
              <a:buNone/>
            </a:pPr>
            <a:r>
              <a:rPr lang="en-US" sz="800" dirty="0"/>
              <a:t>Susan T. Fiske et Cydney Dupree. </a:t>
            </a:r>
            <a:r>
              <a:rPr lang="fr-FR" sz="800" dirty="0"/>
              <a:t>« </a:t>
            </a:r>
            <a:r>
              <a:rPr lang="en-US" sz="800" dirty="0"/>
              <a:t>Gaining audiences' trust and respect about science</a:t>
            </a:r>
            <a:r>
              <a:rPr lang="fr-FR" sz="800" dirty="0"/>
              <a:t> ». </a:t>
            </a:r>
            <a:r>
              <a:rPr lang="en-US" sz="800" i="1" dirty="0"/>
              <a:t>Proceedings of the National Academy of Sciences. 09/2014</a:t>
            </a:r>
            <a:r>
              <a:rPr lang="en-US" sz="800" dirty="0"/>
              <a:t>, 111 (Supplement 4) 13593-13597. [</a:t>
            </a:r>
            <a:r>
              <a:rPr lang="en-US" sz="800" dirty="0" err="1"/>
              <a:t>en</a:t>
            </a:r>
            <a:r>
              <a:rPr lang="en-US" sz="800" dirty="0"/>
              <a:t> </a:t>
            </a:r>
            <a:r>
              <a:rPr lang="en-US" sz="800" dirty="0" err="1"/>
              <a:t>ligne</a:t>
            </a:r>
            <a:r>
              <a:rPr lang="en-US" sz="800" dirty="0"/>
              <a:t>]. Disponible sur : </a:t>
            </a:r>
            <a:r>
              <a:rPr lang="fr-FR" sz="800" dirty="0">
                <a:hlinkClick r:id="rId3"/>
              </a:rPr>
              <a:t>https://www.pnas.org/content/111/Supplement_4/13593#sec-6</a:t>
            </a:r>
            <a:r>
              <a:rPr lang="fr-FR" sz="800" dirty="0"/>
              <a:t>. </a:t>
            </a:r>
            <a:r>
              <a:rPr lang="en-US" sz="800" dirty="0"/>
              <a:t>DOI: </a:t>
            </a:r>
            <a:r>
              <a:rPr lang="en-US" sz="800" dirty="0">
                <a:hlinkClick r:id="rId4"/>
              </a:rPr>
              <a:t>https://doi.org/10.1073/pnas.1317505111</a:t>
            </a:r>
            <a:r>
              <a:rPr lang="en-US" sz="800" dirty="0"/>
              <a:t>. </a:t>
            </a:r>
          </a:p>
          <a:p>
            <a:pPr marL="358775" indent="-176213">
              <a:spcBef>
                <a:spcPts val="24"/>
              </a:spcBef>
              <a:spcAft>
                <a:spcPts val="300"/>
              </a:spcAft>
              <a:buNone/>
            </a:pPr>
            <a:r>
              <a:rPr lang="en-US" sz="800" dirty="0"/>
              <a:t>« It’s not just who you know</a:t>
            </a:r>
            <a:r>
              <a:rPr lang="en-US" sz="800" dirty="0">
                <a:latin typeface="Arial" pitchFamily="34" charset="0"/>
                <a:cs typeface="Arial" pitchFamily="34" charset="0"/>
              </a:rPr>
              <a:t>… </a:t>
            </a:r>
            <a:r>
              <a:rPr lang="en-US" sz="800" dirty="0"/>
              <a:t>it’s what they’ve published ». </a:t>
            </a:r>
            <a:r>
              <a:rPr lang="en-US" sz="800" i="1" dirty="0"/>
              <a:t>American Biotechnologist. </a:t>
            </a:r>
            <a:r>
              <a:rPr lang="en-US" sz="800" dirty="0"/>
              <a:t>11/03/2010. </a:t>
            </a:r>
            <a:r>
              <a:rPr lang="fr-FR" sz="800" dirty="0"/>
              <a:t>[en ligne]. Disponible sur : </a:t>
            </a:r>
            <a:r>
              <a:rPr lang="en-US" sz="800" dirty="0">
                <a:hlinkClick r:id="rId5"/>
              </a:rPr>
              <a:t>http://www.americanbiotechnologist.com/blog/biomed-experts-2/</a:t>
            </a:r>
            <a:r>
              <a:rPr lang="en-US" sz="800" dirty="0"/>
              <a:t>. </a:t>
            </a:r>
          </a:p>
          <a:p>
            <a:pPr marL="358775" indent="-176213">
              <a:spcBef>
                <a:spcPts val="24"/>
              </a:spcBef>
              <a:spcAft>
                <a:spcPts val="300"/>
              </a:spcAft>
              <a:buNone/>
            </a:pPr>
            <a:r>
              <a:rPr lang="en-US" sz="800" dirty="0"/>
              <a:t>Morgan D. Jackson. </a:t>
            </a:r>
            <a:r>
              <a:rPr lang="fr-FR" sz="800" dirty="0"/>
              <a:t>« </a:t>
            </a:r>
            <a:r>
              <a:rPr lang="en-US" sz="800" dirty="0"/>
              <a:t>Twitter for Scientists (and why you should try it) (#</a:t>
            </a:r>
            <a:r>
              <a:rPr lang="en-US" sz="800" dirty="0" err="1"/>
              <a:t>ScienceShare</a:t>
            </a:r>
            <a:r>
              <a:rPr lang="en-US" sz="800" dirty="0"/>
              <a:t>)</a:t>
            </a:r>
            <a:r>
              <a:rPr lang="fr-FR" sz="800" dirty="0"/>
              <a:t> »</a:t>
            </a:r>
            <a:r>
              <a:rPr lang="en-US" sz="800" dirty="0"/>
              <a:t>. </a:t>
            </a:r>
            <a:r>
              <a:rPr lang="en-US" sz="800" i="1" dirty="0"/>
              <a:t>Biodiversity in Focus. </a:t>
            </a:r>
            <a:r>
              <a:rPr lang="en-US" sz="800" dirty="0"/>
              <a:t>02/01/2012. </a:t>
            </a:r>
            <a:r>
              <a:rPr lang="fr-FR" sz="800" dirty="0"/>
              <a:t>[en ligne]. Disponible sur : </a:t>
            </a:r>
            <a:r>
              <a:rPr lang="en-US" sz="800" dirty="0">
                <a:hlinkClick r:id="rId6"/>
              </a:rPr>
              <a:t>http://www.biodiversityinfocus.com/blog/2012/01/02/twitter-for-scientists-and-why-you-should-try-it-scienceshare/</a:t>
            </a:r>
            <a:r>
              <a:rPr lang="en-US" sz="800" dirty="0"/>
              <a:t>. </a:t>
            </a:r>
          </a:p>
          <a:p>
            <a:pPr marL="358775" indent="-176213">
              <a:spcBef>
                <a:spcPts val="24"/>
              </a:spcBef>
              <a:spcAft>
                <a:spcPts val="300"/>
              </a:spcAft>
              <a:buNone/>
            </a:pPr>
            <a:r>
              <a:rPr lang="en-US" sz="800" dirty="0"/>
              <a:t>Paige Brown </a:t>
            </a:r>
            <a:r>
              <a:rPr lang="en-US" sz="800" dirty="0" err="1"/>
              <a:t>Jarreau</a:t>
            </a:r>
            <a:r>
              <a:rPr lang="en-US" sz="800" dirty="0"/>
              <a:t> et al. </a:t>
            </a:r>
            <a:r>
              <a:rPr lang="fr-FR" sz="800" dirty="0"/>
              <a:t>« </a:t>
            </a:r>
            <a:r>
              <a:rPr lang="en-US" sz="800" dirty="0"/>
              <a:t>Using selfies to challenge public stereotypes of scientists</a:t>
            </a:r>
            <a:r>
              <a:rPr lang="fr-FR" sz="800" dirty="0"/>
              <a:t> ». </a:t>
            </a:r>
            <a:r>
              <a:rPr lang="fr-FR" sz="800" i="1" dirty="0"/>
              <a:t>PLOS One.</a:t>
            </a:r>
            <a:r>
              <a:rPr lang="fr-FR" sz="800" dirty="0"/>
              <a:t> 10/05/2019.  DOI: </a:t>
            </a:r>
            <a:r>
              <a:rPr lang="fr-FR" sz="800" dirty="0">
                <a:hlinkClick r:id="rId7"/>
              </a:rPr>
              <a:t>https://doi.org/10.1371/journal.pone.0216625</a:t>
            </a:r>
            <a:r>
              <a:rPr lang="fr-FR" sz="800" dirty="0"/>
              <a:t>. </a:t>
            </a:r>
            <a:endParaRPr lang="en-US" sz="800" dirty="0"/>
          </a:p>
          <a:p>
            <a:pPr marL="358775" indent="-176213">
              <a:spcBef>
                <a:spcPts val="24"/>
              </a:spcBef>
              <a:spcAft>
                <a:spcPts val="300"/>
              </a:spcAft>
              <a:buNone/>
            </a:pPr>
            <a:r>
              <a:rPr lang="en-US" sz="800" dirty="0"/>
              <a:t>Qing </a:t>
            </a:r>
            <a:r>
              <a:rPr lang="en-US" sz="800" dirty="0" err="1"/>
              <a:t>Ke</a:t>
            </a:r>
            <a:r>
              <a:rPr lang="en-US" sz="800" dirty="0"/>
              <a:t>, Yong-</a:t>
            </a:r>
            <a:r>
              <a:rPr lang="en-US" sz="800" dirty="0" err="1"/>
              <a:t>Yeol</a:t>
            </a:r>
            <a:r>
              <a:rPr lang="en-US" sz="800" dirty="0"/>
              <a:t> </a:t>
            </a:r>
            <a:r>
              <a:rPr lang="en-US" sz="800" dirty="0" err="1"/>
              <a:t>Ahn</a:t>
            </a:r>
            <a:r>
              <a:rPr lang="en-US" sz="800" dirty="0"/>
              <a:t> et Cassidy R. Sugimoto. </a:t>
            </a:r>
            <a:r>
              <a:rPr lang="fr-FR" sz="800" dirty="0"/>
              <a:t>«</a:t>
            </a:r>
            <a:r>
              <a:rPr lang="en-US" sz="800" dirty="0"/>
              <a:t>Scientific birds of a feather flock together: science communication on social media rarely happens across or beyond disciplinary boundaries</a:t>
            </a:r>
            <a:r>
              <a:rPr lang="fr-FR" sz="800" dirty="0"/>
              <a:t> ». </a:t>
            </a:r>
            <a:r>
              <a:rPr lang="fr-FR" sz="800" i="1" dirty="0"/>
              <a:t>LSE impact blog. </a:t>
            </a:r>
            <a:r>
              <a:rPr lang="fr-FR" sz="800" dirty="0"/>
              <a:t>12/07/2017. [en ligne]. Disponible sur :  </a:t>
            </a:r>
            <a:r>
              <a:rPr lang="fr-FR" sz="800" dirty="0">
                <a:hlinkClick r:id="rId8"/>
              </a:rPr>
              <a:t>https://blogs.lse.ac.uk/impactofsocialsciences/2017/07/12/scientific-birds-of-a-feather-flock-together-science-communication-on-social-media-rarely-happens-across-or-beyond-disciplinary-boundaries/</a:t>
            </a:r>
            <a:r>
              <a:rPr lang="fr-FR" sz="800" dirty="0"/>
              <a:t>. </a:t>
            </a:r>
            <a:endParaRPr lang="en-US" sz="800" dirty="0"/>
          </a:p>
          <a:p>
            <a:pPr marL="358775" indent="-176213">
              <a:spcBef>
                <a:spcPts val="24"/>
              </a:spcBef>
              <a:spcAft>
                <a:spcPts val="300"/>
              </a:spcAft>
              <a:buNone/>
            </a:pPr>
            <a:r>
              <a:rPr lang="en-US" sz="800" dirty="0"/>
              <a:t>Catherine de Lange. </a:t>
            </a:r>
            <a:r>
              <a:rPr lang="fr-FR" sz="800" dirty="0"/>
              <a:t>« </a:t>
            </a:r>
            <a:r>
              <a:rPr lang="en-US" sz="800" dirty="0"/>
              <a:t>Social media tips for scientists</a:t>
            </a:r>
            <a:r>
              <a:rPr lang="fr-FR" sz="800" dirty="0"/>
              <a:t> ». </a:t>
            </a:r>
            <a:r>
              <a:rPr lang="fr-FR" sz="800" i="1" dirty="0" err="1"/>
              <a:t>NatureJobs</a:t>
            </a:r>
            <a:r>
              <a:rPr lang="fr-FR" sz="800" dirty="0"/>
              <a:t>. 28/09/2012. [en ligne]. Disponible sur : </a:t>
            </a:r>
            <a:r>
              <a:rPr lang="fr-FR" sz="800" dirty="0">
                <a:hlinkClick r:id="rId9"/>
              </a:rPr>
              <a:t>http://blogs.nature.com/naturejobs/2012/09/28/social-media-tips-for-scientists</a:t>
            </a:r>
            <a:r>
              <a:rPr lang="fr-FR" sz="800" dirty="0"/>
              <a:t>. </a:t>
            </a:r>
          </a:p>
          <a:p>
            <a:pPr marL="358775" indent="-176213">
              <a:spcBef>
                <a:spcPts val="24"/>
              </a:spcBef>
              <a:spcAft>
                <a:spcPts val="300"/>
              </a:spcAft>
              <a:buNone/>
            </a:pPr>
            <a:r>
              <a:rPr lang="en-US" sz="800" dirty="0"/>
              <a:t>Steffen Lemke et al.</a:t>
            </a:r>
            <a:r>
              <a:rPr lang="fr-FR" sz="800" dirty="0"/>
              <a:t>  « </a:t>
            </a:r>
            <a:r>
              <a:rPr lang="en-GB" sz="800" dirty="0"/>
              <a:t> </a:t>
            </a:r>
            <a:r>
              <a:rPr lang="en-US" sz="800" dirty="0"/>
              <a:t>“When You Use Social Media You Are Not Working”: Barriers for the Use of Metrics in Social Sciences ». </a:t>
            </a:r>
            <a:r>
              <a:rPr lang="en-US" sz="800" i="1" dirty="0"/>
              <a:t>Frontiers in research metrics and analytics.</a:t>
            </a:r>
            <a:r>
              <a:rPr lang="en-US" sz="800" dirty="0"/>
              <a:t> 08/01/2019. DOI : </a:t>
            </a:r>
            <a:r>
              <a:rPr lang="en-US" sz="800" dirty="0">
                <a:hlinkClick r:id="rId10"/>
              </a:rPr>
              <a:t>https://doi.org/10.3389/frma.2018.00039</a:t>
            </a:r>
            <a:r>
              <a:rPr lang="en-US" sz="800" dirty="0"/>
              <a:t>. </a:t>
            </a:r>
          </a:p>
          <a:p>
            <a:pPr marL="358775" indent="-176213">
              <a:spcBef>
                <a:spcPts val="24"/>
              </a:spcBef>
              <a:spcAft>
                <a:spcPts val="300"/>
              </a:spcAft>
              <a:buNone/>
            </a:pPr>
            <a:r>
              <a:rPr lang="en-US" sz="800" dirty="0"/>
              <a:t>Lucie </a:t>
            </a:r>
            <a:r>
              <a:rPr lang="en-US" sz="800" dirty="0" err="1"/>
              <a:t>Loubère</a:t>
            </a:r>
            <a:r>
              <a:rPr lang="en-US" sz="800" dirty="0"/>
              <a:t> et Fidelia </a:t>
            </a:r>
            <a:r>
              <a:rPr lang="en-US" sz="800" dirty="0" err="1"/>
              <a:t>Ibekwe</a:t>
            </a:r>
            <a:r>
              <a:rPr lang="en-US" sz="800" dirty="0"/>
              <a:t>. </a:t>
            </a:r>
            <a:r>
              <a:rPr lang="fr-FR" sz="800" i="1" dirty="0" err="1"/>
              <a:t>Echoes</a:t>
            </a:r>
            <a:r>
              <a:rPr lang="fr-FR" sz="800" i="1" dirty="0"/>
              <a:t> des publications scientifiques en SHS sur les réseaux sociaux. Le cas des contenus d’Open Édition sur Twitter.</a:t>
            </a:r>
            <a:r>
              <a:rPr lang="fr-FR" sz="800" dirty="0"/>
              <a:t> 2</a:t>
            </a:r>
            <a:r>
              <a:rPr lang="fr-FR" sz="800" baseline="30000" dirty="0"/>
              <a:t>e</a:t>
            </a:r>
            <a:r>
              <a:rPr lang="fr-FR" sz="800" dirty="0"/>
              <a:t> Colloque international d’ISKO-France : </a:t>
            </a:r>
            <a:r>
              <a:rPr lang="fr-FR" sz="800" i="1" dirty="0"/>
              <a:t>Données et mégadonnées ouvertes en SHS : de nouveaux enjeux pour l’état et l’organisation des connaissances ? </a:t>
            </a:r>
            <a:r>
              <a:rPr lang="fr-FR" sz="800" dirty="0"/>
              <a:t>Montpellier, 2019. [en ligne]. Disponible sur : </a:t>
            </a:r>
            <a:r>
              <a:rPr lang="fr-FR" sz="800" dirty="0">
                <a:hlinkClick r:id="rId11"/>
              </a:rPr>
              <a:t>https://hal.archives-ouvertes.fr/hal-02307664</a:t>
            </a:r>
            <a:r>
              <a:rPr lang="fr-FR" sz="800" dirty="0"/>
              <a:t>.</a:t>
            </a:r>
            <a:endParaRPr lang="en-US" sz="800" i="1" dirty="0"/>
          </a:p>
          <a:p>
            <a:pPr marL="358775" indent="-176213">
              <a:spcBef>
                <a:spcPts val="24"/>
              </a:spcBef>
              <a:spcAft>
                <a:spcPts val="300"/>
              </a:spcAft>
              <a:buNone/>
            </a:pPr>
            <a:r>
              <a:rPr lang="en-US" sz="800" dirty="0"/>
              <a:t>Stefania </a:t>
            </a:r>
            <a:r>
              <a:rPr lang="en-US" sz="800" dirty="0" err="1"/>
              <a:t>Manca</a:t>
            </a:r>
            <a:r>
              <a:rPr lang="en-US" sz="800" dirty="0"/>
              <a:t>. </a:t>
            </a:r>
            <a:r>
              <a:rPr lang="fr-FR" sz="800" dirty="0"/>
              <a:t>« </a:t>
            </a:r>
            <a:r>
              <a:rPr lang="en-US" sz="800" dirty="0"/>
              <a:t>ResearchGate and Academia.edu as networked socio-technical systems for scholarly communication: a literature review</a:t>
            </a:r>
            <a:r>
              <a:rPr lang="fr-FR" sz="800" dirty="0"/>
              <a:t> »</a:t>
            </a:r>
            <a:r>
              <a:rPr lang="en-US" sz="800" dirty="0"/>
              <a:t>. </a:t>
            </a:r>
            <a:r>
              <a:rPr lang="en-US" sz="800" i="1" dirty="0"/>
              <a:t>Research in Learning Technology. 2018.</a:t>
            </a:r>
            <a:r>
              <a:rPr lang="en-US" sz="800" dirty="0"/>
              <a:t> 26.ELD : </a:t>
            </a:r>
            <a:r>
              <a:rPr lang="fr-FR" sz="800" dirty="0">
                <a:hlinkClick r:id="rId12"/>
              </a:rPr>
              <a:t>https://journal.alt.ac.uk/index.php/rlt/article/view/2008</a:t>
            </a:r>
            <a:r>
              <a:rPr lang="fr-FR" sz="800" dirty="0"/>
              <a:t>.  DOI: </a:t>
            </a:r>
            <a:r>
              <a:rPr lang="en-US" sz="800" dirty="0">
                <a:hlinkClick r:id="rId13"/>
              </a:rPr>
              <a:t>https://doi.org/10.25304/rlt.v26.2008</a:t>
            </a:r>
            <a:r>
              <a:rPr lang="en-US" sz="800" dirty="0"/>
              <a:t>. </a:t>
            </a:r>
          </a:p>
          <a:p>
            <a:pPr marL="358775" indent="-176213">
              <a:spcBef>
                <a:spcPts val="24"/>
              </a:spcBef>
              <a:spcAft>
                <a:spcPts val="300"/>
              </a:spcAft>
              <a:buNone/>
            </a:pPr>
            <a:r>
              <a:rPr lang="en-US" sz="800" dirty="0"/>
              <a:t>Apoorva </a:t>
            </a:r>
            <a:r>
              <a:rPr lang="en-US" sz="800" dirty="0" err="1"/>
              <a:t>Mandavilli</a:t>
            </a:r>
            <a:r>
              <a:rPr lang="en-US" sz="800" dirty="0"/>
              <a:t>. </a:t>
            </a:r>
            <a:r>
              <a:rPr lang="fr-FR" sz="800" dirty="0"/>
              <a:t>« </a:t>
            </a:r>
            <a:r>
              <a:rPr lang="en-US" sz="800" dirty="0"/>
              <a:t>Peer review : trial by Twitter</a:t>
            </a:r>
            <a:r>
              <a:rPr lang="fr-FR" sz="800" dirty="0"/>
              <a:t> ». </a:t>
            </a:r>
            <a:r>
              <a:rPr lang="fr-FR" sz="800" i="1" dirty="0"/>
              <a:t>Nature</a:t>
            </a:r>
            <a:r>
              <a:rPr lang="fr-FR" sz="800" dirty="0"/>
              <a:t> n°469, 286-287, 2011. Disponible sur : </a:t>
            </a:r>
            <a:r>
              <a:rPr lang="fr-FR" sz="800" dirty="0">
                <a:hlinkClick r:id="rId14"/>
              </a:rPr>
              <a:t>http://www.nature.com/news/2011/110119/full/469286a.html</a:t>
            </a:r>
            <a:r>
              <a:rPr lang="fr-FR" sz="800" dirty="0"/>
              <a:t>. </a:t>
            </a:r>
            <a:endParaRPr lang="en-US" sz="800" dirty="0"/>
          </a:p>
          <a:p>
            <a:pPr marL="358775" indent="-176213">
              <a:spcBef>
                <a:spcPts val="24"/>
              </a:spcBef>
              <a:spcAft>
                <a:spcPts val="300"/>
              </a:spcAft>
              <a:buNone/>
            </a:pPr>
            <a:r>
              <a:rPr lang="en-US" sz="800" dirty="0"/>
              <a:t>Katherine </a:t>
            </a:r>
            <a:r>
              <a:rPr lang="en-US" sz="800" dirty="0" err="1"/>
              <a:t>Mangan</a:t>
            </a:r>
            <a:r>
              <a:rPr lang="en-US" sz="800" dirty="0"/>
              <a:t>. </a:t>
            </a:r>
            <a:r>
              <a:rPr lang="fr-FR" sz="800" dirty="0"/>
              <a:t>« </a:t>
            </a:r>
            <a:r>
              <a:rPr lang="en-US" sz="800" dirty="0"/>
              <a:t>Social networks for academics proliferate, despite some doubts</a:t>
            </a:r>
            <a:r>
              <a:rPr lang="fr-FR" sz="800" dirty="0"/>
              <a:t> ». </a:t>
            </a:r>
            <a:r>
              <a:rPr lang="fr-FR" sz="800" i="1" dirty="0"/>
              <a:t>The </a:t>
            </a:r>
            <a:r>
              <a:rPr lang="fr-FR" sz="800" i="1" dirty="0" err="1"/>
              <a:t>Chronicle</a:t>
            </a:r>
            <a:r>
              <a:rPr lang="fr-FR" sz="800" i="1" dirty="0"/>
              <a:t> of </a:t>
            </a:r>
            <a:r>
              <a:rPr lang="fr-FR" sz="800" i="1" dirty="0" err="1"/>
              <a:t>higher</a:t>
            </a:r>
            <a:r>
              <a:rPr lang="fr-FR" sz="800" i="1" dirty="0"/>
              <a:t> </a:t>
            </a:r>
            <a:r>
              <a:rPr lang="fr-FR" sz="800" i="1" dirty="0" err="1"/>
              <a:t>education</a:t>
            </a:r>
            <a:r>
              <a:rPr lang="fr-FR" sz="800" dirty="0"/>
              <a:t>. 29/04/2012. [en ligne]. Disponible sur : </a:t>
            </a:r>
            <a:r>
              <a:rPr lang="fr-FR" sz="800" dirty="0">
                <a:hlinkClick r:id="rId15"/>
              </a:rPr>
              <a:t>http://chronicle.com/article/Social-Networks-for-Academics/131726/</a:t>
            </a:r>
            <a:r>
              <a:rPr lang="fr-FR" sz="800" dirty="0"/>
              <a:t>. </a:t>
            </a:r>
            <a:endParaRPr lang="en-US" sz="800" dirty="0"/>
          </a:p>
          <a:p>
            <a:pPr marL="361950" indent="-184150">
              <a:spcBef>
                <a:spcPts val="24"/>
              </a:spcBef>
              <a:spcAft>
                <a:spcPts val="300"/>
              </a:spcAft>
              <a:buNone/>
            </a:pPr>
            <a:r>
              <a:rPr lang="fr-FR" sz="800" dirty="0"/>
              <a:t>Brian S. </a:t>
            </a:r>
            <a:r>
              <a:rPr lang="fr-FR" sz="800" dirty="0" err="1"/>
              <a:t>McGowan</a:t>
            </a:r>
            <a:r>
              <a:rPr lang="fr-FR" sz="800" dirty="0"/>
              <a:t> et al. « </a:t>
            </a:r>
            <a:r>
              <a:rPr lang="fr-FR" sz="800" dirty="0" err="1"/>
              <a:t>Understanding</a:t>
            </a:r>
            <a:r>
              <a:rPr lang="fr-FR" sz="800" dirty="0"/>
              <a:t> the </a:t>
            </a:r>
            <a:r>
              <a:rPr lang="fr-FR" sz="800" dirty="0" err="1"/>
              <a:t>factors</a:t>
            </a:r>
            <a:r>
              <a:rPr lang="fr-FR" sz="800" dirty="0"/>
              <a:t> </a:t>
            </a:r>
            <a:r>
              <a:rPr lang="fr-FR" sz="800" dirty="0" err="1"/>
              <a:t>that</a:t>
            </a:r>
            <a:r>
              <a:rPr lang="fr-FR" sz="800" dirty="0"/>
              <a:t> influence the adoption and </a:t>
            </a:r>
            <a:r>
              <a:rPr lang="fr-FR" sz="800" dirty="0" err="1"/>
              <a:t>meaningful</a:t>
            </a:r>
            <a:r>
              <a:rPr lang="fr-FR" sz="800" dirty="0"/>
              <a:t> use of social media by </a:t>
            </a:r>
            <a:r>
              <a:rPr lang="fr-FR" sz="800" dirty="0" err="1"/>
              <a:t>physicians</a:t>
            </a:r>
            <a:r>
              <a:rPr lang="fr-FR" sz="800" dirty="0"/>
              <a:t> to </a:t>
            </a:r>
            <a:r>
              <a:rPr lang="fr-FR" sz="800" dirty="0" err="1"/>
              <a:t>share</a:t>
            </a:r>
            <a:r>
              <a:rPr lang="fr-FR" sz="800" dirty="0"/>
              <a:t> </a:t>
            </a:r>
            <a:r>
              <a:rPr lang="fr-FR" sz="800" dirty="0" err="1"/>
              <a:t>medical</a:t>
            </a:r>
            <a:r>
              <a:rPr lang="fr-FR" sz="800" dirty="0"/>
              <a:t> information ». </a:t>
            </a:r>
            <a:r>
              <a:rPr lang="fr-FR" sz="800" i="1" dirty="0"/>
              <a:t>Journal of </a:t>
            </a:r>
            <a:r>
              <a:rPr lang="fr-FR" sz="800" i="1" dirty="0" err="1"/>
              <a:t>medical</a:t>
            </a:r>
            <a:r>
              <a:rPr lang="fr-FR" sz="800" i="1" dirty="0"/>
              <a:t> internet </a:t>
            </a:r>
            <a:r>
              <a:rPr lang="fr-FR" sz="800" i="1" dirty="0" err="1"/>
              <a:t>research</a:t>
            </a:r>
            <a:r>
              <a:rPr lang="fr-FR" sz="800" dirty="0"/>
              <a:t>. 09/2012. vol. 5. e117. [en ligne]. Disponible sur : </a:t>
            </a:r>
            <a:r>
              <a:rPr lang="fr-FR" sz="800" dirty="0">
                <a:hlinkClick r:id="rId16"/>
              </a:rPr>
              <a:t>http://www.jmir.org/2012/5/e117/</a:t>
            </a:r>
            <a:r>
              <a:rPr lang="fr-FR" sz="800" dirty="0"/>
              <a:t>. </a:t>
            </a:r>
          </a:p>
          <a:p>
            <a:pPr marL="358775" indent="-176213">
              <a:spcBef>
                <a:spcPts val="24"/>
              </a:spcBef>
              <a:spcAft>
                <a:spcPts val="300"/>
              </a:spcAft>
              <a:buNone/>
            </a:pPr>
            <a:r>
              <a:rPr lang="en-US" sz="800" dirty="0"/>
              <a:t>Pierre </a:t>
            </a:r>
            <a:r>
              <a:rPr lang="en-US" sz="800" dirty="0" err="1"/>
              <a:t>Mercklé</a:t>
            </a:r>
            <a:r>
              <a:rPr lang="en-US" sz="800" dirty="0"/>
              <a:t>. </a:t>
            </a:r>
            <a:r>
              <a:rPr lang="fr-FR" sz="800" dirty="0"/>
              <a:t>« Sciences sociales 2.0 : la preuve par l’exemple ». </a:t>
            </a:r>
            <a:r>
              <a:rPr lang="fr-FR" sz="800" i="1" dirty="0"/>
              <a:t>Pierremerckle.fr</a:t>
            </a:r>
            <a:r>
              <a:rPr lang="fr-FR" sz="800" dirty="0"/>
              <a:t>. 24/11/2011. [en ligne]. Disponible sur : </a:t>
            </a:r>
            <a:r>
              <a:rPr lang="fr-FR" sz="800" dirty="0">
                <a:hlinkClick r:id="rId17"/>
              </a:rPr>
              <a:t>http://pierremerckle.fr/2011/11/sciences-sociales-2-0-la-preuve-par-l%E2%80%99exemple/</a:t>
            </a:r>
            <a:r>
              <a:rPr lang="fr-FR" sz="800" dirty="0"/>
              <a:t>. </a:t>
            </a:r>
            <a:endParaRPr lang="en-US" sz="800" dirty="0"/>
          </a:p>
          <a:p>
            <a:pPr marL="358775" indent="-176213">
              <a:spcBef>
                <a:spcPts val="24"/>
              </a:spcBef>
              <a:spcAft>
                <a:spcPts val="300"/>
              </a:spcAft>
              <a:buNone/>
            </a:pPr>
            <a:r>
              <a:rPr lang="en-US" sz="800" dirty="0" err="1"/>
              <a:t>Berci</a:t>
            </a:r>
            <a:r>
              <a:rPr lang="en-US" sz="800" dirty="0"/>
              <a:t> </a:t>
            </a:r>
            <a:r>
              <a:rPr lang="en-US" sz="800" dirty="0" err="1"/>
              <a:t>Mesko</a:t>
            </a:r>
            <a:r>
              <a:rPr lang="en-US" sz="800" dirty="0"/>
              <a:t>. </a:t>
            </a:r>
            <a:r>
              <a:rPr lang="fr-FR" sz="800" dirty="0"/>
              <a:t>«  </a:t>
            </a:r>
            <a:r>
              <a:rPr lang="en-US" sz="800" dirty="0"/>
              <a:t>What is your </a:t>
            </a:r>
            <a:r>
              <a:rPr lang="en-US" sz="800" dirty="0" err="1"/>
              <a:t>favourite</a:t>
            </a:r>
            <a:r>
              <a:rPr lang="en-US" sz="800" dirty="0"/>
              <a:t> blog story (that happened to you because you're blogging) ? I would like to share the best stories with students at the </a:t>
            </a:r>
            <a:r>
              <a:rPr lang="en-US" sz="800" dirty="0" err="1"/>
              <a:t>Medicince</a:t>
            </a:r>
            <a:r>
              <a:rPr lang="en-US" sz="800" dirty="0"/>
              <a:t> 2.0 credit course</a:t>
            </a:r>
            <a:r>
              <a:rPr lang="fr-FR" sz="800" dirty="0"/>
              <a:t> »</a:t>
            </a:r>
            <a:r>
              <a:rPr lang="en-US" sz="800" dirty="0"/>
              <a:t>. </a:t>
            </a:r>
            <a:r>
              <a:rPr lang="en-US" sz="800" i="1" dirty="0" err="1"/>
              <a:t>Friendfeed</a:t>
            </a:r>
            <a:r>
              <a:rPr lang="en-US" sz="800" i="1" dirty="0"/>
              <a:t>. </a:t>
            </a:r>
            <a:r>
              <a:rPr lang="en-US" sz="800" dirty="0"/>
              <a:t>30/09/2008. </a:t>
            </a:r>
            <a:r>
              <a:rPr lang="fr-FR" sz="800" dirty="0"/>
              <a:t>[en ligne]. Disponible sur : </a:t>
            </a:r>
            <a:r>
              <a:rPr lang="en-US" sz="800" dirty="0">
                <a:hlinkClick r:id="rId18"/>
              </a:rPr>
              <a:t>http://friendfeed.com/berci/600255e8/what-is-your-favourite-blog-story-that-happened</a:t>
            </a:r>
            <a:r>
              <a:rPr lang="en-US" sz="800" dirty="0"/>
              <a:t>. </a:t>
            </a:r>
          </a:p>
          <a:p>
            <a:pPr marL="358775" indent="-176213">
              <a:spcBef>
                <a:spcPts val="24"/>
              </a:spcBef>
              <a:spcAft>
                <a:spcPts val="300"/>
              </a:spcAft>
              <a:buNone/>
            </a:pPr>
            <a:r>
              <a:rPr lang="fr-FR" sz="800" dirty="0" err="1"/>
              <a:t>MyScienceWork</a:t>
            </a:r>
            <a:r>
              <a:rPr lang="fr-FR" sz="800" dirty="0"/>
              <a:t>. </a:t>
            </a:r>
            <a:r>
              <a:rPr lang="fr-FR" sz="800" i="1" dirty="0" err="1"/>
              <a:t>Scientific</a:t>
            </a:r>
            <a:r>
              <a:rPr lang="fr-FR" sz="800" i="1" dirty="0"/>
              <a:t> social network . Scoop.it. </a:t>
            </a:r>
            <a:r>
              <a:rPr lang="fr-FR" sz="800" dirty="0"/>
              <a:t>[en ligne]. Disponible sur : </a:t>
            </a:r>
            <a:r>
              <a:rPr lang="fr-FR" sz="800" dirty="0">
                <a:hlinkClick r:id="rId19"/>
              </a:rPr>
              <a:t>http://www.scoop.it/t/scientific-social-network</a:t>
            </a:r>
            <a:r>
              <a:rPr lang="fr-FR" sz="800" dirty="0"/>
              <a:t>.</a:t>
            </a:r>
          </a:p>
          <a:p>
            <a:pPr marL="358775" indent="-176213">
              <a:spcBef>
                <a:spcPts val="24"/>
              </a:spcBef>
              <a:spcAft>
                <a:spcPts val="300"/>
              </a:spcAft>
              <a:buNone/>
            </a:pPr>
            <a:r>
              <a:rPr lang="fr-FR" sz="800" dirty="0"/>
              <a:t>Jakob Nielsen. « </a:t>
            </a:r>
            <a:r>
              <a:rPr lang="en-US" sz="800" dirty="0"/>
              <a:t>Participation inequality: encouraging more users to contribute</a:t>
            </a:r>
            <a:r>
              <a:rPr lang="fr-FR" sz="800" dirty="0"/>
              <a:t>»</a:t>
            </a:r>
            <a:r>
              <a:rPr lang="en-US" sz="800" dirty="0"/>
              <a:t>. </a:t>
            </a:r>
            <a:r>
              <a:rPr lang="en-US" sz="800" i="1" dirty="0" err="1"/>
              <a:t>Jakob</a:t>
            </a:r>
            <a:r>
              <a:rPr lang="en-US" sz="800" i="1" dirty="0"/>
              <a:t> Nielsen's </a:t>
            </a:r>
            <a:r>
              <a:rPr lang="en-US" sz="800" i="1" dirty="0" err="1"/>
              <a:t>Alertbox</a:t>
            </a:r>
            <a:r>
              <a:rPr lang="en-US" sz="800" i="1" dirty="0"/>
              <a:t>.</a:t>
            </a:r>
            <a:r>
              <a:rPr lang="en-US" sz="800" dirty="0"/>
              <a:t> 09/10/2006. </a:t>
            </a:r>
            <a:r>
              <a:rPr lang="fr-FR" sz="800" dirty="0"/>
              <a:t>[en ligne]. Disponible sur : </a:t>
            </a:r>
            <a:r>
              <a:rPr lang="fr-FR" sz="800" dirty="0">
                <a:hlinkClick r:id="rId20"/>
              </a:rPr>
              <a:t>http://www.useit.com/alertbox/participation_inequality.html</a:t>
            </a:r>
            <a:r>
              <a:rPr lang="fr-FR" sz="800" dirty="0"/>
              <a:t>. </a:t>
            </a:r>
          </a:p>
          <a:p>
            <a:pPr marL="358775" indent="-176213">
              <a:spcBef>
                <a:spcPts val="24"/>
              </a:spcBef>
              <a:spcAft>
                <a:spcPts val="300"/>
              </a:spcAft>
              <a:buNone/>
            </a:pPr>
            <a:r>
              <a:rPr lang="fr-FR" sz="800" dirty="0"/>
              <a:t>José Luis Ortega. « </a:t>
            </a:r>
            <a:r>
              <a:rPr lang="en-US" sz="800" dirty="0"/>
              <a:t>To be or not to be on Twitter, and its relationship with the tweeting and citation of research papers</a:t>
            </a:r>
            <a:r>
              <a:rPr lang="fr-FR" sz="800" dirty="0"/>
              <a:t> ». </a:t>
            </a:r>
            <a:r>
              <a:rPr lang="fr-FR" sz="800" i="1" dirty="0" err="1"/>
              <a:t>Scientometrics</a:t>
            </a:r>
            <a:r>
              <a:rPr lang="fr-FR" sz="800" i="1" dirty="0"/>
              <a:t>. </a:t>
            </a:r>
            <a:r>
              <a:rPr lang="fr-FR" sz="800" dirty="0"/>
              <a:t>2016. n°09, p. 1353–1364 [en ligne]. Disponible sur : </a:t>
            </a:r>
            <a:r>
              <a:rPr lang="fr-FR" sz="800" dirty="0">
                <a:hlinkClick r:id="rId21"/>
              </a:rPr>
              <a:t>https://link.springer.com/article/10.1007/s11192-016-2113-0</a:t>
            </a:r>
            <a:r>
              <a:rPr lang="fr-FR" sz="800" dirty="0"/>
              <a:t>.</a:t>
            </a:r>
          </a:p>
          <a:p>
            <a:pPr marL="358775" indent="-176213">
              <a:spcBef>
                <a:spcPts val="24"/>
              </a:spcBef>
              <a:spcAft>
                <a:spcPts val="300"/>
              </a:spcAft>
              <a:buNone/>
            </a:pPr>
            <a:r>
              <a:rPr lang="fr-FR" sz="800" dirty="0"/>
              <a:t>Mathieu </a:t>
            </a:r>
            <a:r>
              <a:rPr lang="fr-FR" sz="800" dirty="0" err="1"/>
              <a:t>Perona</a:t>
            </a:r>
            <a:r>
              <a:rPr lang="fr-FR" sz="800" dirty="0"/>
              <a:t>. « Mettre Wikipédia dans son CV académique ». </a:t>
            </a:r>
            <a:r>
              <a:rPr lang="fr-FR" sz="800" i="1" dirty="0"/>
              <a:t>Notes d’un économiste</a:t>
            </a:r>
            <a:r>
              <a:rPr lang="fr-FR" sz="800" dirty="0"/>
              <a:t>. 09/04/2011. [en ligne]. Disponible sur : </a:t>
            </a:r>
            <a:r>
              <a:rPr lang="fr-FR" sz="800" dirty="0">
                <a:hlinkClick r:id="rId22"/>
              </a:rPr>
              <a:t>http://www.leconomiste-notes.fr/dotclear2/index.php/post/2011/04/09/Mettre-Wikip%C3%A9dia-dans-son-CV-acad%C3%A9mique</a:t>
            </a:r>
            <a:r>
              <a:rPr lang="fr-FR" sz="800" dirty="0"/>
              <a:t>. </a:t>
            </a:r>
          </a:p>
          <a:p>
            <a:pPr marL="358775" indent="-176213">
              <a:spcBef>
                <a:spcPts val="24"/>
              </a:spcBef>
              <a:spcAft>
                <a:spcPts val="300"/>
              </a:spcAft>
              <a:buNone/>
            </a:pPr>
            <a:r>
              <a:rPr lang="fr-FR" sz="800" dirty="0"/>
              <a:t>--. « Valoriser son temps de recherche sur Wikipédia ». </a:t>
            </a:r>
            <a:r>
              <a:rPr lang="fr-FR" sz="800" i="1" dirty="0"/>
              <a:t>Notes d’un économiste</a:t>
            </a:r>
            <a:r>
              <a:rPr lang="fr-FR" sz="800" dirty="0"/>
              <a:t>. 02/04/2011. [en ligne]. Disponible sur : </a:t>
            </a:r>
            <a:r>
              <a:rPr lang="fr-FR" sz="800" dirty="0">
                <a:hlinkClick r:id="rId23"/>
              </a:rPr>
              <a:t>http://www.leconomiste-notes.fr/dotclear2/index.php/post/2011/04/02/Valoriser-ton-temps-de-recherche-sur-Wikip%C3%A9dia</a:t>
            </a:r>
            <a:r>
              <a:rPr lang="fr-FR" sz="800" dirty="0"/>
              <a:t>. </a:t>
            </a:r>
          </a:p>
          <a:p>
            <a:pPr marL="358775" indent="-176213">
              <a:spcBef>
                <a:spcPts val="24"/>
              </a:spcBef>
              <a:spcAft>
                <a:spcPts val="300"/>
              </a:spcAft>
              <a:buNone/>
            </a:pPr>
            <a:r>
              <a:rPr lang="fr-FR" sz="800" dirty="0"/>
              <a:t>Jason </a:t>
            </a:r>
            <a:r>
              <a:rPr lang="fr-FR" sz="800" dirty="0" err="1"/>
              <a:t>Priem</a:t>
            </a:r>
            <a:r>
              <a:rPr lang="fr-FR" sz="800" dirty="0"/>
              <a:t> et al. </a:t>
            </a:r>
            <a:r>
              <a:rPr lang="en-US" sz="800" i="1" dirty="0"/>
              <a:t>First-year graduate students just wasting time? Prevalence and use of Twitter among scholars. </a:t>
            </a:r>
            <a:r>
              <a:rPr lang="en-US" sz="800" dirty="0"/>
              <a:t>2011. </a:t>
            </a:r>
            <a:r>
              <a:rPr lang="fr-FR" sz="800" dirty="0"/>
              <a:t>[en ligne]. Disponible sur : </a:t>
            </a:r>
            <a:r>
              <a:rPr lang="fr-FR" sz="800" dirty="0">
                <a:hlinkClick r:id="rId24"/>
              </a:rPr>
              <a:t>https://github.com/jasonpriem/5uni-Twitter-study</a:t>
            </a:r>
            <a:r>
              <a:rPr lang="fr-FR" sz="800" dirty="0"/>
              <a:t>. </a:t>
            </a:r>
          </a:p>
        </p:txBody>
      </p:sp>
    </p:spTree>
    <p:extLst>
      <p:ext uri="{BB962C8B-B14F-4D97-AF65-F5344CB8AC3E}">
        <p14:creationId xmlns:p14="http://schemas.microsoft.com/office/powerpoint/2010/main" val="300865453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04664"/>
            <a:ext cx="8640960" cy="648072"/>
          </a:xfrm>
        </p:spPr>
        <p:txBody>
          <a:bodyPr/>
          <a:lstStyle/>
          <a:p>
            <a:r>
              <a:rPr lang="fr-FR" dirty="0"/>
              <a:t>Bibliographie – usages</a:t>
            </a:r>
          </a:p>
        </p:txBody>
      </p:sp>
      <p:sp>
        <p:nvSpPr>
          <p:cNvPr id="3" name="Espace réservé du contenu 2"/>
          <p:cNvSpPr>
            <a:spLocks noGrp="1"/>
          </p:cNvSpPr>
          <p:nvPr>
            <p:ph idx="1"/>
          </p:nvPr>
        </p:nvSpPr>
        <p:spPr>
          <a:xfrm>
            <a:off x="251520" y="1124744"/>
            <a:ext cx="8640960" cy="5616624"/>
          </a:xfrm>
        </p:spPr>
        <p:txBody>
          <a:bodyPr>
            <a:normAutofit/>
          </a:bodyPr>
          <a:lstStyle/>
          <a:p>
            <a:pPr marL="358775" indent="-176213">
              <a:spcBef>
                <a:spcPts val="24"/>
              </a:spcBef>
              <a:spcAft>
                <a:spcPts val="300"/>
              </a:spcAft>
              <a:buNone/>
            </a:pPr>
            <a:r>
              <a:rPr lang="fr-FR" sz="800" dirty="0"/>
              <a:t>« Prix ADIJ 2010 du meilleur jeune </a:t>
            </a:r>
            <a:r>
              <a:rPr lang="fr-FR" sz="800" dirty="0" err="1"/>
              <a:t>cyberjuriste</a:t>
            </a:r>
            <a:r>
              <a:rPr lang="fr-FR" sz="800" dirty="0"/>
              <a:t> ». </a:t>
            </a:r>
            <a:r>
              <a:rPr lang="fr-FR" sz="800" i="1" dirty="0"/>
              <a:t>Le monde du droit. </a:t>
            </a:r>
            <a:r>
              <a:rPr lang="fr-FR" sz="800" dirty="0"/>
              <a:t>21/12/2010. [en ligne]. Disponible sur : </a:t>
            </a:r>
            <a:r>
              <a:rPr lang="fr-FR" sz="800" dirty="0">
                <a:hlinkClick r:id="rId3"/>
              </a:rPr>
              <a:t>http://www.lemondedudroit.fr/on-en-parle-profession-avocat/68638-prix-adij-2010-du-meilleur-jeune-cyberjuriste.html</a:t>
            </a:r>
            <a:r>
              <a:rPr lang="fr-FR" sz="800" dirty="0"/>
              <a:t>.</a:t>
            </a:r>
          </a:p>
          <a:p>
            <a:pPr marL="358775" indent="-176213">
              <a:spcBef>
                <a:spcPts val="24"/>
              </a:spcBef>
              <a:spcAft>
                <a:spcPts val="300"/>
              </a:spcAft>
              <a:buNone/>
            </a:pPr>
            <a:r>
              <a:rPr lang="fr-FR" sz="800" dirty="0"/>
              <a:t>Rob Procter et al. « Adoption and use of web 2.0 in </a:t>
            </a:r>
            <a:r>
              <a:rPr lang="fr-FR" sz="800" dirty="0" err="1"/>
              <a:t>scholarly</a:t>
            </a:r>
            <a:r>
              <a:rPr lang="fr-FR" sz="800" dirty="0"/>
              <a:t> communications ». </a:t>
            </a:r>
            <a:r>
              <a:rPr lang="fr-FR" sz="800" i="1" dirty="0" err="1"/>
              <a:t>Philosophical</a:t>
            </a:r>
            <a:r>
              <a:rPr lang="fr-FR" sz="800" i="1" dirty="0"/>
              <a:t> transactions of the royal society</a:t>
            </a:r>
            <a:r>
              <a:rPr lang="fr-FR" sz="800" dirty="0"/>
              <a:t>. 13/09/2010. vol. 368, n°1926. </a:t>
            </a:r>
            <a:br>
              <a:rPr lang="fr-FR" sz="800" dirty="0"/>
            </a:br>
            <a:r>
              <a:rPr lang="fr-FR" sz="800" dirty="0"/>
              <a:t>p. 4039-4056. [en ligne]. Disponible sur : </a:t>
            </a:r>
            <a:r>
              <a:rPr lang="fr-FR" sz="800" dirty="0">
                <a:hlinkClick r:id="rId4"/>
              </a:rPr>
              <a:t>http://rsta.royalsocietypublishing.org/content/368/1926/4039.full.pdf+html</a:t>
            </a:r>
            <a:r>
              <a:rPr lang="fr-FR" sz="800" dirty="0"/>
              <a:t>. </a:t>
            </a:r>
          </a:p>
          <a:p>
            <a:pPr marL="358775" lvl="1" indent="-176213">
              <a:spcBef>
                <a:spcPts val="24"/>
              </a:spcBef>
              <a:spcAft>
                <a:spcPts val="300"/>
              </a:spcAft>
              <a:buNone/>
            </a:pPr>
            <a:r>
              <a:rPr lang="fr-FR" sz="800" dirty="0"/>
              <a:t>Marc Robinson-</a:t>
            </a:r>
            <a:r>
              <a:rPr lang="fr-FR" sz="800" dirty="0" err="1"/>
              <a:t>Rechavi</a:t>
            </a:r>
            <a:r>
              <a:rPr lang="fr-FR" sz="800" dirty="0"/>
              <a:t>. « Ciel ! On critique un article scientifique sur Twitter ! ». </a:t>
            </a:r>
            <a:r>
              <a:rPr lang="fr-FR" sz="800" i="1" dirty="0"/>
              <a:t>Tout se passe comme si. </a:t>
            </a:r>
            <a:r>
              <a:rPr lang="fr-FR" sz="800" dirty="0"/>
              <a:t>22/05/2015. [en ligne]. Disponible sur :  </a:t>
            </a:r>
            <a:r>
              <a:rPr lang="fr-FR" sz="800" dirty="0">
                <a:hlinkClick r:id="rId5"/>
              </a:rPr>
              <a:t>http://toutsepassecommesi.cafe-sciences.org/2015/05/22/ciel-on-critique-un-article-scientifique-sur-twitter/</a:t>
            </a:r>
            <a:r>
              <a:rPr lang="fr-FR" sz="800" dirty="0"/>
              <a:t>. </a:t>
            </a:r>
          </a:p>
          <a:p>
            <a:pPr marL="358775" indent="-176213">
              <a:spcBef>
                <a:spcPts val="24"/>
              </a:spcBef>
              <a:spcAft>
                <a:spcPts val="300"/>
              </a:spcAft>
              <a:buNone/>
            </a:pPr>
            <a:r>
              <a:rPr lang="fr-FR" sz="800" dirty="0"/>
              <a:t>Scott Rich. « </a:t>
            </a:r>
            <a:r>
              <a:rPr lang="en-US" sz="800" dirty="0"/>
              <a:t>Tweet this: There is more to academic life than triumph and misery</a:t>
            </a:r>
            <a:r>
              <a:rPr lang="fr-FR" sz="800" dirty="0"/>
              <a:t> ». </a:t>
            </a:r>
            <a:r>
              <a:rPr lang="fr-FR" sz="800" i="1" dirty="0"/>
              <a:t>Times </a:t>
            </a:r>
            <a:r>
              <a:rPr lang="fr-FR" sz="800" i="1" dirty="0" err="1"/>
              <a:t>higher</a:t>
            </a:r>
            <a:r>
              <a:rPr lang="fr-FR" sz="800" i="1" dirty="0"/>
              <a:t> </a:t>
            </a:r>
            <a:r>
              <a:rPr lang="fr-FR" sz="800" i="1" dirty="0" err="1"/>
              <a:t>education</a:t>
            </a:r>
            <a:r>
              <a:rPr lang="fr-FR" sz="800" i="1" dirty="0"/>
              <a:t>. </a:t>
            </a:r>
            <a:r>
              <a:rPr lang="fr-FR" sz="800" dirty="0"/>
              <a:t>04/12/2019. [en ligne]. Disponible sur : </a:t>
            </a:r>
            <a:r>
              <a:rPr lang="fr-FR" sz="800" dirty="0">
                <a:hlinkClick r:id="rId6"/>
              </a:rPr>
              <a:t>https://www.timeshighereducation.com/opinion/tweet-there-more-academic-life-triumph-and-misery</a:t>
            </a:r>
            <a:r>
              <a:rPr lang="fr-FR" sz="800" dirty="0"/>
              <a:t>.</a:t>
            </a:r>
          </a:p>
          <a:p>
            <a:pPr marL="358775" indent="-176213">
              <a:spcBef>
                <a:spcPts val="24"/>
              </a:spcBef>
              <a:spcAft>
                <a:spcPts val="300"/>
              </a:spcAft>
              <a:buNone/>
            </a:pPr>
            <a:r>
              <a:rPr lang="fr-FR" sz="800" dirty="0"/>
              <a:t>Laurent Sacco. « Première image d’un trou noir : Katie </a:t>
            </a:r>
            <a:r>
              <a:rPr lang="fr-FR" sz="800" dirty="0" err="1"/>
              <a:t>Bouman</a:t>
            </a:r>
            <a:r>
              <a:rPr lang="fr-FR" sz="800" dirty="0"/>
              <a:t> remet les pendules à l'heure ! ». </a:t>
            </a:r>
            <a:r>
              <a:rPr lang="fr-FR" sz="800" i="1" dirty="0"/>
              <a:t>Futura sciences. 12/04/2019. </a:t>
            </a:r>
            <a:r>
              <a:rPr lang="fr-FR" sz="800" dirty="0"/>
              <a:t>[en ligne]. Disponible sur : </a:t>
            </a:r>
            <a:r>
              <a:rPr lang="fr-FR" sz="800" dirty="0">
                <a:hlinkClick r:id="rId7"/>
              </a:rPr>
              <a:t>https://www.futura-sciences.com/sciences/actualites/trou-noir-premiere-image-trou-noir-katie-bouman-remet-pendules-heure-75715/</a:t>
            </a:r>
            <a:r>
              <a:rPr lang="fr-FR" sz="800" dirty="0"/>
              <a:t>. </a:t>
            </a:r>
          </a:p>
          <a:p>
            <a:pPr marL="358775" indent="-176213">
              <a:spcBef>
                <a:spcPts val="24"/>
              </a:spcBef>
              <a:spcAft>
                <a:spcPts val="300"/>
              </a:spcAft>
              <a:buNone/>
            </a:pPr>
            <a:r>
              <a:rPr lang="fr-FR" sz="800" dirty="0"/>
              <a:t>Xin </a:t>
            </a:r>
            <a:r>
              <a:rPr lang="fr-FR" sz="800" dirty="0" err="1"/>
              <a:t>Shuai</a:t>
            </a:r>
            <a:r>
              <a:rPr lang="fr-FR" sz="800" dirty="0"/>
              <a:t>, Alberto Pepe et Johan </a:t>
            </a:r>
            <a:r>
              <a:rPr lang="fr-FR" sz="800" dirty="0" err="1"/>
              <a:t>Bollen</a:t>
            </a:r>
            <a:r>
              <a:rPr lang="fr-FR" sz="800" dirty="0"/>
              <a:t>. « </a:t>
            </a:r>
            <a:r>
              <a:rPr lang="en-US" sz="800" dirty="0"/>
              <a:t>How the Scientific Community Reacts to Newly Submitted Preprints: Article Downloads, Twitter Mentions, and Citations </a:t>
            </a:r>
            <a:r>
              <a:rPr lang="fr-FR" sz="800" dirty="0"/>
              <a:t>». </a:t>
            </a:r>
            <a:r>
              <a:rPr lang="fr-FR" sz="800" i="1" dirty="0" err="1"/>
              <a:t>PLoS</a:t>
            </a:r>
            <a:r>
              <a:rPr lang="fr-FR" sz="800" i="1" dirty="0"/>
              <a:t> ONE </a:t>
            </a:r>
            <a:r>
              <a:rPr lang="fr-FR" sz="800" dirty="0"/>
              <a:t>7(11): e47523. 1</a:t>
            </a:r>
            <a:r>
              <a:rPr lang="fr-FR" sz="800" baseline="30000" dirty="0"/>
              <a:t>er</a:t>
            </a:r>
            <a:r>
              <a:rPr lang="fr-FR" sz="800" dirty="0"/>
              <a:t>/11/2012. [en ligne]. Disponible sur : </a:t>
            </a:r>
            <a:r>
              <a:rPr lang="fr-FR" sz="800" dirty="0">
                <a:hlinkClick r:id="rId8"/>
              </a:rPr>
              <a:t>http://www.plosone.org/article/info:doi/10.1371/journal.pone.0047523#s4</a:t>
            </a:r>
            <a:r>
              <a:rPr lang="fr-FR" sz="800" dirty="0"/>
              <a:t>. </a:t>
            </a:r>
          </a:p>
          <a:p>
            <a:pPr marL="358775" indent="-176213">
              <a:spcBef>
                <a:spcPts val="24"/>
              </a:spcBef>
              <a:spcAft>
                <a:spcPts val="300"/>
              </a:spcAft>
              <a:buNone/>
            </a:pPr>
            <a:r>
              <a:rPr lang="fr-FR" sz="800" dirty="0"/>
              <a:t>Laura Stark </a:t>
            </a:r>
            <a:r>
              <a:rPr lang="fr-FR" sz="800" dirty="0" err="1"/>
              <a:t>Malisheski</a:t>
            </a:r>
            <a:r>
              <a:rPr lang="fr-FR" sz="800" dirty="0"/>
              <a:t>. </a:t>
            </a:r>
            <a:r>
              <a:rPr lang="fr-FR" sz="800" i="1" dirty="0"/>
              <a:t>Networking in </a:t>
            </a:r>
            <a:r>
              <a:rPr lang="fr-FR" sz="800" i="1" dirty="0" err="1"/>
              <a:t>academia</a:t>
            </a:r>
            <a:r>
              <a:rPr lang="fr-FR" sz="800" dirty="0"/>
              <a:t>. Présentation : 03/2012. 13 p. [en ligne]. Disponible sur : </a:t>
            </a:r>
            <a:r>
              <a:rPr lang="fr-FR" sz="800" dirty="0">
                <a:hlinkClick r:id="rId9"/>
              </a:rPr>
              <a:t>http://www.postdoc.harvard.edu/wp-content/uploads/2012/04/Networking-in-Academia.pdf</a:t>
            </a:r>
            <a:r>
              <a:rPr lang="fr-FR" sz="800" dirty="0"/>
              <a:t>. </a:t>
            </a:r>
          </a:p>
          <a:p>
            <a:pPr marL="358775" indent="-176213">
              <a:spcBef>
                <a:spcPts val="24"/>
              </a:spcBef>
              <a:spcAft>
                <a:spcPts val="300"/>
              </a:spcAft>
              <a:buNone/>
            </a:pPr>
            <a:r>
              <a:rPr lang="fr-FR" sz="800" dirty="0"/>
              <a:t>Melissa Terras. « </a:t>
            </a:r>
            <a:r>
              <a:rPr lang="en-US" sz="800" dirty="0"/>
              <a:t>The impact of social media on the dissemination of research : results of an experiment</a:t>
            </a:r>
            <a:r>
              <a:rPr lang="fr-FR" sz="800" dirty="0"/>
              <a:t> ». </a:t>
            </a:r>
            <a:r>
              <a:rPr lang="fr-FR" sz="800" i="1" dirty="0"/>
              <a:t>Journal of digital </a:t>
            </a:r>
            <a:r>
              <a:rPr lang="fr-FR" sz="800" i="1" dirty="0" err="1"/>
              <a:t>humanities</a:t>
            </a:r>
            <a:r>
              <a:rPr lang="fr-FR" sz="800" dirty="0"/>
              <a:t>. </a:t>
            </a:r>
            <a:r>
              <a:rPr lang="fr-FR" sz="800" dirty="0" err="1"/>
              <a:t>Summer</a:t>
            </a:r>
            <a:r>
              <a:rPr lang="fr-FR" sz="800" dirty="0"/>
              <a:t> 2012, vol. 1, n°3. [en ligne]. Disponible sur : </a:t>
            </a:r>
            <a:r>
              <a:rPr lang="fr-FR" sz="800" dirty="0">
                <a:hlinkClick r:id="rId10"/>
              </a:rPr>
              <a:t>http://journalofdigitalhumanities.org/1-3/the-impact-of-social-media-on-the-dissemination-of-research-by-melissa-terras/</a:t>
            </a:r>
            <a:r>
              <a:rPr lang="fr-FR" sz="800" dirty="0"/>
              <a:t>. </a:t>
            </a:r>
          </a:p>
          <a:p>
            <a:pPr marL="358775" indent="-176213">
              <a:spcBef>
                <a:spcPts val="24"/>
              </a:spcBef>
              <a:spcAft>
                <a:spcPts val="300"/>
              </a:spcAft>
              <a:buNone/>
            </a:pPr>
            <a:r>
              <a:rPr lang="fr-FR" sz="800" dirty="0"/>
              <a:t>Mark </a:t>
            </a:r>
            <a:r>
              <a:rPr lang="fr-FR" sz="800" dirty="0" err="1"/>
              <a:t>Whittaker</a:t>
            </a:r>
            <a:r>
              <a:rPr lang="fr-FR" sz="800" dirty="0"/>
              <a:t>. « Social  networks for </a:t>
            </a:r>
            <a:r>
              <a:rPr lang="fr-FR" sz="800" dirty="0" err="1"/>
              <a:t>academics</a:t>
            </a:r>
            <a:r>
              <a:rPr lang="fr-FR" sz="800" dirty="0"/>
              <a:t> </a:t>
            </a:r>
            <a:r>
              <a:rPr lang="fr-FR" sz="800" dirty="0" err="1"/>
              <a:t>proliferate</a:t>
            </a:r>
            <a:r>
              <a:rPr lang="fr-FR" sz="800" dirty="0"/>
              <a:t>, </a:t>
            </a:r>
            <a:r>
              <a:rPr lang="fr-FR" sz="800" dirty="0" err="1"/>
              <a:t>despite</a:t>
            </a:r>
            <a:r>
              <a:rPr lang="fr-FR" sz="800" dirty="0"/>
              <a:t> </a:t>
            </a:r>
            <a:r>
              <a:rPr lang="fr-FR" sz="800" dirty="0" err="1"/>
              <a:t>some</a:t>
            </a:r>
            <a:r>
              <a:rPr lang="fr-FR" sz="800" dirty="0"/>
              <a:t> </a:t>
            </a:r>
            <a:r>
              <a:rPr lang="fr-FR" sz="800" dirty="0" err="1"/>
              <a:t>doubts</a:t>
            </a:r>
            <a:r>
              <a:rPr lang="fr-FR" sz="800" dirty="0"/>
              <a:t> ». </a:t>
            </a:r>
            <a:r>
              <a:rPr lang="fr-FR" sz="800" i="1" dirty="0"/>
              <a:t>The </a:t>
            </a:r>
            <a:r>
              <a:rPr lang="fr-FR" sz="800" i="1" dirty="0" err="1"/>
              <a:t>Chronicle</a:t>
            </a:r>
            <a:r>
              <a:rPr lang="fr-FR" sz="800" i="1" dirty="0"/>
              <a:t> of </a:t>
            </a:r>
            <a:r>
              <a:rPr lang="fr-FR" sz="800" i="1" dirty="0" err="1"/>
              <a:t>higher</a:t>
            </a:r>
            <a:r>
              <a:rPr lang="fr-FR" sz="800" i="1" dirty="0"/>
              <a:t> </a:t>
            </a:r>
            <a:r>
              <a:rPr lang="fr-FR" sz="800" i="1" dirty="0" err="1"/>
              <a:t>education</a:t>
            </a:r>
            <a:r>
              <a:rPr lang="fr-FR" sz="800" dirty="0"/>
              <a:t>. 29/04/2012. [en ligne]. Disponible sur : </a:t>
            </a:r>
            <a:r>
              <a:rPr lang="fr-FR" sz="800" dirty="0">
                <a:hlinkClick r:id="rId11"/>
              </a:rPr>
              <a:t>http://chronicle.com/article/Social-Networks-for-Academics/131726</a:t>
            </a:r>
            <a:r>
              <a:rPr lang="fr-FR" sz="800" dirty="0"/>
              <a:t>. </a:t>
            </a:r>
          </a:p>
          <a:p>
            <a:pPr marL="358775" indent="-176213">
              <a:spcBef>
                <a:spcPts val="24"/>
              </a:spcBef>
              <a:spcAft>
                <a:spcPts val="300"/>
              </a:spcAft>
              <a:buNone/>
            </a:pPr>
            <a:r>
              <a:rPr lang="fr-FR" sz="800" dirty="0"/>
              <a:t>Christie </a:t>
            </a:r>
            <a:r>
              <a:rPr lang="fr-FR" sz="800" dirty="0" err="1"/>
              <a:t>Wilcox</a:t>
            </a:r>
            <a:r>
              <a:rPr lang="fr-FR" sz="800" dirty="0"/>
              <a:t>. « Social Media for </a:t>
            </a:r>
            <a:r>
              <a:rPr lang="fr-FR" sz="800" dirty="0" err="1"/>
              <a:t>Scientists</a:t>
            </a:r>
            <a:r>
              <a:rPr lang="fr-FR" sz="800" dirty="0"/>
              <a:t> ». </a:t>
            </a:r>
            <a:r>
              <a:rPr lang="fr-FR" sz="800" i="1" dirty="0"/>
              <a:t>Scientific American : </a:t>
            </a:r>
            <a:r>
              <a:rPr lang="fr-FR" sz="800" dirty="0"/>
              <a:t>« Part 1 : </a:t>
            </a:r>
            <a:r>
              <a:rPr lang="fr-FR" sz="800" dirty="0" err="1"/>
              <a:t>It’s</a:t>
            </a:r>
            <a:r>
              <a:rPr lang="fr-FR" sz="800" dirty="0"/>
              <a:t> </a:t>
            </a:r>
            <a:r>
              <a:rPr lang="fr-FR" sz="800" dirty="0" err="1"/>
              <a:t>our</a:t>
            </a:r>
            <a:r>
              <a:rPr lang="fr-FR" sz="800" dirty="0"/>
              <a:t> Job ». 27/09/2011. [en ligne]. Disponible sur : </a:t>
            </a:r>
            <a:r>
              <a:rPr lang="fr-FR" sz="800" dirty="0">
                <a:hlinkClick r:id="rId12"/>
              </a:rPr>
              <a:t>http://blogs.scientificamerican.com/science-sushi/2011/09/27/social-media-for-scientists-part-1-its-our-job/</a:t>
            </a:r>
            <a:r>
              <a:rPr lang="fr-FR" sz="800" dirty="0"/>
              <a:t> ; « </a:t>
            </a:r>
            <a:r>
              <a:rPr lang="en-US" sz="800" dirty="0"/>
              <a:t>Part 2: You Do Have Time </a:t>
            </a:r>
            <a:r>
              <a:rPr lang="fr-FR" sz="800" dirty="0"/>
              <a:t>».  29/09/2011. [en ligne]. Disponible sur : </a:t>
            </a:r>
            <a:r>
              <a:rPr lang="fr-FR" sz="800" dirty="0">
                <a:hlinkClick r:id="rId13"/>
              </a:rPr>
              <a:t>http://blogs.scientificamerican.com/science-sushi/2011/09/29/social-media-for-scientists-part-2-you-do-have-time/</a:t>
            </a:r>
            <a:r>
              <a:rPr lang="fr-FR" sz="800" dirty="0"/>
              <a:t> ; « </a:t>
            </a:r>
            <a:r>
              <a:rPr lang="en-US" sz="800" dirty="0"/>
              <a:t>Part 2.5: Breaking Stereotypes </a:t>
            </a:r>
            <a:r>
              <a:rPr lang="fr-FR" sz="800" dirty="0"/>
              <a:t>». 29/09/2011. [en ligne]. Disponible sur : </a:t>
            </a:r>
            <a:r>
              <a:rPr lang="fr-FR" sz="800" dirty="0">
                <a:hlinkClick r:id="rId14"/>
              </a:rPr>
              <a:t>http://blogs.scientificamerican.com/science-sushi/2011/10/04/social-media-for-scientists-part-2-5-breaking-stereotypes/</a:t>
            </a:r>
            <a:r>
              <a:rPr lang="fr-FR" sz="800" dirty="0"/>
              <a:t> ; « </a:t>
            </a:r>
            <a:r>
              <a:rPr lang="en-US" sz="800" dirty="0"/>
              <a:t>Part 3: Win-Win</a:t>
            </a:r>
            <a:r>
              <a:rPr lang="fr-FR" sz="800" dirty="0"/>
              <a:t>». 10/10/2011. [en ligne]. Disponible sur : </a:t>
            </a:r>
            <a:r>
              <a:rPr lang="fr-FR" sz="800" dirty="0">
                <a:hlinkClick r:id="rId15"/>
              </a:rPr>
              <a:t>http://blogs.scientificamerican.com/science-sushi/2011/10/10/social-media-for-scientists-part-3-win-win/</a:t>
            </a:r>
            <a:r>
              <a:rPr lang="fr-FR" sz="800" dirty="0"/>
              <a:t>. </a:t>
            </a:r>
          </a:p>
          <a:p>
            <a:pPr marL="358775" indent="-176213">
              <a:spcBef>
                <a:spcPts val="24"/>
              </a:spcBef>
              <a:spcAft>
                <a:spcPts val="300"/>
              </a:spcAft>
              <a:buNone/>
            </a:pPr>
            <a:r>
              <a:rPr lang="fr-FR" sz="800" dirty="0"/>
              <a:t>«  </a:t>
            </a:r>
            <a:r>
              <a:rPr lang="en-US" sz="800" dirty="0"/>
              <a:t>You just shared a link. How long will people pay attention?</a:t>
            </a:r>
            <a:r>
              <a:rPr lang="fr-FR" sz="800" dirty="0"/>
              <a:t> ». </a:t>
            </a:r>
            <a:r>
              <a:rPr lang="fr-FR" sz="800" i="1" dirty="0" err="1"/>
              <a:t>Bitly</a:t>
            </a:r>
            <a:r>
              <a:rPr lang="fr-FR" sz="800" i="1" dirty="0"/>
              <a:t> blog</a:t>
            </a:r>
            <a:r>
              <a:rPr lang="fr-FR" sz="800" dirty="0"/>
              <a:t>. 06/09/2012. [en ligne]. Disponible sur : </a:t>
            </a:r>
            <a:r>
              <a:rPr lang="fr-FR" sz="800" dirty="0">
                <a:hlinkClick r:id="rId16"/>
              </a:rPr>
              <a:t>http://blog.bitly.com/post/9887686919/you-just-shared-a-link-how-long-will-people-pay</a:t>
            </a:r>
            <a:r>
              <a:rPr lang="fr-FR" sz="800" dirty="0"/>
              <a:t>.</a:t>
            </a:r>
          </a:p>
          <a:p>
            <a:pPr marL="358775" indent="-176213">
              <a:spcBef>
                <a:spcPts val="24"/>
              </a:spcBef>
              <a:spcAft>
                <a:spcPts val="300"/>
              </a:spcAft>
              <a:buNone/>
            </a:pPr>
            <a:r>
              <a:rPr lang="fr-FR" sz="800" dirty="0"/>
              <a:t>Carl Zimmer, traduit par Yann Champion. « Comment Twitter a changé la science ». </a:t>
            </a:r>
            <a:r>
              <a:rPr lang="fr-FR" sz="800" i="1" dirty="0"/>
              <a:t>Slate</a:t>
            </a:r>
            <a:r>
              <a:rPr lang="fr-FR" sz="800" dirty="0"/>
              <a:t>. 10/06/2011. [en ligne]. Disponible sur : </a:t>
            </a:r>
            <a:r>
              <a:rPr lang="fr-FR" sz="800" dirty="0">
                <a:hlinkClick r:id="rId17"/>
              </a:rPr>
              <a:t>http://www.slate.fr/story/39111/twitter-science-arsenic-nasa-extraterrestre</a:t>
            </a:r>
            <a:r>
              <a:rPr lang="fr-FR" sz="800" dirty="0"/>
              <a:t>. </a:t>
            </a:r>
          </a:p>
        </p:txBody>
      </p:sp>
    </p:spTree>
    <p:extLst>
      <p:ext uri="{BB962C8B-B14F-4D97-AF65-F5344CB8AC3E}">
        <p14:creationId xmlns:p14="http://schemas.microsoft.com/office/powerpoint/2010/main" val="290109076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04664"/>
            <a:ext cx="8640960" cy="648072"/>
          </a:xfrm>
        </p:spPr>
        <p:txBody>
          <a:bodyPr/>
          <a:lstStyle/>
          <a:p>
            <a:r>
              <a:rPr lang="fr-FR" dirty="0"/>
              <a:t>Bibliographie – points d’attention</a:t>
            </a:r>
          </a:p>
        </p:txBody>
      </p:sp>
      <p:sp>
        <p:nvSpPr>
          <p:cNvPr id="3" name="Espace réservé du contenu 2"/>
          <p:cNvSpPr>
            <a:spLocks noGrp="1"/>
          </p:cNvSpPr>
          <p:nvPr>
            <p:ph idx="1"/>
          </p:nvPr>
        </p:nvSpPr>
        <p:spPr>
          <a:xfrm>
            <a:off x="251520" y="1196752"/>
            <a:ext cx="8640960" cy="5544616"/>
          </a:xfrm>
        </p:spPr>
        <p:txBody>
          <a:bodyPr>
            <a:normAutofit fontScale="62500" lnSpcReduction="20000"/>
          </a:bodyPr>
          <a:lstStyle/>
          <a:p>
            <a:pPr marL="358775" lvl="0" indent="-176213">
              <a:lnSpc>
                <a:spcPct val="120000"/>
              </a:lnSpc>
              <a:buNone/>
            </a:pPr>
            <a:r>
              <a:rPr lang="fr-FR" sz="1400" b="1" dirty="0"/>
              <a:t>Enjeux personnels</a:t>
            </a:r>
            <a:endParaRPr lang="fr-FR" sz="1400" dirty="0"/>
          </a:p>
          <a:p>
            <a:pPr marL="358775" lvl="0" indent="-176213">
              <a:lnSpc>
                <a:spcPct val="120000"/>
              </a:lnSpc>
              <a:spcBef>
                <a:spcPts val="24"/>
              </a:spcBef>
              <a:spcAft>
                <a:spcPts val="300"/>
              </a:spcAft>
              <a:buNone/>
            </a:pPr>
            <a:r>
              <a:rPr lang="fr-FR" sz="1300" dirty="0" err="1"/>
              <a:t>Authueil</a:t>
            </a:r>
            <a:r>
              <a:rPr lang="fr-FR" sz="1300" dirty="0"/>
              <a:t>. « Bye-bye Twitter ». </a:t>
            </a:r>
            <a:r>
              <a:rPr lang="fr-FR" sz="1300" i="1" dirty="0" err="1"/>
              <a:t>Authueil</a:t>
            </a:r>
            <a:r>
              <a:rPr lang="fr-FR" sz="1300" dirty="0"/>
              <a:t>. 31/07/2018. [en ligne]. Disponible sur : </a:t>
            </a:r>
            <a:r>
              <a:rPr lang="fr-FR" sz="1300" dirty="0">
                <a:hlinkClick r:id="rId3"/>
              </a:rPr>
              <a:t>http://authueil.fr/post/2018/07/31/Bye-bye-Twitter</a:t>
            </a:r>
            <a:r>
              <a:rPr lang="fr-FR" sz="1300" dirty="0"/>
              <a:t>. </a:t>
            </a:r>
          </a:p>
          <a:p>
            <a:pPr marL="358775" lvl="0" indent="-176213">
              <a:lnSpc>
                <a:spcPct val="120000"/>
              </a:lnSpc>
              <a:spcBef>
                <a:spcPts val="24"/>
              </a:spcBef>
              <a:spcAft>
                <a:spcPts val="300"/>
              </a:spcAft>
              <a:buNone/>
            </a:pPr>
            <a:r>
              <a:rPr lang="fr-FR" sz="1300" dirty="0"/>
              <a:t>Aline Bouchard. </a:t>
            </a:r>
            <a:r>
              <a:rPr lang="fr-FR" sz="1300" i="1" dirty="0"/>
              <a:t>Être visible sur internet : l’identité numérique du chercheur</a:t>
            </a:r>
            <a:r>
              <a:rPr lang="fr-FR" sz="1300" dirty="0"/>
              <a:t>. Présentation. 111 f. 01/2016-. [en ligne]. Disponible sur : </a:t>
            </a:r>
            <a:r>
              <a:rPr lang="fr-FR" sz="1300" dirty="0">
                <a:hlinkClick r:id="rId4"/>
              </a:rPr>
              <a:t>http://urfist.chartes.psl.eu/ressources/etre-visible-sur-internet-l-identite-numerique-du-chercheur</a:t>
            </a:r>
            <a:r>
              <a:rPr lang="fr-FR" sz="1300" dirty="0"/>
              <a:t>. Regarder en priorité la synthèse </a:t>
            </a:r>
            <a:r>
              <a:rPr lang="fr-FR" sz="1300" i="1" dirty="0"/>
              <a:t>Construire son identité numérique de chercheur.</a:t>
            </a:r>
            <a:endParaRPr lang="fr-FR" sz="1300" dirty="0"/>
          </a:p>
          <a:p>
            <a:pPr marL="358775" lvl="0" indent="-176213">
              <a:lnSpc>
                <a:spcPct val="120000"/>
              </a:lnSpc>
              <a:spcBef>
                <a:spcPts val="24"/>
              </a:spcBef>
              <a:spcAft>
                <a:spcPts val="300"/>
              </a:spcAft>
              <a:buNone/>
            </a:pPr>
            <a:r>
              <a:rPr lang="fr-FR" sz="1300" dirty="0"/>
              <a:t>BU de la Réunion. </a:t>
            </a:r>
            <a:r>
              <a:rPr lang="fr-FR" sz="1300" i="1" dirty="0"/>
              <a:t>Identité numérique du jeune chercheur</a:t>
            </a:r>
            <a:r>
              <a:rPr lang="fr-FR" sz="1300" dirty="0"/>
              <a:t>. Présentation. 2019. [en ligne]. Disponible sur :  </a:t>
            </a:r>
            <a:r>
              <a:rPr lang="fr-FR" sz="1300" dirty="0">
                <a:hlinkClick r:id="rId5"/>
              </a:rPr>
              <a:t>http://slides.com/bureunion/identite-numerique-du-jeune-chercheur#/</a:t>
            </a:r>
            <a:r>
              <a:rPr lang="fr-FR" sz="1300" dirty="0"/>
              <a:t>. </a:t>
            </a:r>
          </a:p>
          <a:p>
            <a:pPr marL="358775" lvl="0" indent="-176213">
              <a:lnSpc>
                <a:spcPct val="120000"/>
              </a:lnSpc>
              <a:spcBef>
                <a:spcPts val="24"/>
              </a:spcBef>
              <a:spcAft>
                <a:spcPts val="300"/>
              </a:spcAft>
              <a:buNone/>
            </a:pPr>
            <a:r>
              <a:rPr lang="fr-FR" sz="1300" dirty="0"/>
              <a:t>Michael Eisen. « </a:t>
            </a:r>
            <a:r>
              <a:rPr lang="en-US" sz="1300" dirty="0"/>
              <a:t>On anonymity in science and on Twitter</a:t>
            </a:r>
            <a:r>
              <a:rPr lang="fr-FR" sz="1300" dirty="0"/>
              <a:t> ». </a:t>
            </a:r>
            <a:r>
              <a:rPr lang="fr-FR" sz="1300" i="1" dirty="0"/>
              <a:t>It </a:t>
            </a:r>
            <a:r>
              <a:rPr lang="fr-FR" sz="1300" i="1" dirty="0" err="1"/>
              <a:t>is</a:t>
            </a:r>
            <a:r>
              <a:rPr lang="fr-FR" sz="1300" i="1" dirty="0"/>
              <a:t> NOT </a:t>
            </a:r>
            <a:r>
              <a:rPr lang="fr-FR" sz="1300" i="1" dirty="0" err="1"/>
              <a:t>junk</a:t>
            </a:r>
            <a:r>
              <a:rPr lang="fr-FR" sz="1300" dirty="0"/>
              <a:t>. 20/01/2014. [en ligne]. Disponible sur : </a:t>
            </a:r>
            <a:r>
              <a:rPr lang="fr-FR" sz="1300" dirty="0">
                <a:hlinkClick r:id="rId6"/>
              </a:rPr>
              <a:t>http://www.michaeleisen.org/blog/?p=1554</a:t>
            </a:r>
            <a:r>
              <a:rPr lang="fr-FR" sz="1300" dirty="0"/>
              <a:t>. </a:t>
            </a:r>
          </a:p>
          <a:p>
            <a:pPr marL="358775" lvl="0" indent="-176213">
              <a:lnSpc>
                <a:spcPct val="120000"/>
              </a:lnSpc>
              <a:spcBef>
                <a:spcPts val="24"/>
              </a:spcBef>
              <a:spcAft>
                <a:spcPts val="300"/>
              </a:spcAft>
              <a:buNone/>
            </a:pPr>
            <a:r>
              <a:rPr lang="en-US" sz="1300" dirty="0"/>
              <a:t>Holly Else. </a:t>
            </a:r>
            <a:r>
              <a:rPr lang="fr-FR" sz="1300" dirty="0"/>
              <a:t>« </a:t>
            </a:r>
            <a:r>
              <a:rPr lang="en-US" sz="1300" dirty="0"/>
              <a:t>Keep adding </a:t>
            </a:r>
            <a:r>
              <a:rPr lang="en-US" sz="1300" dirty="0" err="1"/>
              <a:t>colour</a:t>
            </a:r>
            <a:r>
              <a:rPr lang="en-US" sz="1300" dirty="0"/>
              <a:t> to academic online self-portraits</a:t>
            </a:r>
            <a:r>
              <a:rPr lang="fr-FR" sz="1300" dirty="0"/>
              <a:t> »</a:t>
            </a:r>
            <a:r>
              <a:rPr lang="en-US" sz="1300" dirty="0"/>
              <a:t>. </a:t>
            </a:r>
            <a:r>
              <a:rPr lang="en-US" sz="1300" i="1" dirty="0"/>
              <a:t>Times higher education</a:t>
            </a:r>
            <a:r>
              <a:rPr lang="en-US" sz="1300" dirty="0"/>
              <a:t>. 08/01/2015. </a:t>
            </a:r>
            <a:r>
              <a:rPr lang="fr-FR" sz="1300" dirty="0"/>
              <a:t>[en ligne]. Disponible sur : </a:t>
            </a:r>
            <a:r>
              <a:rPr lang="en-US" sz="1300" dirty="0">
                <a:hlinkClick r:id="rId7"/>
              </a:rPr>
              <a:t>https://www.timeshighereducation.co.uk/news/keep-adding-colour-to-academic-online-self-portraits/2017745.article?page=0%2C1</a:t>
            </a:r>
            <a:r>
              <a:rPr lang="en-US" sz="1300" dirty="0"/>
              <a:t>. </a:t>
            </a:r>
            <a:endParaRPr lang="fr-FR" sz="1300" dirty="0"/>
          </a:p>
          <a:p>
            <a:pPr marL="358775" lvl="0" indent="-176213">
              <a:lnSpc>
                <a:spcPct val="120000"/>
              </a:lnSpc>
              <a:spcBef>
                <a:spcPts val="24"/>
              </a:spcBef>
              <a:spcAft>
                <a:spcPts val="300"/>
              </a:spcAft>
              <a:buNone/>
            </a:pPr>
            <a:r>
              <a:rPr lang="fr-FR" sz="1300" dirty="0"/>
              <a:t>Olivier Ertzscheid. </a:t>
            </a:r>
            <a:r>
              <a:rPr lang="fr-FR" sz="1300" i="1" dirty="0"/>
              <a:t>Identité numérique et e-</a:t>
            </a:r>
            <a:r>
              <a:rPr lang="fr-FR" sz="1300" i="1" dirty="0" err="1"/>
              <a:t>reputation</a:t>
            </a:r>
            <a:r>
              <a:rPr lang="fr-FR" sz="1300" i="1" dirty="0"/>
              <a:t> : enjeux, outils, méthodologies. </a:t>
            </a:r>
            <a:r>
              <a:rPr lang="fr-FR" sz="1300" dirty="0"/>
              <a:t>Présentation, 05/2011, 87 p. [en ligne]. Disponible sur : </a:t>
            </a:r>
            <a:r>
              <a:rPr lang="fr-FR" sz="1300" dirty="0">
                <a:hlinkClick r:id="rId8"/>
              </a:rPr>
              <a:t>http://fr.slideshare.net/olivier/identitenumeriquereseauxsociaux</a:t>
            </a:r>
            <a:r>
              <a:rPr lang="fr-FR" sz="1300" dirty="0"/>
              <a:t>. </a:t>
            </a:r>
          </a:p>
          <a:p>
            <a:pPr marL="358775" indent="-176213">
              <a:lnSpc>
                <a:spcPct val="120000"/>
              </a:lnSpc>
              <a:spcBef>
                <a:spcPts val="24"/>
              </a:spcBef>
              <a:spcAft>
                <a:spcPts val="300"/>
              </a:spcAft>
              <a:buNone/>
            </a:pPr>
            <a:r>
              <a:rPr lang="fr-FR" sz="1300" dirty="0"/>
              <a:t>--. --. </a:t>
            </a:r>
            <a:r>
              <a:rPr lang="fr-FR" sz="1300" i="1" dirty="0"/>
              <a:t>Qu’est-ce que l’identité numérique ?</a:t>
            </a:r>
            <a:r>
              <a:rPr lang="fr-FR" sz="1300" dirty="0"/>
              <a:t> Marseille : </a:t>
            </a:r>
            <a:r>
              <a:rPr lang="fr-FR" sz="1300" dirty="0" err="1"/>
              <a:t>OpenEdition</a:t>
            </a:r>
            <a:r>
              <a:rPr lang="fr-FR" sz="1300" dirty="0"/>
              <a:t> </a:t>
            </a:r>
            <a:r>
              <a:rPr lang="fr-FR" sz="1300" dirty="0" err="1"/>
              <a:t>Press</a:t>
            </a:r>
            <a:r>
              <a:rPr lang="fr-FR" sz="1300" dirty="0"/>
              <a:t>. 2013. 70 p. [en ligne]. Disponible sur :  </a:t>
            </a:r>
            <a:r>
              <a:rPr lang="fr-FR" sz="1300" dirty="0">
                <a:hlinkClick r:id="rId9"/>
              </a:rPr>
              <a:t>http://books.openedition.org/oep/332</a:t>
            </a:r>
            <a:r>
              <a:rPr lang="fr-FR" sz="1300" dirty="0"/>
              <a:t>.  </a:t>
            </a:r>
          </a:p>
          <a:p>
            <a:pPr marL="358775" indent="-176213">
              <a:lnSpc>
                <a:spcPct val="120000"/>
              </a:lnSpc>
              <a:spcBef>
                <a:spcPts val="24"/>
              </a:spcBef>
              <a:spcAft>
                <a:spcPts val="300"/>
              </a:spcAft>
              <a:buNone/>
            </a:pPr>
            <a:r>
              <a:rPr lang="fr-FR" sz="1300" dirty="0" err="1"/>
              <a:t>Esteban</a:t>
            </a:r>
            <a:r>
              <a:rPr lang="fr-FR" sz="1300" dirty="0"/>
              <a:t> </a:t>
            </a:r>
            <a:r>
              <a:rPr lang="fr-FR" sz="1300" dirty="0" err="1"/>
              <a:t>Giner</a:t>
            </a:r>
            <a:r>
              <a:rPr lang="fr-FR" sz="1300" dirty="0"/>
              <a:t>. « De mes difficultés de chercheur blogueur ». </a:t>
            </a:r>
            <a:r>
              <a:rPr lang="fr-FR" sz="1300" i="1" dirty="0"/>
              <a:t>Les chroniques vidéoludiques. </a:t>
            </a:r>
            <a:r>
              <a:rPr lang="fr-FR" sz="1300" dirty="0"/>
              <a:t>26/12/2017. [en ligne]. Disponible sur : </a:t>
            </a:r>
            <a:r>
              <a:rPr lang="fr-FR" sz="1300" dirty="0">
                <a:hlinkClick r:id="rId10"/>
              </a:rPr>
              <a:t>https://www.chroniquesvideoludiques.com/de-mes-difficultes-de-chercheur-blogueur/</a:t>
            </a:r>
            <a:r>
              <a:rPr lang="fr-FR" sz="1300" dirty="0"/>
              <a:t>.</a:t>
            </a:r>
          </a:p>
          <a:p>
            <a:pPr marL="358775" indent="-176213">
              <a:lnSpc>
                <a:spcPct val="120000"/>
              </a:lnSpc>
              <a:spcBef>
                <a:spcPts val="24"/>
              </a:spcBef>
              <a:spcAft>
                <a:spcPts val="300"/>
              </a:spcAft>
              <a:buNone/>
            </a:pPr>
            <a:r>
              <a:rPr lang="fr-FR" sz="1300" dirty="0"/>
              <a:t>Neil Hall. « </a:t>
            </a:r>
            <a:r>
              <a:rPr lang="en-US" sz="1300" dirty="0"/>
              <a:t>The Kardashian index: a measure of discrepant social media profile for scientists</a:t>
            </a:r>
            <a:r>
              <a:rPr lang="fr-FR" sz="1300" dirty="0"/>
              <a:t> ». </a:t>
            </a:r>
            <a:r>
              <a:rPr lang="fr-FR" sz="1300" i="1" dirty="0" err="1"/>
              <a:t>Genome</a:t>
            </a:r>
            <a:r>
              <a:rPr lang="fr-FR" sz="1300" i="1" dirty="0"/>
              <a:t> </a:t>
            </a:r>
            <a:r>
              <a:rPr lang="fr-FR" sz="1300" i="1" dirty="0" err="1"/>
              <a:t>Biology</a:t>
            </a:r>
            <a:r>
              <a:rPr lang="fr-FR" sz="1300" dirty="0"/>
              <a:t>. 2014, vol. 15, n°7. p. 424. [en ligne]. Disponible sur : </a:t>
            </a:r>
            <a:r>
              <a:rPr lang="fr-FR" sz="1300" dirty="0">
                <a:hlinkClick r:id="rId11"/>
              </a:rPr>
              <a:t>http://genomebiology.com/2014/15/7/424#</a:t>
            </a:r>
            <a:r>
              <a:rPr lang="fr-FR" sz="1300" dirty="0"/>
              <a:t>. </a:t>
            </a:r>
          </a:p>
          <a:p>
            <a:pPr marL="358775" lvl="0" indent="-176213">
              <a:lnSpc>
                <a:spcPct val="120000"/>
              </a:lnSpc>
              <a:spcBef>
                <a:spcPts val="24"/>
              </a:spcBef>
              <a:spcAft>
                <a:spcPts val="300"/>
              </a:spcAft>
              <a:buNone/>
            </a:pPr>
            <a:r>
              <a:rPr lang="fr-FR" sz="1300" dirty="0"/>
              <a:t>Paige </a:t>
            </a:r>
            <a:r>
              <a:rPr lang="fr-FR" sz="1300" dirty="0" err="1"/>
              <a:t>Jarreau</a:t>
            </a:r>
            <a:r>
              <a:rPr lang="fr-FR" sz="1300" dirty="0"/>
              <a:t> et Samantha </a:t>
            </a:r>
            <a:r>
              <a:rPr lang="fr-FR" sz="1300" dirty="0" err="1"/>
              <a:t>Yammine</a:t>
            </a:r>
            <a:r>
              <a:rPr lang="fr-FR" sz="1300" dirty="0"/>
              <a:t>. « </a:t>
            </a:r>
            <a:r>
              <a:rPr lang="en-US" sz="1300" dirty="0"/>
              <a:t>Scientist Selfies – Instagramming to change public perceptions of scientists</a:t>
            </a:r>
            <a:r>
              <a:rPr lang="fr-FR" sz="1300" dirty="0"/>
              <a:t> ». </a:t>
            </a:r>
            <a:r>
              <a:rPr lang="fr-FR" sz="1300" i="1" dirty="0"/>
              <a:t>LSE impact blog</a:t>
            </a:r>
            <a:r>
              <a:rPr lang="fr-FR" sz="1300" dirty="0"/>
              <a:t>. 21/08/2017. [en ligne]. Disponible sur : </a:t>
            </a:r>
            <a:r>
              <a:rPr lang="fr-FR" sz="1300" dirty="0">
                <a:hlinkClick r:id="rId12"/>
              </a:rPr>
              <a:t>https://blogs.lse.ac.uk/impactofsocialsciences/2017/08/21/scientist-selfies-instagramming-to-change-public-perceptions-of-scientists/</a:t>
            </a:r>
            <a:r>
              <a:rPr lang="fr-FR" sz="1300" dirty="0"/>
              <a:t>. </a:t>
            </a:r>
          </a:p>
          <a:p>
            <a:pPr marL="358775" lvl="0" indent="-176213">
              <a:lnSpc>
                <a:spcPct val="120000"/>
              </a:lnSpc>
              <a:spcBef>
                <a:spcPts val="24"/>
              </a:spcBef>
              <a:spcAft>
                <a:spcPts val="300"/>
              </a:spcAft>
              <a:buNone/>
            </a:pPr>
            <a:r>
              <a:rPr lang="fr-FR" sz="1300" dirty="0"/>
              <a:t>Louise </a:t>
            </a:r>
            <a:r>
              <a:rPr lang="fr-FR" sz="1300" dirty="0" err="1"/>
              <a:t>Merzeau</a:t>
            </a:r>
            <a:r>
              <a:rPr lang="fr-FR" sz="1300" dirty="0"/>
              <a:t>. </a:t>
            </a:r>
            <a:r>
              <a:rPr lang="fr-FR" sz="1300" i="1" dirty="0"/>
              <a:t>Présence numérique : habitus et pratiques savantes</a:t>
            </a:r>
            <a:r>
              <a:rPr lang="fr-FR" sz="1300" dirty="0"/>
              <a:t>. Présentation. 02/2013. 45 p. [en ligne]. Disponible sur : </a:t>
            </a:r>
            <a:r>
              <a:rPr lang="fr-FR" sz="1300" u="sng" dirty="0"/>
              <a:t>http://fr.slideshare.net/louisem/prsence-numrique-habitus-et-pratiques-savantes</a:t>
            </a:r>
            <a:r>
              <a:rPr lang="fr-FR" sz="1300" dirty="0"/>
              <a:t>. </a:t>
            </a:r>
          </a:p>
          <a:p>
            <a:pPr marL="358775" lvl="0" indent="-176213">
              <a:lnSpc>
                <a:spcPct val="120000"/>
              </a:lnSpc>
              <a:spcBef>
                <a:spcPts val="24"/>
              </a:spcBef>
              <a:spcAft>
                <a:spcPts val="300"/>
              </a:spcAft>
              <a:buNone/>
            </a:pPr>
            <a:r>
              <a:rPr lang="fr-FR" sz="1300" dirty="0"/>
              <a:t>Caroline Muller. « Les adieux à l’oiseau bleu ». </a:t>
            </a:r>
            <a:r>
              <a:rPr lang="fr-FR" sz="1300" i="1" dirty="0"/>
              <a:t>Acquis de conscience. </a:t>
            </a:r>
            <a:r>
              <a:rPr lang="fr-FR" sz="1300" dirty="0"/>
              <a:t>8/11/2017. [en ligne]. Disponible sur : </a:t>
            </a:r>
            <a:r>
              <a:rPr lang="fr-FR" sz="1300" dirty="0">
                <a:hlinkClick r:id="rId13"/>
              </a:rPr>
              <a:t>https://consciences.hypotheses.org/1060</a:t>
            </a:r>
            <a:r>
              <a:rPr lang="fr-FR" sz="1300" dirty="0"/>
              <a:t> [lien mort au 01/04/2020]. </a:t>
            </a:r>
          </a:p>
          <a:p>
            <a:pPr marL="358775" lvl="0" indent="-176213">
              <a:lnSpc>
                <a:spcPct val="120000"/>
              </a:lnSpc>
              <a:spcBef>
                <a:spcPts val="24"/>
              </a:spcBef>
              <a:spcAft>
                <a:spcPts val="300"/>
              </a:spcAft>
              <a:buNone/>
            </a:pPr>
            <a:r>
              <a:rPr lang="fr-FR" sz="1300" dirty="0"/>
              <a:t>Julien Pierre . </a:t>
            </a:r>
            <a:r>
              <a:rPr lang="fr-FR" sz="1300" i="1" dirty="0"/>
              <a:t>Construire et gérer son identité professionnelle en ligne.</a:t>
            </a:r>
            <a:r>
              <a:rPr lang="fr-FR" sz="1300" dirty="0"/>
              <a:t> IDRAC Lyon, 14/01/2011. Présentation, 53 f. [en ligne]. Disponible sur : </a:t>
            </a:r>
            <a:r>
              <a:rPr lang="fr-FR" sz="1300" dirty="0">
                <a:hlinkClick r:id="rId14"/>
              </a:rPr>
              <a:t>http://www.slideshare.net/idnum/construire-et-grer-son-identit-professionnelle-en-ligne</a:t>
            </a:r>
            <a:r>
              <a:rPr lang="fr-FR" sz="1300" dirty="0"/>
              <a:t>. </a:t>
            </a:r>
            <a:r>
              <a:rPr lang="fr-FR" sz="1300" i="1" dirty="0"/>
              <a:t> </a:t>
            </a:r>
          </a:p>
          <a:p>
            <a:pPr marL="358775" lvl="0" indent="-176213">
              <a:lnSpc>
                <a:spcPct val="120000"/>
              </a:lnSpc>
              <a:spcBef>
                <a:spcPts val="24"/>
              </a:spcBef>
              <a:spcAft>
                <a:spcPts val="300"/>
              </a:spcAft>
              <a:buNone/>
            </a:pPr>
            <a:r>
              <a:rPr lang="fr-FR" sz="1300" i="1" dirty="0"/>
              <a:t>--. L’identité numérique du chercheur</a:t>
            </a:r>
            <a:r>
              <a:rPr lang="fr-FR" sz="1300" dirty="0"/>
              <a:t>. URFIST de Lyon. Présentation, 36f. 09/06/2011. [en ligne]. Disponible sur : </a:t>
            </a:r>
            <a:r>
              <a:rPr lang="fr-FR" sz="1300" dirty="0">
                <a:hlinkClick r:id="rId15"/>
              </a:rPr>
              <a:t>http://www.slideshare.net/idnum/lidentit-numrique-du-chercheur</a:t>
            </a:r>
            <a:r>
              <a:rPr lang="fr-FR" sz="1300" dirty="0"/>
              <a:t>. </a:t>
            </a:r>
          </a:p>
          <a:p>
            <a:pPr marL="358775" lvl="0" indent="-176213">
              <a:lnSpc>
                <a:spcPct val="120000"/>
              </a:lnSpc>
              <a:spcBef>
                <a:spcPts val="24"/>
              </a:spcBef>
              <a:spcAft>
                <a:spcPts val="300"/>
              </a:spcAft>
              <a:buNone/>
            </a:pPr>
            <a:r>
              <a:rPr lang="fr-FR" sz="1300" dirty="0"/>
              <a:t>--. </a:t>
            </a:r>
            <a:r>
              <a:rPr lang="fr-FR" sz="1300" i="1" dirty="0"/>
              <a:t>Identité numérique du chercheur. Panorama des outils et des pratiques</a:t>
            </a:r>
            <a:r>
              <a:rPr lang="fr-FR" sz="1300" dirty="0"/>
              <a:t>. </a:t>
            </a:r>
            <a:r>
              <a:rPr lang="fr-FR" sz="1300" dirty="0" err="1"/>
              <a:t>Form@doct</a:t>
            </a:r>
            <a:r>
              <a:rPr lang="fr-FR" sz="1300" dirty="0"/>
              <a:t>, Rennes. Présentation, 16 f. 31/01/2014. [en ligne]. Disponible sur :  </a:t>
            </a:r>
            <a:r>
              <a:rPr lang="fr-FR" sz="1300" dirty="0">
                <a:hlinkClick r:id="rId16"/>
              </a:rPr>
              <a:t>http://fr.slideshare.net/idnum/rennes-identit-numrique-du-chercheur</a:t>
            </a:r>
            <a:r>
              <a:rPr lang="fr-FR" sz="1300" dirty="0"/>
              <a:t>. </a:t>
            </a:r>
          </a:p>
          <a:p>
            <a:pPr marL="358775" lvl="0" indent="-176213">
              <a:lnSpc>
                <a:spcPct val="120000"/>
              </a:lnSpc>
              <a:spcBef>
                <a:spcPts val="24"/>
              </a:spcBef>
              <a:spcAft>
                <a:spcPts val="300"/>
              </a:spcAft>
              <a:buNone/>
            </a:pPr>
            <a:r>
              <a:rPr lang="fr-FR" sz="1300" dirty="0"/>
              <a:t>--. </a:t>
            </a:r>
            <a:r>
              <a:rPr lang="fr-FR" sz="1300" i="1" dirty="0"/>
              <a:t>L’identité numérique du chercheur. Problématique, enjeux et outils</a:t>
            </a:r>
            <a:r>
              <a:rPr lang="fr-FR" sz="1300" dirty="0"/>
              <a:t>. URFIST de Rennes. Présentation, 34 f. 21/02/2014. [en ligne]. Disponible sur :  </a:t>
            </a:r>
            <a:r>
              <a:rPr lang="fr-FR" sz="1300" dirty="0">
                <a:hlinkClick r:id="rId17"/>
              </a:rPr>
              <a:t>http://fr.slideshare.net/idnum/lidentit-numrique-du-chercheur-problmatique-enjeux-et-outils</a:t>
            </a:r>
            <a:r>
              <a:rPr lang="fr-FR" sz="1300" dirty="0"/>
              <a:t>. </a:t>
            </a:r>
          </a:p>
          <a:p>
            <a:pPr marL="358775" lvl="0" indent="-176213">
              <a:lnSpc>
                <a:spcPct val="120000"/>
              </a:lnSpc>
              <a:spcBef>
                <a:spcPts val="24"/>
              </a:spcBef>
              <a:spcAft>
                <a:spcPts val="300"/>
              </a:spcAft>
              <a:buNone/>
            </a:pPr>
            <a:r>
              <a:rPr lang="fr-FR" sz="1300" dirty="0">
                <a:sym typeface="Wingdings" panose="05000000000000000000" pitchFamily="2" charset="2"/>
              </a:rPr>
              <a:t>Andy Tattersall. « </a:t>
            </a:r>
            <a:r>
              <a:rPr lang="en-US" sz="1300" dirty="0">
                <a:sym typeface="Wingdings" panose="05000000000000000000" pitchFamily="2" charset="2"/>
              </a:rPr>
              <a:t>Don’t be a giraffe – How to avoid trolls on academic social media</a:t>
            </a:r>
            <a:r>
              <a:rPr lang="fr-FR" sz="1300" dirty="0">
                <a:sym typeface="Wingdings" panose="05000000000000000000" pitchFamily="2" charset="2"/>
              </a:rPr>
              <a:t> ». </a:t>
            </a:r>
            <a:r>
              <a:rPr lang="fr-FR" sz="1300" i="1" dirty="0">
                <a:sym typeface="Wingdings" panose="05000000000000000000" pitchFamily="2" charset="2"/>
              </a:rPr>
              <a:t>LSE impact blog.</a:t>
            </a:r>
            <a:r>
              <a:rPr lang="fr-FR" sz="1300" dirty="0">
                <a:sym typeface="Wingdings" panose="05000000000000000000" pitchFamily="2" charset="2"/>
              </a:rPr>
              <a:t> [en ligne]. Disponible sur : </a:t>
            </a:r>
            <a:r>
              <a:rPr lang="fr-FR" sz="1300" dirty="0">
                <a:sym typeface="Wingdings" panose="05000000000000000000" pitchFamily="2" charset="2"/>
                <a:hlinkClick r:id="rId18"/>
              </a:rPr>
              <a:t>https://blogs.lse.ac.uk/impactofsocialsciences/2019/04/08/dont-be-a-giraffe-how-to-avoid-trolls-on-academic-social-media/</a:t>
            </a:r>
            <a:r>
              <a:rPr lang="fr-FR" sz="1300" dirty="0">
                <a:sym typeface="Wingdings" panose="05000000000000000000" pitchFamily="2" charset="2"/>
              </a:rPr>
              <a:t>. </a:t>
            </a:r>
            <a:endParaRPr lang="fr-FR" sz="1300" dirty="0"/>
          </a:p>
          <a:p>
            <a:pPr marL="358775" lvl="0" indent="-176213">
              <a:lnSpc>
                <a:spcPct val="120000"/>
              </a:lnSpc>
              <a:spcBef>
                <a:spcPts val="24"/>
              </a:spcBef>
              <a:spcAft>
                <a:spcPts val="300"/>
              </a:spcAft>
              <a:buNone/>
            </a:pPr>
            <a:r>
              <a:rPr lang="fr-FR" sz="1300" dirty="0"/>
              <a:t>Cécile Wolff. </a:t>
            </a:r>
            <a:r>
              <a:rPr lang="fr-FR" sz="1300" i="1" dirty="0"/>
              <a:t>Développer son identité numérique sur les réseaux sociaux. Pourquoi, comment ? </a:t>
            </a:r>
            <a:r>
              <a:rPr lang="fr-FR" sz="1300" dirty="0"/>
              <a:t>05/2011. [en ligne]. Disponible sur : </a:t>
            </a:r>
            <a:r>
              <a:rPr lang="fr-FR" sz="1300" dirty="0">
                <a:hlinkClick r:id="rId19"/>
              </a:rPr>
              <a:t>http://www.slideshare.net/parlonsweb/dvelopper-son-identit-numrique-sur-les-rseaux-sociaux-pourquoi-comment</a:t>
            </a:r>
            <a:r>
              <a:rPr lang="fr-FR" sz="1300" dirty="0"/>
              <a:t>.</a:t>
            </a:r>
          </a:p>
          <a:p>
            <a:pPr marL="358775" lvl="0" indent="-176213">
              <a:lnSpc>
                <a:spcPct val="120000"/>
              </a:lnSpc>
              <a:spcBef>
                <a:spcPts val="24"/>
              </a:spcBef>
              <a:spcAft>
                <a:spcPts val="300"/>
              </a:spcAft>
              <a:buNone/>
            </a:pPr>
            <a:r>
              <a:rPr lang="fr-FR" sz="1300" dirty="0" err="1"/>
              <a:t>YouontheWeb</a:t>
            </a:r>
            <a:r>
              <a:rPr lang="fr-FR" sz="1300" dirty="0"/>
              <a:t>. </a:t>
            </a:r>
            <a:r>
              <a:rPr lang="fr-FR" sz="1300" i="1" dirty="0"/>
              <a:t>Cultivez votre identité numérique</a:t>
            </a:r>
            <a:r>
              <a:rPr lang="fr-FR" sz="1300" dirty="0"/>
              <a:t>. 22/04/2009. E-book, 60 p. [en ligne]. Disponible sur : </a:t>
            </a:r>
            <a:r>
              <a:rPr lang="fr-FR" sz="1300" dirty="0">
                <a:hlinkClick r:id="rId20"/>
              </a:rPr>
              <a:t>http://issuu.com/geemik/docs/cultivez_votre_identite_numerique_v1.2</a:t>
            </a:r>
            <a:r>
              <a:rPr lang="fr-FR" sz="1300" dirty="0"/>
              <a:t>. </a:t>
            </a:r>
          </a:p>
          <a:p>
            <a:pPr marL="358775" lvl="0" indent="-176213">
              <a:lnSpc>
                <a:spcPct val="120000"/>
              </a:lnSpc>
              <a:spcAft>
                <a:spcPts val="300"/>
              </a:spcAft>
              <a:buNone/>
            </a:pPr>
            <a:endParaRPr lang="fr-FR" sz="900" dirty="0"/>
          </a:p>
        </p:txBody>
      </p:sp>
      <p:sp>
        <p:nvSpPr>
          <p:cNvPr id="4" name="Étoile à 5 branches 3">
            <a:extLst>
              <a:ext uri="{FF2B5EF4-FFF2-40B4-BE49-F238E27FC236}">
                <a16:creationId xmlns:a16="http://schemas.microsoft.com/office/drawing/2014/main" id="{F6377BD9-E33C-413C-BCFD-D19B97BB6B2F}"/>
              </a:ext>
            </a:extLst>
          </p:cNvPr>
          <p:cNvSpPr>
            <a:spLocks noChangeAspect="1"/>
          </p:cNvSpPr>
          <p:nvPr/>
        </p:nvSpPr>
        <p:spPr>
          <a:xfrm>
            <a:off x="107504" y="1484784"/>
            <a:ext cx="288032" cy="288032"/>
          </a:xfrm>
          <a:prstGeom prst="star5">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4224546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04664"/>
            <a:ext cx="8640960" cy="648072"/>
          </a:xfrm>
        </p:spPr>
        <p:txBody>
          <a:bodyPr/>
          <a:lstStyle/>
          <a:p>
            <a:r>
              <a:rPr lang="fr-FR" dirty="0"/>
              <a:t>Bibliographie – points d’attention</a:t>
            </a:r>
          </a:p>
        </p:txBody>
      </p:sp>
      <p:sp>
        <p:nvSpPr>
          <p:cNvPr id="3" name="Espace réservé du contenu 2"/>
          <p:cNvSpPr>
            <a:spLocks noGrp="1"/>
          </p:cNvSpPr>
          <p:nvPr>
            <p:ph idx="1"/>
          </p:nvPr>
        </p:nvSpPr>
        <p:spPr>
          <a:xfrm>
            <a:off x="251520" y="1268760"/>
            <a:ext cx="8640960" cy="5472608"/>
          </a:xfrm>
        </p:spPr>
        <p:txBody>
          <a:bodyPr>
            <a:normAutofit fontScale="55000" lnSpcReduction="20000"/>
          </a:bodyPr>
          <a:lstStyle/>
          <a:p>
            <a:pPr marL="358775" lvl="0" indent="-176213">
              <a:lnSpc>
                <a:spcPct val="120000"/>
              </a:lnSpc>
              <a:buNone/>
            </a:pPr>
            <a:r>
              <a:rPr lang="fr-FR" sz="1400" b="1" dirty="0"/>
              <a:t>Enjeux professionnels </a:t>
            </a:r>
          </a:p>
          <a:p>
            <a:pPr marL="358775" indent="-176213">
              <a:lnSpc>
                <a:spcPct val="120000"/>
              </a:lnSpc>
              <a:spcBef>
                <a:spcPts val="24"/>
              </a:spcBef>
              <a:spcAft>
                <a:spcPts val="300"/>
              </a:spcAft>
              <a:buNone/>
            </a:pPr>
            <a:r>
              <a:rPr lang="fr-FR" sz="1500" dirty="0"/>
              <a:t>Heidi G. Allen et al.  « Social media release </a:t>
            </a:r>
            <a:r>
              <a:rPr lang="fr-FR" sz="1500" dirty="0" err="1"/>
              <a:t>increases</a:t>
            </a:r>
            <a:r>
              <a:rPr lang="fr-FR" sz="1500" dirty="0"/>
              <a:t> </a:t>
            </a:r>
            <a:r>
              <a:rPr lang="fr-FR" sz="1500" dirty="0" err="1"/>
              <a:t>dissemination</a:t>
            </a:r>
            <a:r>
              <a:rPr lang="fr-FR" sz="1500" dirty="0"/>
              <a:t> of original articles in the </a:t>
            </a:r>
            <a:r>
              <a:rPr lang="fr-FR" sz="1500" dirty="0" err="1"/>
              <a:t>clinical</a:t>
            </a:r>
            <a:r>
              <a:rPr lang="fr-FR" sz="1500" dirty="0"/>
              <a:t> pain sciences ». </a:t>
            </a:r>
            <a:r>
              <a:rPr lang="fr-FR" sz="1500" i="1" dirty="0"/>
              <a:t>PLOS ONE</a:t>
            </a:r>
            <a:r>
              <a:rPr lang="fr-FR" sz="1500" dirty="0"/>
              <a:t>. 17/07/2013. [en ligne]. Disponible sur : </a:t>
            </a:r>
            <a:r>
              <a:rPr lang="fr-FR" sz="1500" dirty="0">
                <a:hlinkClick r:id="rId3"/>
              </a:rPr>
              <a:t>http://www.ploscollections.org/article/info%3Adoi%2F10.1371%2Fjournal.pone.0068914;jsessionid=F6185D952FB9C35C99A6E199B2CCCB79#s4</a:t>
            </a:r>
            <a:r>
              <a:rPr lang="fr-FR" sz="1500" dirty="0"/>
              <a:t>. </a:t>
            </a:r>
          </a:p>
          <a:p>
            <a:pPr marL="358775" indent="-176213">
              <a:lnSpc>
                <a:spcPct val="120000"/>
              </a:lnSpc>
              <a:spcBef>
                <a:spcPts val="24"/>
              </a:spcBef>
              <a:spcAft>
                <a:spcPts val="300"/>
              </a:spcAft>
              <a:buNone/>
            </a:pPr>
            <a:r>
              <a:rPr lang="nb-NO" sz="1500" dirty="0"/>
              <a:t>Paul Basken. «</a:t>
            </a:r>
            <a:r>
              <a:rPr lang="en-US" sz="1500" dirty="0"/>
              <a:t>US university pays £510K to settle lawsuit over critical blog</a:t>
            </a:r>
            <a:r>
              <a:rPr lang="fr-FR" sz="1500" dirty="0"/>
              <a:t> ». </a:t>
            </a:r>
            <a:r>
              <a:rPr lang="fr-FR" sz="1500" i="1" dirty="0"/>
              <a:t>Times </a:t>
            </a:r>
            <a:r>
              <a:rPr lang="fr-FR" sz="1500" i="1" dirty="0" err="1"/>
              <a:t>higher</a:t>
            </a:r>
            <a:r>
              <a:rPr lang="fr-FR" sz="1500" i="1" dirty="0"/>
              <a:t> </a:t>
            </a:r>
            <a:r>
              <a:rPr lang="fr-FR" sz="1500" i="1" dirty="0" err="1"/>
              <a:t>education</a:t>
            </a:r>
            <a:r>
              <a:rPr lang="fr-FR" sz="1500" dirty="0"/>
              <a:t>. 09/01/</a:t>
            </a:r>
            <a:r>
              <a:rPr lang="nb-NO" sz="1500" dirty="0"/>
              <a:t>2019. </a:t>
            </a:r>
            <a:r>
              <a:rPr lang="fr-FR" sz="1500" dirty="0"/>
              <a:t>[en ligne]. Disponible sur : </a:t>
            </a:r>
            <a:r>
              <a:rPr lang="nb-NO" sz="1500" dirty="0">
                <a:hlinkClick r:id="rId4"/>
              </a:rPr>
              <a:t>https://www.timeshighereducation.com/news/us-university-pays-ps510k-settle-lawsuit-over-critical-blo</a:t>
            </a:r>
            <a:r>
              <a:rPr lang="nb-NO" sz="1500" dirty="0"/>
              <a:t>.</a:t>
            </a:r>
          </a:p>
          <a:p>
            <a:pPr marL="358775" indent="-176213">
              <a:lnSpc>
                <a:spcPct val="120000"/>
              </a:lnSpc>
              <a:spcBef>
                <a:spcPts val="24"/>
              </a:spcBef>
              <a:spcAft>
                <a:spcPts val="300"/>
              </a:spcAft>
              <a:buNone/>
            </a:pPr>
            <a:r>
              <a:rPr lang="nb-NO" sz="1500" dirty="0"/>
              <a:t> </a:t>
            </a:r>
            <a:r>
              <a:rPr lang="fr-FR" sz="1500" dirty="0"/>
              <a:t>Caroline Bauer. « Les réseaux sociaux dans la diffusion des articles scientifiques vs vulgarisation ». </a:t>
            </a:r>
            <a:r>
              <a:rPr lang="fr-FR" sz="1500" i="1" dirty="0"/>
              <a:t>Rôle des professionnels de l’IST  pour offrir une meilleure visibilité public aux travaux des acteurs de la recherche en SHS. </a:t>
            </a:r>
            <a:r>
              <a:rPr lang="fr-FR" sz="1500" dirty="0"/>
              <a:t>IHS, Paris, 7/12/2016. [en ligne]. Disponible sur : </a:t>
            </a:r>
            <a:r>
              <a:rPr lang="fr-FR" sz="1500" dirty="0">
                <a:hlinkClick r:id="rId5"/>
              </a:rPr>
              <a:t>https://bapf2016.sciencesconf.org/data/pages/bauervf.pdf</a:t>
            </a:r>
            <a:r>
              <a:rPr lang="fr-FR" sz="1500" dirty="0"/>
              <a:t>. </a:t>
            </a:r>
          </a:p>
          <a:p>
            <a:pPr marL="358775" indent="-176213">
              <a:lnSpc>
                <a:spcPct val="120000"/>
              </a:lnSpc>
              <a:spcBef>
                <a:spcPts val="24"/>
              </a:spcBef>
              <a:spcAft>
                <a:spcPts val="300"/>
              </a:spcAft>
              <a:buNone/>
            </a:pPr>
            <a:r>
              <a:rPr lang="fr-FR" sz="1500" dirty="0"/>
              <a:t>Christophe Benech. « Protection et propriété des données sur Academia.edu et ResearchGate ». </a:t>
            </a:r>
            <a:r>
              <a:rPr lang="fr-FR" sz="1500" i="1" dirty="0" err="1"/>
              <a:t>ArchéOrient</a:t>
            </a:r>
            <a:r>
              <a:rPr lang="fr-FR" sz="1500" dirty="0"/>
              <a:t>. 14/03/2014. [en ligne]. Disponible sur : </a:t>
            </a:r>
            <a:r>
              <a:rPr lang="fr-FR" sz="1500" dirty="0">
                <a:hlinkClick r:id="rId6"/>
              </a:rPr>
              <a:t>http://archeorient.hypotheses.org/2554</a:t>
            </a:r>
            <a:r>
              <a:rPr lang="fr-FR" sz="1500" dirty="0"/>
              <a:t>. </a:t>
            </a:r>
          </a:p>
          <a:p>
            <a:pPr marL="358775" indent="-176213">
              <a:lnSpc>
                <a:spcPct val="120000"/>
              </a:lnSpc>
              <a:spcBef>
                <a:spcPts val="24"/>
              </a:spcBef>
              <a:spcAft>
                <a:spcPts val="300"/>
              </a:spcAft>
              <a:buNone/>
            </a:pPr>
            <a:r>
              <a:rPr lang="fr-FR" sz="1500" dirty="0"/>
              <a:t>Holly M. </a:t>
            </a:r>
            <a:r>
              <a:rPr lang="fr-FR" sz="1500" dirty="0" err="1"/>
              <a:t>Bik</a:t>
            </a:r>
            <a:r>
              <a:rPr lang="fr-FR" sz="1500" dirty="0"/>
              <a:t> et Miriam C. Goldstein. « An introduction to social media for </a:t>
            </a:r>
            <a:r>
              <a:rPr lang="fr-FR" sz="1500" dirty="0" err="1"/>
              <a:t>scientists</a:t>
            </a:r>
            <a:r>
              <a:rPr lang="fr-FR" sz="1500" dirty="0"/>
              <a:t> ». </a:t>
            </a:r>
            <a:r>
              <a:rPr lang="fr-FR" sz="1500" i="1" dirty="0" err="1"/>
              <a:t>PLoSBiol</a:t>
            </a:r>
            <a:r>
              <a:rPr lang="fr-FR" sz="1500" i="1" dirty="0"/>
              <a:t>.</a:t>
            </a:r>
            <a:r>
              <a:rPr lang="fr-FR" sz="1500" dirty="0"/>
              <a:t> 11(4). 23/04/2013. [en ligne]. Disponible sur : </a:t>
            </a:r>
            <a:r>
              <a:rPr lang="fr-FR" sz="1500" dirty="0">
                <a:hlinkClick r:id="rId7"/>
              </a:rPr>
              <a:t>http://www.plosbiology.org/article/info%3Adoi%2F10.1371%2Fjournal.pbio.1001535</a:t>
            </a:r>
            <a:r>
              <a:rPr lang="fr-FR" sz="1500" dirty="0"/>
              <a:t>. </a:t>
            </a:r>
          </a:p>
          <a:p>
            <a:pPr marL="358775" indent="-176213">
              <a:lnSpc>
                <a:spcPct val="120000"/>
              </a:lnSpc>
              <a:spcBef>
                <a:spcPts val="24"/>
              </a:spcBef>
              <a:spcAft>
                <a:spcPts val="300"/>
              </a:spcAft>
              <a:buNone/>
            </a:pPr>
            <a:r>
              <a:rPr lang="fr-FR" sz="1500" dirty="0" err="1"/>
              <a:t>Ellie</a:t>
            </a:r>
            <a:r>
              <a:rPr lang="fr-FR" sz="1500" dirty="0"/>
              <a:t> Bothwell. « « Urgent </a:t>
            </a:r>
            <a:r>
              <a:rPr lang="fr-FR" sz="1500" dirty="0" err="1"/>
              <a:t>need</a:t>
            </a:r>
            <a:r>
              <a:rPr lang="fr-FR" sz="1500" dirty="0"/>
              <a:t> » for guidelines on use of social media ». </a:t>
            </a:r>
            <a:r>
              <a:rPr lang="fr-FR" sz="1500" i="1" dirty="0"/>
              <a:t>Times </a:t>
            </a:r>
            <a:r>
              <a:rPr lang="fr-FR" sz="1500" i="1" dirty="0" err="1"/>
              <a:t>higher</a:t>
            </a:r>
            <a:r>
              <a:rPr lang="fr-FR" sz="1500" i="1" dirty="0"/>
              <a:t> </a:t>
            </a:r>
            <a:r>
              <a:rPr lang="fr-FR" sz="1500" i="1" dirty="0" err="1"/>
              <a:t>education</a:t>
            </a:r>
            <a:r>
              <a:rPr lang="fr-FR" sz="1500" i="1" dirty="0"/>
              <a:t>. </a:t>
            </a:r>
            <a:r>
              <a:rPr lang="fr-FR" sz="1500" dirty="0"/>
              <a:t>31/01/2019. [en ligne]. Disponible sur : </a:t>
            </a:r>
            <a:r>
              <a:rPr lang="fr-FR" sz="1500" dirty="0">
                <a:hlinkClick r:id="rId8"/>
              </a:rPr>
              <a:t>https://www.timeshighereducation.com/news/call-sector-guidelines-academic-freedom-social-media</a:t>
            </a:r>
            <a:r>
              <a:rPr lang="fr-FR" sz="1500" dirty="0"/>
              <a:t>. </a:t>
            </a:r>
          </a:p>
          <a:p>
            <a:pPr marL="358775" indent="-176213">
              <a:lnSpc>
                <a:spcPct val="120000"/>
              </a:lnSpc>
              <a:spcBef>
                <a:spcPts val="24"/>
              </a:spcBef>
              <a:spcAft>
                <a:spcPts val="300"/>
              </a:spcAft>
              <a:buNone/>
            </a:pPr>
            <a:r>
              <a:rPr lang="fr-FR" sz="1500" dirty="0"/>
              <a:t>Cheryl Brown. « </a:t>
            </a:r>
            <a:r>
              <a:rPr lang="en-US" sz="1500" dirty="0"/>
              <a:t>Can’t tweet or won’t tweet ? What are the reasons behind low adoption of web 2.0 tools by researchers?</a:t>
            </a:r>
            <a:r>
              <a:rPr lang="fr-FR" sz="1500" dirty="0"/>
              <a:t> ». </a:t>
            </a:r>
            <a:r>
              <a:rPr lang="fr-FR" sz="1500" i="1" dirty="0"/>
              <a:t>LSE impact blog</a:t>
            </a:r>
            <a:r>
              <a:rPr lang="fr-FR" sz="1500" dirty="0"/>
              <a:t>. 02/01/2012. [en ligne]. Disponible sur : </a:t>
            </a:r>
            <a:r>
              <a:rPr lang="fr-FR" sz="1500" dirty="0">
                <a:hlinkClick r:id="rId9"/>
              </a:rPr>
              <a:t>http://blogs.lse.ac.uk/impactofsocialsciences/2012/01/02/can%E2%80%99t-tweet-or-won%E2%80%99t-tweet-adoption-of-web-2-0-tools-by-researchers/</a:t>
            </a:r>
            <a:r>
              <a:rPr lang="fr-FR" sz="1500" dirty="0"/>
              <a:t>.</a:t>
            </a:r>
          </a:p>
          <a:p>
            <a:pPr marL="358775" indent="-176213">
              <a:lnSpc>
                <a:spcPct val="120000"/>
              </a:lnSpc>
              <a:spcBef>
                <a:spcPts val="24"/>
              </a:spcBef>
              <a:spcAft>
                <a:spcPts val="300"/>
              </a:spcAft>
              <a:buNone/>
            </a:pPr>
            <a:r>
              <a:rPr lang="fr-FR" sz="1500" dirty="0"/>
              <a:t>Barbara </a:t>
            </a:r>
            <a:r>
              <a:rPr lang="fr-FR" sz="1500" dirty="0" err="1"/>
              <a:t>Brynko</a:t>
            </a:r>
            <a:r>
              <a:rPr lang="fr-FR" sz="1500" dirty="0"/>
              <a:t>. « </a:t>
            </a:r>
            <a:r>
              <a:rPr lang="fr-FR" sz="1500" dirty="0" err="1"/>
              <a:t>Sustaining</a:t>
            </a:r>
            <a:r>
              <a:rPr lang="fr-FR" sz="1500" dirty="0"/>
              <a:t> the VIVO network ». I</a:t>
            </a:r>
            <a:r>
              <a:rPr lang="fr-FR" sz="1500" i="1" dirty="0"/>
              <a:t>nformation </a:t>
            </a:r>
            <a:r>
              <a:rPr lang="fr-FR" sz="1500" i="1" dirty="0" err="1"/>
              <a:t>today</a:t>
            </a:r>
            <a:r>
              <a:rPr lang="fr-FR" sz="1500" i="1" dirty="0"/>
              <a:t>.</a:t>
            </a:r>
            <a:r>
              <a:rPr lang="fr-FR" sz="1500" dirty="0"/>
              <a:t> vol. 27, n°6, 06/2010. [en ligne]. Disponible sur : </a:t>
            </a:r>
            <a:r>
              <a:rPr lang="fr-FR" sz="1500" dirty="0">
                <a:hlinkClick r:id="rId10"/>
              </a:rPr>
              <a:t>http://www.infotoday.com/it/jun10/Brynko.shtml</a:t>
            </a:r>
            <a:r>
              <a:rPr lang="fr-FR" sz="1500" dirty="0"/>
              <a:t>. </a:t>
            </a:r>
          </a:p>
          <a:p>
            <a:pPr marL="358775" indent="-176213">
              <a:lnSpc>
                <a:spcPct val="120000"/>
              </a:lnSpc>
              <a:spcBef>
                <a:spcPts val="24"/>
              </a:spcBef>
              <a:spcAft>
                <a:spcPts val="300"/>
              </a:spcAft>
              <a:buNone/>
            </a:pPr>
            <a:r>
              <a:rPr lang="fr-FR" sz="1500" dirty="0" err="1"/>
              <a:t>Declan</a:t>
            </a:r>
            <a:r>
              <a:rPr lang="fr-FR" sz="1500" dirty="0"/>
              <a:t> Butler. « P</a:t>
            </a:r>
            <a:r>
              <a:rPr lang="en-US" sz="1500" dirty="0" err="1"/>
              <a:t>ublish</a:t>
            </a:r>
            <a:r>
              <a:rPr lang="en-US" sz="1500" dirty="0"/>
              <a:t> in Wikipedia or perish</a:t>
            </a:r>
            <a:r>
              <a:rPr lang="fr-FR" sz="1500" dirty="0"/>
              <a:t> ». </a:t>
            </a:r>
            <a:r>
              <a:rPr lang="fr-FR" sz="1500" i="1" dirty="0"/>
              <a:t>Nature News</a:t>
            </a:r>
            <a:r>
              <a:rPr lang="fr-FR" sz="1500" dirty="0"/>
              <a:t>. 16/12/2008. [en ligne]. Disponible sur : </a:t>
            </a:r>
            <a:r>
              <a:rPr lang="fr-FR" sz="1500" dirty="0">
                <a:hlinkClick r:id="rId11"/>
              </a:rPr>
              <a:t>http://www.nature.com/news/2008/081216/full/news.2008.1312.html</a:t>
            </a:r>
            <a:r>
              <a:rPr lang="fr-FR" sz="1500" dirty="0"/>
              <a:t>. </a:t>
            </a:r>
          </a:p>
          <a:p>
            <a:pPr marL="358775" indent="-176213">
              <a:lnSpc>
                <a:spcPct val="120000"/>
              </a:lnSpc>
              <a:spcBef>
                <a:spcPts val="24"/>
              </a:spcBef>
              <a:spcAft>
                <a:spcPts val="300"/>
              </a:spcAft>
              <a:buNone/>
            </a:pPr>
            <a:r>
              <a:rPr lang="fr-FR" sz="1500" dirty="0"/>
              <a:t>Mark </a:t>
            </a:r>
            <a:r>
              <a:rPr lang="fr-FR" sz="1500" dirty="0" err="1"/>
              <a:t>Carrigan</a:t>
            </a:r>
            <a:r>
              <a:rPr lang="fr-FR" sz="1500" dirty="0"/>
              <a:t>. «</a:t>
            </a:r>
            <a:r>
              <a:rPr lang="en-US" sz="1500" dirty="0"/>
              <a:t>Why I’ve deleted my Twitter account #</a:t>
            </a:r>
            <a:r>
              <a:rPr lang="en-US" sz="1500" dirty="0" err="1"/>
              <a:t>exhaustionrebellion</a:t>
            </a:r>
            <a:r>
              <a:rPr lang="fr-FR" sz="1500" dirty="0"/>
              <a:t> ». </a:t>
            </a:r>
            <a:r>
              <a:rPr lang="fr-FR" sz="1500" i="1" dirty="0"/>
              <a:t>Mark </a:t>
            </a:r>
            <a:r>
              <a:rPr lang="fr-FR" sz="1500" i="1" dirty="0" err="1"/>
              <a:t>Carrigan</a:t>
            </a:r>
            <a:r>
              <a:rPr lang="fr-FR" sz="1500" i="1" dirty="0"/>
              <a:t> blog. </a:t>
            </a:r>
            <a:r>
              <a:rPr lang="fr-FR" sz="1500" dirty="0"/>
              <a:t>30/11/2019. [en ligne]. Disponible sur : </a:t>
            </a:r>
            <a:r>
              <a:rPr lang="fr-FR" sz="1500" dirty="0">
                <a:hlinkClick r:id="rId12"/>
              </a:rPr>
              <a:t>https://markcarrigan.net/2019/11/30/why-ive-deleted-my-twitter-account-exhaustionrebellion/</a:t>
            </a:r>
            <a:r>
              <a:rPr lang="fr-FR" sz="1500" dirty="0"/>
              <a:t>.</a:t>
            </a:r>
          </a:p>
          <a:p>
            <a:pPr marL="358775" indent="-176213">
              <a:lnSpc>
                <a:spcPct val="120000"/>
              </a:lnSpc>
              <a:spcBef>
                <a:spcPts val="24"/>
              </a:spcBef>
              <a:spcAft>
                <a:spcPts val="300"/>
              </a:spcAft>
              <a:buNone/>
            </a:pPr>
            <a:r>
              <a:rPr lang="fr-FR" sz="1500" i="1" dirty="0"/>
              <a:t>Charte nationale de déontologie des métiers de la recherche</a:t>
            </a:r>
            <a:r>
              <a:rPr lang="fr-FR" sz="1500" dirty="0"/>
              <a:t>. 2015. 6 p. [en ligne]. Disponible sur : </a:t>
            </a:r>
            <a:r>
              <a:rPr lang="fr-FR" sz="1500" dirty="0">
                <a:hlinkClick r:id="rId13"/>
              </a:rPr>
              <a:t>http://www.cnrs.fr/comets/IMG/pdf/charte_nationale__deontologie_signe_e_janvier2015.pdf</a:t>
            </a:r>
            <a:r>
              <a:rPr lang="fr-FR" sz="1500" dirty="0"/>
              <a:t> </a:t>
            </a:r>
          </a:p>
          <a:p>
            <a:pPr marL="358775" indent="-176213">
              <a:lnSpc>
                <a:spcPct val="120000"/>
              </a:lnSpc>
              <a:spcBef>
                <a:spcPts val="24"/>
              </a:spcBef>
              <a:spcAft>
                <a:spcPts val="300"/>
              </a:spcAft>
              <a:buNone/>
            </a:pPr>
            <a:r>
              <a:rPr lang="fr-FR" sz="1500" dirty="0"/>
              <a:t>Thomas </a:t>
            </a:r>
            <a:r>
              <a:rPr lang="fr-FR" sz="1500" dirty="0" err="1"/>
              <a:t>Coëffé</a:t>
            </a:r>
            <a:r>
              <a:rPr lang="fr-FR" sz="1500" dirty="0"/>
              <a:t>. « Vos tweets n’engagent pas que vous » : le message du </a:t>
            </a:r>
            <a:r>
              <a:rPr lang="fr-FR" sz="1500" i="1" dirty="0"/>
              <a:t>New York Times </a:t>
            </a:r>
            <a:r>
              <a:rPr lang="fr-FR" sz="1500" dirty="0"/>
              <a:t>aux journalistes ». </a:t>
            </a:r>
            <a:r>
              <a:rPr lang="fr-FR" sz="1500" i="1" dirty="0"/>
              <a:t>Le blog du modérateur. 1</a:t>
            </a:r>
            <a:r>
              <a:rPr lang="fr-FR" sz="1500" dirty="0"/>
              <a:t>9/10/2017. [en ligne]. Disponible sur : </a:t>
            </a:r>
            <a:r>
              <a:rPr lang="fr-FR" sz="1500" dirty="0">
                <a:hlinkClick r:id="rId14"/>
              </a:rPr>
              <a:t>https://www.blogdumoderateur.com/tweets-are-my-own-nyt/</a:t>
            </a:r>
            <a:r>
              <a:rPr lang="fr-FR" sz="1500" dirty="0"/>
              <a:t>. </a:t>
            </a:r>
          </a:p>
          <a:p>
            <a:pPr marL="358775" indent="-176213">
              <a:lnSpc>
                <a:spcPct val="120000"/>
              </a:lnSpc>
              <a:spcBef>
                <a:spcPts val="24"/>
              </a:spcBef>
              <a:spcAft>
                <a:spcPts val="300"/>
              </a:spcAft>
              <a:buNone/>
            </a:pPr>
            <a:r>
              <a:rPr lang="fr-FR" sz="1500" dirty="0"/>
              <a:t>Comité d’éthique du CNRS (COMETS). </a:t>
            </a:r>
            <a:r>
              <a:rPr lang="fr-FR" sz="1500" i="1" dirty="0"/>
              <a:t>Discussion et contrôle des publications scientifiques à travers les réseaux sociaux et les medias : questionnements éthiques</a:t>
            </a:r>
            <a:r>
              <a:rPr lang="fr-FR" sz="1500" dirty="0"/>
              <a:t>. 5/04/2016. 12 p. [en ligne]. Disponible sur : </a:t>
            </a:r>
            <a:r>
              <a:rPr lang="fr-FR" sz="1500" dirty="0">
                <a:hlinkClick r:id="rId15"/>
              </a:rPr>
              <a:t>https://comite-ethique.cnrs.fr/wp-content/uploads/2019/10/AVIS-2016-32-FR.pdf</a:t>
            </a:r>
            <a:r>
              <a:rPr lang="fr-FR" sz="1500" dirty="0"/>
              <a:t>.</a:t>
            </a:r>
          </a:p>
          <a:p>
            <a:pPr marL="358775" indent="-176213">
              <a:lnSpc>
                <a:spcPct val="120000"/>
              </a:lnSpc>
              <a:spcBef>
                <a:spcPts val="24"/>
              </a:spcBef>
              <a:spcAft>
                <a:spcPts val="300"/>
              </a:spcAft>
              <a:buNone/>
            </a:pPr>
            <a:r>
              <a:rPr lang="fr-FR" sz="1500" dirty="0"/>
              <a:t>--. </a:t>
            </a:r>
            <a:r>
              <a:rPr lang="fr-FR" sz="1500" i="1" dirty="0"/>
              <a:t>Libertés et responsabilités dans la recherche académique.</a:t>
            </a:r>
            <a:r>
              <a:rPr lang="fr-FR" sz="1500" dirty="0"/>
              <a:t> Avis n°2018-35. 2018, modifié 2020. 19 p. [en ligne]. Disponible sur : </a:t>
            </a:r>
            <a:r>
              <a:rPr lang="fr-FR" sz="1500" dirty="0">
                <a:hlinkClick r:id="rId16"/>
              </a:rPr>
              <a:t>https://comite-ethique.cnrs.fr/wp-content/uploads/2020/03/AVIS-2018-35.pdf</a:t>
            </a:r>
            <a:r>
              <a:rPr lang="fr-FR" sz="1500" dirty="0"/>
              <a:t>.</a:t>
            </a:r>
          </a:p>
          <a:p>
            <a:pPr marL="358775" indent="-176213">
              <a:lnSpc>
                <a:spcPct val="120000"/>
              </a:lnSpc>
              <a:spcBef>
                <a:spcPts val="24"/>
              </a:spcBef>
              <a:spcAft>
                <a:spcPts val="300"/>
              </a:spcAft>
              <a:buNone/>
            </a:pPr>
            <a:r>
              <a:rPr lang="fr-FR" sz="1500" dirty="0"/>
              <a:t>--. CNRS / CPU. </a:t>
            </a:r>
            <a:r>
              <a:rPr lang="fr-FR" sz="1500" i="1" dirty="0"/>
              <a:t>Pratiquer une recherche intègre et responsable. Un guide</a:t>
            </a:r>
            <a:r>
              <a:rPr lang="fr-FR" sz="1500" dirty="0"/>
              <a:t>. 33 p. 03/2017. [en ligne]. Disponible sur :</a:t>
            </a:r>
            <a:r>
              <a:rPr lang="fr-FR" sz="1500" dirty="0">
                <a:hlinkClick r:id="rId17"/>
              </a:rPr>
              <a:t>https://comite-ethique.cnrs.fr/guide-pratique/</a:t>
            </a:r>
            <a:r>
              <a:rPr lang="fr-FR" sz="1500" dirty="0"/>
              <a:t>.</a:t>
            </a:r>
          </a:p>
          <a:p>
            <a:pPr marL="358775" indent="-176213">
              <a:lnSpc>
                <a:spcPct val="120000"/>
              </a:lnSpc>
              <a:spcBef>
                <a:spcPts val="24"/>
              </a:spcBef>
              <a:spcAft>
                <a:spcPts val="300"/>
              </a:spcAft>
              <a:buNone/>
            </a:pPr>
            <a:r>
              <a:rPr lang="fr-FR" sz="1500" dirty="0"/>
              <a:t>--. </a:t>
            </a:r>
            <a:r>
              <a:rPr lang="fr-FR" sz="1500" i="1" dirty="0"/>
              <a:t>Quelles nouvelles responsabilités pour les chercheurs à l’heure des débats sur la post-vérité.</a:t>
            </a:r>
            <a:r>
              <a:rPr lang="fr-FR" sz="1500" dirty="0"/>
              <a:t> Avis n°2018-37. 2018. 25 p. [en ligne]. Disponible sur : </a:t>
            </a:r>
            <a:r>
              <a:rPr lang="fr-FR" sz="1500" dirty="0">
                <a:hlinkClick r:id="rId18"/>
              </a:rPr>
              <a:t>https://comite-ethique.cnrs.fr/wp-content/uploads/2019/10/AVIS-2018-37.pdf</a:t>
            </a:r>
            <a:r>
              <a:rPr lang="fr-FR" sz="1500" dirty="0"/>
              <a:t>.</a:t>
            </a:r>
          </a:p>
          <a:p>
            <a:pPr marL="358775" indent="-176213">
              <a:lnSpc>
                <a:spcPct val="120000"/>
              </a:lnSpc>
              <a:spcBef>
                <a:spcPts val="24"/>
              </a:spcBef>
              <a:spcAft>
                <a:spcPts val="300"/>
              </a:spcAft>
              <a:buNone/>
            </a:pPr>
            <a:r>
              <a:rPr lang="fr-FR" sz="1500" dirty="0"/>
              <a:t>CCSD. « HALv3 : forme auteur, </a:t>
            </a:r>
            <a:r>
              <a:rPr lang="fr-FR" sz="1500" dirty="0" err="1"/>
              <a:t>idHAL</a:t>
            </a:r>
            <a:r>
              <a:rPr lang="fr-FR" sz="1500" dirty="0"/>
              <a:t> et CV ». </a:t>
            </a:r>
            <a:r>
              <a:rPr lang="fr-FR" sz="1500" i="1" dirty="0"/>
              <a:t>Le blog du CCSD</a:t>
            </a:r>
            <a:r>
              <a:rPr lang="fr-FR" sz="1500" dirty="0"/>
              <a:t>. 26/3/2014. [en ligne]. Disponible sur :  </a:t>
            </a:r>
            <a:r>
              <a:rPr lang="fr-FR" sz="1500" dirty="0">
                <a:hlinkClick r:id="rId19"/>
              </a:rPr>
              <a:t>http://blog.ccsd.cnrs.fr/2014/03/halv3-forme-auteur-idhal-et-cv/</a:t>
            </a:r>
            <a:r>
              <a:rPr lang="fr-FR" sz="1500" dirty="0"/>
              <a:t>. </a:t>
            </a:r>
          </a:p>
          <a:p>
            <a:pPr marL="358775" indent="-176213">
              <a:lnSpc>
                <a:spcPct val="120000"/>
              </a:lnSpc>
              <a:spcBef>
                <a:spcPts val="24"/>
              </a:spcBef>
              <a:spcAft>
                <a:spcPts val="300"/>
              </a:spcAft>
              <a:buNone/>
            </a:pPr>
            <a:r>
              <a:rPr lang="fr-FR" sz="1500" dirty="0"/>
              <a:t>--. « Identité(s) numérique(s) et archives ouvertes ». </a:t>
            </a:r>
            <a:r>
              <a:rPr lang="fr-FR" sz="1500" i="1" dirty="0"/>
              <a:t>Le blog du CCSD.</a:t>
            </a:r>
            <a:r>
              <a:rPr lang="fr-FR" sz="1500" dirty="0"/>
              <a:t> 13/12/2013. [en ligne]. Disponible sur : </a:t>
            </a:r>
            <a:r>
              <a:rPr lang="fr-FR" sz="1500" dirty="0">
                <a:hlinkClick r:id="rId20"/>
              </a:rPr>
              <a:t>http://blog.ccsd.cnrs.fr/2013/12/identites-numeriques-et-archives-ouvertes/</a:t>
            </a:r>
            <a:r>
              <a:rPr lang="fr-FR" sz="1500" dirty="0"/>
              <a:t>. </a:t>
            </a:r>
          </a:p>
          <a:p>
            <a:pPr marL="358775" indent="-176213">
              <a:lnSpc>
                <a:spcPct val="120000"/>
              </a:lnSpc>
              <a:spcBef>
                <a:spcPts val="24"/>
              </a:spcBef>
              <a:spcAft>
                <a:spcPts val="300"/>
              </a:spcAft>
              <a:buNone/>
            </a:pPr>
            <a:r>
              <a:rPr lang="fr-FR" sz="1500" dirty="0"/>
              <a:t>Manon </a:t>
            </a:r>
            <a:r>
              <a:rPr lang="fr-FR" sz="1500" dirty="0" err="1"/>
              <a:t>Champier</a:t>
            </a:r>
            <a:r>
              <a:rPr lang="fr-FR" sz="1500" dirty="0"/>
              <a:t>. « Vulgariser autrement ? Internet et les nouveaux espaces de médiation de l’histoire ». </a:t>
            </a:r>
            <a:r>
              <a:rPr lang="fr-FR" sz="1500" i="1" dirty="0" err="1"/>
              <a:t>Com’en</a:t>
            </a:r>
            <a:r>
              <a:rPr lang="fr-FR" sz="1500" i="1" dirty="0"/>
              <a:t> histoire. </a:t>
            </a:r>
            <a:r>
              <a:rPr lang="fr-FR" sz="1500" dirty="0"/>
              <a:t>04/10/2017. [en ligne]. Disponible sur : </a:t>
            </a:r>
            <a:r>
              <a:rPr lang="fr-FR" sz="1500" dirty="0">
                <a:hlinkClick r:id="rId21"/>
              </a:rPr>
              <a:t>https://cehistoire.hypotheses.org/1105</a:t>
            </a:r>
            <a:r>
              <a:rPr lang="fr-FR" sz="1500" dirty="0"/>
              <a:t>. </a:t>
            </a:r>
          </a:p>
          <a:p>
            <a:pPr marL="358775" indent="-176213">
              <a:lnSpc>
                <a:spcPct val="120000"/>
              </a:lnSpc>
              <a:spcBef>
                <a:spcPts val="24"/>
              </a:spcBef>
              <a:spcAft>
                <a:spcPts val="300"/>
              </a:spcAft>
              <a:buNone/>
            </a:pPr>
            <a:r>
              <a:rPr lang="fr-FR" sz="1500" dirty="0"/>
              <a:t>Dino </a:t>
            </a:r>
            <a:r>
              <a:rPr lang="fr-FR" sz="1500" dirty="0" err="1"/>
              <a:t>Christenson</a:t>
            </a:r>
            <a:r>
              <a:rPr lang="fr-FR" sz="1500" dirty="0"/>
              <a:t>. </a:t>
            </a:r>
            <a:r>
              <a:rPr lang="fr-FR" sz="1500" i="1" dirty="0"/>
              <a:t>Research. </a:t>
            </a:r>
            <a:r>
              <a:rPr lang="fr-FR" sz="1500" i="1" dirty="0" err="1"/>
              <a:t>Crafting</a:t>
            </a:r>
            <a:r>
              <a:rPr lang="fr-FR" sz="1500" i="1" dirty="0"/>
              <a:t> </a:t>
            </a:r>
            <a:r>
              <a:rPr lang="fr-FR" sz="1500" i="1" dirty="0" err="1"/>
              <a:t>your</a:t>
            </a:r>
            <a:r>
              <a:rPr lang="fr-FR" sz="1500" i="1" dirty="0"/>
              <a:t> online </a:t>
            </a:r>
            <a:r>
              <a:rPr lang="fr-FR" sz="1500" i="1" dirty="0" err="1"/>
              <a:t>scholarly</a:t>
            </a:r>
            <a:r>
              <a:rPr lang="fr-FR" sz="1500" i="1" dirty="0"/>
              <a:t> persona. </a:t>
            </a:r>
            <a:r>
              <a:rPr lang="fr-FR" sz="1500" dirty="0"/>
              <a:t>Présentation; 2017. 14 p. [en ligne]. Disponible sur : </a:t>
            </a:r>
            <a:r>
              <a:rPr lang="fr-FR" sz="1500" dirty="0">
                <a:hlinkClick r:id="rId22"/>
              </a:rPr>
              <a:t>https://www.bu.edu/research/files/2017/11/Merged-Presentation.pdf</a:t>
            </a:r>
            <a:r>
              <a:rPr lang="fr-FR" sz="1500" dirty="0"/>
              <a:t>.</a:t>
            </a:r>
          </a:p>
          <a:p>
            <a:pPr marL="358775" indent="-176213">
              <a:lnSpc>
                <a:spcPct val="120000"/>
              </a:lnSpc>
              <a:spcBef>
                <a:spcPts val="24"/>
              </a:spcBef>
              <a:spcAft>
                <a:spcPts val="300"/>
              </a:spcAft>
              <a:buNone/>
            </a:pPr>
            <a:r>
              <a:rPr lang="fr-FR" sz="1500" dirty="0"/>
              <a:t>Michael Clarke. « The end of an </a:t>
            </a:r>
            <a:r>
              <a:rPr lang="fr-FR" sz="1500" dirty="0" err="1"/>
              <a:t>era</a:t>
            </a:r>
            <a:r>
              <a:rPr lang="fr-FR" sz="1500" dirty="0"/>
              <a:t> for Academia.edu and </a:t>
            </a:r>
            <a:r>
              <a:rPr lang="fr-FR" sz="1500" dirty="0" err="1"/>
              <a:t>other</a:t>
            </a:r>
            <a:r>
              <a:rPr lang="fr-FR" sz="1500" dirty="0"/>
              <a:t> </a:t>
            </a:r>
            <a:r>
              <a:rPr lang="fr-FR" sz="1500" dirty="0" err="1"/>
              <a:t>academic</a:t>
            </a:r>
            <a:r>
              <a:rPr lang="fr-FR" sz="1500" dirty="0"/>
              <a:t> networks ? ».</a:t>
            </a:r>
            <a:r>
              <a:rPr lang="fr-FR" sz="1500" i="1" dirty="0"/>
              <a:t> The </a:t>
            </a:r>
            <a:r>
              <a:rPr lang="fr-FR" sz="1500" i="1" dirty="0" err="1"/>
              <a:t>scholarly</a:t>
            </a:r>
            <a:r>
              <a:rPr lang="fr-FR" sz="1500" i="1" dirty="0"/>
              <a:t> </a:t>
            </a:r>
            <a:r>
              <a:rPr lang="fr-FR" sz="1500" i="1" dirty="0" err="1"/>
              <a:t>kitchen</a:t>
            </a:r>
            <a:r>
              <a:rPr lang="fr-FR" sz="1500" dirty="0"/>
              <a:t>. 11/12/2013. [en ligne]. Disponible sur : </a:t>
            </a:r>
            <a:r>
              <a:rPr lang="fr-FR" sz="1500" dirty="0">
                <a:hlinkClick r:id="rId23"/>
              </a:rPr>
              <a:t>http://scholarlykitchen.sspnet.org/2013/12/11/has-elsevier-signaled-a-new-era-for-academia-edu-and-other-professional-networks/</a:t>
            </a:r>
            <a:r>
              <a:rPr lang="fr-FR" sz="1500" dirty="0"/>
              <a:t>. </a:t>
            </a:r>
          </a:p>
          <a:p>
            <a:pPr marL="358775" indent="-176213">
              <a:lnSpc>
                <a:spcPct val="120000"/>
              </a:lnSpc>
              <a:spcBef>
                <a:spcPts val="24"/>
              </a:spcBef>
              <a:spcAft>
                <a:spcPts val="300"/>
              </a:spcAft>
              <a:buNone/>
            </a:pPr>
            <a:r>
              <a:rPr lang="fr-FR" sz="1500" dirty="0" err="1"/>
              <a:t>Liat</a:t>
            </a:r>
            <a:r>
              <a:rPr lang="fr-FR" sz="1500" dirty="0"/>
              <a:t> Clark. « </a:t>
            </a:r>
            <a:r>
              <a:rPr lang="en-US" sz="1500" dirty="0"/>
              <a:t>Major stem cell study debunked on scientific social network</a:t>
            </a:r>
            <a:r>
              <a:rPr lang="fr-FR" sz="1500" dirty="0"/>
              <a:t> ». </a:t>
            </a:r>
            <a:r>
              <a:rPr lang="fr-FR" sz="1500" i="1" dirty="0" err="1"/>
              <a:t>Wired</a:t>
            </a:r>
            <a:r>
              <a:rPr lang="fr-FR" sz="1500" dirty="0"/>
              <a:t>. 14/03/2014. [en ligne]. Disponible sur : </a:t>
            </a:r>
            <a:r>
              <a:rPr lang="fr-FR" sz="1500" dirty="0">
                <a:hlinkClick r:id="rId24"/>
              </a:rPr>
              <a:t>http://www.wired.co.uk/news/archive/2014-03/14/research-gate-kenneth-stem-cell-debunk</a:t>
            </a:r>
            <a:r>
              <a:rPr lang="fr-FR" sz="1500" dirty="0"/>
              <a:t>. </a:t>
            </a:r>
          </a:p>
        </p:txBody>
      </p:sp>
      <p:sp>
        <p:nvSpPr>
          <p:cNvPr id="4" name="Étoile à 5 branches 3"/>
          <p:cNvSpPr>
            <a:spLocks noChangeAspect="1"/>
          </p:cNvSpPr>
          <p:nvPr/>
        </p:nvSpPr>
        <p:spPr>
          <a:xfrm>
            <a:off x="110869" y="4317428"/>
            <a:ext cx="288032" cy="288032"/>
          </a:xfrm>
          <a:prstGeom prst="star5">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Étoile à 5 branches 4"/>
          <p:cNvSpPr>
            <a:spLocks noChangeAspect="1"/>
          </p:cNvSpPr>
          <p:nvPr/>
        </p:nvSpPr>
        <p:spPr>
          <a:xfrm>
            <a:off x="107504" y="4569456"/>
            <a:ext cx="288032" cy="288032"/>
          </a:xfrm>
          <a:prstGeom prst="star5">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Étoile à 5 branches 5"/>
          <p:cNvSpPr>
            <a:spLocks noChangeAspect="1"/>
          </p:cNvSpPr>
          <p:nvPr/>
        </p:nvSpPr>
        <p:spPr>
          <a:xfrm>
            <a:off x="107504" y="4821484"/>
            <a:ext cx="288032" cy="288032"/>
          </a:xfrm>
          <a:prstGeom prst="star5">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731844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04664"/>
            <a:ext cx="8640960" cy="648072"/>
          </a:xfrm>
        </p:spPr>
        <p:txBody>
          <a:bodyPr/>
          <a:lstStyle/>
          <a:p>
            <a:r>
              <a:rPr lang="fr-FR" dirty="0"/>
              <a:t>Bibliographie – points d’attention</a:t>
            </a:r>
          </a:p>
        </p:txBody>
      </p:sp>
      <p:sp>
        <p:nvSpPr>
          <p:cNvPr id="3" name="Espace réservé du contenu 2"/>
          <p:cNvSpPr>
            <a:spLocks noGrp="1"/>
          </p:cNvSpPr>
          <p:nvPr>
            <p:ph idx="1"/>
          </p:nvPr>
        </p:nvSpPr>
        <p:spPr>
          <a:xfrm>
            <a:off x="251520" y="1268760"/>
            <a:ext cx="8640960" cy="5472608"/>
          </a:xfrm>
        </p:spPr>
        <p:txBody>
          <a:bodyPr>
            <a:normAutofit fontScale="85000" lnSpcReduction="20000"/>
          </a:bodyPr>
          <a:lstStyle/>
          <a:p>
            <a:pPr marL="358775" indent="-176213">
              <a:lnSpc>
                <a:spcPct val="120000"/>
              </a:lnSpc>
              <a:spcBef>
                <a:spcPts val="24"/>
              </a:spcBef>
              <a:spcAft>
                <a:spcPts val="300"/>
              </a:spcAft>
              <a:buNone/>
            </a:pPr>
            <a:r>
              <a:rPr lang="fr-FR" sz="1000" dirty="0"/>
              <a:t>Frédéric </a:t>
            </a:r>
            <a:r>
              <a:rPr lang="fr-FR" sz="1000" dirty="0" err="1"/>
              <a:t>Clavert</a:t>
            </a:r>
            <a:r>
              <a:rPr lang="fr-FR" sz="1000" dirty="0"/>
              <a:t>. « Les réseaux sociaux pour chercheurs : une illusion ? ». </a:t>
            </a:r>
            <a:r>
              <a:rPr lang="fr-FR" sz="1000" i="1" dirty="0"/>
              <a:t>Frédéric </a:t>
            </a:r>
            <a:r>
              <a:rPr lang="fr-FR" sz="1000" i="1" dirty="0" err="1"/>
              <a:t>Clavert</a:t>
            </a:r>
            <a:r>
              <a:rPr lang="fr-FR" sz="1000" i="1" dirty="0"/>
              <a:t>.</a:t>
            </a:r>
            <a:r>
              <a:rPr lang="fr-FR" sz="1000" dirty="0"/>
              <a:t> 06/11/2013. [en ligne]. Disponible sur : </a:t>
            </a:r>
            <a:r>
              <a:rPr lang="fr-FR" sz="1000" dirty="0">
                <a:hlinkClick r:id="rId3"/>
              </a:rPr>
              <a:t>http://www.clavert.net/les-reseaux-sociaux-pour-chercheurs-une-illusion/</a:t>
            </a:r>
            <a:r>
              <a:rPr lang="fr-FR" sz="1000" dirty="0"/>
              <a:t>. </a:t>
            </a:r>
          </a:p>
          <a:p>
            <a:pPr marL="358775" indent="-176213">
              <a:lnSpc>
                <a:spcPct val="120000"/>
              </a:lnSpc>
              <a:spcBef>
                <a:spcPts val="24"/>
              </a:spcBef>
              <a:spcAft>
                <a:spcPts val="300"/>
              </a:spcAft>
              <a:buNone/>
            </a:pPr>
            <a:r>
              <a:rPr lang="fr-FR" sz="1000" dirty="0"/>
              <a:t>-- . « Si Febvre et Bloch s’étaient souciés de leur </a:t>
            </a:r>
            <a:r>
              <a:rPr lang="fr-FR" sz="1000" dirty="0" err="1"/>
              <a:t>RGScore</a:t>
            </a:r>
            <a:r>
              <a:rPr lang="fr-FR" sz="1000" dirty="0"/>
              <a:t>, ils n’auraient pas fondé l’école des Annales ». </a:t>
            </a:r>
            <a:r>
              <a:rPr lang="fr-FR" sz="1000" i="1" dirty="0"/>
              <a:t>Frédéric </a:t>
            </a:r>
            <a:r>
              <a:rPr lang="fr-FR" sz="1000" i="1" dirty="0" err="1"/>
              <a:t>Clavert</a:t>
            </a:r>
            <a:r>
              <a:rPr lang="fr-FR" sz="1000" dirty="0"/>
              <a:t>. 21/08/2012. [en ligne]. Disponible sur : </a:t>
            </a:r>
            <a:r>
              <a:rPr lang="fr-FR" sz="1000" dirty="0">
                <a:hlinkClick r:id="rId4"/>
              </a:rPr>
              <a:t>http://www.clavert.net/si-febvre-et-bloch-setaient-soucies-de-leur-rg-score-ils-nauraient-pas-fonde-lecole-des-annales/</a:t>
            </a:r>
            <a:r>
              <a:rPr lang="fr-FR" sz="1000" dirty="0"/>
              <a:t>.   </a:t>
            </a:r>
          </a:p>
          <a:p>
            <a:pPr marL="358775" indent="-176213">
              <a:lnSpc>
                <a:spcPct val="120000"/>
              </a:lnSpc>
              <a:spcBef>
                <a:spcPts val="24"/>
              </a:spcBef>
              <a:spcAft>
                <a:spcPts val="300"/>
              </a:spcAft>
              <a:buNone/>
            </a:pPr>
            <a:r>
              <a:rPr lang="fr-FR" sz="1000" dirty="0"/>
              <a:t>Franck Cognard. « Des fonctionnaires et des chercheurs français espionnés par des Chinois </a:t>
            </a:r>
            <a:r>
              <a:rPr lang="fr-FR" sz="1000" i="1" dirty="0"/>
              <a:t>via</a:t>
            </a:r>
            <a:r>
              <a:rPr lang="fr-FR" sz="1000" dirty="0"/>
              <a:t> le réseau social </a:t>
            </a:r>
            <a:r>
              <a:rPr lang="fr-FR" sz="1000" dirty="0" err="1"/>
              <a:t>Linkedin</a:t>
            </a:r>
            <a:r>
              <a:rPr lang="fr-FR" sz="1000" dirty="0"/>
              <a:t> ». </a:t>
            </a:r>
            <a:r>
              <a:rPr lang="fr-FR" sz="1000" i="1" dirty="0" err="1"/>
              <a:t>FranceInfo</a:t>
            </a:r>
            <a:r>
              <a:rPr lang="fr-FR" sz="1000" i="1" dirty="0"/>
              <a:t>. </a:t>
            </a:r>
            <a:r>
              <a:rPr lang="fr-FR" sz="1000" dirty="0"/>
              <a:t>31/10/2018. [en ligne]. Disponible sur : </a:t>
            </a:r>
            <a:r>
              <a:rPr lang="fr-FR" sz="1000" dirty="0">
                <a:hlinkClick r:id="rId5"/>
              </a:rPr>
              <a:t>https://www.francetvinfo.fr/monde/chine/des-fonctionnaires-et-des-chercheurs-francais-espionnes-par-des-chinois-via-le-reseau-social-linkedin_3011007.html</a:t>
            </a:r>
            <a:r>
              <a:rPr lang="fr-FR" sz="1000" dirty="0"/>
              <a:t>. </a:t>
            </a:r>
          </a:p>
          <a:p>
            <a:pPr marL="358775" indent="-176213">
              <a:lnSpc>
                <a:spcPct val="120000"/>
              </a:lnSpc>
              <a:spcBef>
                <a:spcPts val="24"/>
              </a:spcBef>
              <a:spcAft>
                <a:spcPts val="300"/>
              </a:spcAft>
              <a:buNone/>
            </a:pPr>
            <a:r>
              <a:rPr lang="fr-FR" sz="1000" dirty="0"/>
              <a:t>David </a:t>
            </a:r>
            <a:r>
              <a:rPr lang="fr-FR" sz="1000" dirty="0" err="1"/>
              <a:t>Crotty</a:t>
            </a:r>
            <a:r>
              <a:rPr lang="fr-FR" sz="1000" dirty="0"/>
              <a:t>. « </a:t>
            </a:r>
            <a:r>
              <a:rPr lang="fr-FR" sz="1000" dirty="0" err="1"/>
              <a:t>Altmetric’s</a:t>
            </a:r>
            <a:r>
              <a:rPr lang="fr-FR" sz="1000" dirty="0"/>
              <a:t> Top 100 : </a:t>
            </a:r>
            <a:r>
              <a:rPr lang="fr-FR" sz="1000" dirty="0" err="1"/>
              <a:t>what</a:t>
            </a:r>
            <a:r>
              <a:rPr lang="fr-FR" sz="1000" dirty="0"/>
              <a:t> </a:t>
            </a:r>
            <a:r>
              <a:rPr lang="fr-FR" sz="1000" dirty="0" err="1"/>
              <a:t>does</a:t>
            </a:r>
            <a:r>
              <a:rPr lang="fr-FR" sz="1000" dirty="0"/>
              <a:t> </a:t>
            </a:r>
            <a:r>
              <a:rPr lang="fr-FR" sz="1000" dirty="0" err="1"/>
              <a:t>it</a:t>
            </a:r>
            <a:r>
              <a:rPr lang="fr-FR" sz="1000" dirty="0"/>
              <a:t> all </a:t>
            </a:r>
            <a:r>
              <a:rPr lang="fr-FR" sz="1000" dirty="0" err="1"/>
              <a:t>mean</a:t>
            </a:r>
            <a:r>
              <a:rPr lang="fr-FR" sz="1000" dirty="0"/>
              <a:t> ? ». </a:t>
            </a:r>
            <a:r>
              <a:rPr lang="fr-FR" sz="1000" i="1" dirty="0"/>
              <a:t>The </a:t>
            </a:r>
            <a:r>
              <a:rPr lang="fr-FR" sz="1000" i="1" dirty="0" err="1"/>
              <a:t>scholarly</a:t>
            </a:r>
            <a:r>
              <a:rPr lang="fr-FR" sz="1000" i="1" dirty="0"/>
              <a:t> </a:t>
            </a:r>
            <a:r>
              <a:rPr lang="fr-FR" sz="1000" i="1" dirty="0" err="1"/>
              <a:t>kitchen</a:t>
            </a:r>
            <a:r>
              <a:rPr lang="fr-FR" sz="1000" dirty="0"/>
              <a:t>. 17/12/2014. [en ligne]. Disponible sur :  scholarlykitchen.sspnet.org/2014/12/17/altmetrics-top-100-what-does-it-all-mean/. </a:t>
            </a:r>
          </a:p>
          <a:p>
            <a:pPr marL="358775" indent="-176213">
              <a:lnSpc>
                <a:spcPct val="120000"/>
              </a:lnSpc>
              <a:spcBef>
                <a:spcPts val="24"/>
              </a:spcBef>
              <a:spcAft>
                <a:spcPts val="300"/>
              </a:spcAft>
              <a:buNone/>
            </a:pPr>
            <a:r>
              <a:rPr lang="fr-FR" sz="1000" dirty="0"/>
              <a:t>--. « </a:t>
            </a:r>
            <a:r>
              <a:rPr lang="en-US" sz="1000" dirty="0"/>
              <a:t>Mendeley, </a:t>
            </a:r>
            <a:r>
              <a:rPr lang="en-US" sz="1000" dirty="0" err="1"/>
              <a:t>Connotea</a:t>
            </a:r>
            <a:r>
              <a:rPr lang="en-US" sz="1000" dirty="0"/>
              <a:t>, and the perils of free services</a:t>
            </a:r>
            <a:r>
              <a:rPr lang="fr-FR" sz="1000" dirty="0"/>
              <a:t> ». </a:t>
            </a:r>
            <a:r>
              <a:rPr lang="fr-FR" sz="1000" i="1" dirty="0"/>
              <a:t>The </a:t>
            </a:r>
            <a:r>
              <a:rPr lang="fr-FR" sz="1000" i="1" dirty="0" err="1"/>
              <a:t>scholarly</a:t>
            </a:r>
            <a:r>
              <a:rPr lang="fr-FR" sz="1000" i="1" dirty="0"/>
              <a:t> </a:t>
            </a:r>
            <a:r>
              <a:rPr lang="fr-FR" sz="1000" i="1" dirty="0" err="1"/>
              <a:t>kitchen</a:t>
            </a:r>
            <a:r>
              <a:rPr lang="fr-FR" sz="1000" dirty="0"/>
              <a:t>. 24/01/2013. [en ligne]. Disponible sur : </a:t>
            </a:r>
            <a:r>
              <a:rPr lang="fr-FR" sz="1000" dirty="0">
                <a:hlinkClick r:id="rId6"/>
              </a:rPr>
              <a:t>http://scholarlykitchen.sspnet.org/2013/01/24/mendeley-connotea-and-the-perils-of-free-services/</a:t>
            </a:r>
            <a:r>
              <a:rPr lang="fr-FR" sz="1000" dirty="0"/>
              <a:t>. </a:t>
            </a:r>
          </a:p>
          <a:p>
            <a:pPr marL="358775" indent="-176213">
              <a:lnSpc>
                <a:spcPct val="120000"/>
              </a:lnSpc>
              <a:spcBef>
                <a:spcPts val="24"/>
              </a:spcBef>
              <a:spcAft>
                <a:spcPts val="300"/>
              </a:spcAft>
              <a:buNone/>
            </a:pPr>
            <a:r>
              <a:rPr lang="fr-FR" sz="1000" dirty="0"/>
              <a:t>--. « </a:t>
            </a:r>
            <a:r>
              <a:rPr lang="en-US" sz="1000" i="1" dirty="0"/>
              <a:t>Stick to your ribs</a:t>
            </a:r>
            <a:r>
              <a:rPr lang="en-US" sz="1000" dirty="0"/>
              <a:t>: Science and web 2.0: talking about science vs. doing science</a:t>
            </a:r>
            <a:r>
              <a:rPr lang="fr-FR" sz="1000" dirty="0"/>
              <a:t> ». </a:t>
            </a:r>
            <a:r>
              <a:rPr lang="fr-FR" sz="1000" i="1" dirty="0"/>
              <a:t>The </a:t>
            </a:r>
            <a:r>
              <a:rPr lang="fr-FR" sz="1000" i="1" dirty="0" err="1"/>
              <a:t>scholarly</a:t>
            </a:r>
            <a:r>
              <a:rPr lang="fr-FR" sz="1000" i="1" dirty="0"/>
              <a:t> </a:t>
            </a:r>
            <a:r>
              <a:rPr lang="fr-FR" sz="1000" i="1" dirty="0" err="1"/>
              <a:t>kitchen</a:t>
            </a:r>
            <a:r>
              <a:rPr lang="fr-FR" sz="1000" dirty="0"/>
              <a:t>. 30/08/2013. [en ligne]. Disponible sur : </a:t>
            </a:r>
            <a:r>
              <a:rPr lang="fr-FR" sz="1000" dirty="0">
                <a:hlinkClick r:id="rId7"/>
              </a:rPr>
              <a:t>http://scholarlykitchen.sspnet.org/2013/08/30/stick-to-your-ribs-science-and-web-2-0-talking-about-science-vs-doing-science/</a:t>
            </a:r>
            <a:r>
              <a:rPr lang="fr-FR" sz="1000" dirty="0"/>
              <a:t>.</a:t>
            </a:r>
          </a:p>
          <a:p>
            <a:pPr marL="358775" indent="-176213">
              <a:lnSpc>
                <a:spcPct val="120000"/>
              </a:lnSpc>
              <a:spcBef>
                <a:spcPts val="24"/>
              </a:spcBef>
              <a:spcAft>
                <a:spcPts val="300"/>
              </a:spcAft>
              <a:buNone/>
            </a:pPr>
            <a:r>
              <a:rPr lang="fr-FR" sz="1000" dirty="0"/>
              <a:t>Sara Custer. « </a:t>
            </a:r>
            <a:r>
              <a:rPr lang="en-US" sz="1000" dirty="0"/>
              <a:t>Social media: the good, the bad and the ugly</a:t>
            </a:r>
            <a:r>
              <a:rPr lang="fr-FR" sz="1000" dirty="0"/>
              <a:t> » . </a:t>
            </a:r>
            <a:r>
              <a:rPr lang="fr-FR" sz="1000" i="1" dirty="0"/>
              <a:t>Times </a:t>
            </a:r>
            <a:r>
              <a:rPr lang="fr-FR" sz="1000" i="1" dirty="0" err="1"/>
              <a:t>higher</a:t>
            </a:r>
            <a:r>
              <a:rPr lang="fr-FR" sz="1000" i="1" dirty="0"/>
              <a:t> </a:t>
            </a:r>
            <a:r>
              <a:rPr lang="fr-FR" sz="1000" i="1" dirty="0" err="1"/>
              <a:t>education</a:t>
            </a:r>
            <a:r>
              <a:rPr lang="fr-FR" sz="1000" i="1" dirty="0"/>
              <a:t>. </a:t>
            </a:r>
            <a:r>
              <a:rPr lang="fr-FR" sz="1000" dirty="0"/>
              <a:t>12/07/2018. [en ligne]. Disponible sur : </a:t>
            </a:r>
            <a:r>
              <a:rPr lang="fr-FR" sz="1000" dirty="0">
                <a:hlinkClick r:id="rId8"/>
              </a:rPr>
              <a:t>https://www.timeshighereducation.com/features/social-media-good-bad-and-ugly</a:t>
            </a:r>
            <a:r>
              <a:rPr lang="fr-FR" sz="1000" dirty="0"/>
              <a:t>.</a:t>
            </a:r>
            <a:endParaRPr lang="fr-FR" sz="1000" b="1" dirty="0"/>
          </a:p>
          <a:p>
            <a:pPr marL="358775" indent="-176213">
              <a:lnSpc>
                <a:spcPct val="120000"/>
              </a:lnSpc>
              <a:spcBef>
                <a:spcPts val="24"/>
              </a:spcBef>
              <a:spcAft>
                <a:spcPts val="300"/>
              </a:spcAft>
              <a:buNone/>
            </a:pPr>
            <a:r>
              <a:rPr lang="fr-FR" sz="1000" dirty="0"/>
              <a:t>David </a:t>
            </a:r>
            <a:r>
              <a:rPr lang="fr-FR" sz="1000" dirty="0" err="1"/>
              <a:t>Cyranoski</a:t>
            </a:r>
            <a:r>
              <a:rPr lang="fr-FR" sz="1000" dirty="0"/>
              <a:t>. « </a:t>
            </a:r>
            <a:r>
              <a:rPr lang="en-US" sz="1000" dirty="0"/>
              <a:t>Top Chinese university to consider social-media posts in researcher evaluations</a:t>
            </a:r>
            <a:r>
              <a:rPr lang="fr-FR" sz="1000" dirty="0"/>
              <a:t> ». </a:t>
            </a:r>
            <a:r>
              <a:rPr lang="fr-FR" sz="1000" i="1" dirty="0"/>
              <a:t>Nature. </a:t>
            </a:r>
            <a:r>
              <a:rPr lang="fr-FR" sz="1000" dirty="0"/>
              <a:t>18/10/2017. [en ligne]. Disponible sur : </a:t>
            </a:r>
            <a:r>
              <a:rPr lang="fr-FR" sz="1000" dirty="0">
                <a:hlinkClick r:id="rId9"/>
              </a:rPr>
              <a:t>https://www.nature.com/news/top-chinese-university-to-consider-social-media-posts-in-researcher-evaluations-1.22822</a:t>
            </a:r>
            <a:r>
              <a:rPr lang="fr-FR" sz="1000" dirty="0"/>
              <a:t>. </a:t>
            </a:r>
          </a:p>
          <a:p>
            <a:pPr marL="358775" indent="-176213">
              <a:lnSpc>
                <a:spcPct val="120000"/>
              </a:lnSpc>
              <a:spcBef>
                <a:spcPts val="24"/>
              </a:spcBef>
              <a:spcAft>
                <a:spcPts val="300"/>
              </a:spcAft>
              <a:buNone/>
            </a:pPr>
            <a:r>
              <a:rPr lang="fr-FR" sz="1000" dirty="0"/>
              <a:t>Phil Davis. « </a:t>
            </a:r>
            <a:r>
              <a:rPr lang="en-US" sz="1000" dirty="0"/>
              <a:t>Tweets, and our obsession with Alt Metrics </a:t>
            </a:r>
            <a:r>
              <a:rPr lang="fr-FR" sz="1000" dirty="0"/>
              <a:t>». </a:t>
            </a:r>
            <a:r>
              <a:rPr lang="fr-FR" sz="1000" i="1" dirty="0"/>
              <a:t>The </a:t>
            </a:r>
            <a:r>
              <a:rPr lang="fr-FR" sz="1000" i="1" dirty="0" err="1"/>
              <a:t>scholarly</a:t>
            </a:r>
            <a:r>
              <a:rPr lang="fr-FR" sz="1000" i="1" dirty="0"/>
              <a:t> </a:t>
            </a:r>
            <a:r>
              <a:rPr lang="fr-FR" sz="1000" i="1" dirty="0" err="1"/>
              <a:t>kitchen</a:t>
            </a:r>
            <a:r>
              <a:rPr lang="fr-FR" sz="1000" dirty="0"/>
              <a:t>. 04/01/2012. </a:t>
            </a:r>
            <a:r>
              <a:rPr lang="en-US" sz="1000" dirty="0"/>
              <a:t> </a:t>
            </a:r>
            <a:r>
              <a:rPr lang="fr-FR" sz="1000" dirty="0"/>
              <a:t>[en ligne]. Disponible sur : </a:t>
            </a:r>
            <a:r>
              <a:rPr lang="fr-FR" sz="1000" dirty="0">
                <a:hlinkClick r:id="rId10"/>
              </a:rPr>
              <a:t>http://scholarlykitchen.sspnet.org/2012/01/04/tweets-and-our-obsession-with-alt-metrics/</a:t>
            </a:r>
            <a:r>
              <a:rPr lang="fr-FR" sz="1000" dirty="0"/>
              <a:t>. </a:t>
            </a:r>
          </a:p>
          <a:p>
            <a:pPr marL="358775" indent="-176213">
              <a:lnSpc>
                <a:spcPct val="120000"/>
              </a:lnSpc>
              <a:spcBef>
                <a:spcPts val="24"/>
              </a:spcBef>
              <a:spcAft>
                <a:spcPts val="300"/>
              </a:spcAft>
              <a:buNone/>
            </a:pPr>
            <a:r>
              <a:rPr lang="fr-FR" sz="1000" dirty="0"/>
              <a:t>« </a:t>
            </a:r>
            <a:r>
              <a:rPr lang="en-US" sz="1000" dirty="0"/>
              <a:t> Does </a:t>
            </a:r>
            <a:r>
              <a:rPr lang="en-US" sz="1000" dirty="0" err="1"/>
              <a:t>ResearchGate's</a:t>
            </a:r>
            <a:r>
              <a:rPr lang="en-US" sz="1000" dirty="0"/>
              <a:t> promotion of user/author 'self-archiving' help or harm the cause of open access publishing ? </a:t>
            </a:r>
            <a:r>
              <a:rPr lang="fr-FR" sz="1000" dirty="0"/>
              <a:t>». [en ligne]. Disponible sur : </a:t>
            </a:r>
            <a:r>
              <a:rPr lang="fr-FR" sz="1000" dirty="0">
                <a:hlinkClick r:id="rId11"/>
              </a:rPr>
              <a:t>http://www.researchgate.net/post/Does_ResearchGates_promotion_of_user_author_self-archiving_help_or_harm_the_cause_of_open_access_publishing</a:t>
            </a:r>
            <a:r>
              <a:rPr lang="fr-FR" sz="1000" dirty="0"/>
              <a:t>.  </a:t>
            </a:r>
          </a:p>
          <a:p>
            <a:pPr marL="358775" lvl="0" indent="-176213">
              <a:lnSpc>
                <a:spcPct val="120000"/>
              </a:lnSpc>
              <a:spcBef>
                <a:spcPts val="24"/>
              </a:spcBef>
              <a:spcAft>
                <a:spcPts val="300"/>
              </a:spcAft>
              <a:buNone/>
            </a:pPr>
            <a:r>
              <a:rPr lang="fr-FR" sz="1000" dirty="0"/>
              <a:t>--. « Social media and </a:t>
            </a:r>
            <a:r>
              <a:rPr lang="fr-FR" sz="1000" dirty="0" err="1"/>
              <a:t>its</a:t>
            </a:r>
            <a:r>
              <a:rPr lang="fr-FR" sz="1000" dirty="0"/>
              <a:t> impact on </a:t>
            </a:r>
            <a:r>
              <a:rPr lang="fr-FR" sz="1000" dirty="0" err="1"/>
              <a:t>medical</a:t>
            </a:r>
            <a:r>
              <a:rPr lang="fr-FR" sz="1000" dirty="0"/>
              <a:t> </a:t>
            </a:r>
            <a:r>
              <a:rPr lang="fr-FR" sz="1000" dirty="0" err="1"/>
              <a:t>research</a:t>
            </a:r>
            <a:r>
              <a:rPr lang="fr-FR" sz="1000" dirty="0"/>
              <a:t> ». </a:t>
            </a:r>
            <a:r>
              <a:rPr lang="fr-FR" sz="1000" i="1" dirty="0"/>
              <a:t>The </a:t>
            </a:r>
            <a:r>
              <a:rPr lang="fr-FR" sz="1000" i="1" dirty="0" err="1"/>
              <a:t>scholarly</a:t>
            </a:r>
            <a:r>
              <a:rPr lang="fr-FR" sz="1000" i="1" dirty="0"/>
              <a:t> </a:t>
            </a:r>
            <a:r>
              <a:rPr lang="fr-FR" sz="1000" i="1" dirty="0" err="1"/>
              <a:t>kitchen</a:t>
            </a:r>
            <a:r>
              <a:rPr lang="fr-FR" sz="1000" dirty="0"/>
              <a:t>. 14/01/2015. [en ligne]. Disponible sur :  </a:t>
            </a:r>
            <a:r>
              <a:rPr lang="fr-FR" sz="1000" dirty="0">
                <a:hlinkClick r:id="rId12"/>
              </a:rPr>
              <a:t>http://scholarlykitchen.sspnet.org/2015/01/14/social-media-and-its-impact-on-medical-research/</a:t>
            </a:r>
            <a:r>
              <a:rPr lang="fr-FR" sz="1000" dirty="0"/>
              <a:t>. </a:t>
            </a:r>
          </a:p>
          <a:p>
            <a:pPr marL="358775" lvl="0" indent="-176213">
              <a:lnSpc>
                <a:spcPct val="120000"/>
              </a:lnSpc>
              <a:spcBef>
                <a:spcPts val="24"/>
              </a:spcBef>
              <a:spcAft>
                <a:spcPts val="300"/>
              </a:spcAft>
              <a:buNone/>
            </a:pPr>
            <a:r>
              <a:rPr lang="fr-FR" sz="1000" dirty="0"/>
              <a:t>Olivier </a:t>
            </a:r>
            <a:r>
              <a:rPr lang="fr-FR" sz="1000" dirty="0" err="1"/>
              <a:t>Ertzscheid</a:t>
            </a:r>
            <a:r>
              <a:rPr lang="fr-FR" sz="1000" dirty="0"/>
              <a:t>. « 2260-1856 ». </a:t>
            </a:r>
            <a:r>
              <a:rPr lang="fr-FR" sz="1000" i="1" dirty="0"/>
              <a:t>Affordance.info</a:t>
            </a:r>
            <a:r>
              <a:rPr lang="fr-FR" sz="1000" dirty="0"/>
              <a:t>. 1</a:t>
            </a:r>
            <a:r>
              <a:rPr lang="fr-FR" sz="1000" baseline="30000" dirty="0"/>
              <a:t>er</a:t>
            </a:r>
            <a:r>
              <a:rPr lang="fr-FR" sz="1000" dirty="0"/>
              <a:t>/06/2012. [en ligne]. Disponible sur : </a:t>
            </a:r>
            <a:r>
              <a:rPr lang="fr-FR" sz="1000" dirty="0">
                <a:hlinkClick r:id="rId13"/>
              </a:rPr>
              <a:t>http://affordance.typepad.com/mon_weblog/2012/06/2260-1856.html</a:t>
            </a:r>
            <a:r>
              <a:rPr lang="fr-FR" sz="1000" dirty="0"/>
              <a:t>. </a:t>
            </a:r>
          </a:p>
          <a:p>
            <a:pPr marL="358775" lvl="0" indent="-176213">
              <a:lnSpc>
                <a:spcPct val="120000"/>
              </a:lnSpc>
              <a:spcBef>
                <a:spcPts val="24"/>
              </a:spcBef>
              <a:spcAft>
                <a:spcPts val="300"/>
              </a:spcAft>
              <a:buNone/>
            </a:pPr>
            <a:r>
              <a:rPr lang="fr-FR" sz="1000" dirty="0"/>
              <a:t>--. « L’hypothèse Sapir en pire ». </a:t>
            </a:r>
            <a:r>
              <a:rPr lang="fr-FR" sz="1000" i="1" dirty="0"/>
              <a:t>Ibid. </a:t>
            </a:r>
            <a:r>
              <a:rPr lang="fr-FR" sz="1000" dirty="0"/>
              <a:t>28/09/2017. [en ligne]. Disponible sur : </a:t>
            </a:r>
            <a:r>
              <a:rPr lang="fr-FR" sz="1000" dirty="0">
                <a:hlinkClick r:id="rId14"/>
              </a:rPr>
              <a:t>http://affordance.typepad.com/mon_weblog/2017/09/hypothese-sapir-en-pire-.html</a:t>
            </a:r>
            <a:r>
              <a:rPr lang="fr-FR" sz="1000" dirty="0"/>
              <a:t>. </a:t>
            </a:r>
          </a:p>
          <a:p>
            <a:pPr marL="358775" lvl="0" indent="-176213">
              <a:lnSpc>
                <a:spcPct val="120000"/>
              </a:lnSpc>
              <a:spcBef>
                <a:spcPts val="24"/>
              </a:spcBef>
              <a:spcAft>
                <a:spcPts val="300"/>
              </a:spcAft>
              <a:buNone/>
            </a:pPr>
            <a:r>
              <a:rPr lang="fr-FR" sz="1000" dirty="0"/>
              <a:t>--. « Pourquoi je ne publie(rai) plus (jamais) dans des revues scientifiques. » </a:t>
            </a:r>
            <a:r>
              <a:rPr lang="fr-FR" sz="1000" i="1" dirty="0"/>
              <a:t>Ibid. </a:t>
            </a:r>
            <a:r>
              <a:rPr lang="fr-FR" sz="1000" dirty="0"/>
              <a:t>17/05/2016. [en ligne]. Disponible sur : </a:t>
            </a:r>
            <a:r>
              <a:rPr lang="fr-FR" sz="1000" dirty="0">
                <a:hlinkClick r:id="rId15"/>
              </a:rPr>
              <a:t>http://affordance.typepad.com//mon_weblog/2016/05/pourquoi-je-ne-publierai-plus-dans-des-revues-scientifiques.html</a:t>
            </a:r>
            <a:r>
              <a:rPr lang="fr-FR" sz="1000" dirty="0"/>
              <a:t>. </a:t>
            </a:r>
          </a:p>
          <a:p>
            <a:pPr marL="358775" lvl="0" indent="-176213">
              <a:lnSpc>
                <a:spcPct val="120000"/>
              </a:lnSpc>
              <a:spcBef>
                <a:spcPts val="24"/>
              </a:spcBef>
              <a:spcAft>
                <a:spcPts val="300"/>
              </a:spcAft>
              <a:buNone/>
            </a:pPr>
            <a:r>
              <a:rPr lang="fr-FR" sz="1000" dirty="0"/>
              <a:t>Gunther </a:t>
            </a:r>
            <a:r>
              <a:rPr lang="fr-FR" sz="1000" dirty="0" err="1"/>
              <a:t>Eysenbach</a:t>
            </a:r>
            <a:r>
              <a:rPr lang="fr-FR" sz="1000" dirty="0"/>
              <a:t>. « </a:t>
            </a:r>
            <a:r>
              <a:rPr lang="en-US" sz="1000" dirty="0"/>
              <a:t>Can tweets predict  citations ? Metrics of social impact based on Twitter and correlation with traditional metrics of scientific impact</a:t>
            </a:r>
            <a:r>
              <a:rPr lang="fr-FR" sz="1000" dirty="0"/>
              <a:t> ». </a:t>
            </a:r>
            <a:r>
              <a:rPr lang="fr-FR" sz="1000" i="1" dirty="0"/>
              <a:t>Journal of </a:t>
            </a:r>
            <a:r>
              <a:rPr lang="fr-FR" sz="1000" i="1" dirty="0" err="1"/>
              <a:t>medical</a:t>
            </a:r>
            <a:r>
              <a:rPr lang="fr-FR" sz="1000" i="1" dirty="0"/>
              <a:t> internet </a:t>
            </a:r>
            <a:r>
              <a:rPr lang="fr-FR" sz="1000" i="1" dirty="0" err="1"/>
              <a:t>research</a:t>
            </a:r>
            <a:r>
              <a:rPr lang="fr-FR" sz="1000" dirty="0"/>
              <a:t>. 2011 10-12, 13(4), 2011. [en ligne]. Disponible sur : </a:t>
            </a:r>
            <a:r>
              <a:rPr lang="fr-FR" sz="1000" dirty="0">
                <a:hlinkClick r:id="rId16"/>
              </a:rPr>
              <a:t>http://www.ncbi.nlm.nih.gov/pmc/articles/PMC3278109/</a:t>
            </a:r>
            <a:r>
              <a:rPr lang="fr-FR" sz="1000" dirty="0"/>
              <a:t>. </a:t>
            </a:r>
          </a:p>
          <a:p>
            <a:pPr marL="358775" lvl="0" indent="-176213">
              <a:lnSpc>
                <a:spcPct val="120000"/>
              </a:lnSpc>
              <a:spcBef>
                <a:spcPts val="24"/>
              </a:spcBef>
              <a:spcAft>
                <a:spcPts val="300"/>
              </a:spcAft>
              <a:buNone/>
            </a:pPr>
            <a:r>
              <a:rPr lang="fr-FR" sz="1000" dirty="0"/>
              <a:t>Steve </a:t>
            </a:r>
            <a:r>
              <a:rPr lang="fr-FR" sz="1000" dirty="0" err="1"/>
              <a:t>Forsythe</a:t>
            </a:r>
            <a:r>
              <a:rPr lang="fr-FR" sz="1000" dirty="0"/>
              <a:t>. </a:t>
            </a:r>
            <a:r>
              <a:rPr lang="en-US" sz="1000" i="1" dirty="0"/>
              <a:t>Raising your research profile : evidence of exposure (guest speaker). </a:t>
            </a:r>
            <a:r>
              <a:rPr lang="en-US" sz="1000" dirty="0" err="1"/>
              <a:t>Présentation</a:t>
            </a:r>
            <a:r>
              <a:rPr lang="en-US" sz="1000" dirty="0"/>
              <a:t>. 16/09/2014. 56 f. </a:t>
            </a:r>
            <a:r>
              <a:rPr lang="fr-FR" sz="1000" dirty="0"/>
              <a:t>[en ligne]. Disponible sur : </a:t>
            </a:r>
            <a:r>
              <a:rPr lang="en-US" sz="1000" dirty="0">
                <a:hlinkClick r:id="rId17"/>
              </a:rPr>
              <a:t>http://fr.slideshare.net/LibraryResearchTeamNTU/raising-your-research-profile-39231913</a:t>
            </a:r>
            <a:r>
              <a:rPr lang="en-US" sz="1000" dirty="0"/>
              <a:t>. </a:t>
            </a:r>
            <a:endParaRPr lang="fr-FR" sz="1000" dirty="0"/>
          </a:p>
          <a:p>
            <a:pPr marL="358775" lvl="0" indent="-176213">
              <a:lnSpc>
                <a:spcPct val="120000"/>
              </a:lnSpc>
              <a:spcBef>
                <a:spcPts val="24"/>
              </a:spcBef>
              <a:spcAft>
                <a:spcPts val="300"/>
              </a:spcAft>
              <a:buNone/>
            </a:pPr>
            <a:r>
              <a:rPr lang="fr-FR" sz="1000" dirty="0"/>
              <a:t>Melonie </a:t>
            </a:r>
            <a:r>
              <a:rPr lang="fr-FR" sz="1000" dirty="0" err="1"/>
              <a:t>Fullick</a:t>
            </a:r>
            <a:r>
              <a:rPr lang="fr-FR" sz="1000" dirty="0"/>
              <a:t>. «</a:t>
            </a:r>
            <a:r>
              <a:rPr lang="en-US" sz="1000" dirty="0"/>
              <a:t>More attention should be paid to the risks facing early career researchers in encouraging wider engagement</a:t>
            </a:r>
            <a:r>
              <a:rPr lang="fr-FR" sz="1000" dirty="0"/>
              <a:t> »</a:t>
            </a:r>
            <a:r>
              <a:rPr lang="en-US" sz="1000" dirty="0"/>
              <a:t>. </a:t>
            </a:r>
            <a:r>
              <a:rPr lang="en-US" sz="1000" i="1" dirty="0"/>
              <a:t>LSE impact blog. </a:t>
            </a:r>
            <a:r>
              <a:rPr lang="fr-FR" sz="1000" dirty="0"/>
              <a:t>18/07/2013. [en ligne]. Disponible sur : </a:t>
            </a:r>
            <a:r>
              <a:rPr lang="fr-FR" sz="1000" dirty="0">
                <a:hlinkClick r:id="rId18"/>
              </a:rPr>
              <a:t>http://blogs.lse.ac.uk/impactofsocialsciences/2013/07/18/risk-responsibility-and-public-academics/</a:t>
            </a:r>
            <a:r>
              <a:rPr lang="fr-FR" sz="1000" dirty="0"/>
              <a:t>.  </a:t>
            </a:r>
          </a:p>
          <a:p>
            <a:pPr marL="358775" lvl="0" indent="-176213">
              <a:lnSpc>
                <a:spcPct val="120000"/>
              </a:lnSpc>
              <a:spcBef>
                <a:spcPts val="24"/>
              </a:spcBef>
              <a:spcAft>
                <a:spcPts val="300"/>
              </a:spcAft>
              <a:buNone/>
            </a:pPr>
            <a:r>
              <a:rPr lang="fr-FR" sz="1000" dirty="0"/>
              <a:t>Gabriel </a:t>
            </a:r>
            <a:r>
              <a:rPr lang="fr-FR" sz="1000" dirty="0" err="1"/>
              <a:t>Gallezot</a:t>
            </a:r>
            <a:r>
              <a:rPr lang="fr-FR" sz="1000" dirty="0"/>
              <a:t>. </a:t>
            </a:r>
            <a:r>
              <a:rPr lang="fr-FR" sz="1000" i="1" dirty="0"/>
              <a:t>Contexte de la production et de l’évaluation scientifique</a:t>
            </a:r>
            <a:r>
              <a:rPr lang="fr-FR" sz="1000" dirty="0"/>
              <a:t>. Présentation, 2012. 64 f. [en ligne]. Disponible sur : </a:t>
            </a:r>
            <a:r>
              <a:rPr lang="fr-FR" sz="1000" dirty="0">
                <a:hlinkClick r:id="rId19"/>
              </a:rPr>
              <a:t>http://fr.slideshare.net/GabrielG/eval-oct2012mini</a:t>
            </a:r>
            <a:r>
              <a:rPr lang="fr-FR" sz="1000" dirty="0"/>
              <a:t>. </a:t>
            </a:r>
          </a:p>
        </p:txBody>
      </p:sp>
    </p:spTree>
    <p:extLst>
      <p:ext uri="{BB962C8B-B14F-4D97-AF65-F5344CB8AC3E}">
        <p14:creationId xmlns:p14="http://schemas.microsoft.com/office/powerpoint/2010/main" val="287303229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04664"/>
            <a:ext cx="8640960" cy="648072"/>
          </a:xfrm>
        </p:spPr>
        <p:txBody>
          <a:bodyPr/>
          <a:lstStyle/>
          <a:p>
            <a:r>
              <a:rPr lang="fr-FR" dirty="0"/>
              <a:t>Bibliographie – points d’attention</a:t>
            </a:r>
          </a:p>
        </p:txBody>
      </p:sp>
      <p:sp>
        <p:nvSpPr>
          <p:cNvPr id="3" name="Espace réservé du contenu 2"/>
          <p:cNvSpPr>
            <a:spLocks noGrp="1"/>
          </p:cNvSpPr>
          <p:nvPr>
            <p:ph idx="1"/>
          </p:nvPr>
        </p:nvSpPr>
        <p:spPr>
          <a:xfrm>
            <a:off x="251520" y="1268760"/>
            <a:ext cx="8640960" cy="5472608"/>
          </a:xfrm>
        </p:spPr>
        <p:txBody>
          <a:bodyPr>
            <a:normAutofit fontScale="70000" lnSpcReduction="20000"/>
          </a:bodyPr>
          <a:lstStyle/>
          <a:p>
            <a:pPr marL="358775" lvl="0" indent="-176213">
              <a:lnSpc>
                <a:spcPct val="120000"/>
              </a:lnSpc>
              <a:spcBef>
                <a:spcPts val="24"/>
              </a:spcBef>
              <a:spcAft>
                <a:spcPts val="300"/>
              </a:spcAft>
              <a:buNone/>
            </a:pPr>
            <a:r>
              <a:rPr lang="fr-FR" sz="1000" dirty="0"/>
              <a:t>Mark </a:t>
            </a:r>
            <a:r>
              <a:rPr lang="fr-FR" sz="1000" dirty="0" err="1"/>
              <a:t>Guarino</a:t>
            </a:r>
            <a:r>
              <a:rPr lang="fr-FR" sz="1000" dirty="0"/>
              <a:t>. « </a:t>
            </a:r>
            <a:r>
              <a:rPr lang="en-US" sz="1000" dirty="0"/>
              <a:t>Professor fired for Israel criticism urges University of Illinois to reinstate him</a:t>
            </a:r>
            <a:r>
              <a:rPr lang="fr-FR" sz="1000" dirty="0"/>
              <a:t> ». </a:t>
            </a:r>
            <a:r>
              <a:rPr lang="fr-FR" sz="1000" i="1" dirty="0"/>
              <a:t>The Guardian</a:t>
            </a:r>
            <a:r>
              <a:rPr lang="fr-FR" sz="1000" dirty="0"/>
              <a:t>. 9/09/2014. [en ligne]. Disponible sur :  </a:t>
            </a:r>
            <a:r>
              <a:rPr lang="fr-FR" sz="1000" dirty="0">
                <a:hlinkClick r:id="rId3"/>
              </a:rPr>
              <a:t>http://www.theguardian.com/education/2014/sep/09/professor-israel-criticism-twitter-university-illinois</a:t>
            </a:r>
            <a:r>
              <a:rPr lang="fr-FR" sz="1000" dirty="0"/>
              <a:t>. </a:t>
            </a:r>
          </a:p>
          <a:p>
            <a:pPr marL="358775" indent="-176213">
              <a:lnSpc>
                <a:spcPct val="120000"/>
              </a:lnSpc>
              <a:spcBef>
                <a:spcPts val="24"/>
              </a:spcBef>
              <a:spcAft>
                <a:spcPts val="300"/>
              </a:spcAft>
              <a:buNone/>
            </a:pPr>
            <a:r>
              <a:rPr lang="en-US" sz="1000" dirty="0"/>
              <a:t>Harris interactive. </a:t>
            </a:r>
            <a:r>
              <a:rPr lang="fr-FR" sz="1000" i="1" dirty="0"/>
              <a:t>Regards croisés actifs / recruteurs : la place des réseaux sociaux professionnels sur le marché de l’emploi</a:t>
            </a:r>
            <a:r>
              <a:rPr lang="fr-FR" sz="1000" dirty="0"/>
              <a:t>. Étude pour Viadeo et ACCE. 17/12/2013. 15 p. [en ligne]. Disponible sur : </a:t>
            </a:r>
            <a:r>
              <a:rPr lang="fr-FR" sz="1000" dirty="0">
                <a:hlinkClick r:id="rId4"/>
              </a:rPr>
              <a:t>http://harrisinteractive.fr/news/2013/17122013b.asp</a:t>
            </a:r>
            <a:r>
              <a:rPr lang="fr-FR" sz="1000" dirty="0"/>
              <a:t>. </a:t>
            </a:r>
          </a:p>
          <a:p>
            <a:pPr marL="358775" indent="-176213">
              <a:lnSpc>
                <a:spcPct val="120000"/>
              </a:lnSpc>
              <a:spcBef>
                <a:spcPts val="24"/>
              </a:spcBef>
              <a:spcAft>
                <a:spcPts val="300"/>
              </a:spcAft>
              <a:buNone/>
            </a:pPr>
            <a:r>
              <a:rPr lang="en-US" sz="1000" dirty="0"/>
              <a:t>Stefanie </a:t>
            </a:r>
            <a:r>
              <a:rPr lang="en-US" sz="1000" dirty="0" err="1"/>
              <a:t>Haustein</a:t>
            </a:r>
            <a:r>
              <a:rPr lang="en-US" sz="1000" dirty="0"/>
              <a:t> et al. </a:t>
            </a:r>
            <a:r>
              <a:rPr lang="fr-FR" sz="1000" dirty="0"/>
              <a:t>« </a:t>
            </a:r>
            <a:r>
              <a:rPr lang="en-US" sz="1000" dirty="0"/>
              <a:t>Coverage and adoption of altmetrics sources in the bibliometric community </a:t>
            </a:r>
            <a:r>
              <a:rPr lang="fr-FR" sz="1000" dirty="0"/>
              <a:t>». </a:t>
            </a:r>
            <a:r>
              <a:rPr lang="en-US" sz="1000" i="1" dirty="0"/>
              <a:t>4th International Society of </a:t>
            </a:r>
            <a:r>
              <a:rPr lang="en-US" sz="1000" i="1" dirty="0" err="1"/>
              <a:t>Scientometrics</a:t>
            </a:r>
            <a:r>
              <a:rPr lang="en-US" sz="1000" i="1" dirty="0"/>
              <a:t> and Informatics Conference, Vienna Austria 15-19th July 2013.</a:t>
            </a:r>
            <a:r>
              <a:rPr lang="en-US" sz="1000" dirty="0"/>
              <a:t> 12 p. [Version preprint </a:t>
            </a:r>
            <a:r>
              <a:rPr lang="en-US" sz="1000" dirty="0" err="1"/>
              <a:t>en</a:t>
            </a:r>
            <a:r>
              <a:rPr lang="en-US" sz="1000" dirty="0"/>
              <a:t> </a:t>
            </a:r>
            <a:r>
              <a:rPr lang="en-US" sz="1000" dirty="0" err="1"/>
              <a:t>ligne</a:t>
            </a:r>
            <a:r>
              <a:rPr lang="en-US" sz="1000" dirty="0"/>
              <a:t>]. Disponible sur : </a:t>
            </a:r>
            <a:r>
              <a:rPr lang="en-US" sz="1000" dirty="0">
                <a:hlinkClick r:id="rId5"/>
              </a:rPr>
              <a:t>http://arxiv.org/abs/1304.7300</a:t>
            </a:r>
            <a:r>
              <a:rPr lang="en-US" sz="1000" dirty="0"/>
              <a:t>. </a:t>
            </a:r>
          </a:p>
          <a:p>
            <a:pPr marL="358775" indent="-176213">
              <a:lnSpc>
                <a:spcPct val="120000"/>
              </a:lnSpc>
              <a:spcBef>
                <a:spcPts val="24"/>
              </a:spcBef>
              <a:spcAft>
                <a:spcPts val="300"/>
              </a:spcAft>
              <a:buNone/>
            </a:pPr>
            <a:r>
              <a:rPr lang="en-US" sz="1000" dirty="0"/>
              <a:t>-- et al. </a:t>
            </a:r>
            <a:r>
              <a:rPr lang="fr-FR" sz="1000" dirty="0"/>
              <a:t>« </a:t>
            </a:r>
            <a:r>
              <a:rPr lang="en-US" sz="1000" dirty="0"/>
              <a:t>Tweeting biomedicine : an analysis of tweets and citations in the biomedical literature </a:t>
            </a:r>
            <a:r>
              <a:rPr lang="fr-FR" sz="1000" dirty="0"/>
              <a:t>».  </a:t>
            </a:r>
            <a:r>
              <a:rPr lang="fr-FR" sz="1000" i="1" dirty="0"/>
              <a:t>Journal of the association for information science and </a:t>
            </a:r>
            <a:r>
              <a:rPr lang="fr-FR" sz="1000" i="1" dirty="0" err="1"/>
              <a:t>technology</a:t>
            </a:r>
            <a:r>
              <a:rPr lang="fr-FR" sz="1000" dirty="0"/>
              <a:t>. vol. 65, issue 4, 04/2014. p. 656-669. [en ligne]. Disponible sur : </a:t>
            </a:r>
            <a:r>
              <a:rPr lang="fr-FR" sz="1000" dirty="0">
                <a:hlinkClick r:id="rId6"/>
              </a:rPr>
              <a:t>http://onlinelibrary.wiley.com/doi/10.1002/asi.23101/pdf</a:t>
            </a:r>
            <a:r>
              <a:rPr lang="fr-FR" sz="1000" dirty="0"/>
              <a:t>. </a:t>
            </a:r>
          </a:p>
          <a:p>
            <a:pPr marL="358775" lvl="0" indent="-176213">
              <a:lnSpc>
                <a:spcPct val="120000"/>
              </a:lnSpc>
              <a:spcBef>
                <a:spcPts val="24"/>
              </a:spcBef>
              <a:spcAft>
                <a:spcPts val="300"/>
              </a:spcAft>
              <a:buNone/>
            </a:pPr>
            <a:r>
              <a:rPr lang="fr-FR" sz="1000" dirty="0"/>
              <a:t>Victor Henning. </a:t>
            </a:r>
            <a:r>
              <a:rPr lang="fr-FR" sz="1000" i="1" dirty="0"/>
              <a:t>M</a:t>
            </a:r>
            <a:r>
              <a:rPr lang="en-US" sz="1000" i="1" dirty="0" err="1"/>
              <a:t>endeley</a:t>
            </a:r>
            <a:r>
              <a:rPr lang="en-US" sz="1000" i="1" dirty="0"/>
              <a:t>: making research more open and collaborative</a:t>
            </a:r>
            <a:r>
              <a:rPr lang="fr-FR" sz="1000" dirty="0"/>
              <a:t>. Forum du GFII « Science invisible : de nouveaux services pour de nouveaux usages de recherche ». Présentation. 28 p. 29/05/2013. [en ligne]. Disponible sur : </a:t>
            </a:r>
            <a:r>
              <a:rPr lang="fr-FR" sz="1000" dirty="0">
                <a:hlinkClick r:id="rId7"/>
              </a:rPr>
              <a:t>http://forum.gfii.fr/forum/retours-d-experience-gestion-des-datasets-outils-de-workflow-reseaux-sociaux-de-nouveaux-services-pour-de-nouveaux-usages-pour-les-chercheurs</a:t>
            </a:r>
            <a:r>
              <a:rPr lang="fr-FR" sz="1000" dirty="0"/>
              <a:t>. </a:t>
            </a:r>
          </a:p>
          <a:p>
            <a:pPr marL="358775" lvl="0" indent="-176213">
              <a:lnSpc>
                <a:spcPct val="120000"/>
              </a:lnSpc>
              <a:spcBef>
                <a:spcPts val="24"/>
              </a:spcBef>
              <a:spcAft>
                <a:spcPts val="300"/>
              </a:spcAft>
              <a:buNone/>
            </a:pPr>
            <a:r>
              <a:rPr lang="fr-FR" sz="1000" dirty="0"/>
              <a:t>Amanda </a:t>
            </a:r>
            <a:r>
              <a:rPr lang="fr-FR" sz="1000" dirty="0" err="1"/>
              <a:t>Holpuch</a:t>
            </a:r>
            <a:r>
              <a:rPr lang="fr-FR" sz="1000" dirty="0"/>
              <a:t>. «  </a:t>
            </a:r>
            <a:r>
              <a:rPr lang="en-US" sz="1000" dirty="0"/>
              <a:t>Academic group proposes editor blogging ban to keep 'professional' tone </a:t>
            </a:r>
            <a:r>
              <a:rPr lang="fr-FR" sz="1000" dirty="0"/>
              <a:t>»</a:t>
            </a:r>
            <a:r>
              <a:rPr lang="en-US" sz="1000" dirty="0"/>
              <a:t>. </a:t>
            </a:r>
            <a:r>
              <a:rPr lang="fr-FR" sz="1000" i="1" dirty="0"/>
              <a:t>The Guardian</a:t>
            </a:r>
            <a:r>
              <a:rPr lang="fr-FR" sz="1000" dirty="0"/>
              <a:t>. 29/01/2014. [en ligne]. Disponible sur : </a:t>
            </a:r>
            <a:r>
              <a:rPr lang="fr-FR" sz="1000" dirty="0">
                <a:hlinkClick r:id="rId8"/>
              </a:rPr>
              <a:t>http://www.theguardian.com/media/2014/jan/29/blog-ban-academic-studies-professors</a:t>
            </a:r>
            <a:r>
              <a:rPr lang="fr-FR" sz="1000" dirty="0"/>
              <a:t>. </a:t>
            </a:r>
          </a:p>
          <a:p>
            <a:pPr marL="358775" lvl="0" indent="-176213">
              <a:lnSpc>
                <a:spcPct val="120000"/>
              </a:lnSpc>
              <a:spcBef>
                <a:spcPts val="24"/>
              </a:spcBef>
              <a:spcAft>
                <a:spcPts val="300"/>
              </a:spcAft>
              <a:buNone/>
            </a:pPr>
            <a:r>
              <a:rPr lang="fr-FR" sz="1000" dirty="0"/>
              <a:t>INSERM. </a:t>
            </a:r>
            <a:r>
              <a:rPr lang="fr-FR" sz="1000" i="1" dirty="0"/>
              <a:t>Guide pour un bon usage des médias sociaux.</a:t>
            </a:r>
            <a:r>
              <a:rPr lang="fr-FR" sz="1000" dirty="0"/>
              <a:t> 2016. 11 p. </a:t>
            </a:r>
          </a:p>
          <a:p>
            <a:pPr marL="358775" lvl="0" indent="-176213">
              <a:lnSpc>
                <a:spcPct val="120000"/>
              </a:lnSpc>
              <a:spcBef>
                <a:spcPts val="24"/>
              </a:spcBef>
              <a:spcAft>
                <a:spcPts val="300"/>
              </a:spcAft>
              <a:buNone/>
            </a:pPr>
            <a:r>
              <a:rPr lang="fr-FR" sz="1000" dirty="0"/>
              <a:t>Alex </a:t>
            </a:r>
            <a:r>
              <a:rPr lang="fr-FR" sz="1000" dirty="0" err="1"/>
              <a:t>Ioannidis</a:t>
            </a:r>
            <a:r>
              <a:rPr lang="fr-FR" sz="1000" dirty="0"/>
              <a:t> et al. « </a:t>
            </a:r>
            <a:r>
              <a:rPr lang="en-US" sz="1000" dirty="0"/>
              <a:t>Why we are removing the Altmetric.com badges</a:t>
            </a:r>
            <a:r>
              <a:rPr lang="fr-FR" sz="1000" dirty="0"/>
              <a:t> ». </a:t>
            </a:r>
            <a:r>
              <a:rPr lang="fr-FR" sz="1000" i="1" dirty="0" err="1"/>
              <a:t>Zenodo</a:t>
            </a:r>
            <a:r>
              <a:rPr lang="fr-FR" sz="1000" i="1" dirty="0"/>
              <a:t> blog. 09/07/2020. </a:t>
            </a:r>
            <a:r>
              <a:rPr lang="fr-FR" sz="1000" dirty="0"/>
              <a:t>[en ligne]. Disponible sur : </a:t>
            </a:r>
            <a:r>
              <a:rPr lang="fr-FR" sz="1000" dirty="0">
                <a:hlinkClick r:id="rId9"/>
              </a:rPr>
              <a:t>https://blog.zenodo.org/2020/07/09/2020-07-09-altmetric-badges/</a:t>
            </a:r>
            <a:r>
              <a:rPr lang="fr-FR" sz="1000" dirty="0"/>
              <a:t>. </a:t>
            </a:r>
          </a:p>
          <a:p>
            <a:pPr marL="358775" lvl="0" indent="-176213">
              <a:lnSpc>
                <a:spcPct val="120000"/>
              </a:lnSpc>
              <a:spcBef>
                <a:spcPts val="24"/>
              </a:spcBef>
              <a:spcAft>
                <a:spcPts val="300"/>
              </a:spcAft>
              <a:buNone/>
            </a:pPr>
            <a:r>
              <a:rPr lang="fr-FR" sz="1000" dirty="0"/>
              <a:t>Scott </a:t>
            </a:r>
            <a:r>
              <a:rPr lang="fr-FR" sz="1000" dirty="0" err="1"/>
              <a:t>Jaschik</a:t>
            </a:r>
            <a:r>
              <a:rPr lang="fr-FR" sz="1000" dirty="0"/>
              <a:t>. « </a:t>
            </a:r>
            <a:r>
              <a:rPr lang="fr-FR" sz="1000" dirty="0" err="1"/>
              <a:t>Fireable</a:t>
            </a:r>
            <a:r>
              <a:rPr lang="fr-FR" sz="1000" dirty="0"/>
              <a:t> tweets ». </a:t>
            </a:r>
            <a:r>
              <a:rPr lang="fr-FR" sz="1000" i="1" dirty="0"/>
              <a:t>Inside </a:t>
            </a:r>
            <a:r>
              <a:rPr lang="fr-FR" sz="1000" i="1" dirty="0" err="1"/>
              <a:t>higher</a:t>
            </a:r>
            <a:r>
              <a:rPr lang="fr-FR" sz="1000" i="1" dirty="0"/>
              <a:t> </a:t>
            </a:r>
            <a:r>
              <a:rPr lang="fr-FR" sz="1000" i="1" dirty="0" err="1"/>
              <a:t>ed</a:t>
            </a:r>
            <a:r>
              <a:rPr lang="fr-FR" sz="1000" dirty="0"/>
              <a:t>. 19/12/20113. [en ligne]. Disponible sur : </a:t>
            </a:r>
            <a:r>
              <a:rPr lang="fr-FR" sz="1000" dirty="0">
                <a:hlinkClick r:id="rId10"/>
              </a:rPr>
              <a:t>https://www.insidehighered.com/news/2013/12/05/academic-freedom-challenged-changing-online-landscape-aaup-report-shows</a:t>
            </a:r>
            <a:r>
              <a:rPr lang="fr-FR" sz="1000" dirty="0"/>
              <a:t>. </a:t>
            </a:r>
          </a:p>
          <a:p>
            <a:pPr marL="358775" lvl="0" indent="-176213">
              <a:lnSpc>
                <a:spcPct val="120000"/>
              </a:lnSpc>
              <a:spcBef>
                <a:spcPts val="24"/>
              </a:spcBef>
              <a:spcAft>
                <a:spcPts val="300"/>
              </a:spcAft>
              <a:buNone/>
            </a:pPr>
            <a:r>
              <a:rPr lang="fr-FR" sz="1000" dirty="0" err="1"/>
              <a:t>Aref</a:t>
            </a:r>
            <a:r>
              <a:rPr lang="fr-FR" sz="1000" dirty="0"/>
              <a:t> </a:t>
            </a:r>
            <a:r>
              <a:rPr lang="fr-FR" sz="1000" dirty="0" err="1"/>
              <a:t>Jdey</a:t>
            </a:r>
            <a:r>
              <a:rPr lang="fr-FR" sz="1000" dirty="0"/>
              <a:t>. « </a:t>
            </a:r>
            <a:r>
              <a:rPr lang="fr-FR" sz="1000" dirty="0" err="1"/>
              <a:t>Etude</a:t>
            </a:r>
            <a:r>
              <a:rPr lang="fr-FR" sz="1000" dirty="0"/>
              <a:t> : Sur Twitter, les internautes partagent les tweets sans lire le contenu des articles ». </a:t>
            </a:r>
            <a:r>
              <a:rPr lang="fr-FR" sz="1000" i="1" dirty="0"/>
              <a:t>Demain la veille.</a:t>
            </a:r>
            <a:r>
              <a:rPr lang="fr-FR" sz="1000" dirty="0"/>
              <a:t> [en ligne]. Disponible sur : </a:t>
            </a:r>
            <a:r>
              <a:rPr lang="fr-FR" sz="1000" dirty="0">
                <a:hlinkClick r:id="rId11"/>
              </a:rPr>
              <a:t>http://www.demainlaveille.fr/2012/11/12/etude-sur-twitter-les-internautes-partagent-les-tweets-sans-lire-le-contenu-des-articles/</a:t>
            </a:r>
            <a:r>
              <a:rPr lang="fr-FR" sz="1000" dirty="0"/>
              <a:t>. </a:t>
            </a:r>
          </a:p>
          <a:p>
            <a:pPr marL="358775" lvl="0" indent="-176213">
              <a:lnSpc>
                <a:spcPct val="120000"/>
              </a:lnSpc>
              <a:spcBef>
                <a:spcPts val="24"/>
              </a:spcBef>
              <a:spcAft>
                <a:spcPts val="300"/>
              </a:spcAft>
              <a:buNone/>
            </a:pPr>
            <a:r>
              <a:rPr lang="fr-FR" sz="1000" dirty="0"/>
              <a:t>Brian Kelly. « </a:t>
            </a:r>
            <a:r>
              <a:rPr lang="fr-FR" sz="1000" dirty="0" err="1"/>
              <a:t>Why</a:t>
            </a:r>
            <a:r>
              <a:rPr lang="fr-FR" sz="1000" dirty="0"/>
              <a:t> </a:t>
            </a:r>
            <a:r>
              <a:rPr lang="fr-FR" sz="1000" dirty="0" err="1"/>
              <a:t>I’m</a:t>
            </a:r>
            <a:r>
              <a:rPr lang="fr-FR" sz="1000" dirty="0"/>
              <a:t> </a:t>
            </a:r>
            <a:r>
              <a:rPr lang="fr-FR" sz="1000" dirty="0" err="1"/>
              <a:t>evaluating</a:t>
            </a:r>
            <a:r>
              <a:rPr lang="fr-FR" sz="1000" dirty="0"/>
              <a:t> ResearchGate ». </a:t>
            </a:r>
            <a:r>
              <a:rPr lang="fr-FR" sz="1000" i="1" dirty="0"/>
              <a:t>UK Web focus</a:t>
            </a:r>
            <a:r>
              <a:rPr lang="fr-FR" sz="1000" dirty="0"/>
              <a:t>. 06/02/2013. [en ligne]. Disponible sur : </a:t>
            </a:r>
            <a:r>
              <a:rPr lang="fr-FR" sz="1000" dirty="0">
                <a:hlinkClick r:id="rId12"/>
              </a:rPr>
              <a:t>http://ukwebfocus.wordpress.com/2013/02/06/why-im-evaluating-researchgate/</a:t>
            </a:r>
            <a:r>
              <a:rPr lang="fr-FR" sz="1000" dirty="0"/>
              <a:t>. </a:t>
            </a:r>
          </a:p>
          <a:p>
            <a:pPr marL="358775" lvl="0" indent="-176213">
              <a:lnSpc>
                <a:spcPct val="120000"/>
              </a:lnSpc>
              <a:spcBef>
                <a:spcPts val="24"/>
              </a:spcBef>
              <a:spcAft>
                <a:spcPts val="300"/>
              </a:spcAft>
              <a:buNone/>
            </a:pPr>
            <a:r>
              <a:rPr lang="fr-FR" sz="1000" dirty="0"/>
              <a:t>« La fin d’une  belle aventure ». </a:t>
            </a:r>
            <a:r>
              <a:rPr lang="fr-FR" sz="1000" i="1" dirty="0"/>
              <a:t>En </a:t>
            </a:r>
            <a:r>
              <a:rPr lang="fr-FR" sz="1000" i="1" dirty="0" err="1"/>
              <a:t>Envor</a:t>
            </a:r>
            <a:r>
              <a:rPr lang="fr-FR" sz="1000" i="1" dirty="0"/>
              <a:t>. </a:t>
            </a:r>
            <a:r>
              <a:rPr lang="fr-FR" sz="1000" dirty="0"/>
              <a:t>22/09/2019. [en ligne]. Disponible sur : </a:t>
            </a:r>
            <a:r>
              <a:rPr lang="fr-FR" sz="1000" dirty="0">
                <a:hlinkClick r:id="rId13"/>
              </a:rPr>
              <a:t>http://enenvor.fr/eeo_actu/actu/la_fin_d_une_belle_aventure.html</a:t>
            </a:r>
            <a:r>
              <a:rPr lang="fr-FR" sz="1000" dirty="0"/>
              <a:t>.</a:t>
            </a:r>
          </a:p>
          <a:p>
            <a:pPr marL="358775" lvl="0" indent="-176213">
              <a:lnSpc>
                <a:spcPct val="120000"/>
              </a:lnSpc>
              <a:spcBef>
                <a:spcPts val="24"/>
              </a:spcBef>
              <a:spcAft>
                <a:spcPts val="300"/>
              </a:spcAft>
              <a:buNone/>
            </a:pPr>
            <a:r>
              <a:rPr lang="fr-FR" sz="1000" dirty="0"/>
              <a:t>LSE. </a:t>
            </a:r>
            <a:r>
              <a:rPr lang="fr-FR" sz="1000" i="1" dirty="0"/>
              <a:t>Social media, </a:t>
            </a:r>
            <a:r>
              <a:rPr lang="fr-FR" sz="1000" i="1" dirty="0" err="1"/>
              <a:t>personal</a:t>
            </a:r>
            <a:r>
              <a:rPr lang="fr-FR" sz="1000" i="1" dirty="0"/>
              <a:t> data and </a:t>
            </a:r>
            <a:r>
              <a:rPr lang="fr-FR" sz="1000" i="1" dirty="0" err="1"/>
              <a:t>research</a:t>
            </a:r>
            <a:r>
              <a:rPr lang="fr-FR" sz="1000" i="1" dirty="0"/>
              <a:t> guidance</a:t>
            </a:r>
            <a:r>
              <a:rPr lang="fr-FR" sz="1000" dirty="0"/>
              <a:t>.  s. d. 4 p. [en ligne]. Disponible sur : </a:t>
            </a:r>
            <a:r>
              <a:rPr lang="fr-FR" sz="1000" dirty="0">
                <a:hlinkClick r:id="rId14"/>
              </a:rPr>
              <a:t>https://info.lse.ac.uk/staff/divisions/Secretarys-Division/Assets/Documents/Information-Records-Management/Social-media-personal-data-and-research-guidance-v.1.pdf</a:t>
            </a:r>
            <a:r>
              <a:rPr lang="fr-FR" sz="1000" dirty="0"/>
              <a:t>.</a:t>
            </a:r>
          </a:p>
          <a:p>
            <a:pPr marL="358775" lvl="0" indent="-176213">
              <a:lnSpc>
                <a:spcPct val="120000"/>
              </a:lnSpc>
              <a:spcBef>
                <a:spcPts val="24"/>
              </a:spcBef>
              <a:spcAft>
                <a:spcPts val="300"/>
              </a:spcAft>
              <a:buNone/>
            </a:pPr>
            <a:r>
              <a:rPr lang="fr-FR" sz="1000" dirty="0"/>
              <a:t>Judy Luther. « </a:t>
            </a:r>
            <a:r>
              <a:rPr lang="fr-FR" sz="1000" dirty="0" err="1"/>
              <a:t>Altmetrcs</a:t>
            </a:r>
            <a:r>
              <a:rPr lang="fr-FR" sz="1000" dirty="0"/>
              <a:t> – </a:t>
            </a:r>
            <a:r>
              <a:rPr lang="fr-FR" sz="1000" dirty="0" err="1"/>
              <a:t>Trying</a:t>
            </a:r>
            <a:r>
              <a:rPr lang="fr-FR" sz="1000" dirty="0"/>
              <a:t> to </a:t>
            </a:r>
            <a:r>
              <a:rPr lang="fr-FR" sz="1000" dirty="0" err="1"/>
              <a:t>fill</a:t>
            </a:r>
            <a:r>
              <a:rPr lang="fr-FR" sz="1000" dirty="0"/>
              <a:t> the gap ». </a:t>
            </a:r>
            <a:r>
              <a:rPr lang="fr-FR" sz="1000" i="1" dirty="0"/>
              <a:t>The </a:t>
            </a:r>
            <a:r>
              <a:rPr lang="fr-FR" sz="1000" i="1" dirty="0" err="1"/>
              <a:t>scholarly</a:t>
            </a:r>
            <a:r>
              <a:rPr lang="fr-FR" sz="1000" i="1" dirty="0"/>
              <a:t> </a:t>
            </a:r>
            <a:r>
              <a:rPr lang="fr-FR" sz="1000" i="1" dirty="0" err="1"/>
              <a:t>kitchen</a:t>
            </a:r>
            <a:r>
              <a:rPr lang="fr-FR" sz="1000" dirty="0"/>
              <a:t>. 25/07/2012. [en ligne]. Disponible sur : </a:t>
            </a:r>
            <a:r>
              <a:rPr lang="fr-FR" sz="1000" dirty="0">
                <a:hlinkClick r:id="rId15"/>
              </a:rPr>
              <a:t>http://scholarlykitchen.sspnet.org/2012/07/25/altmetrics-trying-to-fill-the-gap/</a:t>
            </a:r>
            <a:r>
              <a:rPr lang="fr-FR" sz="1000" dirty="0"/>
              <a:t>. </a:t>
            </a:r>
          </a:p>
          <a:p>
            <a:pPr marL="358775" lvl="0" indent="-176213">
              <a:lnSpc>
                <a:spcPct val="120000"/>
              </a:lnSpc>
              <a:spcBef>
                <a:spcPts val="24"/>
              </a:spcBef>
              <a:spcAft>
                <a:spcPts val="300"/>
              </a:spcAft>
              <a:buNone/>
            </a:pPr>
            <a:r>
              <a:rPr lang="fr-FR" sz="1000" dirty="0"/>
              <a:t> Charles-Louis </a:t>
            </a:r>
            <a:r>
              <a:rPr lang="fr-FR" sz="1000" dirty="0" err="1"/>
              <a:t>Machuron</a:t>
            </a:r>
            <a:r>
              <a:rPr lang="fr-FR" sz="1000" dirty="0"/>
              <a:t>. « Zoom sur MyScienceWork ».  </a:t>
            </a:r>
            <a:r>
              <a:rPr lang="fr-FR" sz="1000" i="1" dirty="0" err="1"/>
              <a:t>Silicon</a:t>
            </a:r>
            <a:r>
              <a:rPr lang="fr-FR" sz="1000" i="1" dirty="0"/>
              <a:t> Luxe </a:t>
            </a:r>
            <a:r>
              <a:rPr lang="fr-FR" sz="1000" i="1" dirty="0" err="1"/>
              <a:t>mbourg</a:t>
            </a:r>
            <a:r>
              <a:rPr lang="fr-FR" sz="1000" dirty="0"/>
              <a:t>. [en ligne]. Série de 4 articles : « MyScienceWork: ambitions mondiales d’une start-up luxembourgeoise », 8/11/2013 : </a:t>
            </a:r>
            <a:r>
              <a:rPr lang="fr-FR" sz="1000" dirty="0">
                <a:hlinkClick r:id="rId16"/>
              </a:rPr>
              <a:t>http://www.siliconluxembourg.lu/mysciencework-ambitions-mondiales-dune-start-up-luxembourgeoise/</a:t>
            </a:r>
            <a:r>
              <a:rPr lang="fr-FR" sz="1000" dirty="0"/>
              <a:t> ;  « Zoom sur: MyScienceWork (partie 1) », 19/11/2013 : </a:t>
            </a:r>
            <a:r>
              <a:rPr lang="fr-FR" sz="1000" dirty="0">
                <a:hlinkClick r:id="rId17"/>
              </a:rPr>
              <a:t>http://www.siliconluxembourg.lu/zoom-sur-mysciencework-partie-1/</a:t>
            </a:r>
            <a:r>
              <a:rPr lang="fr-FR" sz="1000" dirty="0"/>
              <a:t> ; « Zoom sur: MyScienceWork (partie 2) », 20/11/2013 : </a:t>
            </a:r>
            <a:r>
              <a:rPr lang="fr-FR" sz="1000" dirty="0">
                <a:hlinkClick r:id="rId18"/>
              </a:rPr>
              <a:t>http://www.siliconluxembourg.lu/zoom-sur-mysciencework-partie-2/</a:t>
            </a:r>
            <a:r>
              <a:rPr lang="fr-FR" sz="1000" dirty="0"/>
              <a:t> ;  « Portrait (croisé) d’entrepreneurs : Virginie Simon et Tristan </a:t>
            </a:r>
            <a:r>
              <a:rPr lang="fr-FR" sz="1000" dirty="0" err="1"/>
              <a:t>Davaille</a:t>
            </a:r>
            <a:r>
              <a:rPr lang="fr-FR" sz="1000" dirty="0"/>
              <a:t> », 22/11/2013, </a:t>
            </a:r>
            <a:r>
              <a:rPr lang="fr-FR" sz="1000" dirty="0">
                <a:hlinkClick r:id="rId19"/>
              </a:rPr>
              <a:t>http://www.siliconluxembourg.lu/portrait-croise-dentrepreneurs-virginie-simon-et-tristan-davaille/</a:t>
            </a:r>
            <a:r>
              <a:rPr lang="fr-FR" sz="1000" dirty="0"/>
              <a:t>. </a:t>
            </a:r>
          </a:p>
          <a:p>
            <a:pPr marL="358775" lvl="0" indent="-176213">
              <a:lnSpc>
                <a:spcPct val="120000"/>
              </a:lnSpc>
              <a:spcBef>
                <a:spcPts val="24"/>
              </a:spcBef>
              <a:spcAft>
                <a:spcPts val="300"/>
              </a:spcAft>
              <a:buNone/>
            </a:pPr>
            <a:r>
              <a:rPr lang="fr-FR" sz="1000" dirty="0"/>
              <a:t>David </a:t>
            </a:r>
            <a:r>
              <a:rPr lang="fr-FR" sz="1000" dirty="0" err="1"/>
              <a:t>Meignan</a:t>
            </a:r>
            <a:r>
              <a:rPr lang="fr-FR" sz="1000" dirty="0"/>
              <a:t>. «  </a:t>
            </a:r>
            <a:r>
              <a:rPr lang="en-US" sz="1000" dirty="0"/>
              <a:t>“Social networks for researchers” in question </a:t>
            </a:r>
            <a:r>
              <a:rPr lang="fr-FR" sz="1000" dirty="0"/>
              <a:t>». </a:t>
            </a:r>
            <a:r>
              <a:rPr lang="fr-FR" sz="1000" i="1" dirty="0" err="1"/>
              <a:t>Lalea</a:t>
            </a:r>
            <a:r>
              <a:rPr lang="fr-FR" sz="1000" dirty="0"/>
              <a:t>. 22/04/2013. [en ligne]. Disponible sur : </a:t>
            </a:r>
            <a:r>
              <a:rPr lang="fr-FR" sz="1000" dirty="0">
                <a:hlinkClick r:id="rId20"/>
              </a:rPr>
              <a:t>http://blog.lalea.fr/2013/04/social-networks-for-researchers-in.html</a:t>
            </a:r>
            <a:r>
              <a:rPr lang="fr-FR" sz="1000" dirty="0"/>
              <a:t>. </a:t>
            </a:r>
          </a:p>
          <a:p>
            <a:pPr marL="358775" lvl="0" indent="-176213">
              <a:lnSpc>
                <a:spcPct val="120000"/>
              </a:lnSpc>
              <a:spcBef>
                <a:spcPts val="24"/>
              </a:spcBef>
              <a:spcAft>
                <a:spcPts val="300"/>
              </a:spcAft>
              <a:buNone/>
            </a:pPr>
            <a:r>
              <a:rPr lang="fr-FR" sz="1000" dirty="0"/>
              <a:t>Frédérique </a:t>
            </a:r>
            <a:r>
              <a:rPr lang="fr-FR" sz="1000" dirty="0" err="1"/>
              <a:t>Muscinesi</a:t>
            </a:r>
            <a:r>
              <a:rPr lang="fr-FR" sz="1000" dirty="0"/>
              <a:t>. « Des ISSN pour les carnets d’Hypotheses.org ». </a:t>
            </a:r>
            <a:r>
              <a:rPr lang="fr-FR" sz="1000" i="1" dirty="0"/>
              <a:t>L’édition électronique ouverte</a:t>
            </a:r>
            <a:r>
              <a:rPr lang="fr-FR" sz="1000" dirty="0"/>
              <a:t>. 22/06/2011. [en ligne]. Disponible sur : </a:t>
            </a:r>
            <a:r>
              <a:rPr lang="fr-FR" sz="1000" dirty="0">
                <a:hlinkClick r:id="rId21"/>
              </a:rPr>
              <a:t>http://leo.hypotheses.org/6962</a:t>
            </a:r>
            <a:r>
              <a:rPr lang="fr-FR" sz="1000" dirty="0"/>
              <a:t>.</a:t>
            </a:r>
          </a:p>
          <a:p>
            <a:pPr marL="358775" lvl="0" indent="-176213">
              <a:lnSpc>
                <a:spcPct val="120000"/>
              </a:lnSpc>
              <a:spcBef>
                <a:spcPts val="24"/>
              </a:spcBef>
              <a:spcAft>
                <a:spcPts val="300"/>
              </a:spcAft>
              <a:buNone/>
            </a:pPr>
            <a:r>
              <a:rPr lang="fr-FR" sz="1000" dirty="0"/>
              <a:t>« No </a:t>
            </a:r>
            <a:r>
              <a:rPr lang="fr-FR" sz="1000" dirty="0" err="1"/>
              <a:t>peeking</a:t>
            </a:r>
            <a:r>
              <a:rPr lang="fr-FR" sz="1000" dirty="0"/>
              <a:t>… </a:t>
            </a:r>
            <a:r>
              <a:rPr lang="en-US" sz="1000" dirty="0"/>
              <a:t>A publishing giant goes after the authors of its journals’ papers</a:t>
            </a:r>
            <a:r>
              <a:rPr lang="fr-FR" sz="1000" dirty="0"/>
              <a:t> ». </a:t>
            </a:r>
            <a:r>
              <a:rPr lang="fr-FR" sz="1000" i="1" dirty="0"/>
              <a:t>The </a:t>
            </a:r>
            <a:r>
              <a:rPr lang="fr-FR" sz="1000" i="1" dirty="0" err="1"/>
              <a:t>Economist</a:t>
            </a:r>
            <a:r>
              <a:rPr lang="fr-FR" sz="1000" dirty="0"/>
              <a:t>. 11/01/2014. [en ligne]. Disponible sur : </a:t>
            </a:r>
            <a:r>
              <a:rPr lang="fr-FR" sz="1000" dirty="0">
                <a:hlinkClick r:id="rId22"/>
              </a:rPr>
              <a:t>http://www.economist.com/news/science-and-technology/21593408-publishing-giant-goes-after-authors-its-journals-papers-no-peeking</a:t>
            </a:r>
            <a:r>
              <a:rPr lang="fr-FR" sz="1000" dirty="0"/>
              <a:t>. </a:t>
            </a:r>
          </a:p>
          <a:p>
            <a:pPr marL="358775" lvl="0" indent="-176213">
              <a:lnSpc>
                <a:spcPct val="120000"/>
              </a:lnSpc>
              <a:spcBef>
                <a:spcPts val="24"/>
              </a:spcBef>
              <a:spcAft>
                <a:spcPts val="300"/>
              </a:spcAft>
              <a:buNone/>
            </a:pPr>
            <a:r>
              <a:rPr lang="fr-FR" sz="1000" dirty="0"/>
              <a:t>Chris Parr. « </a:t>
            </a:r>
            <a:r>
              <a:rPr lang="en-US" sz="1000" dirty="0"/>
              <a:t>Sharing is a way of life for millions on Academia.edu</a:t>
            </a:r>
            <a:r>
              <a:rPr lang="fr-FR" sz="1000" dirty="0"/>
              <a:t> ».</a:t>
            </a:r>
            <a:r>
              <a:rPr lang="en-US" sz="1000" dirty="0"/>
              <a:t> </a:t>
            </a:r>
            <a:r>
              <a:rPr lang="en-US" sz="1000" i="1" dirty="0"/>
              <a:t>Times higher education</a:t>
            </a:r>
            <a:r>
              <a:rPr lang="en-US" sz="1000" dirty="0"/>
              <a:t>. 12/06/2014. </a:t>
            </a:r>
            <a:r>
              <a:rPr lang="fr-FR" sz="1000" dirty="0"/>
              <a:t>[en ligne]. Disponible sur : </a:t>
            </a:r>
            <a:r>
              <a:rPr lang="en-US" sz="1000" dirty="0">
                <a:hlinkClick r:id="rId23"/>
              </a:rPr>
              <a:t>http://www.timeshighereducation.co.uk/news/sharing-is-a-way-of-life-for-millions-on-academiaedu/2013839.fullarticle</a:t>
            </a:r>
            <a:r>
              <a:rPr lang="en-US" sz="1000" dirty="0"/>
              <a:t>. </a:t>
            </a:r>
          </a:p>
          <a:p>
            <a:pPr marL="358775" indent="-176213">
              <a:lnSpc>
                <a:spcPct val="120000"/>
              </a:lnSpc>
              <a:spcBef>
                <a:spcPts val="24"/>
              </a:spcBef>
              <a:spcAft>
                <a:spcPts val="300"/>
              </a:spcAft>
              <a:buNone/>
            </a:pPr>
            <a:r>
              <a:rPr lang="en-US" sz="1000" dirty="0"/>
              <a:t>Karima </a:t>
            </a:r>
            <a:r>
              <a:rPr lang="en-US" sz="1000" dirty="0" err="1"/>
              <a:t>Pedemas</a:t>
            </a:r>
            <a:r>
              <a:rPr lang="en-US" sz="1000" dirty="0"/>
              <a:t>. </a:t>
            </a:r>
            <a:r>
              <a:rPr lang="fr-FR" sz="1000" dirty="0"/>
              <a:t>« Quelle charte éditoriale face à la multiplication des supports de communication ? ». </a:t>
            </a:r>
            <a:r>
              <a:rPr lang="fr-FR" sz="1000" i="1" dirty="0"/>
              <a:t>Rôle des professionnels de l’IST  pour offrir une meilleure visibilité public aux travaux des acteurs de la recherche en SHS. </a:t>
            </a:r>
            <a:r>
              <a:rPr lang="fr-FR" sz="1000" dirty="0"/>
              <a:t>IHS, Paris, 7/12/2016. [en ligne]. Disponible sur : </a:t>
            </a:r>
            <a:r>
              <a:rPr lang="fr-FR" sz="1000" dirty="0">
                <a:hlinkClick r:id="rId24"/>
              </a:rPr>
              <a:t>https://bapf2016.sciencesconf.org/data/pages/pedemasvf.pdf</a:t>
            </a:r>
            <a:r>
              <a:rPr lang="fr-FR" sz="1000" dirty="0"/>
              <a:t>. </a:t>
            </a:r>
          </a:p>
          <a:p>
            <a:pPr marL="358775" lvl="0" indent="-176213">
              <a:lnSpc>
                <a:spcPct val="120000"/>
              </a:lnSpc>
              <a:spcBef>
                <a:spcPts val="24"/>
              </a:spcBef>
              <a:spcAft>
                <a:spcPts val="300"/>
              </a:spcAft>
              <a:buNone/>
            </a:pPr>
            <a:r>
              <a:rPr lang="en-US" sz="1000" dirty="0"/>
              <a:t>Andrea Peterson. </a:t>
            </a:r>
            <a:r>
              <a:rPr lang="fr-FR" sz="1000" dirty="0"/>
              <a:t>« </a:t>
            </a:r>
            <a:r>
              <a:rPr lang="en-US" sz="1000" dirty="0"/>
              <a:t>How one publisher is stopping academics from sharing their research</a:t>
            </a:r>
            <a:r>
              <a:rPr lang="fr-FR" sz="1000" dirty="0"/>
              <a:t> »</a:t>
            </a:r>
            <a:r>
              <a:rPr lang="en-US" sz="1000" dirty="0"/>
              <a:t>. 19/12/2013. </a:t>
            </a:r>
            <a:r>
              <a:rPr lang="en-US" sz="1000" i="1" dirty="0"/>
              <a:t>The Washington Post</a:t>
            </a:r>
            <a:r>
              <a:rPr lang="en-US" sz="1000" dirty="0"/>
              <a:t>. </a:t>
            </a:r>
            <a:r>
              <a:rPr lang="fr-FR" sz="1000" dirty="0"/>
              <a:t>[en ligne]. Disponible sur :</a:t>
            </a:r>
            <a:r>
              <a:rPr lang="en-US" sz="1000" dirty="0"/>
              <a:t> </a:t>
            </a:r>
            <a:r>
              <a:rPr lang="en-US" sz="1000" dirty="0">
                <a:hlinkClick r:id="rId25"/>
              </a:rPr>
              <a:t>http://www.washingtonpost.com/blogs/the-switch/wp/2013/12/19/</a:t>
            </a:r>
            <a:endParaRPr lang="fr-FR" sz="1000" dirty="0"/>
          </a:p>
        </p:txBody>
      </p:sp>
    </p:spTree>
    <p:extLst>
      <p:ext uri="{BB962C8B-B14F-4D97-AF65-F5344CB8AC3E}">
        <p14:creationId xmlns:p14="http://schemas.microsoft.com/office/powerpoint/2010/main" val="357201963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04664"/>
            <a:ext cx="8640960" cy="648072"/>
          </a:xfrm>
        </p:spPr>
        <p:txBody>
          <a:bodyPr/>
          <a:lstStyle/>
          <a:p>
            <a:r>
              <a:rPr lang="fr-FR" dirty="0"/>
              <a:t>Bibliographie – points d’attention</a:t>
            </a:r>
          </a:p>
        </p:txBody>
      </p:sp>
      <p:sp>
        <p:nvSpPr>
          <p:cNvPr id="3" name="Espace réservé du contenu 2"/>
          <p:cNvSpPr>
            <a:spLocks noGrp="1"/>
          </p:cNvSpPr>
          <p:nvPr>
            <p:ph idx="1"/>
          </p:nvPr>
        </p:nvSpPr>
        <p:spPr>
          <a:xfrm>
            <a:off x="251520" y="1268760"/>
            <a:ext cx="8640960" cy="5472608"/>
          </a:xfrm>
        </p:spPr>
        <p:txBody>
          <a:bodyPr>
            <a:noAutofit/>
          </a:bodyPr>
          <a:lstStyle/>
          <a:p>
            <a:pPr marL="358775" lvl="0" indent="-176213">
              <a:lnSpc>
                <a:spcPct val="120000"/>
              </a:lnSpc>
              <a:spcBef>
                <a:spcPts val="24"/>
              </a:spcBef>
              <a:spcAft>
                <a:spcPts val="300"/>
              </a:spcAft>
              <a:buNone/>
            </a:pPr>
            <a:r>
              <a:rPr lang="en-US" sz="800" dirty="0">
                <a:hlinkClick r:id="rId3"/>
              </a:rPr>
              <a:t>how-one-publisher-is-stopping-academics-from-sharing-their-research/</a:t>
            </a:r>
            <a:r>
              <a:rPr lang="en-US" sz="800" dirty="0"/>
              <a:t>. </a:t>
            </a:r>
          </a:p>
          <a:p>
            <a:pPr marL="358775" lvl="0" indent="-176213">
              <a:lnSpc>
                <a:spcPct val="120000"/>
              </a:lnSpc>
              <a:spcBef>
                <a:spcPts val="24"/>
              </a:spcBef>
              <a:spcAft>
                <a:spcPts val="300"/>
              </a:spcAft>
              <a:buNone/>
            </a:pPr>
            <a:r>
              <a:rPr lang="en-US" sz="800" dirty="0"/>
              <a:t>Martin Poulter. </a:t>
            </a:r>
            <a:r>
              <a:rPr lang="fr-FR" sz="800" dirty="0"/>
              <a:t>« </a:t>
            </a:r>
            <a:r>
              <a:rPr lang="en-US" sz="800" dirty="0"/>
              <a:t>Creating an efficient workflow for publishing scholarly papers on Wikipedia</a:t>
            </a:r>
            <a:r>
              <a:rPr lang="fr-FR" sz="800" dirty="0"/>
              <a:t> » </a:t>
            </a:r>
            <a:r>
              <a:rPr lang="fr-FR" sz="800" i="1" dirty="0"/>
              <a:t>LSE blog</a:t>
            </a:r>
            <a:r>
              <a:rPr lang="fr-FR" sz="800" dirty="0"/>
              <a:t>. 17/04/2014. [en ligne]. Disponible sur : </a:t>
            </a:r>
            <a:r>
              <a:rPr lang="fr-FR" sz="800" dirty="0">
                <a:hlinkClick r:id="rId4"/>
              </a:rPr>
              <a:t>http://blogs.lse.ac.uk/impactofsocialsciences/2014/04/17/publishing-scholarly-papers-with-and-on-wikipedia/</a:t>
            </a:r>
            <a:r>
              <a:rPr lang="fr-FR" sz="800" dirty="0"/>
              <a:t>.</a:t>
            </a:r>
          </a:p>
          <a:p>
            <a:pPr marL="358775" lvl="0" indent="-176213">
              <a:lnSpc>
                <a:spcPct val="120000"/>
              </a:lnSpc>
              <a:spcBef>
                <a:spcPts val="24"/>
              </a:spcBef>
              <a:spcAft>
                <a:spcPts val="300"/>
              </a:spcAft>
              <a:buNone/>
            </a:pPr>
            <a:r>
              <a:rPr lang="fr-FR" sz="800" dirty="0"/>
              <a:t>Richard Price. « </a:t>
            </a:r>
            <a:r>
              <a:rPr lang="en-US" sz="800" dirty="0"/>
              <a:t>The future of peer review</a:t>
            </a:r>
            <a:r>
              <a:rPr lang="fr-FR" sz="800" dirty="0"/>
              <a:t> ». </a:t>
            </a:r>
            <a:r>
              <a:rPr lang="fr-FR" sz="800" i="1" dirty="0" err="1"/>
              <a:t>Techcrunch</a:t>
            </a:r>
            <a:r>
              <a:rPr lang="fr-FR" sz="800" dirty="0"/>
              <a:t>, 5/02/2012. [en ligne]. Disponible sur : </a:t>
            </a:r>
            <a:r>
              <a:rPr lang="fr-FR" sz="800" dirty="0">
                <a:hlinkClick r:id="rId5"/>
              </a:rPr>
              <a:t>http://techcrunch.com/2012/02/05/the-future-of-peer-review/</a:t>
            </a:r>
            <a:r>
              <a:rPr lang="fr-FR" sz="800" dirty="0"/>
              <a:t>. </a:t>
            </a:r>
          </a:p>
          <a:p>
            <a:pPr marL="358775" indent="-176213">
              <a:lnSpc>
                <a:spcPct val="120000"/>
              </a:lnSpc>
              <a:spcBef>
                <a:spcPts val="24"/>
              </a:spcBef>
              <a:spcAft>
                <a:spcPts val="300"/>
              </a:spcAft>
              <a:buNone/>
            </a:pPr>
            <a:r>
              <a:rPr lang="fr-FR" sz="800" dirty="0"/>
              <a:t>Jason </a:t>
            </a:r>
            <a:r>
              <a:rPr lang="fr-FR" sz="800" dirty="0" err="1"/>
              <a:t>Priem</a:t>
            </a:r>
            <a:r>
              <a:rPr lang="fr-FR" sz="800" dirty="0"/>
              <a:t> et al. « Altmetrics: a </a:t>
            </a:r>
            <a:r>
              <a:rPr lang="fr-FR" sz="800" dirty="0" err="1"/>
              <a:t>manifesto</a:t>
            </a:r>
            <a:r>
              <a:rPr lang="fr-FR" sz="800" dirty="0"/>
              <a:t> ». </a:t>
            </a:r>
            <a:r>
              <a:rPr lang="fr-FR" sz="800" i="1" dirty="0" err="1"/>
              <a:t>Almetrics</a:t>
            </a:r>
            <a:r>
              <a:rPr lang="fr-FR" sz="800" dirty="0"/>
              <a:t>. 26/10/2010-28/09/2011. [en ligne]. Disponible sur :  </a:t>
            </a:r>
            <a:r>
              <a:rPr lang="fr-FR" sz="800" dirty="0">
                <a:hlinkClick r:id="rId6"/>
              </a:rPr>
              <a:t>http://altmetrics.org/manifesto/</a:t>
            </a:r>
            <a:r>
              <a:rPr lang="fr-FR" sz="800" dirty="0"/>
              <a:t>. </a:t>
            </a:r>
          </a:p>
          <a:p>
            <a:pPr marL="358775" lvl="0" indent="-176213">
              <a:lnSpc>
                <a:spcPct val="120000"/>
              </a:lnSpc>
              <a:spcBef>
                <a:spcPts val="24"/>
              </a:spcBef>
              <a:spcAft>
                <a:spcPts val="300"/>
              </a:spcAft>
              <a:buNone/>
            </a:pPr>
            <a:r>
              <a:rPr lang="fr-FR" sz="800" dirty="0"/>
              <a:t>Fabien Provost. « Les médias sociaux à l’heure des identités numériques : quels enjeux pour la recherche scientifique ? ». </a:t>
            </a:r>
            <a:r>
              <a:rPr lang="fr-FR" sz="800" i="1" dirty="0"/>
              <a:t>Les aspects concrets de la thèse. </a:t>
            </a:r>
            <a:r>
              <a:rPr lang="fr-FR" sz="800" dirty="0"/>
              <a:t>08/04/2013. [en ligne]. Disponible sur : </a:t>
            </a:r>
            <a:r>
              <a:rPr lang="fr-FR" sz="800" dirty="0">
                <a:hlinkClick r:id="rId7"/>
              </a:rPr>
              <a:t>http://act.hypotheses.org/3217</a:t>
            </a:r>
            <a:r>
              <a:rPr lang="fr-FR" sz="800" dirty="0"/>
              <a:t>. </a:t>
            </a:r>
          </a:p>
          <a:p>
            <a:pPr marL="358775" lvl="0" indent="-176213">
              <a:lnSpc>
                <a:spcPct val="120000"/>
              </a:lnSpc>
              <a:spcBef>
                <a:spcPts val="24"/>
              </a:spcBef>
              <a:spcAft>
                <a:spcPts val="300"/>
              </a:spcAft>
              <a:buNone/>
            </a:pPr>
            <a:r>
              <a:rPr lang="fr-FR" sz="800" dirty="0"/>
              <a:t>Charlie </a:t>
            </a:r>
            <a:r>
              <a:rPr lang="fr-FR" sz="800" dirty="0" err="1"/>
              <a:t>Rapple</a:t>
            </a:r>
            <a:r>
              <a:rPr lang="fr-FR" sz="800" dirty="0"/>
              <a:t>. « </a:t>
            </a:r>
            <a:r>
              <a:rPr lang="en-US" sz="800" dirty="0"/>
              <a:t>What puts #</a:t>
            </a:r>
            <a:r>
              <a:rPr lang="en-US" sz="800" dirty="0" err="1"/>
              <a:t>seriousacademics</a:t>
            </a:r>
            <a:r>
              <a:rPr lang="en-US" sz="800" dirty="0"/>
              <a:t> off social media? </a:t>
            </a:r>
            <a:r>
              <a:rPr lang="fr-FR" sz="800" dirty="0"/>
              <a:t> ». </a:t>
            </a:r>
            <a:r>
              <a:rPr lang="fr-FR" sz="800" i="1" dirty="0"/>
              <a:t>The </a:t>
            </a:r>
            <a:r>
              <a:rPr lang="fr-FR" sz="800" i="1" dirty="0" err="1"/>
              <a:t>scholarly</a:t>
            </a:r>
            <a:r>
              <a:rPr lang="fr-FR" sz="800" i="1" dirty="0"/>
              <a:t> </a:t>
            </a:r>
            <a:r>
              <a:rPr lang="fr-FR" sz="800" i="1" dirty="0" err="1"/>
              <a:t>kitchen</a:t>
            </a:r>
            <a:r>
              <a:rPr lang="fr-FR" sz="800" i="1" dirty="0"/>
              <a:t>. </a:t>
            </a:r>
            <a:r>
              <a:rPr lang="fr-FR" sz="800" dirty="0"/>
              <a:t>16/08/2016. [en ligne]. Disponible sur : </a:t>
            </a:r>
            <a:r>
              <a:rPr lang="fr-FR" sz="800" dirty="0">
                <a:hlinkClick r:id="rId8"/>
              </a:rPr>
              <a:t>https://scholarlykitchen.sspnet.org/2016/08/16/what-puts-seriousacademics-off-social-media/</a:t>
            </a:r>
            <a:r>
              <a:rPr lang="fr-FR" sz="800" dirty="0"/>
              <a:t>. </a:t>
            </a:r>
          </a:p>
          <a:p>
            <a:pPr marL="358775" lvl="0" indent="-176213">
              <a:lnSpc>
                <a:spcPct val="120000"/>
              </a:lnSpc>
              <a:spcBef>
                <a:spcPts val="24"/>
              </a:spcBef>
              <a:spcAft>
                <a:spcPts val="300"/>
              </a:spcAft>
              <a:buNone/>
            </a:pPr>
            <a:r>
              <a:rPr lang="fr-FR" sz="800" dirty="0"/>
              <a:t>Susan Robbins. </a:t>
            </a:r>
            <a:r>
              <a:rPr lang="fr-FR" sz="800" i="1" dirty="0" err="1"/>
              <a:t>Collecting</a:t>
            </a:r>
            <a:r>
              <a:rPr lang="fr-FR" sz="800" i="1" dirty="0"/>
              <a:t> </a:t>
            </a:r>
            <a:r>
              <a:rPr lang="fr-FR" sz="800" i="1" dirty="0" err="1"/>
              <a:t>metrics</a:t>
            </a:r>
            <a:r>
              <a:rPr lang="fr-FR" sz="800" i="1" dirty="0"/>
              <a:t> to mesure impact </a:t>
            </a:r>
            <a:r>
              <a:rPr lang="fr-FR" sz="800" i="1" dirty="0" err="1"/>
              <a:t>outside</a:t>
            </a:r>
            <a:r>
              <a:rPr lang="fr-FR" sz="800" i="1" dirty="0"/>
              <a:t> </a:t>
            </a:r>
            <a:r>
              <a:rPr lang="fr-FR" sz="800" i="1" dirty="0" err="1"/>
              <a:t>academia</a:t>
            </a:r>
            <a:r>
              <a:rPr lang="fr-FR" sz="800" dirty="0"/>
              <a:t>. 02/2015. [en ligne]. Disponible sur : </a:t>
            </a:r>
            <a:r>
              <a:rPr lang="fr-FR" sz="800" dirty="0">
                <a:hlinkClick r:id="rId9"/>
              </a:rPr>
              <a:t>http://fr.slideshare.net/UWSLibrary/impact-outside-academia-rlsd2015</a:t>
            </a:r>
            <a:r>
              <a:rPr lang="fr-FR" sz="800" dirty="0"/>
              <a:t>. </a:t>
            </a:r>
          </a:p>
          <a:p>
            <a:pPr marL="358775" lvl="0" indent="-176213">
              <a:lnSpc>
                <a:spcPct val="120000"/>
              </a:lnSpc>
              <a:spcBef>
                <a:spcPts val="24"/>
              </a:spcBef>
              <a:spcAft>
                <a:spcPts val="300"/>
              </a:spcAft>
              <a:buNone/>
            </a:pPr>
            <a:r>
              <a:rPr lang="fr-FR" sz="800" dirty="0"/>
              <a:t>SERISS - </a:t>
            </a:r>
            <a:r>
              <a:rPr lang="en-US" sz="800" dirty="0"/>
              <a:t>Synergies for Europe's Research Infrastructures in the Social Sciences. </a:t>
            </a:r>
            <a:r>
              <a:rPr lang="en-US" sz="800" i="1" dirty="0"/>
              <a:t>Social media and research: 10 legal and ethical issues to consider</a:t>
            </a:r>
            <a:r>
              <a:rPr lang="en-US" sz="800" dirty="0"/>
              <a:t>. 2019. 2 p. [</a:t>
            </a:r>
            <a:r>
              <a:rPr lang="en-US" sz="800" dirty="0" err="1"/>
              <a:t>en</a:t>
            </a:r>
            <a:r>
              <a:rPr lang="en-US" sz="800" dirty="0"/>
              <a:t> </a:t>
            </a:r>
            <a:r>
              <a:rPr lang="en-US" sz="800" dirty="0" err="1"/>
              <a:t>ligne</a:t>
            </a:r>
            <a:r>
              <a:rPr lang="en-US" sz="800" dirty="0"/>
              <a:t>]. Disponible sur : </a:t>
            </a:r>
            <a:r>
              <a:rPr lang="fr-FR" sz="800" dirty="0">
                <a:hlinkClick r:id="rId10"/>
              </a:rPr>
              <a:t>https://www.cessda.eu/News-Events/News/CESSDA/Two-brand-new-guides-for-researchers-launched-at-ESRA2019</a:t>
            </a:r>
            <a:r>
              <a:rPr lang="fr-FR" sz="800" dirty="0"/>
              <a:t>.</a:t>
            </a:r>
          </a:p>
          <a:p>
            <a:pPr marL="358775" lvl="0" indent="-176213">
              <a:lnSpc>
                <a:spcPct val="120000"/>
              </a:lnSpc>
              <a:spcBef>
                <a:spcPts val="24"/>
              </a:spcBef>
              <a:spcAft>
                <a:spcPts val="300"/>
              </a:spcAft>
              <a:buNone/>
            </a:pPr>
            <a:r>
              <a:rPr lang="fr-FR" sz="800" dirty="0" err="1"/>
              <a:t>Hadas</a:t>
            </a:r>
            <a:r>
              <a:rPr lang="fr-FR" sz="800" dirty="0"/>
              <a:t> </a:t>
            </a:r>
            <a:r>
              <a:rPr lang="fr-FR" sz="800" dirty="0" err="1"/>
              <a:t>Shema</a:t>
            </a:r>
            <a:r>
              <a:rPr lang="fr-FR" sz="800" dirty="0"/>
              <a:t>. « </a:t>
            </a:r>
            <a:r>
              <a:rPr lang="en-US" sz="800" dirty="0"/>
              <a:t>Interview with Richard Price, Academia.edu CEO </a:t>
            </a:r>
            <a:r>
              <a:rPr lang="fr-FR" sz="800" dirty="0"/>
              <a:t>». </a:t>
            </a:r>
            <a:r>
              <a:rPr lang="fr-FR" sz="800" i="1" dirty="0"/>
              <a:t>Scientific American</a:t>
            </a:r>
            <a:r>
              <a:rPr lang="fr-FR" sz="800" dirty="0"/>
              <a:t>. 31/10/2012. [en ligne]. Disponible sur : </a:t>
            </a:r>
            <a:r>
              <a:rPr lang="fr-FR" sz="800" dirty="0">
                <a:hlinkClick r:id="rId11"/>
              </a:rPr>
              <a:t>http://blogs.scientificamerican.com/information-culture/2012/10/31/interview-with-richard-price-academia-edu-ceo/</a:t>
            </a:r>
            <a:r>
              <a:rPr lang="fr-FR" sz="800" dirty="0"/>
              <a:t>.</a:t>
            </a:r>
          </a:p>
          <a:p>
            <a:pPr marL="358775" lvl="0" indent="-176213">
              <a:lnSpc>
                <a:spcPct val="120000"/>
              </a:lnSpc>
              <a:spcBef>
                <a:spcPts val="24"/>
              </a:spcBef>
              <a:spcAft>
                <a:spcPts val="300"/>
              </a:spcAft>
              <a:buNone/>
            </a:pPr>
            <a:r>
              <a:rPr lang="fr-FR" sz="800" dirty="0"/>
              <a:t>David Stuart. « </a:t>
            </a:r>
            <a:r>
              <a:rPr lang="en-US" sz="800" dirty="0"/>
              <a:t>Current research assessment could miss the big picture </a:t>
            </a:r>
            <a:r>
              <a:rPr lang="fr-FR" sz="800" dirty="0"/>
              <a:t>». </a:t>
            </a:r>
            <a:r>
              <a:rPr lang="fr-FR" sz="800" i="1" dirty="0"/>
              <a:t>Research information. </a:t>
            </a:r>
            <a:r>
              <a:rPr lang="fr-FR" sz="800" dirty="0"/>
              <a:t> 06-07/2011. p. 16-18. [en ligne]. Disponible sur : </a:t>
            </a:r>
            <a:r>
              <a:rPr lang="fr-FR" sz="800" dirty="0">
                <a:hlinkClick r:id="rId12"/>
              </a:rPr>
              <a:t>http://www.researchinformation.info/features/PDF/RIJun11.pdf</a:t>
            </a:r>
            <a:r>
              <a:rPr lang="fr-FR" sz="800" dirty="0"/>
              <a:t>&gt;. </a:t>
            </a:r>
          </a:p>
          <a:p>
            <a:pPr marL="358775" lvl="0" indent="-176213">
              <a:lnSpc>
                <a:spcPct val="120000"/>
              </a:lnSpc>
              <a:spcBef>
                <a:spcPts val="24"/>
              </a:spcBef>
              <a:spcAft>
                <a:spcPts val="300"/>
              </a:spcAft>
              <a:buNone/>
            </a:pPr>
            <a:r>
              <a:rPr lang="fr-FR" sz="800" dirty="0"/>
              <a:t>--. « </a:t>
            </a:r>
            <a:r>
              <a:rPr lang="fr-FR" sz="800" dirty="0" err="1"/>
              <a:t>Making</a:t>
            </a:r>
            <a:r>
              <a:rPr lang="fr-FR" sz="800" dirty="0"/>
              <a:t> </a:t>
            </a:r>
            <a:r>
              <a:rPr lang="fr-FR" sz="800" dirty="0" err="1"/>
              <a:t>metrics</a:t>
            </a:r>
            <a:r>
              <a:rPr lang="fr-FR" sz="800" dirty="0"/>
              <a:t> more relevant ». </a:t>
            </a:r>
            <a:r>
              <a:rPr lang="fr-FR" sz="800" i="1" dirty="0"/>
              <a:t>Research information</a:t>
            </a:r>
            <a:r>
              <a:rPr lang="fr-FR" sz="800" dirty="0"/>
              <a:t>. 12/2012-1/2013. [en ligne]. Disponible sur : </a:t>
            </a:r>
            <a:r>
              <a:rPr lang="fr-FR" sz="800" dirty="0">
                <a:hlinkClick r:id="rId13"/>
              </a:rPr>
              <a:t>http://www.researchinformation.info/features/feature.php?feature_id=389</a:t>
            </a:r>
            <a:r>
              <a:rPr lang="fr-FR" sz="800" dirty="0"/>
              <a:t>.</a:t>
            </a:r>
          </a:p>
          <a:p>
            <a:pPr marL="358775" lvl="0" indent="-176213">
              <a:lnSpc>
                <a:spcPct val="120000"/>
              </a:lnSpc>
              <a:spcBef>
                <a:spcPts val="24"/>
              </a:spcBef>
              <a:spcAft>
                <a:spcPts val="300"/>
              </a:spcAft>
              <a:buNone/>
            </a:pPr>
            <a:r>
              <a:rPr lang="fr-FR" sz="800" dirty="0"/>
              <a:t>Cassidy R. </a:t>
            </a:r>
            <a:r>
              <a:rPr lang="fr-FR" sz="800" dirty="0" err="1"/>
              <a:t>Sugimoto</a:t>
            </a:r>
            <a:r>
              <a:rPr lang="fr-FR" sz="800" dirty="0"/>
              <a:t>. « </a:t>
            </a:r>
            <a:r>
              <a:rPr lang="en-US" sz="800" dirty="0"/>
              <a:t>“Tenure can withstand Twitter”: We need policies that promote science communication and protect those who engage.</a:t>
            </a:r>
            <a:r>
              <a:rPr lang="fr-FR" sz="800" dirty="0"/>
              <a:t> ». </a:t>
            </a:r>
            <a:r>
              <a:rPr lang="fr-FR" sz="800" i="1" dirty="0"/>
              <a:t>LSE impact blog. </a:t>
            </a:r>
            <a:r>
              <a:rPr lang="fr-FR" sz="800" dirty="0"/>
              <a:t>11/04/2016, http://blogs.lse.ac.uk/impactofsocialsciences/2016/04/11/tenure-can-withstand-twitter-thoughts-on-social-media-and-academic-freedom/)</a:t>
            </a:r>
          </a:p>
          <a:p>
            <a:pPr marL="358775" lvl="0" indent="-176213">
              <a:lnSpc>
                <a:spcPct val="120000"/>
              </a:lnSpc>
              <a:spcBef>
                <a:spcPts val="24"/>
              </a:spcBef>
              <a:spcAft>
                <a:spcPts val="300"/>
              </a:spcAft>
              <a:buNone/>
            </a:pPr>
            <a:r>
              <a:rPr lang="fr-FR" sz="800" dirty="0"/>
              <a:t>Bonnie J. M. </a:t>
            </a:r>
            <a:r>
              <a:rPr lang="fr-FR" sz="800" dirty="0" err="1"/>
              <a:t>Swoger</a:t>
            </a:r>
            <a:r>
              <a:rPr lang="fr-FR" sz="800" dirty="0"/>
              <a:t>. « </a:t>
            </a:r>
            <a:r>
              <a:rPr lang="en-US" sz="800" dirty="0"/>
              <a:t>Is Elsevier really for-science? Or just for-profit ?</a:t>
            </a:r>
            <a:r>
              <a:rPr lang="fr-FR" sz="800" dirty="0"/>
              <a:t> ». </a:t>
            </a:r>
            <a:r>
              <a:rPr lang="fr-FR" sz="800" i="1" dirty="0"/>
              <a:t>Scientific </a:t>
            </a:r>
            <a:r>
              <a:rPr lang="fr-FR" sz="800" i="1" dirty="0" err="1"/>
              <a:t>american</a:t>
            </a:r>
            <a:r>
              <a:rPr lang="fr-FR" sz="800" i="1" dirty="0"/>
              <a:t> blogs.  </a:t>
            </a:r>
            <a:r>
              <a:rPr lang="fr-FR" sz="800" dirty="0"/>
              <a:t>12/12/2013. [en ligne]. Disponible sur : </a:t>
            </a:r>
            <a:r>
              <a:rPr lang="fr-FR" sz="800" dirty="0">
                <a:hlinkClick r:id="rId14"/>
              </a:rPr>
              <a:t>http://blogs.scientificamerican.com/information-culture/2013/12/12/is-elsevier-really-for-science-or-just-for-profit/</a:t>
            </a:r>
            <a:r>
              <a:rPr lang="fr-FR" sz="800" dirty="0"/>
              <a:t>. </a:t>
            </a:r>
          </a:p>
          <a:p>
            <a:pPr marL="358775" indent="-176213">
              <a:spcBef>
                <a:spcPts val="24"/>
              </a:spcBef>
              <a:spcAft>
                <a:spcPts val="300"/>
              </a:spcAft>
              <a:buNone/>
            </a:pPr>
            <a:r>
              <a:rPr lang="fr-FR" sz="800" dirty="0"/>
              <a:t>Andy Tattersall. « </a:t>
            </a:r>
            <a:r>
              <a:rPr lang="en-US" sz="800" dirty="0"/>
              <a:t>Four questions researchers need to ask before using the web to communicate their research ». </a:t>
            </a:r>
            <a:r>
              <a:rPr lang="en-US" sz="800" i="1" dirty="0"/>
              <a:t>Digital science.</a:t>
            </a:r>
            <a:r>
              <a:rPr lang="en-US" sz="800" dirty="0"/>
              <a:t> 13/03/2015. [</a:t>
            </a:r>
            <a:r>
              <a:rPr lang="en-US" sz="800" dirty="0" err="1"/>
              <a:t>en</a:t>
            </a:r>
            <a:r>
              <a:rPr lang="en-US" sz="800" dirty="0"/>
              <a:t> </a:t>
            </a:r>
            <a:r>
              <a:rPr lang="en-US" sz="800" dirty="0" err="1"/>
              <a:t>ligne</a:t>
            </a:r>
            <a:r>
              <a:rPr lang="en-US" sz="800" dirty="0"/>
              <a:t>]. </a:t>
            </a:r>
            <a:r>
              <a:rPr lang="en-US" sz="800" dirty="0" err="1"/>
              <a:t>Disponible</a:t>
            </a:r>
            <a:r>
              <a:rPr lang="en-US" sz="800" dirty="0"/>
              <a:t> sur : </a:t>
            </a:r>
            <a:r>
              <a:rPr lang="en-US" sz="800" dirty="0">
                <a:hlinkClick r:id="rId15"/>
              </a:rPr>
              <a:t>https://www.digital-science.com/blog/guest/4-questions-researchers-need-to-ask-before-using-the-web-to-communicate-their-research/</a:t>
            </a:r>
            <a:r>
              <a:rPr lang="en-US" sz="800" dirty="0"/>
              <a:t>. </a:t>
            </a:r>
          </a:p>
          <a:p>
            <a:pPr marL="358775" lvl="0" indent="-176213">
              <a:spcBef>
                <a:spcPts val="24"/>
              </a:spcBef>
              <a:spcAft>
                <a:spcPts val="300"/>
              </a:spcAft>
              <a:buNone/>
            </a:pPr>
            <a:r>
              <a:rPr lang="fr-FR" sz="800" dirty="0"/>
              <a:t>Mike </a:t>
            </a:r>
            <a:r>
              <a:rPr lang="fr-FR" sz="800" dirty="0" err="1"/>
              <a:t>Thelwall</a:t>
            </a:r>
            <a:r>
              <a:rPr lang="fr-FR" sz="800" dirty="0"/>
              <a:t> et al. «</a:t>
            </a:r>
            <a:r>
              <a:rPr lang="en-US" sz="800" dirty="0"/>
              <a:t>Do Altmetrics work ? Twitter and ten other social web services</a:t>
            </a:r>
            <a:r>
              <a:rPr lang="fr-FR" sz="800" dirty="0"/>
              <a:t> ». </a:t>
            </a:r>
            <a:r>
              <a:rPr lang="fr-FR" sz="800" i="1" dirty="0"/>
              <a:t>PLOS One</a:t>
            </a:r>
            <a:r>
              <a:rPr lang="fr-FR" sz="800" dirty="0"/>
              <a:t>. 28/05/2013. [en ligne]. Disponible sur : </a:t>
            </a:r>
            <a:r>
              <a:rPr lang="fr-FR" sz="800" dirty="0">
                <a:hlinkClick r:id="rId16"/>
              </a:rPr>
              <a:t>http://www.plosone.org/article/info%3Adoi%2F10.1371%2Fjournal.pone.0064841</a:t>
            </a:r>
            <a:r>
              <a:rPr lang="fr-FR" sz="800" dirty="0"/>
              <a:t>.  </a:t>
            </a:r>
          </a:p>
          <a:p>
            <a:pPr marL="358775" lvl="0" indent="-176213">
              <a:spcBef>
                <a:spcPts val="24"/>
              </a:spcBef>
              <a:spcAft>
                <a:spcPts val="300"/>
              </a:spcAft>
              <a:buNone/>
            </a:pPr>
            <a:r>
              <a:rPr lang="fr-FR" sz="800" dirty="0"/>
              <a:t>Jean-Baptiste Thierry. « Pourquoi les enseignants-chercheurs sont-ils sur les réseaux sociaux ? ». </a:t>
            </a:r>
            <a:r>
              <a:rPr lang="fr-FR" sz="800" i="1" dirty="0" err="1"/>
              <a:t>Sinelege</a:t>
            </a:r>
            <a:r>
              <a:rPr lang="fr-FR" sz="800" dirty="0"/>
              <a:t>. 27/03/2017. [en ligne]. Disponible sur : </a:t>
            </a:r>
            <a:r>
              <a:rPr lang="fr-FR" sz="800" dirty="0">
                <a:hlinkClick r:id="rId17"/>
              </a:rPr>
              <a:t>https://sinelege.hypotheses.org/3573</a:t>
            </a:r>
            <a:r>
              <a:rPr lang="fr-FR" sz="800" dirty="0"/>
              <a:t>. </a:t>
            </a:r>
          </a:p>
          <a:p>
            <a:pPr marL="358775" lvl="0" indent="-176213">
              <a:spcBef>
                <a:spcPts val="24"/>
              </a:spcBef>
              <a:spcAft>
                <a:spcPts val="300"/>
              </a:spcAft>
              <a:buNone/>
            </a:pPr>
            <a:r>
              <a:rPr lang="fr-FR" sz="800" dirty="0" err="1"/>
              <a:t>Universcience</a:t>
            </a:r>
            <a:r>
              <a:rPr lang="fr-FR" sz="800" dirty="0"/>
              <a:t>. </a:t>
            </a:r>
            <a:r>
              <a:rPr lang="fr-FR" sz="800" i="1" dirty="0"/>
              <a:t>Lumière sur les réseaux sociaux. Animation des communautés connectées, guide pratique. </a:t>
            </a:r>
            <a:r>
              <a:rPr lang="fr-FR" sz="800" dirty="0"/>
              <a:t>60 p. [en ligne]. Disponible sur : </a:t>
            </a:r>
            <a:r>
              <a:rPr lang="fr-FR" sz="800" dirty="0">
                <a:hlinkClick r:id="rId18"/>
              </a:rPr>
              <a:t>http://www.culturecommunication.gouv.fr/var/culture/storage/pub/guide_reseaux_sociaux/index.htm#/57</a:t>
            </a:r>
            <a:r>
              <a:rPr lang="fr-FR" sz="800" dirty="0"/>
              <a:t>. </a:t>
            </a:r>
          </a:p>
          <a:p>
            <a:pPr marL="358775" lvl="0" indent="-176213">
              <a:spcBef>
                <a:spcPts val="24"/>
              </a:spcBef>
              <a:spcAft>
                <a:spcPts val="300"/>
              </a:spcAft>
              <a:buNone/>
            </a:pPr>
            <a:r>
              <a:rPr lang="fr-FR" sz="800" dirty="0" err="1"/>
              <a:t>University</a:t>
            </a:r>
            <a:r>
              <a:rPr lang="fr-FR" sz="800" dirty="0"/>
              <a:t> of Cambridge.</a:t>
            </a:r>
            <a:r>
              <a:rPr lang="fr-FR" sz="800" i="1" dirty="0"/>
              <a:t> Social media guidelines.</a:t>
            </a:r>
            <a:r>
              <a:rPr lang="fr-FR" sz="800" dirty="0"/>
              <a:t> 2016. 11 p. [en ligne]. Disponible sur : </a:t>
            </a:r>
            <a:r>
              <a:rPr lang="fr-FR" sz="800" dirty="0">
                <a:hlinkClick r:id="rId19"/>
              </a:rPr>
              <a:t>https://www.cam.ac.uk/system/files/social_media_guidelines._version_1.4.pdf</a:t>
            </a:r>
            <a:r>
              <a:rPr lang="fr-FR" sz="800" dirty="0"/>
              <a:t>.</a:t>
            </a:r>
          </a:p>
          <a:p>
            <a:pPr marL="358775" lvl="0" indent="-176213">
              <a:spcBef>
                <a:spcPts val="24"/>
              </a:spcBef>
              <a:spcAft>
                <a:spcPts val="300"/>
              </a:spcAft>
              <a:buNone/>
            </a:pPr>
            <a:r>
              <a:rPr lang="fr-FR" sz="800" dirty="0"/>
              <a:t>Richard Van </a:t>
            </a:r>
            <a:r>
              <a:rPr lang="fr-FR" sz="800" dirty="0" err="1"/>
              <a:t>Noorden</a:t>
            </a:r>
            <a:r>
              <a:rPr lang="fr-FR" sz="800" dirty="0"/>
              <a:t>. « </a:t>
            </a:r>
            <a:r>
              <a:rPr lang="en-US" sz="800" dirty="0"/>
              <a:t>The new dilemma of online peer review: too many places to post ?</a:t>
            </a:r>
            <a:r>
              <a:rPr lang="fr-FR" sz="800" dirty="0"/>
              <a:t> ». </a:t>
            </a:r>
            <a:r>
              <a:rPr lang="fr-FR" sz="800" i="1" dirty="0"/>
              <a:t>Nature. news blog</a:t>
            </a:r>
            <a:r>
              <a:rPr lang="fr-FR" sz="800" dirty="0"/>
              <a:t>. 14/03/2014. [en ligne]. Disponible sur : </a:t>
            </a:r>
            <a:r>
              <a:rPr lang="fr-FR" sz="800" dirty="0">
                <a:hlinkClick r:id="rId20"/>
              </a:rPr>
              <a:t>http://blogs.nature.com/news/2014/03/the-new-dilemma-of-online-peer-review-too-many-places-to-post.html</a:t>
            </a:r>
            <a:r>
              <a:rPr lang="fr-FR" sz="800" dirty="0"/>
              <a:t>. </a:t>
            </a:r>
          </a:p>
          <a:p>
            <a:pPr marL="358775" lvl="0" indent="-176213">
              <a:spcBef>
                <a:spcPts val="24"/>
              </a:spcBef>
              <a:spcAft>
                <a:spcPts val="300"/>
              </a:spcAft>
              <a:buNone/>
            </a:pPr>
            <a:r>
              <a:rPr lang="fr-FR" sz="800" dirty="0"/>
              <a:t>--. « Twitter buzz about </a:t>
            </a:r>
            <a:r>
              <a:rPr lang="fr-FR" sz="800" dirty="0" err="1"/>
              <a:t>papers</a:t>
            </a:r>
            <a:r>
              <a:rPr lang="fr-FR" sz="800" dirty="0"/>
              <a:t> </a:t>
            </a:r>
            <a:r>
              <a:rPr lang="fr-FR" sz="800" dirty="0" err="1"/>
              <a:t>does</a:t>
            </a:r>
            <a:r>
              <a:rPr lang="fr-FR" sz="800" dirty="0"/>
              <a:t> not </a:t>
            </a:r>
            <a:r>
              <a:rPr lang="fr-FR" sz="800" dirty="0" err="1"/>
              <a:t>mean</a:t>
            </a:r>
            <a:r>
              <a:rPr lang="fr-FR" sz="800" dirty="0"/>
              <a:t> citations </a:t>
            </a:r>
            <a:r>
              <a:rPr lang="fr-FR" sz="800" dirty="0" err="1"/>
              <a:t>later</a:t>
            </a:r>
            <a:r>
              <a:rPr lang="fr-FR" sz="800" dirty="0"/>
              <a:t> ». </a:t>
            </a:r>
            <a:r>
              <a:rPr lang="fr-FR" sz="800" i="1" dirty="0"/>
              <a:t>Nature news</a:t>
            </a:r>
            <a:r>
              <a:rPr lang="fr-FR" sz="800" dirty="0"/>
              <a:t>, 12/12/2013. [en ligne]. Disponible sur : </a:t>
            </a:r>
            <a:r>
              <a:rPr lang="fr-FR" sz="800" dirty="0">
                <a:hlinkClick r:id="rId21"/>
              </a:rPr>
              <a:t>http://www.nature.com/news/twitter-buzz-about-papers-does-not-mean-citations-later-1.14354</a:t>
            </a:r>
            <a:r>
              <a:rPr lang="fr-FR" sz="800" dirty="0"/>
              <a:t>. </a:t>
            </a:r>
          </a:p>
        </p:txBody>
      </p:sp>
    </p:spTree>
    <p:extLst>
      <p:ext uri="{BB962C8B-B14F-4D97-AF65-F5344CB8AC3E}">
        <p14:creationId xmlns:p14="http://schemas.microsoft.com/office/powerpoint/2010/main" val="251461867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04664"/>
            <a:ext cx="8640960" cy="648072"/>
          </a:xfrm>
        </p:spPr>
        <p:txBody>
          <a:bodyPr/>
          <a:lstStyle/>
          <a:p>
            <a:r>
              <a:rPr lang="fr-FR" dirty="0"/>
              <a:t>Bibliographie – points d’attention</a:t>
            </a:r>
          </a:p>
        </p:txBody>
      </p:sp>
      <p:sp>
        <p:nvSpPr>
          <p:cNvPr id="3" name="Espace réservé du contenu 2"/>
          <p:cNvSpPr>
            <a:spLocks noGrp="1"/>
          </p:cNvSpPr>
          <p:nvPr>
            <p:ph idx="1"/>
          </p:nvPr>
        </p:nvSpPr>
        <p:spPr>
          <a:xfrm>
            <a:off x="251520" y="1268760"/>
            <a:ext cx="8640960" cy="5472608"/>
          </a:xfrm>
        </p:spPr>
        <p:txBody>
          <a:bodyPr>
            <a:noAutofit/>
          </a:bodyPr>
          <a:lstStyle/>
          <a:p>
            <a:pPr marL="358775" lvl="0" indent="-176213">
              <a:spcBef>
                <a:spcPts val="24"/>
              </a:spcBef>
              <a:spcAft>
                <a:spcPts val="300"/>
              </a:spcAft>
              <a:buNone/>
            </a:pPr>
            <a:r>
              <a:rPr lang="en-US" sz="800" dirty="0"/>
              <a:t>George </a:t>
            </a:r>
            <a:r>
              <a:rPr lang="en-US" sz="800" dirty="0" err="1"/>
              <a:t>Veletsianos</a:t>
            </a:r>
            <a:r>
              <a:rPr lang="en-US" sz="800" dirty="0"/>
              <a:t> et Royce </a:t>
            </a:r>
            <a:r>
              <a:rPr lang="en-US" sz="800" dirty="0" err="1"/>
              <a:t>Kimmons</a:t>
            </a:r>
            <a:r>
              <a:rPr lang="en-US" sz="800" dirty="0"/>
              <a:t>. </a:t>
            </a:r>
            <a:r>
              <a:rPr lang="fr-FR" sz="800" dirty="0"/>
              <a:t>« </a:t>
            </a:r>
            <a:r>
              <a:rPr lang="en-US" sz="800" dirty="0"/>
              <a:t>Scholars and faculty members' lived experiences in online social networks </a:t>
            </a:r>
            <a:r>
              <a:rPr lang="fr-FR" sz="800" dirty="0"/>
              <a:t>»</a:t>
            </a:r>
            <a:r>
              <a:rPr lang="en-US" sz="800" dirty="0"/>
              <a:t>. </a:t>
            </a:r>
            <a:r>
              <a:rPr lang="en-US" sz="800" i="1" dirty="0"/>
              <a:t>The Internet and Higher Education</a:t>
            </a:r>
            <a:r>
              <a:rPr lang="en-US" sz="800" dirty="0"/>
              <a:t>. 01/2013. vol. 16,  p. 43-50. [Version postprint]. Disponible sur : </a:t>
            </a:r>
            <a:r>
              <a:rPr lang="en-US" sz="800" dirty="0">
                <a:hlinkClick r:id="rId3"/>
              </a:rPr>
              <a:t>http://www.veletsianos.com/wp-content/uploads/2008/10/phenomenology_scholars.pdf</a:t>
            </a:r>
            <a:r>
              <a:rPr lang="en-US" sz="800" dirty="0"/>
              <a:t>. </a:t>
            </a:r>
            <a:endParaRPr lang="fr-FR" sz="800" dirty="0"/>
          </a:p>
          <a:p>
            <a:pPr marL="358775" lvl="0" indent="-176213">
              <a:spcBef>
                <a:spcPts val="24"/>
              </a:spcBef>
              <a:spcAft>
                <a:spcPts val="300"/>
              </a:spcAft>
              <a:buNone/>
            </a:pPr>
            <a:r>
              <a:rPr lang="fr-FR" sz="800" dirty="0"/>
              <a:t>Eric </a:t>
            </a:r>
            <a:r>
              <a:rPr lang="fr-FR" sz="800" dirty="0" err="1"/>
              <a:t>Verdeil</a:t>
            </a:r>
            <a:r>
              <a:rPr lang="fr-FR" sz="800" dirty="0"/>
              <a:t>. «Le gel de </a:t>
            </a:r>
            <a:r>
              <a:rPr lang="fr-FR" sz="800" dirty="0" err="1"/>
              <a:t>RussEurope</a:t>
            </a:r>
            <a:r>
              <a:rPr lang="fr-FR" sz="800" dirty="0"/>
              <a:t> : une décision difficile à comprendre ». </a:t>
            </a:r>
            <a:r>
              <a:rPr lang="fr-FR" sz="800" i="1" dirty="0"/>
              <a:t> Rumor</a:t>
            </a:r>
            <a:r>
              <a:rPr lang="fr-FR" sz="800" dirty="0"/>
              <a:t>. 1</a:t>
            </a:r>
            <a:r>
              <a:rPr lang="fr-FR" sz="800" baseline="30000" dirty="0"/>
              <a:t>er</a:t>
            </a:r>
            <a:r>
              <a:rPr lang="fr-FR" sz="800" dirty="0"/>
              <a:t>/10/2017. [en ligne]. Disponible sur : </a:t>
            </a:r>
            <a:r>
              <a:rPr lang="fr-FR" sz="800" dirty="0">
                <a:hlinkClick r:id="rId4"/>
              </a:rPr>
              <a:t>http://rumor.hypotheses.org/4121</a:t>
            </a:r>
            <a:r>
              <a:rPr lang="fr-FR" sz="800" dirty="0"/>
              <a:t>. </a:t>
            </a:r>
          </a:p>
          <a:p>
            <a:pPr marL="358775" lvl="0" indent="-176213">
              <a:spcBef>
                <a:spcPts val="24"/>
              </a:spcBef>
              <a:spcAft>
                <a:spcPts val="300"/>
              </a:spcAft>
              <a:buNone/>
            </a:pPr>
            <a:r>
              <a:rPr lang="fr-FR" sz="800" dirty="0"/>
              <a:t>--.  « Les réseaux sociaux scientifiques, la visibilité et l’</a:t>
            </a:r>
            <a:r>
              <a:rPr lang="fr-FR" sz="800" i="1" dirty="0"/>
              <a:t>open access</a:t>
            </a:r>
            <a:r>
              <a:rPr lang="fr-FR" sz="800" dirty="0"/>
              <a:t> ». </a:t>
            </a:r>
            <a:r>
              <a:rPr lang="fr-FR" sz="800" i="1" dirty="0"/>
              <a:t>Ibid.</a:t>
            </a:r>
            <a:r>
              <a:rPr lang="fr-FR" sz="800" dirty="0"/>
              <a:t> 21/11/2013. [en ligne]. Disponible sur : </a:t>
            </a:r>
            <a:r>
              <a:rPr lang="fr-FR" sz="800" dirty="0">
                <a:hlinkClick r:id="rId5"/>
              </a:rPr>
              <a:t>https://rumor.hypotheses.org/3390</a:t>
            </a:r>
            <a:r>
              <a:rPr lang="fr-FR" sz="800" dirty="0"/>
              <a:t>, et pad : </a:t>
            </a:r>
            <a:r>
              <a:rPr lang="fr-FR" sz="800" dirty="0">
                <a:hlinkClick r:id="rId6"/>
              </a:rPr>
              <a:t>http://papad.org/p/CORIST-SHS_2013</a:t>
            </a:r>
            <a:r>
              <a:rPr lang="fr-FR" sz="800" dirty="0"/>
              <a:t>.</a:t>
            </a:r>
          </a:p>
          <a:p>
            <a:pPr marL="358775" lvl="0" indent="-176213">
              <a:spcBef>
                <a:spcPts val="24"/>
              </a:spcBef>
              <a:spcAft>
                <a:spcPts val="300"/>
              </a:spcAft>
              <a:buNone/>
            </a:pPr>
            <a:r>
              <a:rPr lang="fr-FR" sz="800" dirty="0"/>
              <a:t>--. </a:t>
            </a:r>
            <a:r>
              <a:rPr lang="fr-FR" sz="800" b="1" dirty="0"/>
              <a:t>« </a:t>
            </a:r>
            <a:r>
              <a:rPr lang="fr-FR" sz="800" dirty="0"/>
              <a:t> Les réseaux sociaux scientifiques : visibilité et </a:t>
            </a:r>
            <a:r>
              <a:rPr lang="fr-FR" sz="800" i="1" dirty="0"/>
              <a:t>open access</a:t>
            </a:r>
            <a:r>
              <a:rPr lang="fr-FR" sz="800" dirty="0"/>
              <a:t> ». </a:t>
            </a:r>
            <a:r>
              <a:rPr lang="fr-FR" sz="800" i="1" dirty="0"/>
              <a:t>Arabesques</a:t>
            </a:r>
            <a:r>
              <a:rPr lang="fr-FR" sz="800" dirty="0"/>
              <a:t>. 04-06/2014. n°74. p. 16-17. [reprise du précédent]. Disponible sur : </a:t>
            </a:r>
            <a:r>
              <a:rPr lang="fr-FR" sz="800" dirty="0">
                <a:hlinkClick r:id="rId7"/>
              </a:rPr>
              <a:t>http://www.abes.fr/Arabesques/Arabesques-n-74</a:t>
            </a:r>
            <a:r>
              <a:rPr lang="fr-FR" sz="800" dirty="0"/>
              <a:t>.</a:t>
            </a:r>
          </a:p>
          <a:p>
            <a:pPr marL="358775" lvl="0" indent="-176213">
              <a:spcBef>
                <a:spcPts val="24"/>
              </a:spcBef>
              <a:spcAft>
                <a:spcPts val="300"/>
              </a:spcAft>
              <a:buNone/>
            </a:pPr>
            <a:r>
              <a:rPr lang="fr-FR" sz="800" dirty="0"/>
              <a:t> Marion </a:t>
            </a:r>
            <a:r>
              <a:rPr lang="fr-FR" sz="800" dirty="0" err="1"/>
              <a:t>Wesely</a:t>
            </a:r>
            <a:r>
              <a:rPr lang="fr-FR" sz="800" dirty="0"/>
              <a:t>. « ISSN et carnets de recherche ». </a:t>
            </a:r>
            <a:r>
              <a:rPr lang="fr-FR" sz="800" i="1" dirty="0"/>
              <a:t>La maison des carnets. </a:t>
            </a:r>
            <a:r>
              <a:rPr lang="fr-FR" sz="800" dirty="0"/>
              <a:t>27/10/2017. [en ligne]. Disponible sur : </a:t>
            </a:r>
            <a:r>
              <a:rPr lang="fr-FR" sz="800" dirty="0">
                <a:hlinkClick r:id="rId8"/>
              </a:rPr>
              <a:t>https://maisondescarnets.hypotheses.org/3150</a:t>
            </a:r>
            <a:r>
              <a:rPr lang="fr-FR" sz="800" dirty="0"/>
              <a:t>. </a:t>
            </a:r>
          </a:p>
          <a:p>
            <a:pPr marL="358775" lvl="0" indent="-176213">
              <a:spcBef>
                <a:spcPts val="24"/>
              </a:spcBef>
              <a:spcAft>
                <a:spcPts val="300"/>
              </a:spcAft>
              <a:buNone/>
            </a:pPr>
            <a:r>
              <a:rPr lang="en-US" sz="800" dirty="0"/>
              <a:t>Charlotte Wien et Daniella B. Deutz. </a:t>
            </a:r>
            <a:r>
              <a:rPr lang="fr-FR" sz="800" dirty="0"/>
              <a:t>« </a:t>
            </a:r>
            <a:r>
              <a:rPr lang="en-US" sz="800" dirty="0"/>
              <a:t>What’s in a tweet? Creating social media echo chambers to inflate ‘the donut’</a:t>
            </a:r>
            <a:r>
              <a:rPr lang="fr-FR" sz="800" dirty="0"/>
              <a:t>  »</a:t>
            </a:r>
            <a:r>
              <a:rPr lang="en-US" sz="800" dirty="0"/>
              <a:t>. </a:t>
            </a:r>
            <a:r>
              <a:rPr lang="en-US" sz="800" i="1" dirty="0"/>
              <a:t>LIBER Quarterly. </a:t>
            </a:r>
            <a:r>
              <a:rPr lang="en-US" sz="800" dirty="0"/>
              <a:t>2019. 29(1), p.3. [</a:t>
            </a:r>
            <a:r>
              <a:rPr lang="en-US" sz="800" dirty="0" err="1"/>
              <a:t>en</a:t>
            </a:r>
            <a:r>
              <a:rPr lang="en-US" sz="800" dirty="0"/>
              <a:t> </a:t>
            </a:r>
            <a:r>
              <a:rPr lang="en-US" sz="800" dirty="0" err="1"/>
              <a:t>ligne</a:t>
            </a:r>
            <a:r>
              <a:rPr lang="en-US" sz="800" dirty="0"/>
              <a:t>]. Disponible sur : </a:t>
            </a:r>
            <a:r>
              <a:rPr lang="fr-FR" sz="800" dirty="0">
                <a:hlinkClick r:id="rId9"/>
              </a:rPr>
              <a:t>https://www.liberquarterly.eu/articles/10.18352/lq.10289/</a:t>
            </a:r>
            <a:r>
              <a:rPr lang="fr-FR" sz="800" dirty="0"/>
              <a:t>. </a:t>
            </a:r>
            <a:r>
              <a:rPr lang="en-US" sz="800" dirty="0"/>
              <a:t>DOI: </a:t>
            </a:r>
            <a:r>
              <a:rPr lang="en-US" sz="800" dirty="0">
                <a:hlinkClick r:id="rId10"/>
              </a:rPr>
              <a:t>http://doi.org/10.18352/lq.10289</a:t>
            </a:r>
            <a:r>
              <a:rPr lang="en-US" sz="800" dirty="0"/>
              <a:t>. </a:t>
            </a:r>
            <a:endParaRPr lang="fr-FR" sz="800" dirty="0"/>
          </a:p>
          <a:p>
            <a:pPr marL="358775" lvl="0" indent="-176213">
              <a:lnSpc>
                <a:spcPct val="120000"/>
              </a:lnSpc>
              <a:spcBef>
                <a:spcPts val="24"/>
              </a:spcBef>
              <a:spcAft>
                <a:spcPts val="300"/>
              </a:spcAft>
              <a:buNone/>
            </a:pPr>
            <a:r>
              <a:rPr lang="fr-FR" sz="800" dirty="0"/>
              <a:t> </a:t>
            </a:r>
          </a:p>
          <a:p>
            <a:pPr marL="358775" lvl="0" indent="-176213">
              <a:lnSpc>
                <a:spcPct val="120000"/>
              </a:lnSpc>
              <a:spcBef>
                <a:spcPts val="24"/>
              </a:spcBef>
              <a:spcAft>
                <a:spcPts val="300"/>
              </a:spcAft>
              <a:buNone/>
            </a:pPr>
            <a:r>
              <a:rPr lang="fr-FR" sz="1050" b="1" dirty="0"/>
              <a:t>Enjeux informationnels et commerciaux</a:t>
            </a:r>
          </a:p>
          <a:p>
            <a:pPr marL="358775" lvl="0" indent="-176213">
              <a:spcBef>
                <a:spcPts val="24"/>
              </a:spcBef>
              <a:spcAft>
                <a:spcPts val="300"/>
              </a:spcAft>
              <a:buNone/>
            </a:pPr>
            <a:r>
              <a:rPr lang="fr-FR" sz="800" dirty="0"/>
              <a:t>« Academia.edu et HAL : préconisation ». </a:t>
            </a:r>
            <a:r>
              <a:rPr lang="fr-FR" sz="800" i="1" dirty="0"/>
              <a:t>INRIA</a:t>
            </a:r>
            <a:r>
              <a:rPr lang="fr-FR" sz="800" dirty="0"/>
              <a:t>. 20/02/2014. [en ligne]. Disponible sur : </a:t>
            </a:r>
            <a:r>
              <a:rPr lang="fr-FR" sz="800" dirty="0">
                <a:hlinkClick r:id="rId11"/>
              </a:rPr>
              <a:t>https://iww.inria.fr/ist/academia-edu-et-hal-preconisation/</a:t>
            </a:r>
            <a:r>
              <a:rPr lang="fr-FR" sz="800" dirty="0"/>
              <a:t>. </a:t>
            </a:r>
          </a:p>
          <a:p>
            <a:pPr marL="358775" lvl="0" indent="-176213">
              <a:spcBef>
                <a:spcPts val="24"/>
              </a:spcBef>
              <a:spcAft>
                <a:spcPts val="300"/>
              </a:spcAft>
              <a:buNone/>
            </a:pPr>
            <a:r>
              <a:rPr lang="fr-FR" sz="800" dirty="0"/>
              <a:t>Françoise </a:t>
            </a:r>
            <a:r>
              <a:rPr lang="fr-FR" sz="800" dirty="0" err="1"/>
              <a:t>Acquier</a:t>
            </a:r>
            <a:r>
              <a:rPr lang="fr-FR" sz="800" dirty="0"/>
              <a:t>. « Hal – Academia.edu, jouer des complémentarités ! ». Le Cresson veille et recherche. 16/12/2013. [en ligne]. Disponible sur : </a:t>
            </a:r>
            <a:r>
              <a:rPr lang="fr-FR" sz="800" dirty="0">
                <a:hlinkClick r:id="rId12"/>
              </a:rPr>
              <a:t>http://lcv.hypotheses.org/8409</a:t>
            </a:r>
            <a:r>
              <a:rPr lang="fr-FR" sz="800" dirty="0"/>
              <a:t>. </a:t>
            </a:r>
          </a:p>
          <a:p>
            <a:pPr marL="358775" lvl="0" indent="-176213">
              <a:spcBef>
                <a:spcPts val="24"/>
              </a:spcBef>
              <a:spcAft>
                <a:spcPts val="300"/>
              </a:spcAft>
              <a:buNone/>
            </a:pPr>
            <a:r>
              <a:rPr lang="fr-FR" sz="800" dirty="0"/>
              <a:t>Kent Anderson. « </a:t>
            </a:r>
            <a:r>
              <a:rPr lang="en-US" sz="800" dirty="0"/>
              <a:t>Wolves and sheep — What to do now that venture capitalists are stalking scientific publishing </a:t>
            </a:r>
            <a:r>
              <a:rPr lang="fr-FR" sz="800" dirty="0"/>
              <a:t>». </a:t>
            </a:r>
            <a:r>
              <a:rPr lang="fr-FR" sz="800" i="1" dirty="0"/>
              <a:t>The </a:t>
            </a:r>
            <a:r>
              <a:rPr lang="fr-FR" sz="800" i="1" dirty="0" err="1"/>
              <a:t>scholarly</a:t>
            </a:r>
            <a:r>
              <a:rPr lang="fr-FR" sz="800" i="1" dirty="0"/>
              <a:t> </a:t>
            </a:r>
            <a:r>
              <a:rPr lang="fr-FR" sz="800" i="1" dirty="0" err="1"/>
              <a:t>kitchen</a:t>
            </a:r>
            <a:r>
              <a:rPr lang="fr-FR" sz="800" i="1" dirty="0"/>
              <a:t>.</a:t>
            </a:r>
            <a:r>
              <a:rPr lang="fr-FR" sz="800" dirty="0"/>
              <a:t> 17/04/2013. [en ligne]. Disponible sur : </a:t>
            </a:r>
            <a:r>
              <a:rPr lang="fr-FR" sz="800" dirty="0">
                <a:hlinkClick r:id="rId13"/>
              </a:rPr>
              <a:t>http://scholarlykitchen.sspnet.org/2013/04/17/wolves-and-sheep-what-to-do-now-that-venture-capitalists-are-stalking-scientific-publishing/</a:t>
            </a:r>
            <a:r>
              <a:rPr lang="fr-FR" sz="800" dirty="0"/>
              <a:t>. </a:t>
            </a:r>
          </a:p>
          <a:p>
            <a:pPr marL="358775" lvl="0" indent="-176213">
              <a:spcBef>
                <a:spcPts val="24"/>
              </a:spcBef>
              <a:spcAft>
                <a:spcPts val="300"/>
              </a:spcAft>
              <a:buNone/>
            </a:pPr>
            <a:r>
              <a:rPr lang="en-US" sz="800" dirty="0"/>
              <a:t>Antoine Blanchard et </a:t>
            </a:r>
            <a:r>
              <a:rPr lang="en-US" sz="800" dirty="0" err="1"/>
              <a:t>Elifsu</a:t>
            </a:r>
            <a:r>
              <a:rPr lang="en-US" sz="800" dirty="0"/>
              <a:t> </a:t>
            </a:r>
            <a:r>
              <a:rPr lang="en-US" sz="800" dirty="0" err="1"/>
              <a:t>Sabuncu</a:t>
            </a:r>
            <a:r>
              <a:rPr lang="en-US" sz="800" dirty="0"/>
              <a:t>. </a:t>
            </a:r>
            <a:r>
              <a:rPr lang="fr-FR" sz="800" i="1" dirty="0"/>
              <a:t>Pour une meilleure visibilité de la recherche française. Livre blanc sur la visibilité de la recherche française : enquête et recommandations. </a:t>
            </a:r>
            <a:r>
              <a:rPr lang="fr-FR" sz="800" dirty="0"/>
              <a:t>02/2015. 49 p. [en ligne]. Disponible sur :  </a:t>
            </a:r>
            <a:r>
              <a:rPr lang="fr-FR" sz="800" dirty="0">
                <a:hlinkClick r:id="rId14"/>
              </a:rPr>
              <a:t>http://editions.deuxieme-labo.fr/</a:t>
            </a:r>
            <a:r>
              <a:rPr lang="fr-FR" sz="800" dirty="0"/>
              <a:t>.</a:t>
            </a:r>
            <a:r>
              <a:rPr lang="en-US" sz="800" dirty="0"/>
              <a:t> </a:t>
            </a:r>
          </a:p>
          <a:p>
            <a:pPr marL="358775" indent="-176213">
              <a:spcBef>
                <a:spcPts val="24"/>
              </a:spcBef>
              <a:spcAft>
                <a:spcPts val="300"/>
              </a:spcAft>
              <a:buNone/>
            </a:pPr>
            <a:r>
              <a:rPr lang="fr-FR" sz="800" dirty="0"/>
              <a:t>Aline Bouchard. </a:t>
            </a:r>
            <a:r>
              <a:rPr lang="fr-FR" sz="800" i="1" dirty="0" err="1"/>
              <a:t>Eléments</a:t>
            </a:r>
            <a:r>
              <a:rPr lang="fr-FR" sz="800" i="1" dirty="0"/>
              <a:t> de comparaison archives ouvertes (HAL) et réseaux sociaux académiques (Academia, ResearchGate). </a:t>
            </a:r>
            <a:r>
              <a:rPr lang="fr-FR" sz="800" dirty="0"/>
              <a:t>11/2016. 49 p. [en ligne]. Disponible sur : </a:t>
            </a:r>
            <a:r>
              <a:rPr lang="fr-FR" sz="800" dirty="0">
                <a:hlinkClick r:id="rId15"/>
              </a:rPr>
              <a:t>http://urfist.chartes.psl.eu/urfist-de-paris/sites/default/files/ab/Bouchard_Comparaison_AO_RSX_112016.pdf</a:t>
            </a:r>
            <a:r>
              <a:rPr lang="fr-FR" sz="800" dirty="0"/>
              <a:t>. </a:t>
            </a:r>
          </a:p>
          <a:p>
            <a:pPr marL="358775" lvl="0" indent="-176213">
              <a:spcBef>
                <a:spcPts val="24"/>
              </a:spcBef>
              <a:spcAft>
                <a:spcPts val="300"/>
              </a:spcAft>
              <a:buNone/>
            </a:pPr>
            <a:r>
              <a:rPr lang="en-US" sz="800" dirty="0"/>
              <a:t>Centre for Research Communications, University of Nottingham. </a:t>
            </a:r>
            <a:r>
              <a:rPr lang="en-US" sz="800" i="1" dirty="0"/>
              <a:t>Social networking sites and their role in scholarly communications</a:t>
            </a:r>
            <a:r>
              <a:rPr lang="en-US" sz="800" dirty="0"/>
              <a:t>. 05/2011. 35 p. </a:t>
            </a:r>
            <a:r>
              <a:rPr lang="fr-FR" sz="800" dirty="0"/>
              <a:t>[en ligne]. Disponible sur : </a:t>
            </a:r>
            <a:r>
              <a:rPr lang="en-US" sz="800" dirty="0">
                <a:hlinkClick r:id="rId16"/>
              </a:rPr>
              <a:t>http://crc.nottingham.ac.uk/projects/rcs/Social_Networking_Report-Duke&amp;Jordan.pdf</a:t>
            </a:r>
            <a:r>
              <a:rPr lang="en-US" sz="800" dirty="0"/>
              <a:t>. </a:t>
            </a:r>
          </a:p>
          <a:p>
            <a:pPr marL="358775" lvl="0" indent="-176213">
              <a:spcBef>
                <a:spcPts val="24"/>
              </a:spcBef>
              <a:spcAft>
                <a:spcPts val="300"/>
              </a:spcAft>
              <a:buNone/>
            </a:pPr>
            <a:r>
              <a:rPr lang="fr-FR" sz="800" dirty="0"/>
              <a:t>Bertrand Clerc et al. </a:t>
            </a:r>
            <a:r>
              <a:rPr lang="fr-FR" sz="800" i="1" dirty="0"/>
              <a:t>Veiller avec LinkedIn et Viadeo ? État des lieux des acteurs, des dispositifs et des réalités</a:t>
            </a:r>
            <a:r>
              <a:rPr lang="fr-FR" sz="800" dirty="0"/>
              <a:t>. Dossier documentaire. 03/01/2014. 30 p. [en ligne]. Disponible sur : </a:t>
            </a:r>
            <a:r>
              <a:rPr lang="fr-FR" sz="800" dirty="0">
                <a:hlinkClick r:id="rId17"/>
              </a:rPr>
              <a:t>http://fr.slideshare.net/Veille-sur-les-rsp/veiller-aveclinkedinetviadeo</a:t>
            </a:r>
            <a:r>
              <a:rPr lang="fr-FR" sz="800" dirty="0"/>
              <a:t>. </a:t>
            </a:r>
          </a:p>
          <a:p>
            <a:pPr marL="358775" indent="-176213">
              <a:spcBef>
                <a:spcPts val="24"/>
              </a:spcBef>
              <a:spcAft>
                <a:spcPts val="300"/>
              </a:spcAft>
              <a:buNone/>
            </a:pPr>
            <a:r>
              <a:rPr lang="fr-FR" sz="800" dirty="0"/>
              <a:t>Hannah </a:t>
            </a:r>
            <a:r>
              <a:rPr lang="fr-FR" sz="800" dirty="0" err="1"/>
              <a:t>Devlin</a:t>
            </a:r>
            <a:r>
              <a:rPr lang="fr-FR" sz="800" dirty="0"/>
              <a:t>. « </a:t>
            </a:r>
            <a:r>
              <a:rPr lang="en-US" sz="800" dirty="0"/>
              <a:t> Social media masking lack of science breakthroughs, Sir Andre </a:t>
            </a:r>
            <a:r>
              <a:rPr lang="en-US" sz="800" dirty="0" err="1"/>
              <a:t>Geim</a:t>
            </a:r>
            <a:r>
              <a:rPr lang="en-US" sz="800" dirty="0"/>
              <a:t> says ». </a:t>
            </a:r>
            <a:r>
              <a:rPr lang="en-US" sz="800" i="1" dirty="0"/>
              <a:t>The Australian.</a:t>
            </a:r>
            <a:r>
              <a:rPr lang="en-US" sz="800" dirty="0"/>
              <a:t> 22/07/2013. </a:t>
            </a:r>
            <a:r>
              <a:rPr lang="fr-FR" sz="800" dirty="0"/>
              <a:t>[en ligne]. Disponible sur : </a:t>
            </a:r>
            <a:r>
              <a:rPr lang="en-US" sz="800" dirty="0">
                <a:hlinkClick r:id="rId18"/>
              </a:rPr>
              <a:t>http://www.theaustralian.com.au/news/world/social-media-masking-lack-of-science-breakthroughs-sir-andre-geim-says/story-fnb64oi6-1226682963705#</a:t>
            </a:r>
            <a:r>
              <a:rPr lang="en-US" sz="800" dirty="0"/>
              <a:t>. </a:t>
            </a:r>
            <a:endParaRPr lang="fr-FR" sz="800" dirty="0"/>
          </a:p>
          <a:p>
            <a:pPr marL="358775" lvl="0" indent="-176213">
              <a:spcBef>
                <a:spcPts val="24"/>
              </a:spcBef>
              <a:spcAft>
                <a:spcPts val="300"/>
              </a:spcAft>
              <a:buNone/>
            </a:pPr>
            <a:r>
              <a:rPr lang="fr-FR" sz="800" dirty="0"/>
              <a:t>Olivier </a:t>
            </a:r>
            <a:r>
              <a:rPr lang="fr-FR" sz="800" dirty="0" err="1"/>
              <a:t>Dumon</a:t>
            </a:r>
            <a:r>
              <a:rPr lang="fr-FR" sz="800" dirty="0"/>
              <a:t>. « The business of science : social networking  of science ». </a:t>
            </a:r>
            <a:r>
              <a:rPr lang="fr-FR" sz="800" i="1" dirty="0" err="1"/>
              <a:t>Huffington</a:t>
            </a:r>
            <a:r>
              <a:rPr lang="fr-FR" sz="800" i="1" dirty="0"/>
              <a:t> Post.</a:t>
            </a:r>
            <a:r>
              <a:rPr lang="fr-FR" sz="800" dirty="0"/>
              <a:t> 04/02/2014. [en ligne]. Disponible sur : </a:t>
            </a:r>
            <a:r>
              <a:rPr lang="fr-FR" sz="800" dirty="0">
                <a:hlinkClick r:id="rId19"/>
              </a:rPr>
              <a:t>http://www.huffingtonpost.com/olivier-dumon/the-business-of-science-s_b_4718333.html</a:t>
            </a:r>
            <a:r>
              <a:rPr lang="fr-FR" sz="800" dirty="0"/>
              <a:t>. </a:t>
            </a:r>
          </a:p>
          <a:p>
            <a:pPr marL="358775" lvl="0" indent="-176213">
              <a:spcBef>
                <a:spcPts val="24"/>
              </a:spcBef>
              <a:spcAft>
                <a:spcPts val="300"/>
              </a:spcAft>
              <a:buNone/>
            </a:pPr>
            <a:r>
              <a:rPr lang="fr-FR" sz="800" dirty="0"/>
              <a:t>Olivier Ertzscheid. « (</a:t>
            </a:r>
            <a:r>
              <a:rPr lang="fr-FR" sz="800" dirty="0" err="1"/>
              <a:t>My</a:t>
            </a:r>
            <a:r>
              <a:rPr lang="fr-FR" sz="800" dirty="0"/>
              <a:t>) state of </a:t>
            </a:r>
            <a:r>
              <a:rPr lang="fr-FR" sz="800" dirty="0" err="1"/>
              <a:t>search</a:t>
            </a:r>
            <a:r>
              <a:rPr lang="fr-FR" sz="800" dirty="0"/>
              <a:t> 2012 ». </a:t>
            </a:r>
            <a:r>
              <a:rPr lang="fr-FR" sz="800" i="1" dirty="0"/>
              <a:t>Affordance.info.</a:t>
            </a:r>
            <a:r>
              <a:rPr lang="fr-FR" sz="800" dirty="0"/>
              <a:t> 27/11/2012. [en ligne]. Disponible sur : </a:t>
            </a:r>
            <a:r>
              <a:rPr lang="fr-FR" sz="800" dirty="0">
                <a:hlinkClick r:id="rId20"/>
              </a:rPr>
              <a:t>http://affordance.typepad.com/mon_weblog/2012/11/my-state-of-search-2012.html</a:t>
            </a:r>
            <a:r>
              <a:rPr lang="fr-FR" sz="800" dirty="0"/>
              <a:t>. </a:t>
            </a:r>
          </a:p>
          <a:p>
            <a:pPr marL="358775" lvl="0" indent="-176213">
              <a:spcBef>
                <a:spcPts val="24"/>
              </a:spcBef>
              <a:spcAft>
                <a:spcPts val="300"/>
              </a:spcAft>
              <a:buNone/>
            </a:pPr>
            <a:r>
              <a:rPr lang="fr-FR" sz="800" dirty="0"/>
              <a:t>Françoise Gouzi.. « Réseaux sociaux académiques…Le débat ! ». A</a:t>
            </a:r>
            <a:r>
              <a:rPr lang="fr-FR" sz="800" i="1" dirty="0"/>
              <a:t>rchives ouvertes. </a:t>
            </a:r>
            <a:r>
              <a:rPr lang="fr-FR" sz="800" dirty="0"/>
              <a:t>29/11/2013. [en ligne]. Disponible sur : </a:t>
            </a:r>
            <a:r>
              <a:rPr lang="fr-FR" sz="800" dirty="0">
                <a:hlinkClick r:id="rId21"/>
              </a:rPr>
              <a:t>http://openarchiv.hypotheses.org/1883</a:t>
            </a:r>
            <a:r>
              <a:rPr lang="fr-FR" sz="800" dirty="0"/>
              <a:t>.</a:t>
            </a:r>
          </a:p>
          <a:p>
            <a:pPr marL="358775" lvl="0" indent="-176213">
              <a:spcBef>
                <a:spcPts val="24"/>
              </a:spcBef>
              <a:spcAft>
                <a:spcPts val="300"/>
              </a:spcAft>
              <a:buNone/>
            </a:pPr>
            <a:r>
              <a:rPr lang="fr-FR" sz="800" dirty="0"/>
              <a:t> </a:t>
            </a:r>
            <a:r>
              <a:rPr lang="en-US" sz="800" dirty="0"/>
              <a:t>Gary Hall. « Does Academia.edu mean open access is becoming irrelevant ? » . </a:t>
            </a:r>
            <a:r>
              <a:rPr lang="en-US" sz="800" i="1" dirty="0"/>
              <a:t>Media Gifts</a:t>
            </a:r>
            <a:r>
              <a:rPr lang="en-US" sz="800" dirty="0"/>
              <a:t>. 18/10/2015. [</a:t>
            </a:r>
            <a:r>
              <a:rPr lang="en-US" sz="800" dirty="0" err="1"/>
              <a:t>en</a:t>
            </a:r>
            <a:r>
              <a:rPr lang="en-US" sz="800" dirty="0"/>
              <a:t> </a:t>
            </a:r>
            <a:r>
              <a:rPr lang="en-US" sz="800" dirty="0" err="1"/>
              <a:t>ligne</a:t>
            </a:r>
            <a:r>
              <a:rPr lang="en-US" sz="800" dirty="0"/>
              <a:t>]. </a:t>
            </a:r>
            <a:r>
              <a:rPr lang="en-US" sz="800" dirty="0" err="1"/>
              <a:t>Disponible</a:t>
            </a:r>
            <a:r>
              <a:rPr lang="en-US" sz="800" dirty="0"/>
              <a:t> sur :  </a:t>
            </a:r>
            <a:r>
              <a:rPr lang="en-US" sz="800" dirty="0">
                <a:hlinkClick r:id="rId22"/>
              </a:rPr>
              <a:t>http://www.garyhall.info/journal/2015/10/18/does-academiaedu-mean-open-access-is-becoming-irrelevant.html</a:t>
            </a:r>
            <a:r>
              <a:rPr lang="en-US" sz="800" dirty="0"/>
              <a:t>. </a:t>
            </a:r>
            <a:endParaRPr lang="fr-FR" sz="800" dirty="0"/>
          </a:p>
          <a:p>
            <a:pPr marL="358775" lvl="0" indent="-176213">
              <a:spcBef>
                <a:spcPts val="24"/>
              </a:spcBef>
              <a:spcAft>
                <a:spcPts val="300"/>
              </a:spcAft>
              <a:buNone/>
            </a:pPr>
            <a:r>
              <a:rPr lang="fr-FR" sz="800" dirty="0"/>
              <a:t>« HAL et Academia ». </a:t>
            </a:r>
            <a:r>
              <a:rPr lang="fr-FR" sz="800" i="1" dirty="0"/>
              <a:t>Triangle – UMR 5206. </a:t>
            </a:r>
            <a:r>
              <a:rPr lang="fr-FR" sz="800" dirty="0"/>
              <a:t>2013. [en ligne]. Disponible sur : </a:t>
            </a:r>
            <a:r>
              <a:rPr lang="fr-FR" sz="800" dirty="0">
                <a:hlinkClick r:id="rId23"/>
              </a:rPr>
              <a:t>http://triangle.ens-lyon.fr/spip.php?article3867</a:t>
            </a:r>
            <a:r>
              <a:rPr lang="fr-FR" sz="800" dirty="0"/>
              <a:t>. </a:t>
            </a:r>
          </a:p>
          <a:p>
            <a:pPr marL="358775" indent="-176213">
              <a:spcBef>
                <a:spcPts val="24"/>
              </a:spcBef>
              <a:spcAft>
                <a:spcPts val="300"/>
              </a:spcAft>
              <a:buNone/>
            </a:pPr>
            <a:r>
              <a:rPr lang="fr-FR" sz="800" i="1" dirty="0"/>
              <a:t>Horizon 2020 [traduction INIST]. Lignes directrices pour le libre accès aux publications scientifiques et aux données de recherche dans Horizon 2020</a:t>
            </a:r>
            <a:r>
              <a:rPr lang="fr-FR" sz="800" dirty="0"/>
              <a:t>. 11/12/2013. 14 p. [en ligne]. Disponible sur : </a:t>
            </a:r>
            <a:r>
              <a:rPr lang="fr-FR" sz="800" dirty="0">
                <a:hlinkClick r:id="rId24"/>
              </a:rPr>
              <a:t>http://openaccess.inist.fr/IMG/pdf/lignes_directrices_la_horizon_2020_tr_fr.pdf</a:t>
            </a:r>
            <a:r>
              <a:rPr lang="fr-FR" sz="800" dirty="0"/>
              <a:t>. </a:t>
            </a:r>
          </a:p>
          <a:p>
            <a:pPr marL="358775" lvl="0" indent="-176213">
              <a:spcBef>
                <a:spcPts val="24"/>
              </a:spcBef>
              <a:spcAft>
                <a:spcPts val="300"/>
              </a:spcAft>
              <a:buNone/>
            </a:pPr>
            <a:r>
              <a:rPr lang="fr-FR" sz="800" dirty="0"/>
              <a:t>Stacy </a:t>
            </a:r>
            <a:r>
              <a:rPr lang="fr-FR" sz="800" dirty="0" err="1"/>
              <a:t>Konkiel</a:t>
            </a:r>
            <a:r>
              <a:rPr lang="fr-FR" sz="800" dirty="0"/>
              <a:t>. « </a:t>
            </a:r>
            <a:r>
              <a:rPr lang="en-US" sz="800" dirty="0"/>
              <a:t>Impact challenge day 11: social media automation for academics</a:t>
            </a:r>
            <a:r>
              <a:rPr lang="fr-FR" sz="800" dirty="0"/>
              <a:t> ». </a:t>
            </a:r>
            <a:r>
              <a:rPr lang="fr-FR" sz="800" i="1" dirty="0" err="1"/>
              <a:t>Impactstory</a:t>
            </a:r>
            <a:r>
              <a:rPr lang="fr-FR" sz="800" i="1" dirty="0"/>
              <a:t> blog</a:t>
            </a:r>
            <a:r>
              <a:rPr lang="fr-FR" sz="800" dirty="0"/>
              <a:t>. 13/11/2014. </a:t>
            </a:r>
            <a:r>
              <a:rPr lang="fr-FR" sz="800" dirty="0">
                <a:hlinkClick r:id="rId25"/>
              </a:rPr>
              <a:t>http://blog.impactstory.org/impact-challenge-social-media-automation-academics/</a:t>
            </a:r>
            <a:r>
              <a:rPr lang="fr-FR" sz="800" dirty="0"/>
              <a:t>. </a:t>
            </a:r>
          </a:p>
          <a:p>
            <a:pPr marL="358775" indent="-176213">
              <a:spcBef>
                <a:spcPts val="24"/>
              </a:spcBef>
              <a:spcAft>
                <a:spcPts val="300"/>
              </a:spcAft>
              <a:buNone/>
            </a:pPr>
            <a:r>
              <a:rPr lang="fr-FR" sz="800" dirty="0"/>
              <a:t>--. « </a:t>
            </a:r>
            <a:r>
              <a:rPr lang="en-US" sz="800" dirty="0" err="1"/>
              <a:t>Impactstory</a:t>
            </a:r>
            <a:r>
              <a:rPr lang="en-US" sz="800" dirty="0"/>
              <a:t> Advisor of the Month: Chris Chan (January 2015)</a:t>
            </a:r>
            <a:r>
              <a:rPr lang="fr-FR" sz="800" dirty="0"/>
              <a:t>  ». </a:t>
            </a:r>
            <a:r>
              <a:rPr lang="fr-FR" sz="800" i="1" dirty="0" err="1"/>
              <a:t>Impactstory</a:t>
            </a:r>
            <a:r>
              <a:rPr lang="fr-FR" sz="800" i="1" dirty="0"/>
              <a:t> blog</a:t>
            </a:r>
            <a:r>
              <a:rPr lang="fr-FR" sz="800" dirty="0"/>
              <a:t>. 21/01/2015. [en ligne]. Disponible sur :  </a:t>
            </a:r>
            <a:r>
              <a:rPr lang="fr-FR" sz="800" dirty="0">
                <a:hlinkClick r:id="rId26"/>
              </a:rPr>
              <a:t>http://blog.impactstory.org/impactstory-advisor-month-chris-chan-january-2015/</a:t>
            </a:r>
            <a:r>
              <a:rPr lang="fr-FR" sz="800" dirty="0"/>
              <a:t>. </a:t>
            </a:r>
          </a:p>
          <a:p>
            <a:pPr marL="358775" lvl="0" indent="-176213">
              <a:spcBef>
                <a:spcPts val="24"/>
              </a:spcBef>
              <a:spcAft>
                <a:spcPts val="300"/>
              </a:spcAft>
              <a:buNone/>
            </a:pPr>
            <a:endParaRPr lang="fr-FR" sz="800" dirty="0"/>
          </a:p>
        </p:txBody>
      </p:sp>
    </p:spTree>
    <p:extLst>
      <p:ext uri="{BB962C8B-B14F-4D97-AF65-F5344CB8AC3E}">
        <p14:creationId xmlns:p14="http://schemas.microsoft.com/office/powerpoint/2010/main" val="71475745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04664"/>
            <a:ext cx="8640960" cy="648072"/>
          </a:xfrm>
        </p:spPr>
        <p:txBody>
          <a:bodyPr/>
          <a:lstStyle/>
          <a:p>
            <a:r>
              <a:rPr lang="fr-FR" dirty="0"/>
              <a:t>Bibliographie – points d’attention</a:t>
            </a:r>
          </a:p>
        </p:txBody>
      </p:sp>
      <p:sp>
        <p:nvSpPr>
          <p:cNvPr id="3" name="Espace réservé du contenu 2"/>
          <p:cNvSpPr>
            <a:spLocks noGrp="1"/>
          </p:cNvSpPr>
          <p:nvPr>
            <p:ph idx="1"/>
          </p:nvPr>
        </p:nvSpPr>
        <p:spPr>
          <a:xfrm>
            <a:off x="251520" y="1268760"/>
            <a:ext cx="8640960" cy="5472608"/>
          </a:xfrm>
        </p:spPr>
        <p:txBody>
          <a:bodyPr>
            <a:noAutofit/>
          </a:bodyPr>
          <a:lstStyle/>
          <a:p>
            <a:pPr marL="358775" lvl="0" indent="-176213">
              <a:spcBef>
                <a:spcPts val="24"/>
              </a:spcBef>
              <a:spcAft>
                <a:spcPts val="300"/>
              </a:spcAft>
              <a:buNone/>
            </a:pPr>
            <a:r>
              <a:rPr lang="fr-FR" sz="800" dirty="0"/>
              <a:t>David Matthews. « Social network </a:t>
            </a:r>
            <a:r>
              <a:rPr lang="fr-FR" sz="800" dirty="0" err="1"/>
              <a:t>overload</a:t>
            </a:r>
            <a:r>
              <a:rPr lang="fr-FR" sz="800" dirty="0"/>
              <a:t> ‘</a:t>
            </a:r>
            <a:r>
              <a:rPr lang="fr-FR" sz="800" dirty="0" err="1"/>
              <a:t>wastes</a:t>
            </a:r>
            <a:r>
              <a:rPr lang="fr-FR" sz="800" dirty="0"/>
              <a:t> </a:t>
            </a:r>
            <a:r>
              <a:rPr lang="fr-FR" sz="800" dirty="0" err="1"/>
              <a:t>academics</a:t>
            </a:r>
            <a:r>
              <a:rPr lang="fr-FR" sz="800" dirty="0"/>
              <a:t>’ time’ ». </a:t>
            </a:r>
            <a:r>
              <a:rPr lang="fr-FR" sz="800" i="1" dirty="0"/>
              <a:t>Times </a:t>
            </a:r>
            <a:r>
              <a:rPr lang="fr-FR" sz="800" i="1" dirty="0" err="1"/>
              <a:t>higher</a:t>
            </a:r>
            <a:r>
              <a:rPr lang="fr-FR" sz="800" i="1" dirty="0"/>
              <a:t> </a:t>
            </a:r>
            <a:r>
              <a:rPr lang="fr-FR" sz="800" i="1" dirty="0" err="1"/>
              <a:t>education</a:t>
            </a:r>
            <a:r>
              <a:rPr lang="fr-FR" sz="800" dirty="0"/>
              <a:t>. 12/10/2015. [en ligne]. Disponible sur : </a:t>
            </a:r>
            <a:r>
              <a:rPr lang="fr-FR" sz="800" dirty="0">
                <a:hlinkClick r:id="rId3"/>
              </a:rPr>
              <a:t>https://www.timeshighereducation.com/news/social-network-overload-wastes-academics-time</a:t>
            </a:r>
            <a:r>
              <a:rPr lang="fr-FR" sz="800" dirty="0"/>
              <a:t>. </a:t>
            </a:r>
          </a:p>
          <a:p>
            <a:pPr marL="358775" lvl="0" indent="-176213">
              <a:spcBef>
                <a:spcPts val="24"/>
              </a:spcBef>
              <a:spcAft>
                <a:spcPts val="300"/>
              </a:spcAft>
              <a:buNone/>
            </a:pPr>
            <a:r>
              <a:rPr lang="fr-FR" sz="800" dirty="0"/>
              <a:t>Tamara M. McMahon. « Social </a:t>
            </a:r>
            <a:r>
              <a:rPr lang="fr-FR" sz="800" dirty="0" err="1"/>
              <a:t>awareness</a:t>
            </a:r>
            <a:r>
              <a:rPr lang="fr-FR" sz="800" dirty="0"/>
              <a:t> </a:t>
            </a:r>
            <a:r>
              <a:rPr lang="fr-FR" sz="800" dirty="0" err="1"/>
              <a:t>tools</a:t>
            </a:r>
            <a:r>
              <a:rPr lang="fr-FR" sz="800" dirty="0"/>
              <a:t> for science </a:t>
            </a:r>
            <a:r>
              <a:rPr lang="fr-FR" sz="800" dirty="0" err="1"/>
              <a:t>research</a:t>
            </a:r>
            <a:r>
              <a:rPr lang="fr-FR" sz="800" dirty="0"/>
              <a:t> ». </a:t>
            </a:r>
            <a:r>
              <a:rPr lang="fr-FR" sz="800" i="1" dirty="0"/>
              <a:t>D-Lib Magazine</a:t>
            </a:r>
            <a:r>
              <a:rPr lang="fr-FR" sz="800" dirty="0"/>
              <a:t>. vol. 18, n°3/4, 03-04/2012. [en ligne]. Disponible sur : </a:t>
            </a:r>
            <a:r>
              <a:rPr lang="fr-FR" sz="800" dirty="0">
                <a:hlinkClick r:id="rId4"/>
              </a:rPr>
              <a:t>http://www.dlib.org/dlib/march12/mcmahon/03mcmahon.html</a:t>
            </a:r>
            <a:r>
              <a:rPr lang="fr-FR" sz="800" dirty="0"/>
              <a:t>. </a:t>
            </a:r>
          </a:p>
          <a:p>
            <a:pPr marL="358775" indent="-176213">
              <a:spcBef>
                <a:spcPts val="24"/>
              </a:spcBef>
              <a:spcAft>
                <a:spcPts val="300"/>
              </a:spcAft>
              <a:buNone/>
            </a:pPr>
            <a:r>
              <a:rPr lang="fr-FR" sz="800" dirty="0"/>
              <a:t>Alice </a:t>
            </a:r>
            <a:r>
              <a:rPr lang="fr-FR" sz="800" dirty="0" err="1"/>
              <a:t>Meadows</a:t>
            </a:r>
            <a:r>
              <a:rPr lang="fr-FR" sz="800" dirty="0"/>
              <a:t>. « </a:t>
            </a:r>
            <a:r>
              <a:rPr lang="en-US" sz="800" dirty="0"/>
              <a:t>Viva VIVO !  Thinking more broadly about the scholarly communications infrastructure</a:t>
            </a:r>
            <a:r>
              <a:rPr lang="fr-FR" sz="800" dirty="0"/>
              <a:t> ». </a:t>
            </a:r>
            <a:r>
              <a:rPr lang="fr-FR" sz="800" i="1" dirty="0"/>
              <a:t>The </a:t>
            </a:r>
            <a:r>
              <a:rPr lang="fr-FR" sz="800" i="1" dirty="0" err="1"/>
              <a:t>scholarly</a:t>
            </a:r>
            <a:r>
              <a:rPr lang="fr-FR" sz="800" i="1" dirty="0"/>
              <a:t> </a:t>
            </a:r>
            <a:r>
              <a:rPr lang="fr-FR" sz="800" i="1" dirty="0" err="1"/>
              <a:t>kitchen</a:t>
            </a:r>
            <a:r>
              <a:rPr lang="fr-FR" sz="800" dirty="0"/>
              <a:t>. 21/09/2015. [en ligne]. Disponible sur :  </a:t>
            </a:r>
            <a:r>
              <a:rPr lang="fr-FR" sz="800" dirty="0">
                <a:hlinkClick r:id="rId5"/>
              </a:rPr>
              <a:t>http://scholarlykitchen.sspnet.org/2015/09/21/viva-vivo-thinking-more-broadly-about-the-scholarly-communications-infrastructure/</a:t>
            </a:r>
            <a:r>
              <a:rPr lang="fr-FR" sz="800" dirty="0"/>
              <a:t>. </a:t>
            </a:r>
          </a:p>
          <a:p>
            <a:pPr marL="358775" indent="-176213">
              <a:spcBef>
                <a:spcPts val="24"/>
              </a:spcBef>
              <a:spcAft>
                <a:spcPts val="300"/>
              </a:spcAft>
              <a:buNone/>
            </a:pPr>
            <a:r>
              <a:rPr lang="en-US" sz="800" dirty="0"/>
              <a:t>Anna McKie. </a:t>
            </a:r>
            <a:r>
              <a:rPr lang="fr-FR" sz="800" dirty="0"/>
              <a:t>« </a:t>
            </a:r>
            <a:r>
              <a:rPr lang="en-US" sz="800" dirty="0"/>
              <a:t>Academic lost research contacts as Facebook deleted page</a:t>
            </a:r>
            <a:r>
              <a:rPr lang="fr-FR" sz="800" dirty="0"/>
              <a:t> ». </a:t>
            </a:r>
            <a:r>
              <a:rPr lang="fr-FR" sz="800" i="1" dirty="0"/>
              <a:t>Times </a:t>
            </a:r>
            <a:r>
              <a:rPr lang="fr-FR" sz="800" i="1" dirty="0" err="1"/>
              <a:t>higher</a:t>
            </a:r>
            <a:r>
              <a:rPr lang="fr-FR" sz="800" i="1" dirty="0"/>
              <a:t> </a:t>
            </a:r>
            <a:r>
              <a:rPr lang="fr-FR" sz="800" i="1" dirty="0" err="1"/>
              <a:t>education</a:t>
            </a:r>
            <a:r>
              <a:rPr lang="fr-FR" sz="800" i="1" dirty="0"/>
              <a:t>. </a:t>
            </a:r>
            <a:r>
              <a:rPr lang="fr-FR" sz="800" dirty="0"/>
              <a:t>04/11/2019. [en ligne]. Disponible sur : </a:t>
            </a:r>
            <a:r>
              <a:rPr lang="fr-FR" sz="800" dirty="0">
                <a:hlinkClick r:id="rId6"/>
              </a:rPr>
              <a:t>https://www.timeshighereducation.com/news/academic-lost-research-contacts-facebook-deleted-page</a:t>
            </a:r>
            <a:r>
              <a:rPr lang="fr-FR" sz="800" dirty="0"/>
              <a:t>.</a:t>
            </a:r>
            <a:endParaRPr lang="en-US" sz="800" dirty="0"/>
          </a:p>
          <a:p>
            <a:pPr marL="358775" indent="-176213">
              <a:spcBef>
                <a:spcPts val="24"/>
              </a:spcBef>
              <a:spcAft>
                <a:spcPts val="300"/>
              </a:spcAft>
              <a:buNone/>
            </a:pPr>
            <a:r>
              <a:rPr lang="en-US" sz="800" dirty="0"/>
              <a:t>Office of scholarly communication (University of California). </a:t>
            </a:r>
            <a:r>
              <a:rPr lang="fr-FR" sz="800" dirty="0"/>
              <a:t>« </a:t>
            </a:r>
            <a:r>
              <a:rPr lang="en-US" sz="800" dirty="0"/>
              <a:t>A social networking site is not an open access repository</a:t>
            </a:r>
            <a:r>
              <a:rPr lang="fr-FR" sz="800" dirty="0"/>
              <a:t> ». 12/2015. </a:t>
            </a:r>
            <a:r>
              <a:rPr lang="fr-FR" sz="800" dirty="0">
                <a:hlinkClick r:id="rId7"/>
              </a:rPr>
              <a:t>http://osc.universityofcalifornia.edu/2015/12/a-social-networking-site-is-not-an-open-access-repository/</a:t>
            </a:r>
            <a:r>
              <a:rPr lang="fr-FR" sz="800" dirty="0"/>
              <a:t>. </a:t>
            </a:r>
          </a:p>
          <a:p>
            <a:pPr marL="358775" indent="-176213">
              <a:spcBef>
                <a:spcPts val="24"/>
              </a:spcBef>
              <a:spcAft>
                <a:spcPts val="300"/>
              </a:spcAft>
              <a:buNone/>
            </a:pPr>
            <a:r>
              <a:rPr lang="fr-FR" sz="800" dirty="0" err="1"/>
              <a:t>Helge</a:t>
            </a:r>
            <a:r>
              <a:rPr lang="fr-FR" sz="800" dirty="0"/>
              <a:t> Peters. « </a:t>
            </a:r>
            <a:r>
              <a:rPr lang="en-US" sz="800" dirty="0"/>
              <a:t>A quick glance at business models of academic social networking services</a:t>
            </a:r>
            <a:r>
              <a:rPr lang="fr-FR" sz="800" dirty="0"/>
              <a:t> ». </a:t>
            </a:r>
            <a:r>
              <a:rPr lang="fr-FR" sz="800" i="1" dirty="0" err="1"/>
              <a:t>Hybrid</a:t>
            </a:r>
            <a:r>
              <a:rPr lang="fr-FR" sz="800" i="1" dirty="0"/>
              <a:t> </a:t>
            </a:r>
            <a:r>
              <a:rPr lang="fr-FR" sz="800" i="1" dirty="0" err="1"/>
              <a:t>publishing</a:t>
            </a:r>
            <a:r>
              <a:rPr lang="fr-FR" sz="800" i="1" dirty="0"/>
              <a:t> lab</a:t>
            </a:r>
            <a:r>
              <a:rPr lang="fr-FR" sz="800" dirty="0"/>
              <a:t>. 21/01/2013. [en ligne]. Disponible sur : </a:t>
            </a:r>
            <a:r>
              <a:rPr lang="fr-FR" sz="800" dirty="0">
                <a:hlinkClick r:id="rId8"/>
              </a:rPr>
              <a:t>http://hybridpublishing.org/2013/01/a-quick-glance-at-business-models-of-academic-social-networking-services/</a:t>
            </a:r>
            <a:r>
              <a:rPr lang="fr-FR" sz="800" dirty="0"/>
              <a:t>. </a:t>
            </a:r>
          </a:p>
          <a:p>
            <a:pPr marL="358775" lvl="0" indent="-176213">
              <a:spcBef>
                <a:spcPts val="24"/>
              </a:spcBef>
              <a:spcAft>
                <a:spcPts val="300"/>
              </a:spcAft>
              <a:buNone/>
            </a:pPr>
            <a:r>
              <a:rPr lang="fr-FR" sz="800" dirty="0"/>
              <a:t>Stéphane </a:t>
            </a:r>
            <a:r>
              <a:rPr lang="fr-FR" sz="800" dirty="0" err="1"/>
              <a:t>Pouyllau</a:t>
            </a:r>
            <a:r>
              <a:rPr lang="fr-FR" sz="800" dirty="0"/>
              <a:t>. « Le libre accès privatisé  ? ». </a:t>
            </a:r>
            <a:r>
              <a:rPr lang="fr-FR" sz="800" i="1" dirty="0" err="1"/>
              <a:t>sp.blog</a:t>
            </a:r>
            <a:r>
              <a:rPr lang="fr-FR" sz="800" i="1" dirty="0"/>
              <a:t>. </a:t>
            </a:r>
            <a:r>
              <a:rPr lang="fr-FR" sz="800" dirty="0"/>
              <a:t>30/10/2013. [en ligne]. Disponible sur : </a:t>
            </a:r>
            <a:r>
              <a:rPr lang="fr-FR" sz="800" dirty="0">
                <a:hlinkClick r:id="rId9"/>
              </a:rPr>
              <a:t>http://blog.stephanepouyllau.org/709</a:t>
            </a:r>
            <a:r>
              <a:rPr lang="fr-FR" sz="800" dirty="0"/>
              <a:t>.  </a:t>
            </a:r>
          </a:p>
          <a:p>
            <a:pPr marL="358775" lvl="0" indent="-176213">
              <a:spcBef>
                <a:spcPts val="24"/>
              </a:spcBef>
              <a:spcAft>
                <a:spcPts val="300"/>
              </a:spcAft>
              <a:buNone/>
            </a:pPr>
            <a:r>
              <a:rPr lang="fr-FR" sz="800" dirty="0"/>
              <a:t>Corinne Ruff. « </a:t>
            </a:r>
            <a:r>
              <a:rPr lang="fr-FR" sz="800" dirty="0" err="1"/>
              <a:t>Scholars</a:t>
            </a:r>
            <a:r>
              <a:rPr lang="fr-FR" sz="800" dirty="0"/>
              <a:t> </a:t>
            </a:r>
            <a:r>
              <a:rPr lang="fr-FR" sz="800" dirty="0" err="1"/>
              <a:t>criticise</a:t>
            </a:r>
            <a:r>
              <a:rPr lang="fr-FR" sz="800" dirty="0"/>
              <a:t> Academia.edu </a:t>
            </a:r>
            <a:r>
              <a:rPr lang="fr-FR" sz="800" dirty="0" err="1"/>
              <a:t>proposal</a:t>
            </a:r>
            <a:r>
              <a:rPr lang="fr-FR" sz="800" dirty="0"/>
              <a:t> to charge </a:t>
            </a:r>
            <a:r>
              <a:rPr lang="fr-FR" sz="800" dirty="0" err="1"/>
              <a:t>authors</a:t>
            </a:r>
            <a:r>
              <a:rPr lang="fr-FR" sz="800" dirty="0"/>
              <a:t> for </a:t>
            </a:r>
            <a:r>
              <a:rPr lang="fr-FR" sz="800" dirty="0" err="1"/>
              <a:t>recommendations</a:t>
            </a:r>
            <a:r>
              <a:rPr lang="fr-FR" sz="800" dirty="0"/>
              <a:t> ». </a:t>
            </a:r>
            <a:r>
              <a:rPr lang="fr-FR" sz="800" i="1" dirty="0"/>
              <a:t>The </a:t>
            </a:r>
            <a:r>
              <a:rPr lang="fr-FR" sz="800" i="1" dirty="0" err="1"/>
              <a:t>Chronicle</a:t>
            </a:r>
            <a:r>
              <a:rPr lang="fr-FR" sz="800" i="1" dirty="0"/>
              <a:t> of </a:t>
            </a:r>
            <a:r>
              <a:rPr lang="fr-FR" sz="800" i="1" dirty="0" err="1"/>
              <a:t>higher</a:t>
            </a:r>
            <a:r>
              <a:rPr lang="fr-FR" sz="800" i="1" dirty="0"/>
              <a:t> </a:t>
            </a:r>
            <a:r>
              <a:rPr lang="fr-FR" sz="800" i="1" dirty="0" err="1"/>
              <a:t>education</a:t>
            </a:r>
            <a:r>
              <a:rPr lang="fr-FR" sz="800" i="1" dirty="0"/>
              <a:t>. </a:t>
            </a:r>
            <a:r>
              <a:rPr lang="fr-FR" sz="800" dirty="0"/>
              <a:t>29/01/2016. [en ligne]. Disponible sur : </a:t>
            </a:r>
            <a:r>
              <a:rPr lang="fr-FR" sz="800" dirty="0">
                <a:hlinkClick r:id="rId10"/>
              </a:rPr>
              <a:t>http://chronicle.com/article/Scholars-Criticize/235102</a:t>
            </a:r>
            <a:r>
              <a:rPr lang="fr-FR" sz="800" dirty="0"/>
              <a:t>. </a:t>
            </a:r>
          </a:p>
          <a:p>
            <a:pPr marL="358775" lvl="0" indent="-176213">
              <a:spcBef>
                <a:spcPts val="24"/>
              </a:spcBef>
              <a:spcAft>
                <a:spcPts val="300"/>
              </a:spcAft>
              <a:buNone/>
            </a:pPr>
            <a:r>
              <a:rPr lang="fr-FR" sz="800" dirty="0" err="1"/>
              <a:t>Elifsu</a:t>
            </a:r>
            <a:r>
              <a:rPr lang="fr-FR" sz="800" dirty="0"/>
              <a:t> </a:t>
            </a:r>
            <a:r>
              <a:rPr lang="fr-FR" sz="800" dirty="0" err="1"/>
              <a:t>Sabuncu</a:t>
            </a:r>
            <a:r>
              <a:rPr lang="fr-FR" sz="800" dirty="0"/>
              <a:t>. « La France a-t-elle eu l’Open Access </a:t>
            </a:r>
            <a:r>
              <a:rPr lang="fr-FR" sz="800" dirty="0" err="1"/>
              <a:t>Week</a:t>
            </a:r>
            <a:r>
              <a:rPr lang="fr-FR" sz="800" dirty="0"/>
              <a:t> qu’elle mérite ? #OAW #OAW13 » . </a:t>
            </a:r>
            <a:r>
              <a:rPr lang="fr-FR" sz="800" i="1" dirty="0"/>
              <a:t>Penser/classer</a:t>
            </a:r>
            <a:r>
              <a:rPr lang="fr-FR" sz="800" dirty="0"/>
              <a:t>. 02/11/2013. [en ligne]. Disponible sur : </a:t>
            </a:r>
            <a:r>
              <a:rPr lang="fr-FR" sz="800" dirty="0">
                <a:hlinkClick r:id="rId11"/>
              </a:rPr>
              <a:t>http://penserclasser.fr/2013/11/02/openaccessweek_france/</a:t>
            </a:r>
            <a:r>
              <a:rPr lang="fr-FR" sz="800" dirty="0"/>
              <a:t>. </a:t>
            </a:r>
          </a:p>
          <a:p>
            <a:pPr marL="358775" lvl="0" indent="-176213">
              <a:spcBef>
                <a:spcPts val="24"/>
              </a:spcBef>
              <a:spcAft>
                <a:spcPts val="300"/>
              </a:spcAft>
              <a:buNone/>
            </a:pPr>
            <a:r>
              <a:rPr lang="fr-FR" sz="800" dirty="0"/>
              <a:t>Eileen </a:t>
            </a:r>
            <a:r>
              <a:rPr lang="fr-FR" sz="800" dirty="0" err="1"/>
              <a:t>Sheperd</a:t>
            </a:r>
            <a:r>
              <a:rPr lang="fr-FR" sz="800" i="1" dirty="0"/>
              <a:t>. </a:t>
            </a:r>
            <a:r>
              <a:rPr lang="en-US" sz="800" i="1" dirty="0"/>
              <a:t>Research- Open Access -Social Media : a winning combination</a:t>
            </a:r>
            <a:r>
              <a:rPr lang="en-US" sz="800" dirty="0"/>
              <a:t>. </a:t>
            </a:r>
            <a:r>
              <a:rPr lang="en-US" sz="800" dirty="0" err="1"/>
              <a:t>Présentation</a:t>
            </a:r>
            <a:r>
              <a:rPr lang="en-US" sz="800" dirty="0"/>
              <a:t> </a:t>
            </a:r>
            <a:r>
              <a:rPr lang="en-US" sz="800" i="1" dirty="0"/>
              <a:t>Open access week</a:t>
            </a:r>
            <a:r>
              <a:rPr lang="en-US" sz="800" dirty="0"/>
              <a:t>, Rhodes University. 21/10/2014. 69 p. </a:t>
            </a:r>
            <a:r>
              <a:rPr lang="fr-FR" sz="800" dirty="0"/>
              <a:t>[en ligne]. Disponible sur :  </a:t>
            </a:r>
            <a:r>
              <a:rPr lang="en-US" sz="800" dirty="0">
                <a:hlinkClick r:id="rId12"/>
              </a:rPr>
              <a:t>http://fr.slideshare.net/RUlibrary/researchopen-access</a:t>
            </a:r>
            <a:r>
              <a:rPr lang="en-US" sz="800" dirty="0"/>
              <a:t>. </a:t>
            </a:r>
            <a:endParaRPr lang="fr-FR" sz="800" dirty="0"/>
          </a:p>
          <a:p>
            <a:pPr marL="358775" lvl="0" indent="-176213">
              <a:spcBef>
                <a:spcPts val="24"/>
              </a:spcBef>
              <a:spcAft>
                <a:spcPts val="300"/>
              </a:spcAft>
              <a:buNone/>
            </a:pPr>
            <a:r>
              <a:rPr lang="fr-FR" sz="800" dirty="0"/>
              <a:t>Carole Tisserand-</a:t>
            </a:r>
            <a:r>
              <a:rPr lang="fr-FR" sz="800" dirty="0" err="1"/>
              <a:t>Barthole</a:t>
            </a:r>
            <a:r>
              <a:rPr lang="fr-FR" sz="800" dirty="0"/>
              <a:t>. « Veille et recherche scientifique 2.0 : au-delà des ressources classiques ». </a:t>
            </a:r>
            <a:r>
              <a:rPr lang="fr-FR" sz="800" i="1" dirty="0"/>
              <a:t>Bases</a:t>
            </a:r>
            <a:r>
              <a:rPr lang="fr-FR" sz="800" dirty="0"/>
              <a:t>, n°206, 09/2012. p. 1-6.</a:t>
            </a:r>
          </a:p>
          <a:p>
            <a:pPr marL="358775" lvl="0" indent="-176213">
              <a:spcBef>
                <a:spcPts val="24"/>
              </a:spcBef>
              <a:spcAft>
                <a:spcPts val="300"/>
              </a:spcAft>
              <a:buNone/>
            </a:pPr>
            <a:r>
              <a:rPr lang="fr-FR" sz="800" dirty="0"/>
              <a:t>Michelle </a:t>
            </a:r>
            <a:r>
              <a:rPr lang="fr-FR" sz="800" dirty="0" err="1"/>
              <a:t>Willmers</a:t>
            </a:r>
            <a:r>
              <a:rPr lang="fr-FR" sz="800" dirty="0"/>
              <a:t>. </a:t>
            </a:r>
            <a:r>
              <a:rPr lang="fr-FR" sz="800" i="1" dirty="0"/>
              <a:t>Open access in practice : a real-world guide for </a:t>
            </a:r>
            <a:r>
              <a:rPr lang="fr-FR" sz="800" i="1" dirty="0" err="1"/>
              <a:t>researchers</a:t>
            </a:r>
            <a:r>
              <a:rPr lang="fr-FR" sz="800" dirty="0"/>
              <a:t>. Présentation </a:t>
            </a:r>
            <a:r>
              <a:rPr lang="fr-FR" sz="800" i="1" dirty="0"/>
              <a:t>Open access </a:t>
            </a:r>
            <a:r>
              <a:rPr lang="fr-FR" sz="800" i="1" dirty="0" err="1"/>
              <a:t>week</a:t>
            </a:r>
            <a:r>
              <a:rPr lang="fr-FR" sz="800" dirty="0"/>
              <a:t>, 20/10/2014. 25 p. [en ligne]. Disponible sur :  </a:t>
            </a:r>
            <a:r>
              <a:rPr lang="fr-FR" sz="800" dirty="0">
                <a:hlinkClick r:id="rId13"/>
              </a:rPr>
              <a:t>http://fr.slideshare.net/michellewillmers/open-access-in-practice-a-practical-guide-for-researchers</a:t>
            </a:r>
            <a:r>
              <a:rPr lang="fr-FR" sz="800" dirty="0"/>
              <a:t>.</a:t>
            </a:r>
          </a:p>
          <a:p>
            <a:pPr marL="358775" lvl="0" indent="-176213">
              <a:spcBef>
                <a:spcPts val="24"/>
              </a:spcBef>
              <a:spcAft>
                <a:spcPts val="300"/>
              </a:spcAft>
              <a:buNone/>
            </a:pPr>
            <a:endParaRPr lang="fr-FR" sz="800" dirty="0"/>
          </a:p>
        </p:txBody>
      </p:sp>
    </p:spTree>
    <p:extLst>
      <p:ext uri="{BB962C8B-B14F-4D97-AF65-F5344CB8AC3E}">
        <p14:creationId xmlns:p14="http://schemas.microsoft.com/office/powerpoint/2010/main" val="258404107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04664"/>
            <a:ext cx="8640960" cy="648072"/>
          </a:xfrm>
        </p:spPr>
        <p:txBody>
          <a:bodyPr/>
          <a:lstStyle/>
          <a:p>
            <a:r>
              <a:rPr lang="fr-FR" dirty="0"/>
              <a:t>Bibliographie – points d’attention</a:t>
            </a:r>
          </a:p>
        </p:txBody>
      </p:sp>
      <p:sp>
        <p:nvSpPr>
          <p:cNvPr id="3" name="Espace réservé du contenu 2"/>
          <p:cNvSpPr>
            <a:spLocks noGrp="1"/>
          </p:cNvSpPr>
          <p:nvPr>
            <p:ph idx="1"/>
          </p:nvPr>
        </p:nvSpPr>
        <p:spPr>
          <a:xfrm>
            <a:off x="251520" y="1268760"/>
            <a:ext cx="8640960" cy="5472608"/>
          </a:xfrm>
        </p:spPr>
        <p:txBody>
          <a:bodyPr>
            <a:noAutofit/>
          </a:bodyPr>
          <a:lstStyle/>
          <a:p>
            <a:pPr marL="358775" lvl="0" indent="-176213">
              <a:spcBef>
                <a:spcPts val="24"/>
              </a:spcBef>
              <a:spcAft>
                <a:spcPts val="300"/>
              </a:spcAft>
              <a:buNone/>
            </a:pPr>
            <a:r>
              <a:rPr lang="fr-FR" sz="1000" b="1" dirty="0"/>
              <a:t>Enjeux juridiques</a:t>
            </a:r>
          </a:p>
          <a:p>
            <a:pPr marL="358775" lvl="0" indent="-176213">
              <a:spcBef>
                <a:spcPts val="24"/>
              </a:spcBef>
              <a:spcAft>
                <a:spcPts val="300"/>
              </a:spcAft>
              <a:buNone/>
            </a:pPr>
            <a:r>
              <a:rPr lang="fr-FR" sz="800" dirty="0"/>
              <a:t>Florence </a:t>
            </a:r>
            <a:r>
              <a:rPr lang="fr-FR" sz="800" dirty="0" err="1"/>
              <a:t>Cherigny</a:t>
            </a:r>
            <a:r>
              <a:rPr lang="fr-FR" sz="800" dirty="0"/>
              <a:t>-Fromentin. « Réflexions sur le droit applicable à la communication et à la responsabilité des enseignants chercheurs sur le web ». </a:t>
            </a:r>
            <a:r>
              <a:rPr lang="fr-FR" sz="800" i="1" dirty="0"/>
              <a:t>Réseaux sociaux de chercheurs : quelle visibilité ?</a:t>
            </a:r>
            <a:r>
              <a:rPr lang="fr-FR" sz="800" dirty="0"/>
              <a:t> Journée d'études ARPIST / URFIST Bordeaux, MSHS de Poitiers, 23/09/2014. [en ligne]. Disponible sur : </a:t>
            </a:r>
            <a:r>
              <a:rPr lang="fr-FR" sz="800" dirty="0">
                <a:hlinkClick r:id="rId3"/>
              </a:rPr>
              <a:t>https://arpist2014.sciencesconf.org/resource/page/id/3</a:t>
            </a:r>
            <a:r>
              <a:rPr lang="fr-FR" sz="800" dirty="0"/>
              <a:t>. </a:t>
            </a:r>
          </a:p>
          <a:p>
            <a:pPr marL="358775" lvl="0" indent="-176213">
              <a:spcBef>
                <a:spcPts val="24"/>
              </a:spcBef>
              <a:spcAft>
                <a:spcPts val="300"/>
              </a:spcAft>
              <a:buNone/>
            </a:pPr>
            <a:r>
              <a:rPr lang="fr-FR" sz="800" dirty="0"/>
              <a:t>Bruno </a:t>
            </a:r>
            <a:r>
              <a:rPr lang="fr-FR" sz="800" dirty="0" err="1"/>
              <a:t>Cinelli</a:t>
            </a:r>
            <a:r>
              <a:rPr lang="fr-FR" sz="800" dirty="0"/>
              <a:t>. </a:t>
            </a:r>
            <a:r>
              <a:rPr lang="fr-FR" sz="800" i="1" dirty="0"/>
              <a:t>Droit du web 2.0 2011-2012. </a:t>
            </a:r>
            <a:r>
              <a:rPr lang="fr-FR" sz="800" dirty="0"/>
              <a:t>Paris : Hachette, 2011. 64 p.</a:t>
            </a:r>
          </a:p>
          <a:p>
            <a:pPr marL="358775" indent="-176213">
              <a:spcBef>
                <a:spcPts val="24"/>
              </a:spcBef>
              <a:spcAft>
                <a:spcPts val="300"/>
              </a:spcAft>
              <a:buNone/>
            </a:pPr>
            <a:r>
              <a:rPr lang="fr-FR" sz="800" dirty="0"/>
              <a:t>DIST CNRS. </a:t>
            </a:r>
            <a:r>
              <a:rPr lang="fr-FR" sz="800" i="1" dirty="0"/>
              <a:t>Je publie, quels sont mes droits ?</a:t>
            </a:r>
            <a:r>
              <a:rPr lang="fr-FR" sz="800" dirty="0"/>
              <a:t> 2013. 4 p. [en ligne]. Disponible sur : </a:t>
            </a:r>
            <a:r>
              <a:rPr lang="fr-FR" sz="800" dirty="0">
                <a:hlinkClick r:id="rId4"/>
              </a:rPr>
              <a:t>http://www.cnrs.fr/dist/z-outils/documents/Je%20publie%20quels%20sont%20mes%20droits.pdf</a:t>
            </a:r>
            <a:r>
              <a:rPr lang="fr-FR" sz="800" dirty="0"/>
              <a:t>. </a:t>
            </a:r>
          </a:p>
          <a:p>
            <a:pPr marL="358775" indent="-176213">
              <a:spcBef>
                <a:spcPts val="24"/>
              </a:spcBef>
              <a:spcAft>
                <a:spcPts val="300"/>
              </a:spcAft>
              <a:buNone/>
            </a:pPr>
            <a:r>
              <a:rPr lang="fr-FR" sz="800" dirty="0"/>
              <a:t>Pierre-Henri </a:t>
            </a:r>
            <a:r>
              <a:rPr lang="fr-FR" sz="800" dirty="0" err="1"/>
              <a:t>Duée</a:t>
            </a:r>
            <a:r>
              <a:rPr lang="fr-FR" sz="800" dirty="0"/>
              <a:t>. </a:t>
            </a:r>
            <a:r>
              <a:rPr lang="fr-FR" sz="800" i="1" dirty="0"/>
              <a:t>Charte de déontologie de l’INRA.</a:t>
            </a:r>
            <a:r>
              <a:rPr lang="fr-FR" sz="800" dirty="0"/>
              <a:t> 2013. 4 p. [en ligne]. Disponible sur : </a:t>
            </a:r>
            <a:r>
              <a:rPr lang="fr-FR" sz="800" dirty="0">
                <a:hlinkClick r:id="rId5"/>
              </a:rPr>
              <a:t>http://prodinra.inra.fr/?locale=fr#!ConsultNotice:188870</a:t>
            </a:r>
            <a:r>
              <a:rPr lang="fr-FR" sz="800" dirty="0"/>
              <a:t>. </a:t>
            </a:r>
          </a:p>
          <a:p>
            <a:pPr marL="358775" indent="-176213">
              <a:spcBef>
                <a:spcPts val="24"/>
              </a:spcBef>
              <a:spcAft>
                <a:spcPts val="300"/>
              </a:spcAft>
              <a:buNone/>
            </a:pPr>
            <a:r>
              <a:rPr lang="fr-FR" sz="800" dirty="0"/>
              <a:t>John Dupuis. « </a:t>
            </a:r>
            <a:r>
              <a:rPr lang="fr-FR" sz="800" dirty="0" err="1"/>
              <a:t>Around</a:t>
            </a:r>
            <a:r>
              <a:rPr lang="fr-FR" sz="800" dirty="0"/>
              <a:t> the web : Elsevier vs. Academia.edu vs. </a:t>
            </a:r>
            <a:r>
              <a:rPr lang="fr-FR" sz="800" dirty="0" err="1"/>
              <a:t>researchers</a:t>
            </a:r>
            <a:r>
              <a:rPr lang="fr-FR" sz="800" dirty="0"/>
              <a:t> ». </a:t>
            </a:r>
            <a:r>
              <a:rPr lang="fr-FR" sz="800" i="1" dirty="0" err="1"/>
              <a:t>ScienceBlogs</a:t>
            </a:r>
            <a:r>
              <a:rPr lang="fr-FR" sz="800" dirty="0"/>
              <a:t>. [en ligne]. Disponible sur : </a:t>
            </a:r>
            <a:r>
              <a:rPr lang="fr-FR" sz="800" u="sng" dirty="0">
                <a:hlinkClick r:id="rId6"/>
              </a:rPr>
              <a:t>http://scienceblogs.com/confessions/2013/12/10/around-the-web-elsevier-vs-academia-edu-vs-researchers/</a:t>
            </a:r>
            <a:r>
              <a:rPr lang="fr-FR" sz="800" u="sng" dirty="0"/>
              <a:t>. </a:t>
            </a:r>
            <a:endParaRPr lang="fr-FR" sz="800" dirty="0"/>
          </a:p>
          <a:p>
            <a:pPr marL="358775" indent="-176213">
              <a:spcBef>
                <a:spcPts val="24"/>
              </a:spcBef>
              <a:spcAft>
                <a:spcPts val="300"/>
              </a:spcAft>
              <a:buNone/>
            </a:pPr>
            <a:r>
              <a:rPr lang="fr-FR" sz="800" dirty="0" err="1"/>
              <a:t>Menan</a:t>
            </a:r>
            <a:r>
              <a:rPr lang="fr-FR" sz="800" dirty="0"/>
              <a:t> Du Plessis et David </a:t>
            </a:r>
            <a:r>
              <a:rPr lang="fr-FR" sz="800" dirty="0" err="1"/>
              <a:t>Crotty</a:t>
            </a:r>
            <a:r>
              <a:rPr lang="fr-FR" sz="800" dirty="0"/>
              <a:t>. commentaires sur l’article  de David </a:t>
            </a:r>
            <a:r>
              <a:rPr lang="fr-FR" sz="800" dirty="0" err="1"/>
              <a:t>Crotty</a:t>
            </a:r>
            <a:r>
              <a:rPr lang="fr-FR" sz="800" dirty="0"/>
              <a:t>. « </a:t>
            </a:r>
            <a:r>
              <a:rPr lang="en-US" sz="800" dirty="0"/>
              <a:t>Open access in the humanities and social sciences : an interview with Chris Wickham</a:t>
            </a:r>
            <a:r>
              <a:rPr lang="fr-FR" sz="800" dirty="0"/>
              <a:t> ». </a:t>
            </a:r>
            <a:r>
              <a:rPr lang="fr-FR" sz="800" i="1" dirty="0"/>
              <a:t>The </a:t>
            </a:r>
            <a:r>
              <a:rPr lang="fr-FR" sz="800" i="1" dirty="0" err="1"/>
              <a:t>scholarly</a:t>
            </a:r>
            <a:r>
              <a:rPr lang="fr-FR" sz="800" i="1" dirty="0"/>
              <a:t> </a:t>
            </a:r>
            <a:r>
              <a:rPr lang="fr-FR" sz="800" i="1" dirty="0" err="1"/>
              <a:t>kitchen</a:t>
            </a:r>
            <a:r>
              <a:rPr lang="fr-FR" sz="800" dirty="0"/>
              <a:t>. 17/04/2014. [en ligne]. Disponible sur : </a:t>
            </a:r>
            <a:r>
              <a:rPr lang="fr-FR" sz="800" dirty="0">
                <a:hlinkClick r:id="rId7"/>
              </a:rPr>
              <a:t>http://scholarlykitchen.sspnet.org/2014/04/17/open-access-in-the-humanities-and-social-sciences-an-interview-with-chris-wickham/#comment-137959</a:t>
            </a:r>
            <a:r>
              <a:rPr lang="fr-FR" sz="800" dirty="0"/>
              <a:t>.</a:t>
            </a:r>
          </a:p>
          <a:p>
            <a:pPr marL="358775" indent="-176213">
              <a:spcBef>
                <a:spcPts val="24"/>
              </a:spcBef>
              <a:spcAft>
                <a:spcPts val="300"/>
              </a:spcAft>
              <a:buNone/>
            </a:pPr>
            <a:r>
              <a:rPr lang="fr-FR" sz="800" i="1" dirty="0"/>
              <a:t>Guide du droit d’auteur </a:t>
            </a:r>
            <a:r>
              <a:rPr lang="fr-FR" sz="800" dirty="0"/>
              <a:t>(A. Lucas, </a:t>
            </a:r>
            <a:r>
              <a:rPr lang="fr-FR" sz="800" dirty="0" err="1"/>
              <a:t>dir</a:t>
            </a:r>
            <a:r>
              <a:rPr lang="fr-FR" sz="800" dirty="0"/>
              <a:t>.). 4</a:t>
            </a:r>
            <a:r>
              <a:rPr lang="fr-FR" sz="800" baseline="30000" dirty="0"/>
              <a:t>e</a:t>
            </a:r>
            <a:r>
              <a:rPr lang="fr-FR" sz="800" dirty="0"/>
              <a:t> éd. 2018. 85 p. [en ligne]. Disponible sur : </a:t>
            </a:r>
            <a:r>
              <a:rPr lang="fr-FR" sz="800" dirty="0">
                <a:hlinkClick r:id="rId8"/>
              </a:rPr>
              <a:t>http://www.sup-numerique.gouv.fr/cid94535/guide-du-droit-d-auteur.html</a:t>
            </a:r>
            <a:r>
              <a:rPr lang="fr-FR" sz="800" dirty="0"/>
              <a:t>.</a:t>
            </a:r>
          </a:p>
          <a:p>
            <a:pPr marL="358775" indent="-176213">
              <a:spcBef>
                <a:spcPts val="24"/>
              </a:spcBef>
              <a:spcAft>
                <a:spcPts val="300"/>
              </a:spcAft>
              <a:buNone/>
            </a:pPr>
            <a:r>
              <a:rPr lang="fr-FR" sz="800" dirty="0"/>
              <a:t>Information </a:t>
            </a:r>
            <a:r>
              <a:rPr lang="fr-FR" sz="800" dirty="0" err="1"/>
              <a:t>systems</a:t>
            </a:r>
            <a:r>
              <a:rPr lang="fr-FR" sz="800" dirty="0"/>
              <a:t> services. Lancaster </a:t>
            </a:r>
            <a:r>
              <a:rPr lang="fr-FR" sz="800" dirty="0" err="1"/>
              <a:t>university</a:t>
            </a:r>
            <a:r>
              <a:rPr lang="fr-FR" sz="800" dirty="0"/>
              <a:t>. </a:t>
            </a:r>
            <a:r>
              <a:rPr lang="fr-FR" sz="800" i="1" dirty="0"/>
              <a:t>Social networking and </a:t>
            </a:r>
            <a:r>
              <a:rPr lang="fr-FR" sz="800" i="1" dirty="0" err="1"/>
              <a:t>policy</a:t>
            </a:r>
            <a:r>
              <a:rPr lang="fr-FR" sz="800" i="1" dirty="0"/>
              <a:t>.</a:t>
            </a:r>
            <a:r>
              <a:rPr lang="fr-FR" sz="800" dirty="0"/>
              <a:t> [en ligne]. Disponible sur :  </a:t>
            </a:r>
            <a:r>
              <a:rPr lang="fr-FR" sz="800" dirty="0">
                <a:hlinkClick r:id="rId9"/>
              </a:rPr>
              <a:t>http://www.lancaster.ac.uk/iss/security/training/social-networking/</a:t>
            </a:r>
            <a:r>
              <a:rPr lang="fr-FR" sz="800" dirty="0"/>
              <a:t>. </a:t>
            </a:r>
          </a:p>
          <a:p>
            <a:pPr marL="358775" indent="-176213">
              <a:spcBef>
                <a:spcPts val="24"/>
              </a:spcBef>
              <a:spcAft>
                <a:spcPts val="300"/>
              </a:spcAft>
              <a:buNone/>
            </a:pPr>
            <a:r>
              <a:rPr lang="fr-FR" sz="800" dirty="0"/>
              <a:t>« Licence </a:t>
            </a:r>
            <a:r>
              <a:rPr lang="fr-FR" sz="800" dirty="0" err="1"/>
              <a:t>Creative</a:t>
            </a:r>
            <a:r>
              <a:rPr lang="fr-FR" sz="800" dirty="0"/>
              <a:t> Commons ». </a:t>
            </a:r>
            <a:r>
              <a:rPr lang="fr-FR" sz="800" i="1" dirty="0"/>
              <a:t>Wikipédia</a:t>
            </a:r>
            <a:r>
              <a:rPr lang="fr-FR" sz="800" dirty="0"/>
              <a:t>. [en ligne]. Disponible sur : </a:t>
            </a:r>
            <a:r>
              <a:rPr lang="fr-FR" sz="800" dirty="0">
                <a:hlinkClick r:id="rId10"/>
              </a:rPr>
              <a:t>http://fr.wikipedia.org/wiki/Licences_Creative_Commons</a:t>
            </a:r>
            <a:r>
              <a:rPr lang="fr-FR" sz="800" dirty="0"/>
              <a:t>. Consulté en 01/2013.</a:t>
            </a:r>
          </a:p>
          <a:p>
            <a:pPr marL="358775" indent="-176213">
              <a:spcBef>
                <a:spcPts val="24"/>
              </a:spcBef>
              <a:spcAft>
                <a:spcPts val="300"/>
              </a:spcAft>
              <a:buNone/>
            </a:pPr>
            <a:r>
              <a:rPr lang="fr-FR" sz="800" dirty="0"/>
              <a:t>Jean-Luc Raymond. « Réseaux sociaux : ce qui est autorisé ou interdit pour les fonctionnaires et agents contractuels ». </a:t>
            </a:r>
            <a:r>
              <a:rPr lang="fr-FR" sz="800" i="1" dirty="0" err="1"/>
              <a:t>Netpublic</a:t>
            </a:r>
            <a:r>
              <a:rPr lang="fr-FR" sz="800" i="1" dirty="0"/>
              <a:t>. </a:t>
            </a:r>
            <a:r>
              <a:rPr lang="fr-FR" sz="800" dirty="0"/>
              <a:t>8/08/2017. [en ligne]. Disponible sur : </a:t>
            </a:r>
            <a:r>
              <a:rPr lang="fr-FR" sz="800" i="1" dirty="0">
                <a:hlinkClick r:id="rId11"/>
              </a:rPr>
              <a:t>http://www.netpublic.fr/2017/08/reseaux-sociaux-quelles-obligations-pour-les-fonctionnaires-et-agents-contractuels</a:t>
            </a:r>
            <a:r>
              <a:rPr lang="fr-FR" sz="800" i="1" dirty="0"/>
              <a:t> </a:t>
            </a:r>
            <a:r>
              <a:rPr lang="fr-FR" sz="800" dirty="0"/>
              <a:t>[lien mort au 1er/04/2020]</a:t>
            </a:r>
          </a:p>
          <a:p>
            <a:pPr marL="358775" indent="-176213">
              <a:spcBef>
                <a:spcPts val="24"/>
              </a:spcBef>
              <a:spcAft>
                <a:spcPts val="300"/>
              </a:spcAft>
              <a:buNone/>
            </a:pPr>
            <a:r>
              <a:rPr lang="fr-FR" sz="800" dirty="0"/>
              <a:t>Karen </a:t>
            </a:r>
            <a:r>
              <a:rPr lang="fr-FR" sz="800" dirty="0" err="1"/>
              <a:t>Reece</a:t>
            </a:r>
            <a:r>
              <a:rPr lang="fr-FR" sz="800" dirty="0"/>
              <a:t>. « </a:t>
            </a:r>
            <a:r>
              <a:rPr lang="en-US" sz="800" dirty="0"/>
              <a:t>Networking for Scientists Part III: Tips and Tricks for Online Social Networks</a:t>
            </a:r>
            <a:r>
              <a:rPr lang="fr-FR" sz="800" dirty="0"/>
              <a:t>». </a:t>
            </a:r>
            <a:r>
              <a:rPr lang="fr-FR" sz="800" i="1" dirty="0" err="1"/>
              <a:t>Promega</a:t>
            </a:r>
            <a:r>
              <a:rPr lang="fr-FR" sz="800" i="1" dirty="0"/>
              <a:t> Connections</a:t>
            </a:r>
            <a:r>
              <a:rPr lang="fr-FR" sz="800" dirty="0"/>
              <a:t>. 25/01/2012. [en ligne]. Disponible sur : </a:t>
            </a:r>
            <a:r>
              <a:rPr lang="fr-FR" sz="800" dirty="0">
                <a:hlinkClick r:id="rId12"/>
              </a:rPr>
              <a:t>http://promega.wordpress.com/2012/01/25/networking-for-scientists-part-iii-tips-and-tricks-for-online-social-networks/</a:t>
            </a:r>
            <a:r>
              <a:rPr lang="fr-FR" sz="800" dirty="0"/>
              <a:t>. </a:t>
            </a:r>
          </a:p>
          <a:p>
            <a:pPr marL="358775" indent="-176213">
              <a:spcBef>
                <a:spcPts val="24"/>
              </a:spcBef>
              <a:spcAft>
                <a:spcPts val="300"/>
              </a:spcAft>
              <a:buNone/>
            </a:pPr>
            <a:r>
              <a:rPr lang="fr-FR" sz="800" dirty="0"/>
              <a:t>« Web 2.0, réseaux sociaux et blogs : déontologie des fonctionnaires (dossier) ». </a:t>
            </a:r>
            <a:r>
              <a:rPr lang="fr-FR" sz="800" i="1" dirty="0" err="1"/>
              <a:t>NetPublic</a:t>
            </a:r>
            <a:r>
              <a:rPr lang="fr-FR" sz="800" dirty="0"/>
              <a:t>. 01/2012. [en ligne]. Disponible sur : </a:t>
            </a:r>
            <a:r>
              <a:rPr lang="fr-FR" sz="800" dirty="0">
                <a:hlinkClick r:id="rId13"/>
              </a:rPr>
              <a:t>http://www.netpublic.fr/2012/01/web-2-reseaux-sociaux-blogs-deontologie-fonctionnaires/</a:t>
            </a:r>
            <a:r>
              <a:rPr lang="fr-FR" sz="800" dirty="0"/>
              <a:t>. [lien mort au 1er/04/2020] Lien vers un dossier de la </a:t>
            </a:r>
            <a:r>
              <a:rPr lang="fr-FR" sz="800" i="1" dirty="0"/>
              <a:t>Gazette des Communes</a:t>
            </a:r>
            <a:r>
              <a:rPr lang="fr-FR" sz="800" dirty="0"/>
              <a:t>.</a:t>
            </a:r>
          </a:p>
          <a:p>
            <a:pPr marL="358775" indent="-176213">
              <a:spcBef>
                <a:spcPts val="24"/>
              </a:spcBef>
              <a:spcAft>
                <a:spcPts val="300"/>
              </a:spcAft>
              <a:buNone/>
            </a:pPr>
            <a:r>
              <a:rPr lang="fr-FR" sz="800" dirty="0"/>
              <a:t>Marion </a:t>
            </a:r>
            <a:r>
              <a:rPr lang="fr-FR" sz="800" dirty="0" err="1"/>
              <a:t>Wesely</a:t>
            </a:r>
            <a:r>
              <a:rPr lang="fr-FR" sz="800" dirty="0"/>
              <a:t>. « Quels contenus avez-vous le droit d’insérer sur votre carnet ? ». </a:t>
            </a:r>
            <a:r>
              <a:rPr lang="fr-FR" sz="800" i="1" dirty="0"/>
              <a:t>La maison des carnets.</a:t>
            </a:r>
            <a:r>
              <a:rPr lang="fr-FR" sz="800" dirty="0"/>
              <a:t> 9/08/2018. [en ligne]. Disponible sur : </a:t>
            </a:r>
            <a:r>
              <a:rPr lang="fr-FR" sz="800" dirty="0">
                <a:hlinkClick r:id="rId14"/>
              </a:rPr>
              <a:t>https://maisondescarnets.hypotheses.org/3702</a:t>
            </a:r>
            <a:r>
              <a:rPr lang="fr-FR" sz="800" dirty="0"/>
              <a:t>. </a:t>
            </a:r>
          </a:p>
        </p:txBody>
      </p:sp>
      <p:sp>
        <p:nvSpPr>
          <p:cNvPr id="4" name="Étoile à 5 branches 3"/>
          <p:cNvSpPr>
            <a:spLocks noChangeAspect="1"/>
          </p:cNvSpPr>
          <p:nvPr/>
        </p:nvSpPr>
        <p:spPr>
          <a:xfrm>
            <a:off x="91395" y="2763044"/>
            <a:ext cx="288032" cy="288032"/>
          </a:xfrm>
          <a:prstGeom prst="star5">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Étoile à 5 branches 4"/>
          <p:cNvSpPr>
            <a:spLocks noChangeAspect="1"/>
          </p:cNvSpPr>
          <p:nvPr/>
        </p:nvSpPr>
        <p:spPr>
          <a:xfrm>
            <a:off x="107504" y="1475842"/>
            <a:ext cx="288032" cy="288032"/>
          </a:xfrm>
          <a:prstGeom prst="star5">
            <a:avLst/>
          </a:prstGeom>
          <a:solidFill>
            <a:srgbClr val="13C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19420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52628"/>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État des lieux</a:t>
            </a:r>
            <a:br>
              <a:rPr lang="fr-FR" sz="1600" dirty="0">
                <a:solidFill>
                  <a:schemeClr val="bg1"/>
                </a:solidFill>
                <a:ea typeface="+mn-ea"/>
                <a:cs typeface="+mn-cs"/>
              </a:rPr>
            </a:br>
            <a:r>
              <a:rPr lang="fr-FR" sz="1600" dirty="0">
                <a:solidFill>
                  <a:schemeClr val="bg1"/>
                </a:solidFill>
                <a:ea typeface="+mn-ea"/>
                <a:cs typeface="+mn-cs"/>
              </a:rPr>
              <a:t>monde académique</a:t>
            </a:r>
          </a:p>
        </p:txBody>
      </p:sp>
      <p:grpSp>
        <p:nvGrpSpPr>
          <p:cNvPr id="6" name="Groupe 5"/>
          <p:cNvGrpSpPr/>
          <p:nvPr/>
        </p:nvGrpSpPr>
        <p:grpSpPr>
          <a:xfrm>
            <a:off x="755576" y="1412776"/>
            <a:ext cx="7632848" cy="4862422"/>
            <a:chOff x="755576" y="1196752"/>
            <a:chExt cx="7632848" cy="4862422"/>
          </a:xfrm>
        </p:grpSpPr>
        <p:grpSp>
          <p:nvGrpSpPr>
            <p:cNvPr id="7" name="Groupe 6"/>
            <p:cNvGrpSpPr>
              <a:grpSpLocks noChangeAspect="1"/>
            </p:cNvGrpSpPr>
            <p:nvPr/>
          </p:nvGrpSpPr>
          <p:grpSpPr>
            <a:xfrm>
              <a:off x="755576" y="1196752"/>
              <a:ext cx="7632848" cy="4862422"/>
              <a:chOff x="827584" y="1570696"/>
              <a:chExt cx="6696744" cy="4266087"/>
            </a:xfrm>
          </p:grpSpPr>
          <p:pic>
            <p:nvPicPr>
              <p:cNvPr id="11" name="Imag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7584" y="1570696"/>
                <a:ext cx="6696744" cy="950094"/>
              </a:xfrm>
              <a:prstGeom prst="rect">
                <a:avLst/>
              </a:prstGeom>
            </p:spPr>
          </p:pic>
          <p:pic>
            <p:nvPicPr>
              <p:cNvPr id="12" name="Image 11"/>
              <p:cNvPicPr>
                <a:picLocks noChangeAspect="1"/>
              </p:cNvPicPr>
              <p:nvPr/>
            </p:nvPicPr>
            <p:blipFill rotWithShape="1">
              <a:blip r:embed="rId4" cstate="email">
                <a:extLst>
                  <a:ext uri="{28A0092B-C50C-407E-A947-70E740481C1C}">
                    <a14:useLocalDpi xmlns:a14="http://schemas.microsoft.com/office/drawing/2010/main"/>
                  </a:ext>
                </a:extLst>
              </a:blip>
              <a:srcRect l="-2"/>
              <a:stretch/>
            </p:blipFill>
            <p:spPr>
              <a:xfrm>
                <a:off x="827584" y="2520790"/>
                <a:ext cx="6696744" cy="3315993"/>
              </a:xfrm>
              <a:prstGeom prst="rect">
                <a:avLst/>
              </a:prstGeom>
            </p:spPr>
          </p:pic>
        </p:grpSp>
        <p:sp>
          <p:nvSpPr>
            <p:cNvPr id="10" name="Rectangle 9"/>
            <p:cNvSpPr/>
            <p:nvPr/>
          </p:nvSpPr>
          <p:spPr>
            <a:xfrm>
              <a:off x="8172400" y="4869160"/>
              <a:ext cx="20160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3" name="Rectangle 12"/>
          <p:cNvSpPr/>
          <p:nvPr/>
        </p:nvSpPr>
        <p:spPr>
          <a:xfrm>
            <a:off x="3586454" y="6275198"/>
            <a:ext cx="1971092" cy="272960"/>
          </a:xfrm>
          <a:prstGeom prst="rect">
            <a:avLst/>
          </a:prstGeom>
        </p:spPr>
        <p:txBody>
          <a:bodyPr wrap="square">
            <a:spAutoFit/>
          </a:bodyPr>
          <a:lstStyle/>
          <a:p>
            <a:pPr algn="ctr">
              <a:lnSpc>
                <a:spcPct val="150000"/>
              </a:lnSpc>
              <a:spcBef>
                <a:spcPct val="20000"/>
              </a:spcBef>
              <a:spcAft>
                <a:spcPts val="300"/>
              </a:spcAft>
            </a:pPr>
            <a:r>
              <a:rPr lang="fr-FR" sz="900" dirty="0">
                <a:latin typeface="+mj-lt"/>
                <a:cs typeface="Arial" panose="020B0604020202020204" pitchFamily="34" charset="0"/>
                <a:hlinkClick r:id="rId5"/>
              </a:rPr>
              <a:t>étude Springer Nature, 2017</a:t>
            </a:r>
            <a:endParaRPr lang="fr-FR" sz="900" dirty="0">
              <a:latin typeface="+mj-lt"/>
              <a:cs typeface="Arial" panose="020B0604020202020204" pitchFamily="34" charset="0"/>
            </a:endParaRPr>
          </a:p>
        </p:txBody>
      </p:sp>
    </p:spTree>
    <p:extLst>
      <p:ext uri="{BB962C8B-B14F-4D97-AF65-F5344CB8AC3E}">
        <p14:creationId xmlns:p14="http://schemas.microsoft.com/office/powerpoint/2010/main" val="54080617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04664"/>
            <a:ext cx="8640960" cy="648072"/>
          </a:xfrm>
        </p:spPr>
        <p:txBody>
          <a:bodyPr/>
          <a:lstStyle/>
          <a:p>
            <a:r>
              <a:rPr lang="fr-FR" dirty="0"/>
              <a:t>Bibliographie – pour aller plus loin</a:t>
            </a:r>
          </a:p>
        </p:txBody>
      </p:sp>
      <p:sp>
        <p:nvSpPr>
          <p:cNvPr id="3" name="Espace réservé du contenu 2"/>
          <p:cNvSpPr>
            <a:spLocks noGrp="1"/>
          </p:cNvSpPr>
          <p:nvPr>
            <p:ph idx="1"/>
          </p:nvPr>
        </p:nvSpPr>
        <p:spPr>
          <a:xfrm>
            <a:off x="251520" y="1268760"/>
            <a:ext cx="8640960" cy="5472608"/>
          </a:xfrm>
        </p:spPr>
        <p:txBody>
          <a:bodyPr>
            <a:normAutofit lnSpcReduction="10000"/>
          </a:bodyPr>
          <a:lstStyle/>
          <a:p>
            <a:pPr marL="358775" lvl="0" indent="-176213">
              <a:spcAft>
                <a:spcPts val="300"/>
              </a:spcAft>
              <a:buNone/>
            </a:pPr>
            <a:r>
              <a:rPr lang="fr-FR" sz="1100" b="1" dirty="0"/>
              <a:t>Formation et information : le rôle des bibliothèques</a:t>
            </a:r>
          </a:p>
          <a:p>
            <a:pPr marL="358775" lvl="0" indent="-176213">
              <a:spcBef>
                <a:spcPts val="24"/>
              </a:spcBef>
              <a:spcAft>
                <a:spcPts val="300"/>
              </a:spcAft>
              <a:buNone/>
            </a:pPr>
            <a:r>
              <a:rPr lang="en-US" sz="900" dirty="0"/>
              <a:t>Cécile </a:t>
            </a:r>
            <a:r>
              <a:rPr lang="en-US" sz="900" dirty="0" err="1"/>
              <a:t>Arènes</a:t>
            </a:r>
            <a:r>
              <a:rPr lang="en-US" sz="900" dirty="0"/>
              <a:t>. </a:t>
            </a:r>
            <a:r>
              <a:rPr lang="en-US" sz="900" i="1" dirty="0"/>
              <a:t>Les m</a:t>
            </a:r>
            <a:r>
              <a:rPr lang="fr-FR" sz="900" i="1" dirty="0"/>
              <a:t>odes de communication de la recherche aujourd’hui : quel rôle pour les bibliothécaires ? </a:t>
            </a:r>
            <a:r>
              <a:rPr lang="fr-FR" sz="900" dirty="0"/>
              <a:t>Mémoire, ENSSIB. 01/2015. 122 p. [en ligne]. Disponible sur : </a:t>
            </a:r>
            <a:r>
              <a:rPr lang="fr-FR" sz="900" dirty="0">
                <a:hlinkClick r:id="rId3"/>
              </a:rPr>
              <a:t>http://www.enssib.fr/bibliotheque-numerique/notices/65046-les-modes-de-communication-de-la-recherche-aujourd-hui-quel-role-pour-les-bibliothecaires</a:t>
            </a:r>
            <a:r>
              <a:rPr lang="fr-FR" sz="900" dirty="0"/>
              <a:t>. </a:t>
            </a:r>
          </a:p>
          <a:p>
            <a:pPr marL="358775" indent="-176213">
              <a:spcBef>
                <a:spcPts val="24"/>
              </a:spcBef>
              <a:spcAft>
                <a:spcPts val="300"/>
              </a:spcAft>
              <a:buNone/>
            </a:pPr>
            <a:r>
              <a:rPr lang="fr-FR" sz="900" i="1" dirty="0"/>
              <a:t>Bibliothèques et réseaux sociaux - Des interactions renouvelées avec le public</a:t>
            </a:r>
            <a:r>
              <a:rPr lang="fr-FR" sz="900" dirty="0"/>
              <a:t>. Dossier </a:t>
            </a:r>
            <a:r>
              <a:rPr lang="fr-FR" sz="900" i="1" dirty="0"/>
              <a:t>Arabesques.</a:t>
            </a:r>
            <a:r>
              <a:rPr lang="fr-FR" sz="900" dirty="0"/>
              <a:t> n°91. octobre-décembre 2018. p. 4-24. [en ligne]. Disponible sur : </a:t>
            </a:r>
            <a:r>
              <a:rPr lang="fr-FR" sz="900" dirty="0">
                <a:hlinkClick r:id="rId4"/>
              </a:rPr>
              <a:t>http://www.abes.fr/Publications-Evenements/Arabesques/Arabesques-n-91</a:t>
            </a:r>
            <a:r>
              <a:rPr lang="fr-FR" sz="900" dirty="0"/>
              <a:t>. </a:t>
            </a:r>
          </a:p>
          <a:p>
            <a:pPr marL="358775" indent="-176213">
              <a:spcBef>
                <a:spcPts val="24"/>
              </a:spcBef>
              <a:spcAft>
                <a:spcPts val="300"/>
              </a:spcAft>
              <a:buNone/>
            </a:pPr>
            <a:r>
              <a:rPr lang="fr-FR" sz="900" dirty="0"/>
              <a:t>Aline Bouchard. « La veille du côté des URFIST, comment et pour qui la faire ? ». </a:t>
            </a:r>
            <a:r>
              <a:rPr lang="fr-FR" sz="900" i="1" dirty="0"/>
              <a:t>Arabesques</a:t>
            </a:r>
            <a:r>
              <a:rPr lang="fr-FR" sz="900" dirty="0"/>
              <a:t>. n°92. janvier-mars 2019. p. 12-13. [en ligne]. Disponible sur : </a:t>
            </a:r>
            <a:r>
              <a:rPr lang="fr-FR" sz="900" dirty="0">
                <a:hlinkClick r:id="rId5"/>
              </a:rPr>
              <a:t>http://www.abes.fr/Publications-Evenements/Arabesques/Arabesques-n-92</a:t>
            </a:r>
            <a:r>
              <a:rPr lang="fr-FR" sz="900" dirty="0"/>
              <a:t>. </a:t>
            </a:r>
          </a:p>
          <a:p>
            <a:pPr marL="358775" indent="-176213">
              <a:spcBef>
                <a:spcPts val="24"/>
              </a:spcBef>
              <a:spcAft>
                <a:spcPts val="300"/>
              </a:spcAft>
              <a:buNone/>
            </a:pPr>
            <a:r>
              <a:rPr lang="fr-FR" sz="900" dirty="0"/>
              <a:t>Christophe </a:t>
            </a:r>
            <a:r>
              <a:rPr lang="fr-FR" sz="900" dirty="0" err="1"/>
              <a:t>Hugot</a:t>
            </a:r>
            <a:r>
              <a:rPr lang="fr-FR" sz="900" dirty="0"/>
              <a:t>. « Insula, blog d’une bibliothèque (?) ». </a:t>
            </a:r>
            <a:r>
              <a:rPr lang="fr-FR" sz="900" i="1" dirty="0"/>
              <a:t>Bibliothèque(s)</a:t>
            </a:r>
            <a:r>
              <a:rPr lang="fr-FR" sz="900" dirty="0"/>
              <a:t>. n°85-86, octobre 2016. p. 39-41. [en ligne]. Disponible sur : </a:t>
            </a:r>
            <a:r>
              <a:rPr lang="fr-FR" sz="900" dirty="0">
                <a:hlinkClick r:id="rId6"/>
              </a:rPr>
              <a:t>https://www.enssib.fr/bibliotheque-numerique/documents/67665-8586-innover.pdf</a:t>
            </a:r>
            <a:r>
              <a:rPr lang="fr-FR" sz="900" dirty="0"/>
              <a:t>. </a:t>
            </a:r>
          </a:p>
          <a:p>
            <a:pPr marL="358775" indent="-176213">
              <a:spcBef>
                <a:spcPts val="24"/>
              </a:spcBef>
              <a:spcAft>
                <a:spcPts val="300"/>
              </a:spcAft>
              <a:buNone/>
            </a:pPr>
            <a:r>
              <a:rPr lang="fr-FR" sz="900" dirty="0" err="1"/>
              <a:t>Stephanie</a:t>
            </a:r>
            <a:r>
              <a:rPr lang="fr-FR" sz="900" dirty="0"/>
              <a:t> B. </a:t>
            </a:r>
            <a:r>
              <a:rPr lang="fr-FR" sz="900" dirty="0" err="1"/>
              <a:t>Linek</a:t>
            </a:r>
            <a:r>
              <a:rPr lang="fr-FR" sz="900" dirty="0"/>
              <a:t> et </a:t>
            </a:r>
            <a:r>
              <a:rPr lang="fr-FR" sz="900" dirty="0" err="1"/>
              <a:t>Josefine</a:t>
            </a:r>
            <a:r>
              <a:rPr lang="fr-FR" sz="900" dirty="0"/>
              <a:t> </a:t>
            </a:r>
            <a:r>
              <a:rPr lang="fr-FR" sz="900" dirty="0" err="1"/>
              <a:t>Bäler</a:t>
            </a:r>
            <a:r>
              <a:rPr lang="fr-FR" sz="900" dirty="0"/>
              <a:t>. « The </a:t>
            </a:r>
            <a:r>
              <a:rPr lang="fr-FR" sz="900" dirty="0" err="1"/>
              <a:t>role</a:t>
            </a:r>
            <a:r>
              <a:rPr lang="fr-FR" sz="900" dirty="0"/>
              <a:t> of </a:t>
            </a:r>
            <a:r>
              <a:rPr lang="fr-FR" sz="900" dirty="0" err="1"/>
              <a:t>libraries</a:t>
            </a:r>
            <a:r>
              <a:rPr lang="fr-FR" sz="900" dirty="0"/>
              <a:t> in science 2.0: focus on </a:t>
            </a:r>
            <a:r>
              <a:rPr lang="fr-FR" sz="900" dirty="0" err="1"/>
              <a:t>economics</a:t>
            </a:r>
            <a:r>
              <a:rPr lang="fr-FR" sz="900" dirty="0"/>
              <a:t> ». </a:t>
            </a:r>
            <a:r>
              <a:rPr lang="fr-FR" sz="900" i="1" dirty="0"/>
              <a:t>D-Lib magazine</a:t>
            </a:r>
            <a:r>
              <a:rPr lang="fr-FR" sz="900" dirty="0"/>
              <a:t>. 07-08/2015. vol. 21, n°7/8. [en ligne]. Disponible sur : </a:t>
            </a:r>
            <a:r>
              <a:rPr lang="fr-FR" sz="900" dirty="0">
                <a:hlinkClick r:id="rId7"/>
              </a:rPr>
              <a:t>http://www.dlib.org/dlib/july15/linek/07linek.html</a:t>
            </a:r>
            <a:r>
              <a:rPr lang="fr-FR" sz="900" dirty="0"/>
              <a:t>. </a:t>
            </a:r>
          </a:p>
          <a:p>
            <a:pPr marL="358775" indent="-176213">
              <a:spcBef>
                <a:spcPts val="24"/>
              </a:spcBef>
              <a:spcAft>
                <a:spcPts val="300"/>
              </a:spcAft>
              <a:buNone/>
            </a:pPr>
            <a:r>
              <a:rPr lang="en-US" sz="900" dirty="0"/>
              <a:t>Catherine Muller, Hans </a:t>
            </a:r>
            <a:r>
              <a:rPr lang="en-US" sz="900" dirty="0" err="1"/>
              <a:t>Dillaerts</a:t>
            </a:r>
            <a:r>
              <a:rPr lang="en-US" sz="900" dirty="0"/>
              <a:t> et </a:t>
            </a:r>
            <a:r>
              <a:rPr lang="en-US" sz="900" dirty="0" err="1"/>
              <a:t>Benoît</a:t>
            </a:r>
            <a:r>
              <a:rPr lang="en-US" sz="900" dirty="0"/>
              <a:t> </a:t>
            </a:r>
            <a:r>
              <a:rPr lang="fr-FR" sz="900" dirty="0" err="1"/>
              <a:t>Epron</a:t>
            </a:r>
            <a:r>
              <a:rPr lang="fr-FR" sz="900" dirty="0"/>
              <a:t>. « Quels enjeux éditoriaux pour un carnet de recherche ? Bibliothécaires et chercheurs à la croisée des sciences de l’information et des humanités numériques ». </a:t>
            </a:r>
            <a:r>
              <a:rPr lang="fr-FR" sz="900" i="1" dirty="0"/>
              <a:t>BBF</a:t>
            </a:r>
            <a:r>
              <a:rPr lang="fr-FR" sz="900" dirty="0"/>
              <a:t>. 20/06/2018. [en </a:t>
            </a:r>
            <a:r>
              <a:rPr lang="en-US" sz="900" dirty="0" err="1"/>
              <a:t>ligne</a:t>
            </a:r>
            <a:r>
              <a:rPr lang="en-US" sz="900" dirty="0"/>
              <a:t>]. </a:t>
            </a:r>
            <a:r>
              <a:rPr lang="en-US" sz="900" dirty="0" err="1"/>
              <a:t>Disponible</a:t>
            </a:r>
            <a:r>
              <a:rPr lang="en-US" sz="900" dirty="0"/>
              <a:t> sur : </a:t>
            </a:r>
            <a:r>
              <a:rPr lang="en-US" sz="900" dirty="0">
                <a:hlinkClick r:id="rId8"/>
              </a:rPr>
              <a:t>http://bbf.enssib.fr/contributions/quels-enjeux-editoriaux-pour-un-carnet-de-recherche-0</a:t>
            </a:r>
            <a:r>
              <a:rPr lang="en-US" sz="900" dirty="0"/>
              <a:t>. </a:t>
            </a:r>
          </a:p>
          <a:p>
            <a:pPr marL="358775" indent="-176213">
              <a:spcBef>
                <a:spcPts val="24"/>
              </a:spcBef>
              <a:spcAft>
                <a:spcPts val="300"/>
              </a:spcAft>
              <a:buNone/>
            </a:pPr>
            <a:r>
              <a:rPr lang="en-US" sz="900" dirty="0"/>
              <a:t>Amy M. Suiter et Heather Lea </a:t>
            </a:r>
            <a:r>
              <a:rPr lang="en-US" sz="900" dirty="0" err="1"/>
              <a:t>Moulaison</a:t>
            </a:r>
            <a:r>
              <a:rPr lang="en-US" sz="900" dirty="0"/>
              <a:t>. </a:t>
            </a:r>
            <a:r>
              <a:rPr lang="fr-FR" sz="900" dirty="0"/>
              <a:t>« S</a:t>
            </a:r>
            <a:r>
              <a:rPr lang="en-US" sz="900" dirty="0" err="1"/>
              <a:t>upporting</a:t>
            </a:r>
            <a:r>
              <a:rPr lang="en-US" sz="900" dirty="0"/>
              <a:t> scholars : an analysis of academic library websites' documentation on metrics and impact</a:t>
            </a:r>
            <a:r>
              <a:rPr lang="fr-FR" sz="900" dirty="0"/>
              <a:t> ». </a:t>
            </a:r>
            <a:r>
              <a:rPr lang="en-US" sz="900" i="1" dirty="0"/>
              <a:t>The journal of academic librarianship</a:t>
            </a:r>
            <a:r>
              <a:rPr lang="en-US" sz="900" dirty="0"/>
              <a:t>. vol. 41, issue 6, </a:t>
            </a:r>
            <a:r>
              <a:rPr lang="en-US" sz="900" dirty="0" err="1"/>
              <a:t>novembre</a:t>
            </a:r>
            <a:r>
              <a:rPr lang="en-US" sz="900" dirty="0"/>
              <a:t> 2015. p. 814-820. [</a:t>
            </a:r>
            <a:r>
              <a:rPr lang="en-US" sz="900" dirty="0" err="1"/>
              <a:t>en</a:t>
            </a:r>
            <a:r>
              <a:rPr lang="en-US" sz="900" dirty="0"/>
              <a:t> </a:t>
            </a:r>
            <a:r>
              <a:rPr lang="en-US" sz="900" dirty="0" err="1"/>
              <a:t>ligne</a:t>
            </a:r>
            <a:r>
              <a:rPr lang="en-US" sz="900" dirty="0"/>
              <a:t>]. </a:t>
            </a:r>
            <a:r>
              <a:rPr lang="en-US" sz="900" dirty="0" err="1"/>
              <a:t>Disponible</a:t>
            </a:r>
            <a:r>
              <a:rPr lang="en-US" sz="900" dirty="0"/>
              <a:t> sur : </a:t>
            </a:r>
            <a:r>
              <a:rPr lang="en-US" sz="900" dirty="0">
                <a:hlinkClick r:id="rId9"/>
              </a:rPr>
              <a:t>https://www.sciencedirect.com/science/article/pii/S0099133315002062</a:t>
            </a:r>
            <a:r>
              <a:rPr lang="en-US" sz="900" dirty="0"/>
              <a:t>. </a:t>
            </a:r>
          </a:p>
          <a:p>
            <a:pPr marL="358775" lvl="0" indent="-176213">
              <a:spcBef>
                <a:spcPts val="24"/>
              </a:spcBef>
              <a:spcAft>
                <a:spcPts val="300"/>
              </a:spcAft>
              <a:buNone/>
            </a:pPr>
            <a:r>
              <a:rPr lang="fr-FR" sz="900" dirty="0" err="1"/>
              <a:t>Judit</a:t>
            </a:r>
            <a:r>
              <a:rPr lang="fr-FR" sz="900" dirty="0"/>
              <a:t> Ward, William </a:t>
            </a:r>
            <a:r>
              <a:rPr lang="fr-FR" sz="900" dirty="0" err="1"/>
              <a:t>Bejerano</a:t>
            </a:r>
            <a:r>
              <a:rPr lang="fr-FR" sz="900" dirty="0"/>
              <a:t> et </a:t>
            </a:r>
            <a:r>
              <a:rPr lang="fr-FR" sz="900" dirty="0" err="1"/>
              <a:t>Anikó</a:t>
            </a:r>
            <a:r>
              <a:rPr lang="fr-FR" sz="900" dirty="0"/>
              <a:t> </a:t>
            </a:r>
            <a:r>
              <a:rPr lang="fr-FR" sz="900" dirty="0" err="1"/>
              <a:t>Dudás</a:t>
            </a:r>
            <a:r>
              <a:rPr lang="fr-FR" sz="900" dirty="0"/>
              <a:t>. « </a:t>
            </a:r>
            <a:r>
              <a:rPr lang="en-US" sz="900" dirty="0"/>
              <a:t>Scholarly social media profiles and libraries : a review</a:t>
            </a:r>
            <a:r>
              <a:rPr lang="fr-FR" sz="900" dirty="0"/>
              <a:t> ». </a:t>
            </a:r>
            <a:r>
              <a:rPr lang="fr-FR" sz="900" i="1" dirty="0"/>
              <a:t>Liber </a:t>
            </a:r>
            <a:r>
              <a:rPr lang="fr-FR" sz="900" i="1" dirty="0" err="1"/>
              <a:t>quaterly</a:t>
            </a:r>
            <a:r>
              <a:rPr lang="fr-FR" sz="900" dirty="0"/>
              <a:t>. 2015, vol. 24, n°4. p. 174-204. [en ligne]. Disponible sur :  </a:t>
            </a:r>
            <a:r>
              <a:rPr lang="fr-FR" sz="900" dirty="0">
                <a:hlinkClick r:id="rId10"/>
              </a:rPr>
              <a:t>http://liber.library.uu.nl/index.php/lq/article/view/9958/10504</a:t>
            </a:r>
            <a:r>
              <a:rPr lang="fr-FR" sz="900" dirty="0"/>
              <a:t>. </a:t>
            </a:r>
          </a:p>
          <a:p>
            <a:pPr marL="358775" indent="-176213">
              <a:spcAft>
                <a:spcPts val="300"/>
              </a:spcAft>
              <a:buNone/>
            </a:pPr>
            <a:endParaRPr lang="fr-FR" sz="900" dirty="0"/>
          </a:p>
          <a:p>
            <a:pPr marL="358775" lvl="0" indent="-176213">
              <a:spcAft>
                <a:spcPts val="300"/>
              </a:spcAft>
              <a:buNone/>
            </a:pPr>
            <a:r>
              <a:rPr lang="fr-FR" sz="1100" b="1" dirty="0"/>
              <a:t>Guides et supports de formation [brève sélection]</a:t>
            </a:r>
          </a:p>
          <a:p>
            <a:pPr marL="358775" indent="-176213">
              <a:spcBef>
                <a:spcPts val="24"/>
              </a:spcBef>
              <a:spcAft>
                <a:spcPts val="300"/>
              </a:spcAft>
              <a:buNone/>
            </a:pPr>
            <a:r>
              <a:rPr lang="fr-FR" sz="900" dirty="0"/>
              <a:t>Pascal Aventurier et Dominique L’</a:t>
            </a:r>
            <a:r>
              <a:rPr lang="fr-FR" sz="900" dirty="0" err="1"/>
              <a:t>Hostis</a:t>
            </a:r>
            <a:r>
              <a:rPr lang="fr-FR" sz="900" dirty="0"/>
              <a:t>. « Réseaux sociaux académiques. Usages, limites et recommandations INRA ». </a:t>
            </a:r>
            <a:r>
              <a:rPr lang="fr-FR" sz="900" i="1" dirty="0" err="1"/>
              <a:t>Activ’IST</a:t>
            </a:r>
            <a:r>
              <a:rPr lang="fr-FR" sz="900" i="1" dirty="0"/>
              <a:t>. Les focus de l’IST</a:t>
            </a:r>
            <a:r>
              <a:rPr lang="fr-FR" sz="900" dirty="0"/>
              <a:t>. n°1, 10/2016. 2 p., </a:t>
            </a:r>
            <a:r>
              <a:rPr lang="fr-FR" sz="900" dirty="0">
                <a:hlinkClick r:id="rId11"/>
              </a:rPr>
              <a:t>https://ist.blogs.inrae.fr/technologies/wp-content/uploads/sites/2/2016/11/Activist1_ReseauxSociaux-1.pdf</a:t>
            </a:r>
            <a:r>
              <a:rPr lang="fr-FR" sz="900" dirty="0"/>
              <a:t>.</a:t>
            </a:r>
          </a:p>
          <a:p>
            <a:pPr marL="358775" indent="-176213">
              <a:spcBef>
                <a:spcPts val="24"/>
              </a:spcBef>
              <a:spcAft>
                <a:spcPts val="300"/>
              </a:spcAft>
              <a:buNone/>
            </a:pPr>
            <a:r>
              <a:rPr lang="en-US" sz="900" dirty="0" err="1"/>
              <a:t>CoopIST</a:t>
            </a:r>
            <a:r>
              <a:rPr lang="en-US" sz="900" dirty="0"/>
              <a:t> (CIRAD). </a:t>
            </a:r>
            <a:r>
              <a:rPr lang="en-US" sz="900" i="1" dirty="0" err="1"/>
              <a:t>Connaître</a:t>
            </a:r>
            <a:r>
              <a:rPr lang="en-US" sz="900" i="1" dirty="0"/>
              <a:t> les conditions </a:t>
            </a:r>
            <a:r>
              <a:rPr lang="en-US" sz="900" i="1" dirty="0" err="1"/>
              <a:t>d’utilisation</a:t>
            </a:r>
            <a:r>
              <a:rPr lang="en-US" sz="900" i="1" dirty="0"/>
              <a:t> des </a:t>
            </a:r>
            <a:r>
              <a:rPr lang="en-US" sz="900" i="1" dirty="0" err="1"/>
              <a:t>réseaux</a:t>
            </a:r>
            <a:r>
              <a:rPr lang="en-US" sz="900" i="1" dirty="0"/>
              <a:t> </a:t>
            </a:r>
            <a:r>
              <a:rPr lang="en-US" sz="900" i="1" dirty="0" err="1"/>
              <a:t>sociaux</a:t>
            </a:r>
            <a:r>
              <a:rPr lang="en-US" sz="900" i="1" dirty="0"/>
              <a:t> pour diffuser </a:t>
            </a:r>
            <a:r>
              <a:rPr lang="en-US" sz="900" i="1" dirty="0" err="1"/>
              <a:t>ses</a:t>
            </a:r>
            <a:r>
              <a:rPr lang="en-US" sz="900" i="1" dirty="0"/>
              <a:t> publications. </a:t>
            </a:r>
            <a:r>
              <a:rPr lang="en-US" sz="900" dirty="0"/>
              <a:t>2015. </a:t>
            </a:r>
            <a:r>
              <a:rPr lang="fr-FR" sz="900" dirty="0"/>
              <a:t>[en ligne]. Disponible sur : </a:t>
            </a:r>
            <a:r>
              <a:rPr lang="en-US" sz="900" dirty="0">
                <a:hlinkClick r:id="rId12"/>
              </a:rPr>
              <a:t>http://coop-ist.cirad.fr/aide-a-la-publication/publier-et-diffuser/connaitre-les-conditions-d-utilisation-des-reseaux-sociaux-scientifiques/1-decouvrez-ce-qu-est-un-reseau-social-scientifique</a:t>
            </a:r>
            <a:r>
              <a:rPr lang="en-US" sz="900" dirty="0"/>
              <a:t>. </a:t>
            </a:r>
          </a:p>
          <a:p>
            <a:pPr marL="358775" indent="-176213">
              <a:spcBef>
                <a:spcPts val="24"/>
              </a:spcBef>
              <a:spcAft>
                <a:spcPts val="300"/>
              </a:spcAft>
              <a:buNone/>
            </a:pPr>
            <a:r>
              <a:rPr lang="en-US" sz="900" dirty="0" err="1"/>
              <a:t>Form@doct</a:t>
            </a:r>
            <a:r>
              <a:rPr lang="en-US" sz="900" dirty="0"/>
              <a:t>. </a:t>
            </a:r>
            <a:r>
              <a:rPr lang="en-US" sz="900" i="1" dirty="0" err="1"/>
              <a:t>Réseaux</a:t>
            </a:r>
            <a:r>
              <a:rPr lang="en-US" sz="900" i="1" dirty="0"/>
              <a:t> </a:t>
            </a:r>
            <a:r>
              <a:rPr lang="en-US" sz="900" i="1" dirty="0" err="1"/>
              <a:t>sociaux</a:t>
            </a:r>
            <a:r>
              <a:rPr lang="en-US" sz="900" dirty="0"/>
              <a:t>. </a:t>
            </a:r>
            <a:r>
              <a:rPr lang="fr-FR" sz="900" dirty="0"/>
              <a:t>[en ligne]. Disponible sur :</a:t>
            </a:r>
            <a:r>
              <a:rPr lang="en-US" sz="900" dirty="0"/>
              <a:t> </a:t>
            </a:r>
            <a:r>
              <a:rPr lang="en-US" sz="900" dirty="0">
                <a:hlinkClick r:id="rId13"/>
              </a:rPr>
              <a:t>http://guides-formadoct.ueb.eu/reseauxsociaux</a:t>
            </a:r>
            <a:r>
              <a:rPr lang="en-US" sz="900" dirty="0"/>
              <a:t>. </a:t>
            </a:r>
          </a:p>
          <a:p>
            <a:pPr marL="358775" indent="-176213">
              <a:spcBef>
                <a:spcPts val="24"/>
              </a:spcBef>
              <a:spcAft>
                <a:spcPts val="300"/>
              </a:spcAft>
              <a:buNone/>
            </a:pPr>
            <a:r>
              <a:rPr lang="en-US" sz="900" dirty="0"/>
              <a:t>Hazel Hall. </a:t>
            </a:r>
            <a:r>
              <a:rPr lang="en-US" sz="900" i="1" dirty="0"/>
              <a:t>Using social media for impact. </a:t>
            </a:r>
            <a:r>
              <a:rPr lang="en-US" sz="900" dirty="0" err="1"/>
              <a:t>Présentation</a:t>
            </a:r>
            <a:r>
              <a:rPr lang="en-US" sz="900" dirty="0"/>
              <a:t>, Edinburg University. 25/04/2014. 20 p. </a:t>
            </a:r>
            <a:r>
              <a:rPr lang="fr-FR" sz="900" dirty="0"/>
              <a:t>[en ligne]. Disponible sur : </a:t>
            </a:r>
            <a:r>
              <a:rPr lang="en-US" sz="900" dirty="0">
                <a:hlinkClick r:id="rId14"/>
              </a:rPr>
              <a:t>http://fr.slideshare.net/HazelHall/using-social-media-for-impact</a:t>
            </a:r>
            <a:r>
              <a:rPr lang="en-US" sz="900" dirty="0"/>
              <a:t>. </a:t>
            </a:r>
          </a:p>
          <a:p>
            <a:pPr marL="358775" indent="-176213">
              <a:spcBef>
                <a:spcPts val="24"/>
              </a:spcBef>
              <a:spcAft>
                <a:spcPts val="300"/>
              </a:spcAft>
              <a:buNone/>
            </a:pPr>
            <a:r>
              <a:rPr lang="en-US" sz="900" i="1" dirty="0"/>
              <a:t>--. Using social media to promote your research</a:t>
            </a:r>
            <a:r>
              <a:rPr lang="en-US" sz="900" dirty="0"/>
              <a:t>. </a:t>
            </a:r>
            <a:r>
              <a:rPr lang="en-US" sz="900" dirty="0" err="1"/>
              <a:t>Présentation</a:t>
            </a:r>
            <a:r>
              <a:rPr lang="en-US" sz="900" dirty="0"/>
              <a:t>, Edinburgh Napier University. 12/2013. 25 p. </a:t>
            </a:r>
            <a:r>
              <a:rPr lang="fr-FR" sz="900" dirty="0"/>
              <a:t>[en ligne]. Disponible sur : </a:t>
            </a:r>
            <a:r>
              <a:rPr lang="en-US" sz="900" dirty="0">
                <a:hlinkClick r:id="rId15"/>
              </a:rPr>
              <a:t>http://fr.slideshare.net/HazelHall/using-social-media-to-promote-your-research</a:t>
            </a:r>
            <a:r>
              <a:rPr lang="en-US" sz="900" dirty="0"/>
              <a:t>. </a:t>
            </a:r>
          </a:p>
          <a:p>
            <a:pPr marL="358775" indent="-176213">
              <a:spcBef>
                <a:spcPts val="24"/>
              </a:spcBef>
              <a:spcAft>
                <a:spcPts val="300"/>
              </a:spcAft>
              <a:buNone/>
            </a:pPr>
            <a:r>
              <a:rPr lang="fr-FR" sz="900" dirty="0"/>
              <a:t>HEG – Haute école de gestion Genève. </a:t>
            </a:r>
            <a:r>
              <a:rPr lang="fr-FR" sz="900" i="1" dirty="0"/>
              <a:t>Promouvoir sa publication. Établir un profil de chercheur et diffuser votre publication sur les réseaux sociaux de chercheurs.</a:t>
            </a:r>
            <a:r>
              <a:rPr lang="fr-FR" sz="900" dirty="0"/>
              <a:t> [en ligne]. Disponible sur : </a:t>
            </a:r>
            <a:r>
              <a:rPr lang="fr-FR" sz="900" u="sng" dirty="0">
                <a:hlinkClick r:id="rId16"/>
              </a:rPr>
              <a:t>https://www.hesge.ch/heg/infotheque/services/arodes-hes-so/publier-en-open-access/diffuser-sa-publication-les-reseaux-sociaux</a:t>
            </a:r>
            <a:r>
              <a:rPr lang="fr-FR" sz="900" dirty="0"/>
              <a:t>. </a:t>
            </a:r>
          </a:p>
          <a:p>
            <a:pPr marL="358775" indent="-176213">
              <a:spcBef>
                <a:spcPts val="24"/>
              </a:spcBef>
              <a:spcAft>
                <a:spcPts val="300"/>
              </a:spcAft>
              <a:buNone/>
            </a:pPr>
            <a:r>
              <a:rPr lang="en-US" sz="900" dirty="0"/>
              <a:t>HKUST Library. </a:t>
            </a:r>
            <a:r>
              <a:rPr lang="en-US" sz="900" i="1" dirty="0"/>
              <a:t>Promote</a:t>
            </a:r>
            <a:r>
              <a:rPr lang="en-US" sz="900" dirty="0"/>
              <a:t>. </a:t>
            </a:r>
            <a:r>
              <a:rPr lang="en-US" sz="900" i="1" dirty="0"/>
              <a:t>Scholarly communications.</a:t>
            </a:r>
            <a:r>
              <a:rPr lang="en-US" sz="900" dirty="0"/>
              <a:t> 09/06/2014. </a:t>
            </a:r>
            <a:r>
              <a:rPr lang="fr-FR" sz="900" dirty="0"/>
              <a:t>[en ligne]. Disponible sur : </a:t>
            </a:r>
            <a:r>
              <a:rPr lang="en-US" sz="900" dirty="0">
                <a:hlinkClick r:id="rId17"/>
              </a:rPr>
              <a:t>http://library.ust.hk/sc/author-tips/02-promote.html</a:t>
            </a:r>
            <a:r>
              <a:rPr lang="en-US" sz="900" dirty="0"/>
              <a:t>. </a:t>
            </a:r>
          </a:p>
          <a:p>
            <a:pPr marL="358775" indent="-176213">
              <a:spcBef>
                <a:spcPts val="24"/>
              </a:spcBef>
              <a:spcAft>
                <a:spcPts val="300"/>
              </a:spcAft>
              <a:buNone/>
            </a:pPr>
            <a:r>
              <a:rPr lang="en-US" sz="900" dirty="0"/>
              <a:t>Dominique </a:t>
            </a:r>
            <a:r>
              <a:rPr lang="en-US" sz="900" dirty="0" err="1"/>
              <a:t>L’Hostis</a:t>
            </a:r>
            <a:r>
              <a:rPr lang="en-US" sz="900" dirty="0"/>
              <a:t> et </a:t>
            </a:r>
            <a:r>
              <a:rPr lang="en-US" sz="900" dirty="0" err="1"/>
              <a:t>Véronique</a:t>
            </a:r>
            <a:r>
              <a:rPr lang="en-US" sz="900" dirty="0"/>
              <a:t> </a:t>
            </a:r>
            <a:r>
              <a:rPr lang="en-US" sz="900" dirty="0" err="1"/>
              <a:t>Decognet</a:t>
            </a:r>
            <a:r>
              <a:rPr lang="en-US" sz="900" dirty="0"/>
              <a:t>. </a:t>
            </a:r>
            <a:r>
              <a:rPr lang="fr-FR" sz="900" i="1" dirty="0"/>
              <a:t>Utiliser les médias sociaux pour booster sa communication scientifique… Réelle opportunité ou utopie ?</a:t>
            </a:r>
            <a:r>
              <a:rPr lang="fr-FR" sz="900" dirty="0"/>
              <a:t> Présentation, </a:t>
            </a:r>
            <a:r>
              <a:rPr lang="fr-FR" sz="900" dirty="0" err="1"/>
              <a:t>Infodoc</a:t>
            </a:r>
            <a:r>
              <a:rPr lang="fr-FR" sz="900" dirty="0"/>
              <a:t> express. 72 p. 31/03/2016. [en ligne]. Disponible sur : </a:t>
            </a:r>
            <a:r>
              <a:rPr lang="fr-FR" sz="900" dirty="0">
                <a:hlinkClick r:id="rId18"/>
              </a:rPr>
              <a:t>https://prodinra.inra.fr/?locale=fr#!ConsultNotice:352507</a:t>
            </a:r>
            <a:r>
              <a:rPr lang="fr-FR" sz="900" dirty="0"/>
              <a:t>. </a:t>
            </a:r>
            <a:endParaRPr lang="en-US" sz="900" dirty="0"/>
          </a:p>
          <a:p>
            <a:pPr marL="358775" indent="-176213">
              <a:spcBef>
                <a:spcPts val="24"/>
              </a:spcBef>
              <a:spcAft>
                <a:spcPts val="300"/>
              </a:spcAft>
              <a:buNone/>
            </a:pPr>
            <a:r>
              <a:rPr lang="en-US" sz="900" dirty="0"/>
              <a:t>Joan Wee. </a:t>
            </a:r>
            <a:r>
              <a:rPr lang="en-US" sz="900" i="1" dirty="0"/>
              <a:t>Research network</a:t>
            </a:r>
            <a:r>
              <a:rPr lang="en-US" sz="900" dirty="0"/>
              <a:t>. </a:t>
            </a:r>
            <a:r>
              <a:rPr lang="en-US" sz="900" dirty="0" err="1"/>
              <a:t>Présentation</a:t>
            </a:r>
            <a:r>
              <a:rPr lang="en-US" sz="900" dirty="0"/>
              <a:t>, Nanyang technological university, 5/02/2014. 28 p. </a:t>
            </a:r>
            <a:r>
              <a:rPr lang="fr-FR" sz="900" dirty="0"/>
              <a:t>[en ligne]. Disponible sur :</a:t>
            </a:r>
            <a:r>
              <a:rPr lang="en-US" sz="900" dirty="0"/>
              <a:t> </a:t>
            </a:r>
            <a:r>
              <a:rPr lang="en-US" sz="900" dirty="0">
                <a:hlinkClick r:id="rId19"/>
              </a:rPr>
              <a:t>http://fr.slideshare.net/ntunmg/research-network-30833267</a:t>
            </a:r>
            <a:r>
              <a:rPr lang="en-US" sz="900" dirty="0"/>
              <a:t>. </a:t>
            </a:r>
          </a:p>
          <a:p>
            <a:pPr marL="358775" indent="-176213">
              <a:spcBef>
                <a:spcPts val="24"/>
              </a:spcBef>
              <a:spcAft>
                <a:spcPts val="300"/>
              </a:spcAft>
              <a:buNone/>
            </a:pPr>
            <a:endParaRPr lang="fr-FR" sz="900" dirty="0"/>
          </a:p>
          <a:p>
            <a:pPr marL="358775" lvl="0" indent="-176213">
              <a:spcBef>
                <a:spcPts val="24"/>
              </a:spcBef>
              <a:spcAft>
                <a:spcPts val="300"/>
              </a:spcAft>
              <a:buNone/>
            </a:pPr>
            <a:endParaRPr lang="fr-FR" sz="1000" dirty="0"/>
          </a:p>
        </p:txBody>
      </p:sp>
    </p:spTree>
    <p:extLst>
      <p:ext uri="{BB962C8B-B14F-4D97-AF65-F5344CB8AC3E}">
        <p14:creationId xmlns:p14="http://schemas.microsoft.com/office/powerpoint/2010/main" val="315542064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04664"/>
            <a:ext cx="8640960" cy="648072"/>
          </a:xfrm>
        </p:spPr>
        <p:txBody>
          <a:bodyPr/>
          <a:lstStyle/>
          <a:p>
            <a:r>
              <a:rPr lang="fr-FR" dirty="0"/>
              <a:t>Bibliographie – pour aller plus loin</a:t>
            </a:r>
          </a:p>
        </p:txBody>
      </p:sp>
      <p:sp>
        <p:nvSpPr>
          <p:cNvPr id="3" name="Espace réservé du contenu 2"/>
          <p:cNvSpPr>
            <a:spLocks noGrp="1"/>
          </p:cNvSpPr>
          <p:nvPr>
            <p:ph idx="1"/>
          </p:nvPr>
        </p:nvSpPr>
        <p:spPr>
          <a:xfrm>
            <a:off x="251520" y="1268760"/>
            <a:ext cx="8640960" cy="5472608"/>
          </a:xfrm>
        </p:spPr>
        <p:txBody>
          <a:bodyPr>
            <a:normAutofit/>
          </a:bodyPr>
          <a:lstStyle/>
          <a:p>
            <a:pPr marL="358775" lvl="0" indent="-176213">
              <a:spcAft>
                <a:spcPts val="300"/>
              </a:spcAft>
              <a:buNone/>
            </a:pPr>
            <a:r>
              <a:rPr lang="fr-FR" sz="1100" b="1" dirty="0"/>
              <a:t>Consignes institutionnelles [brève sélection, exemples suisses]</a:t>
            </a:r>
          </a:p>
          <a:p>
            <a:pPr marL="361950" indent="-180975">
              <a:buNone/>
            </a:pPr>
            <a:r>
              <a:rPr lang="fr-FR" sz="900" dirty="0"/>
              <a:t>HUG. </a:t>
            </a:r>
            <a:r>
              <a:rPr lang="fr-FR" sz="900" i="1" dirty="0"/>
              <a:t>Médias sociaux. </a:t>
            </a:r>
            <a:r>
              <a:rPr lang="fr-FR" sz="900" dirty="0"/>
              <a:t>[en ligne]. Disponible sur : </a:t>
            </a:r>
            <a:r>
              <a:rPr lang="fr-FR" sz="900" u="sng" dirty="0">
                <a:hlinkClick r:id="rId3"/>
              </a:rPr>
              <a:t>https://www.hug.ch/medias-sociaux/ouverture-compte-medias-sociaux</a:t>
            </a:r>
            <a:r>
              <a:rPr lang="fr-FR" sz="900" dirty="0"/>
              <a:t>. Voir notamment les bonnes pratiques pour les collaborateurs : </a:t>
            </a:r>
            <a:r>
              <a:rPr lang="fr-FR" sz="900" u="sng" dirty="0">
                <a:hlinkClick r:id="rId4"/>
              </a:rPr>
              <a:t>https://www.hug.ch/medias-sociaux/bonnes-pratiques-pour-collaborateurs</a:t>
            </a:r>
            <a:r>
              <a:rPr lang="fr-FR" sz="900" dirty="0"/>
              <a:t>.</a:t>
            </a:r>
          </a:p>
          <a:p>
            <a:pPr marL="361950" indent="-180975">
              <a:buNone/>
            </a:pPr>
            <a:r>
              <a:rPr lang="fr-FR" sz="900" dirty="0"/>
              <a:t>UNIGE. </a:t>
            </a:r>
            <a:r>
              <a:rPr lang="fr-FR" sz="900" i="1" dirty="0"/>
              <a:t>Médias sociaux UNIGE. Conseils pour les utilisateurs et utilisatrices</a:t>
            </a:r>
            <a:r>
              <a:rPr lang="fr-FR" sz="900" dirty="0"/>
              <a:t>. [en ligne]. Disponible sur : </a:t>
            </a:r>
            <a:r>
              <a:rPr lang="fr-FR" sz="900" u="sng" dirty="0">
                <a:hlinkClick r:id="rId5"/>
              </a:rPr>
              <a:t>https://www.unige.ch/communication/socialmedia/conseils-pour-les-utilisateurs-et-utilisatrices/</a:t>
            </a:r>
            <a:r>
              <a:rPr lang="fr-FR" sz="900" dirty="0"/>
              <a:t>. Voir dans la colonne de droite des liens vers des guides outil par outil </a:t>
            </a:r>
          </a:p>
          <a:p>
            <a:pPr marL="628650" lvl="0" indent="0">
              <a:buNone/>
            </a:pPr>
            <a:r>
              <a:rPr lang="en-US" sz="900" dirty="0"/>
              <a:t>Facebook : </a:t>
            </a:r>
            <a:r>
              <a:rPr lang="en-US" sz="900" u="sng" dirty="0">
                <a:hlinkClick r:id="rId6"/>
              </a:rPr>
              <a:t>https://www.unige.ch/communication/files/3315/9896/6608/Facebook_utilisation.pdf</a:t>
            </a:r>
            <a:r>
              <a:rPr lang="en-US" sz="900" dirty="0"/>
              <a:t> </a:t>
            </a:r>
            <a:endParaRPr lang="fr-FR" sz="900" dirty="0"/>
          </a:p>
          <a:p>
            <a:pPr marL="628650" lvl="0" indent="0">
              <a:buNone/>
            </a:pPr>
            <a:r>
              <a:rPr lang="fr-FR" sz="900" dirty="0"/>
              <a:t>Twitter : utilisation institutionnelle : </a:t>
            </a:r>
            <a:r>
              <a:rPr lang="fr-FR" sz="900" u="sng" dirty="0">
                <a:hlinkClick r:id="rId7"/>
              </a:rPr>
              <a:t>https://www.unige.ch/communication/files/7115/9896/6662/Twitter_utilisation.pdf</a:t>
            </a:r>
            <a:r>
              <a:rPr lang="fr-FR" sz="900" dirty="0"/>
              <a:t> ; utilisation personnelle/professionnelle : </a:t>
            </a:r>
            <a:r>
              <a:rPr lang="fr-FR" sz="900" u="sng" dirty="0">
                <a:hlinkClick r:id="rId8"/>
              </a:rPr>
              <a:t>https://www.unige.ch/communication/files/3815/9896/6836/Twitter_perso_utilisation.pdf</a:t>
            </a:r>
            <a:r>
              <a:rPr lang="fr-FR" sz="900" dirty="0"/>
              <a:t> </a:t>
            </a:r>
          </a:p>
          <a:p>
            <a:pPr marL="628650" lvl="0" indent="0">
              <a:buNone/>
            </a:pPr>
            <a:r>
              <a:rPr lang="fr-FR" sz="900" dirty="0"/>
              <a:t>LinkedIn : utilisation institutionnelle : </a:t>
            </a:r>
            <a:r>
              <a:rPr lang="fr-FR" sz="900" u="sng" dirty="0">
                <a:hlinkClick r:id="rId9"/>
              </a:rPr>
              <a:t>https://www.unige.ch/communication/files/5415/9896/6692/LinkedIn_utilisation.pdf</a:t>
            </a:r>
            <a:r>
              <a:rPr lang="fr-FR" sz="900" dirty="0"/>
              <a:t> ; utilisation personnelle/professionnelle : </a:t>
            </a:r>
            <a:r>
              <a:rPr lang="fr-FR" sz="900" u="sng" dirty="0">
                <a:hlinkClick r:id="rId10"/>
              </a:rPr>
              <a:t>https://www.unige.ch/communication/files/1015/9896/6869/LinkedIn_personnel_utilisation.pdf</a:t>
            </a:r>
            <a:r>
              <a:rPr lang="fr-FR" sz="900" dirty="0"/>
              <a:t> </a:t>
            </a:r>
          </a:p>
          <a:p>
            <a:pPr marL="628650" lvl="0" indent="0">
              <a:buNone/>
            </a:pPr>
            <a:r>
              <a:rPr lang="nl-NL" sz="900" dirty="0"/>
              <a:t>Instagram : </a:t>
            </a:r>
            <a:r>
              <a:rPr lang="nl-NL" sz="900" u="sng" dirty="0">
                <a:hlinkClick r:id="rId11"/>
              </a:rPr>
              <a:t>https://www.unige.ch/communication/files/6715/9896/6717/Instagram_utilisation.pdf</a:t>
            </a:r>
            <a:endParaRPr lang="fr-FR" sz="900" dirty="0"/>
          </a:p>
          <a:p>
            <a:pPr marL="628650" lvl="0" indent="0">
              <a:buNone/>
            </a:pPr>
            <a:r>
              <a:rPr lang="fr-FR" sz="900" dirty="0"/>
              <a:t>Bonnes pratiques pour une présence efficace : </a:t>
            </a:r>
            <a:r>
              <a:rPr lang="fr-FR" sz="900" u="sng" dirty="0">
                <a:hlinkClick r:id="rId12"/>
              </a:rPr>
              <a:t>https://www.unige.ch/communication/files/1215/9896/6568/RS_BonnesPratiques.pdf</a:t>
            </a:r>
            <a:r>
              <a:rPr lang="fr-FR" sz="900" dirty="0"/>
              <a:t> </a:t>
            </a:r>
          </a:p>
          <a:p>
            <a:pPr marL="361950" indent="-180975">
              <a:buNone/>
            </a:pPr>
            <a:r>
              <a:rPr lang="fr-FR" sz="900" dirty="0"/>
              <a:t>UNIL. </a:t>
            </a:r>
            <a:r>
              <a:rPr lang="fr-FR" sz="900" i="1" dirty="0"/>
              <a:t>Les médias sociaux à l’UNIL</a:t>
            </a:r>
            <a:r>
              <a:rPr lang="fr-FR" sz="900" dirty="0"/>
              <a:t>. [en ligne]. Disponible sur : </a:t>
            </a:r>
            <a:r>
              <a:rPr lang="fr-FR" sz="900" u="sng" dirty="0">
                <a:hlinkClick r:id="rId13"/>
              </a:rPr>
              <a:t>https://www.unil.ch/socialmedia/home.html</a:t>
            </a:r>
            <a:r>
              <a:rPr lang="fr-FR" sz="900" dirty="0"/>
              <a:t>.</a:t>
            </a:r>
          </a:p>
          <a:p>
            <a:pPr marL="361950" indent="-180975">
              <a:buNone/>
            </a:pPr>
            <a:r>
              <a:rPr lang="fr-FR" sz="900" dirty="0"/>
              <a:t>	Voir notamment : </a:t>
            </a:r>
            <a:r>
              <a:rPr lang="fr-FR" sz="900" i="1" dirty="0"/>
              <a:t>Présentation de la stratégie de l’UNIL sur les réseaux sociaux</a:t>
            </a:r>
            <a:r>
              <a:rPr lang="fr-FR" sz="900" dirty="0"/>
              <a:t>, </a:t>
            </a:r>
            <a:r>
              <a:rPr lang="fr-FR" sz="900" u="sng" dirty="0">
                <a:hlinkClick r:id="rId14"/>
              </a:rPr>
              <a:t>https://www.unil.ch/socialmedia/files/live/sites/socialmedia/files/shared/presentation_2017.pdf</a:t>
            </a:r>
            <a:r>
              <a:rPr lang="fr-FR" sz="900" dirty="0"/>
              <a:t> ; </a:t>
            </a:r>
            <a:r>
              <a:rPr lang="fr-FR" sz="900" i="1" dirty="0"/>
              <a:t>Comment réagir aux messages négatifs ou interdits par la charte ?</a:t>
            </a:r>
            <a:r>
              <a:rPr lang="fr-FR" sz="900" dirty="0"/>
              <a:t>, </a:t>
            </a:r>
            <a:r>
              <a:rPr lang="fr-FR" sz="900" u="sng" dirty="0">
                <a:hlinkClick r:id="rId15"/>
              </a:rPr>
              <a:t>https://www.unil.ch/socialmedia/home/menuinst/ressources.html</a:t>
            </a:r>
            <a:r>
              <a:rPr lang="fr-FR" sz="900" dirty="0"/>
              <a:t>. </a:t>
            </a:r>
            <a:endParaRPr lang="en-US" sz="900" dirty="0"/>
          </a:p>
          <a:p>
            <a:pPr marL="358775" indent="-176213">
              <a:spcBef>
                <a:spcPts val="24"/>
              </a:spcBef>
              <a:spcAft>
                <a:spcPts val="300"/>
              </a:spcAft>
              <a:buNone/>
            </a:pPr>
            <a:endParaRPr lang="fr-FR" sz="900" dirty="0"/>
          </a:p>
          <a:p>
            <a:pPr marL="358775" lvl="0" indent="-176213">
              <a:spcAft>
                <a:spcPts val="300"/>
              </a:spcAft>
              <a:buNone/>
            </a:pPr>
            <a:r>
              <a:rPr lang="fr-FR" sz="1100" b="1" dirty="0"/>
              <a:t>Se tenir au courant [quelques pistes]</a:t>
            </a:r>
          </a:p>
          <a:p>
            <a:pPr marL="358775" lvl="0" indent="-176213">
              <a:spcBef>
                <a:spcPts val="24"/>
              </a:spcBef>
              <a:spcAft>
                <a:spcPts val="300"/>
              </a:spcAft>
              <a:buNone/>
            </a:pPr>
            <a:r>
              <a:rPr lang="en-US" sz="900" i="1" dirty="0"/>
              <a:t>LSE Impact of Social Sciences blog </a:t>
            </a:r>
            <a:r>
              <a:rPr lang="en-US" sz="900" dirty="0"/>
              <a:t>. Blog. </a:t>
            </a:r>
            <a:r>
              <a:rPr lang="fr-FR" sz="900" dirty="0"/>
              <a:t>[en ligne]. Disponible sur : </a:t>
            </a:r>
            <a:r>
              <a:rPr lang="en-US" sz="900" dirty="0">
                <a:hlinkClick r:id="rId16"/>
              </a:rPr>
              <a:t>http://blogs.lse.ac.uk/impactofsocialsciences/</a:t>
            </a:r>
            <a:r>
              <a:rPr lang="en-US" sz="900" dirty="0"/>
              <a:t>. </a:t>
            </a:r>
          </a:p>
          <a:p>
            <a:pPr marL="358775" lvl="0" indent="-176213">
              <a:spcBef>
                <a:spcPts val="24"/>
              </a:spcBef>
              <a:spcAft>
                <a:spcPts val="300"/>
              </a:spcAft>
              <a:buNone/>
            </a:pPr>
            <a:r>
              <a:rPr lang="fr-FR" sz="900" i="1" dirty="0"/>
              <a:t>The </a:t>
            </a:r>
            <a:r>
              <a:rPr lang="fr-FR" sz="900" i="1" dirty="0" err="1"/>
              <a:t>scholarly</a:t>
            </a:r>
            <a:r>
              <a:rPr lang="fr-FR" sz="900" i="1" dirty="0"/>
              <a:t> </a:t>
            </a:r>
            <a:r>
              <a:rPr lang="fr-FR" sz="900" i="1" dirty="0" err="1"/>
              <a:t>kitchen</a:t>
            </a:r>
            <a:r>
              <a:rPr lang="fr-FR" sz="900" dirty="0"/>
              <a:t>. Blog. [en ligne]. Disponible sur : </a:t>
            </a:r>
            <a:r>
              <a:rPr lang="fr-FR" sz="900" dirty="0">
                <a:hlinkClick r:id="rId17"/>
              </a:rPr>
              <a:t>http://scholarlykitchen.sspnet.org/</a:t>
            </a:r>
            <a:r>
              <a:rPr lang="fr-FR" sz="900" dirty="0"/>
              <a:t>. </a:t>
            </a:r>
          </a:p>
          <a:p>
            <a:pPr marL="358775" lvl="0" indent="-176213">
              <a:spcBef>
                <a:spcPts val="24"/>
              </a:spcBef>
              <a:spcAft>
                <a:spcPts val="300"/>
              </a:spcAft>
              <a:buNone/>
            </a:pPr>
            <a:r>
              <a:rPr lang="fr-FR" sz="900" i="1" dirty="0"/>
              <a:t>Times </a:t>
            </a:r>
            <a:r>
              <a:rPr lang="fr-FR" sz="900" i="1" dirty="0" err="1"/>
              <a:t>higher</a:t>
            </a:r>
            <a:r>
              <a:rPr lang="fr-FR" sz="900" i="1" dirty="0"/>
              <a:t> </a:t>
            </a:r>
            <a:r>
              <a:rPr lang="fr-FR" sz="900" i="1" dirty="0" err="1"/>
              <a:t>education</a:t>
            </a:r>
            <a:r>
              <a:rPr lang="fr-FR" sz="900" dirty="0"/>
              <a:t>. [en ligne]. Disponible sur : </a:t>
            </a:r>
            <a:r>
              <a:rPr lang="fr-FR" sz="900" dirty="0">
                <a:hlinkClick r:id="rId18"/>
              </a:rPr>
              <a:t>https://www.timeshighereducation.com</a:t>
            </a:r>
            <a:r>
              <a:rPr lang="fr-FR" sz="900" dirty="0"/>
              <a:t>. </a:t>
            </a:r>
          </a:p>
          <a:p>
            <a:pPr marL="358775" lvl="0" indent="-176213">
              <a:spcBef>
                <a:spcPts val="24"/>
              </a:spcBef>
              <a:spcAft>
                <a:spcPts val="300"/>
              </a:spcAft>
              <a:buNone/>
            </a:pPr>
            <a:endParaRPr lang="fr-FR" sz="1000" dirty="0"/>
          </a:p>
        </p:txBody>
      </p:sp>
    </p:spTree>
    <p:extLst>
      <p:ext uri="{BB962C8B-B14F-4D97-AF65-F5344CB8AC3E}">
        <p14:creationId xmlns:p14="http://schemas.microsoft.com/office/powerpoint/2010/main" val="54314253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www.mediassociaux.fr/files/2011/02/Types_MediasSociaux.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3" name="Groupe 2"/>
          <p:cNvGrpSpPr/>
          <p:nvPr/>
        </p:nvGrpSpPr>
        <p:grpSpPr>
          <a:xfrm>
            <a:off x="709646" y="1988840"/>
            <a:ext cx="7806911" cy="4676615"/>
            <a:chOff x="700139" y="1831846"/>
            <a:chExt cx="7806911" cy="4676615"/>
          </a:xfrm>
        </p:grpSpPr>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0139" y="3163692"/>
              <a:ext cx="439286" cy="590400"/>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0746" y="3163692"/>
              <a:ext cx="439285" cy="590400"/>
            </a:xfrm>
            <a:prstGeom prst="rect">
              <a:avLst/>
            </a:prstGeom>
          </p:spPr>
        </p:pic>
        <p:pic>
          <p:nvPicPr>
            <p:cNvPr id="7" name="Imag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45632" y="3163692"/>
              <a:ext cx="439285" cy="590400"/>
            </a:xfrm>
            <a:prstGeom prst="rect">
              <a:avLst/>
            </a:prstGeom>
          </p:spPr>
        </p:pic>
        <p:pic>
          <p:nvPicPr>
            <p:cNvPr id="9"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0139" y="2496462"/>
              <a:ext cx="424845" cy="59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9671" y="3864615"/>
              <a:ext cx="429754" cy="59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1170746" y="2668551"/>
              <a:ext cx="6048672" cy="276999"/>
            </a:xfrm>
            <a:prstGeom prst="rect">
              <a:avLst/>
            </a:prstGeom>
          </p:spPr>
          <p:txBody>
            <a:bodyPr wrap="square">
              <a:spAutoFit/>
            </a:bodyPr>
            <a:lstStyle/>
            <a:p>
              <a:r>
                <a:rPr lang="en-US" sz="1200" i="1" dirty="0">
                  <a:solidFill>
                    <a:srgbClr val="D1D5D5"/>
                  </a:solidFill>
                  <a:latin typeface="Candara" pitchFamily="34" charset="0"/>
                </a:rPr>
                <a:t>1955 Celanese Resin Design Craft Telephone Booth Ad</a:t>
              </a:r>
              <a:r>
                <a:rPr lang="en-US" sz="1200" dirty="0">
                  <a:solidFill>
                    <a:srgbClr val="D1D5D5"/>
                  </a:solidFill>
                  <a:latin typeface="Candara" pitchFamily="34" charset="0"/>
                </a:rPr>
                <a:t>. Via </a:t>
              </a:r>
              <a:r>
                <a:rPr lang="en-US" sz="1200" dirty="0">
                  <a:solidFill>
                    <a:srgbClr val="D1D5D5"/>
                  </a:solidFill>
                  <a:latin typeface="Candara" pitchFamily="34" charset="0"/>
                  <a:hlinkClick r:id="rId8"/>
                </a:rPr>
                <a:t>Vintage Ad Browser</a:t>
              </a:r>
              <a:r>
                <a:rPr lang="en-US" sz="1200" dirty="0">
                  <a:solidFill>
                    <a:srgbClr val="D1D5D5"/>
                  </a:solidFill>
                  <a:latin typeface="Candara" pitchFamily="34" charset="0"/>
                </a:rPr>
                <a:t>.</a:t>
              </a:r>
              <a:endParaRPr lang="fr-FR" sz="1200" dirty="0">
                <a:solidFill>
                  <a:srgbClr val="D1D5D5"/>
                </a:solidFill>
                <a:latin typeface="Candara" pitchFamily="34" charset="0"/>
              </a:endParaRPr>
            </a:p>
          </p:txBody>
        </p:sp>
        <p:sp>
          <p:nvSpPr>
            <p:cNvPr id="12" name="Rectangle 11"/>
            <p:cNvSpPr/>
            <p:nvPr/>
          </p:nvSpPr>
          <p:spPr>
            <a:xfrm>
              <a:off x="1242754" y="4036704"/>
              <a:ext cx="6192688" cy="276999"/>
            </a:xfrm>
            <a:prstGeom prst="rect">
              <a:avLst/>
            </a:prstGeom>
          </p:spPr>
          <p:txBody>
            <a:bodyPr wrap="square">
              <a:spAutoFit/>
            </a:bodyPr>
            <a:lstStyle/>
            <a:p>
              <a:r>
                <a:rPr lang="fr-FR" sz="1200" i="1" dirty="0">
                  <a:solidFill>
                    <a:srgbClr val="D1D5D5"/>
                  </a:solidFill>
                  <a:latin typeface="Candara" pitchFamily="34" charset="0"/>
                </a:rPr>
                <a:t>1951 Webster Electric </a:t>
              </a:r>
              <a:r>
                <a:rPr lang="fr-FR" sz="1200" i="1" dirty="0" err="1">
                  <a:solidFill>
                    <a:srgbClr val="D1D5D5"/>
                  </a:solidFill>
                  <a:latin typeface="Candara" pitchFamily="34" charset="0"/>
                </a:rPr>
                <a:t>Teletalk</a:t>
              </a:r>
              <a:r>
                <a:rPr lang="fr-FR" sz="1200" i="1" dirty="0">
                  <a:solidFill>
                    <a:srgbClr val="D1D5D5"/>
                  </a:solidFill>
                  <a:latin typeface="Candara" pitchFamily="34" charset="0"/>
                </a:rPr>
                <a:t> 600 Intercom System Ad</a:t>
              </a:r>
              <a:r>
                <a:rPr lang="fr-FR" sz="1200" dirty="0">
                  <a:solidFill>
                    <a:srgbClr val="D1D5D5"/>
                  </a:solidFill>
                  <a:latin typeface="Candara" pitchFamily="34" charset="0"/>
                </a:rPr>
                <a:t>. Via </a:t>
              </a:r>
              <a:r>
                <a:rPr lang="fr-FR" sz="1200" dirty="0">
                  <a:solidFill>
                    <a:srgbClr val="D1D5D5"/>
                  </a:solidFill>
                  <a:latin typeface="Candara" pitchFamily="34" charset="0"/>
                  <a:hlinkClick r:id="rId9"/>
                </a:rPr>
                <a:t>Vintage Ad Browser</a:t>
              </a:r>
              <a:r>
                <a:rPr lang="fr-FR" sz="1200" dirty="0">
                  <a:solidFill>
                    <a:srgbClr val="D1D5D5"/>
                  </a:solidFill>
                  <a:latin typeface="Candara" pitchFamily="34" charset="0"/>
                </a:rPr>
                <a:t>.</a:t>
              </a:r>
            </a:p>
          </p:txBody>
        </p:sp>
        <p:sp>
          <p:nvSpPr>
            <p:cNvPr id="13" name="Rectangle 12"/>
            <p:cNvSpPr/>
            <p:nvPr/>
          </p:nvSpPr>
          <p:spPr>
            <a:xfrm>
              <a:off x="2106850" y="3351170"/>
              <a:ext cx="5773271" cy="276999"/>
            </a:xfrm>
            <a:prstGeom prst="rect">
              <a:avLst/>
            </a:prstGeom>
          </p:spPr>
          <p:txBody>
            <a:bodyPr wrap="square">
              <a:spAutoFit/>
            </a:bodyPr>
            <a:lstStyle/>
            <a:p>
              <a:r>
                <a:rPr lang="fr-FR" sz="1200" dirty="0">
                  <a:solidFill>
                    <a:srgbClr val="D1D5D5"/>
                  </a:solidFill>
                  <a:latin typeface="Candara" pitchFamily="34" charset="0"/>
                </a:rPr>
                <a:t>© </a:t>
              </a:r>
              <a:r>
                <a:rPr lang="fr-FR" sz="1200" dirty="0" err="1">
                  <a:solidFill>
                    <a:srgbClr val="D1D5D5"/>
                  </a:solidFill>
                  <a:latin typeface="Candara" pitchFamily="34" charset="0"/>
                </a:rPr>
                <a:t>MaxíMidia</a:t>
              </a:r>
              <a:r>
                <a:rPr lang="fr-FR" sz="1200" dirty="0">
                  <a:solidFill>
                    <a:srgbClr val="D1D5D5"/>
                  </a:solidFill>
                  <a:latin typeface="Candara" pitchFamily="34" charset="0"/>
                </a:rPr>
                <a:t> Vintage </a:t>
              </a:r>
              <a:r>
                <a:rPr lang="fr-FR" sz="1200" dirty="0" err="1">
                  <a:solidFill>
                    <a:srgbClr val="D1D5D5"/>
                  </a:solidFill>
                  <a:latin typeface="Candara" pitchFamily="34" charset="0"/>
                </a:rPr>
                <a:t>Ads</a:t>
              </a:r>
              <a:r>
                <a:rPr lang="fr-FR" sz="1200" dirty="0">
                  <a:solidFill>
                    <a:srgbClr val="D1D5D5"/>
                  </a:solidFill>
                  <a:latin typeface="Candara" pitchFamily="34" charset="0"/>
                </a:rPr>
                <a:t>, </a:t>
              </a:r>
              <a:r>
                <a:rPr lang="fr-FR" sz="1200" dirty="0">
                  <a:solidFill>
                    <a:srgbClr val="D1D5D5"/>
                  </a:solidFill>
                  <a:latin typeface="Candara" pitchFamily="34" charset="0"/>
                  <a:hlinkClick r:id="rId10"/>
                </a:rPr>
                <a:t>Agence Moma </a:t>
              </a:r>
              <a:r>
                <a:rPr lang="fr-FR" sz="1200" dirty="0" err="1">
                  <a:solidFill>
                    <a:srgbClr val="D1D5D5"/>
                  </a:solidFill>
                  <a:latin typeface="Candara" pitchFamily="34" charset="0"/>
                  <a:hlinkClick r:id="rId10"/>
                </a:rPr>
                <a:t>Propaganda</a:t>
              </a:r>
              <a:r>
                <a:rPr lang="fr-FR" sz="1200" dirty="0">
                  <a:solidFill>
                    <a:srgbClr val="D1D5D5"/>
                  </a:solidFill>
                  <a:latin typeface="Candara" pitchFamily="34" charset="0"/>
                </a:rPr>
                <a:t>, 2011.</a:t>
              </a:r>
            </a:p>
          </p:txBody>
        </p:sp>
        <p:pic>
          <p:nvPicPr>
            <p:cNvPr id="1027" name="Picture 3"/>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22714" y="6007972"/>
              <a:ext cx="1251223" cy="500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1973937" y="6119716"/>
              <a:ext cx="6533113" cy="276999"/>
            </a:xfrm>
            <a:prstGeom prst="rect">
              <a:avLst/>
            </a:prstGeom>
          </p:spPr>
          <p:txBody>
            <a:bodyPr wrap="square">
              <a:spAutoFit/>
            </a:bodyPr>
            <a:lstStyle/>
            <a:p>
              <a:r>
                <a:rPr lang="fr-FR" sz="1200" dirty="0">
                  <a:solidFill>
                    <a:schemeClr val="bg1"/>
                  </a:solidFill>
                  <a:hlinkClick r:id="rId12"/>
                </a:rPr>
                <a:t>Fred Cavazza. « Description des différents types de médias sociaux ». </a:t>
              </a:r>
              <a:r>
                <a:rPr lang="fr-FR" sz="1200" i="1" dirty="0" err="1">
                  <a:solidFill>
                    <a:srgbClr val="D1D5D5"/>
                  </a:solidFill>
                  <a:latin typeface="Candara" pitchFamily="34" charset="0"/>
                  <a:hlinkClick r:id="rId12"/>
                </a:rPr>
                <a:t>Médiassociaux</a:t>
              </a:r>
              <a:r>
                <a:rPr lang="fr-FR" sz="1200" dirty="0">
                  <a:solidFill>
                    <a:srgbClr val="D1D5D5"/>
                  </a:solidFill>
                  <a:latin typeface="Candara" pitchFamily="34" charset="0"/>
                  <a:hlinkClick r:id="rId12"/>
                </a:rPr>
                <a:t>, </a:t>
              </a:r>
              <a:r>
                <a:rPr lang="fr-FR" sz="1200" dirty="0">
                  <a:solidFill>
                    <a:srgbClr val="D1D5D5"/>
                  </a:solidFill>
                  <a:latin typeface="Candara" pitchFamily="34" charset="0"/>
                </a:rPr>
                <a:t>06/02/2011.</a:t>
              </a:r>
            </a:p>
          </p:txBody>
        </p:sp>
        <p:pic>
          <p:nvPicPr>
            <p:cNvPr id="15" name="Picture 3"/>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709646" y="4584695"/>
              <a:ext cx="428400" cy="598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1242754" y="4745496"/>
              <a:ext cx="6192688" cy="276999"/>
            </a:xfrm>
            <a:prstGeom prst="rect">
              <a:avLst/>
            </a:prstGeom>
          </p:spPr>
          <p:txBody>
            <a:bodyPr wrap="square">
              <a:spAutoFit/>
            </a:bodyPr>
            <a:lstStyle/>
            <a:p>
              <a:r>
                <a:rPr lang="en-US" sz="1200" i="1" dirty="0">
                  <a:solidFill>
                    <a:srgbClr val="D1D5D5"/>
                  </a:solidFill>
                  <a:latin typeface="Candara" pitchFamily="34" charset="0"/>
                </a:rPr>
                <a:t>1953 Hewlett-Packard Electronic Measuring Instruments Print Ad. </a:t>
              </a:r>
              <a:r>
                <a:rPr lang="fr-FR" sz="1200" dirty="0">
                  <a:solidFill>
                    <a:srgbClr val="D1D5D5"/>
                  </a:solidFill>
                  <a:latin typeface="Candara" pitchFamily="34" charset="0"/>
                </a:rPr>
                <a:t>Via </a:t>
              </a:r>
              <a:r>
                <a:rPr lang="fr-FR" sz="1200" dirty="0">
                  <a:solidFill>
                    <a:srgbClr val="D1D5D5"/>
                  </a:solidFill>
                  <a:latin typeface="Candara" pitchFamily="34" charset="0"/>
                  <a:hlinkClick r:id="rId14"/>
                </a:rPr>
                <a:t>Vintage Ad Browser</a:t>
              </a:r>
              <a:r>
                <a:rPr lang="fr-FR" sz="1200" dirty="0">
                  <a:solidFill>
                    <a:srgbClr val="D1D5D5"/>
                  </a:solidFill>
                  <a:latin typeface="Candara" pitchFamily="34" charset="0"/>
                </a:rPr>
                <a:t>.</a:t>
              </a:r>
            </a:p>
          </p:txBody>
        </p:sp>
        <p:pic>
          <p:nvPicPr>
            <p:cNvPr id="17" name="Picture 2" descr="http://i.ebayimg.com/t/1967-IBM-Quiktran-2-Computer-Deskside-Computing-System-2-Page-Ad-/00/s/NTE0WDczOQ==/$%28KGrHqF,%21iEFBOhBcDquBQfykLp%21B%21%7E%7E60_3.JPG"/>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709794" y="1831846"/>
              <a:ext cx="864000" cy="58328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611771" y="1984989"/>
              <a:ext cx="6598776" cy="276999"/>
            </a:xfrm>
            <a:prstGeom prst="rect">
              <a:avLst/>
            </a:prstGeom>
          </p:spPr>
          <p:txBody>
            <a:bodyPr wrap="square">
              <a:spAutoFit/>
            </a:bodyPr>
            <a:lstStyle/>
            <a:p>
              <a:r>
                <a:rPr lang="fr-FR" sz="1200" i="1" dirty="0">
                  <a:solidFill>
                    <a:srgbClr val="D1D5D5"/>
                  </a:solidFill>
                  <a:latin typeface="Candara" pitchFamily="34" charset="0"/>
                </a:rPr>
                <a:t>1967 IBM Quiktran-2 Computer </a:t>
              </a:r>
              <a:r>
                <a:rPr lang="fr-FR" sz="1200" i="1" dirty="0" err="1">
                  <a:solidFill>
                    <a:srgbClr val="D1D5D5"/>
                  </a:solidFill>
                  <a:latin typeface="Candara" pitchFamily="34" charset="0"/>
                </a:rPr>
                <a:t>Deskside</a:t>
              </a:r>
              <a:r>
                <a:rPr lang="fr-FR" sz="1200" i="1" dirty="0">
                  <a:solidFill>
                    <a:srgbClr val="D1D5D5"/>
                  </a:solidFill>
                  <a:latin typeface="Candara" pitchFamily="34" charset="0"/>
                </a:rPr>
                <a:t> </a:t>
              </a:r>
              <a:r>
                <a:rPr lang="fr-FR" sz="1200" i="1" dirty="0" err="1">
                  <a:solidFill>
                    <a:srgbClr val="D1D5D5"/>
                  </a:solidFill>
                  <a:latin typeface="Candara" pitchFamily="34" charset="0"/>
                </a:rPr>
                <a:t>Computing</a:t>
              </a:r>
              <a:r>
                <a:rPr lang="fr-FR" sz="1200" i="1" dirty="0">
                  <a:solidFill>
                    <a:srgbClr val="D1D5D5"/>
                  </a:solidFill>
                  <a:latin typeface="Candara" pitchFamily="34" charset="0"/>
                </a:rPr>
                <a:t> System 2-Page Ad.  </a:t>
              </a:r>
              <a:r>
                <a:rPr lang="fr-FR" sz="1200" dirty="0">
                  <a:solidFill>
                    <a:srgbClr val="D1D5D5"/>
                  </a:solidFill>
                  <a:latin typeface="Candara" pitchFamily="34" charset="0"/>
                </a:rPr>
                <a:t>Via </a:t>
              </a:r>
              <a:r>
                <a:rPr lang="fr-FR" sz="1200" dirty="0">
                  <a:solidFill>
                    <a:srgbClr val="D1D5D5"/>
                  </a:solidFill>
                  <a:latin typeface="Candara" pitchFamily="34" charset="0"/>
                  <a:hlinkClick r:id="rId16"/>
                </a:rPr>
                <a:t>Vintage Ad Browser.</a:t>
              </a:r>
              <a:endParaRPr lang="fr-FR" sz="1200" i="1" dirty="0">
                <a:solidFill>
                  <a:srgbClr val="D1D5D5"/>
                </a:solidFill>
                <a:latin typeface="Candara" pitchFamily="34" charset="0"/>
              </a:endParaRPr>
            </a:p>
          </p:txBody>
        </p:sp>
      </p:grpSp>
      <p:pic>
        <p:nvPicPr>
          <p:cNvPr id="18" name="Picture 4" descr="Western Electric – Bell System – Switchboard Operator (1949)"/>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09646" y="1311233"/>
            <a:ext cx="442800" cy="5904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242754" y="1467933"/>
            <a:ext cx="6598776" cy="276999"/>
          </a:xfrm>
          <a:prstGeom prst="rect">
            <a:avLst/>
          </a:prstGeom>
        </p:spPr>
        <p:txBody>
          <a:bodyPr wrap="square">
            <a:spAutoFit/>
          </a:bodyPr>
          <a:lstStyle/>
          <a:p>
            <a:r>
              <a:rPr lang="en-US" sz="1200" i="1" dirty="0">
                <a:solidFill>
                  <a:srgbClr val="D1D5D5"/>
                </a:solidFill>
                <a:latin typeface="Candara" pitchFamily="34" charset="0"/>
              </a:rPr>
              <a:t>Western Electric - Bell System 1949 Ad - Switchboard Operator</a:t>
            </a:r>
            <a:r>
              <a:rPr lang="fr-FR" sz="1200" i="1" dirty="0">
                <a:solidFill>
                  <a:srgbClr val="D1D5D5"/>
                </a:solidFill>
                <a:latin typeface="Candara" pitchFamily="34" charset="0"/>
              </a:rPr>
              <a:t>.  </a:t>
            </a:r>
            <a:r>
              <a:rPr lang="fr-FR" sz="1200" dirty="0">
                <a:solidFill>
                  <a:srgbClr val="D1D5D5"/>
                </a:solidFill>
                <a:latin typeface="Candara" pitchFamily="34" charset="0"/>
              </a:rPr>
              <a:t>Via </a:t>
            </a:r>
            <a:r>
              <a:rPr lang="fr-FR" sz="1200" dirty="0">
                <a:solidFill>
                  <a:srgbClr val="D1D5D5"/>
                </a:solidFill>
                <a:latin typeface="Candara" pitchFamily="34" charset="0"/>
                <a:hlinkClick r:id="rId18"/>
              </a:rPr>
              <a:t>Vintage Ad Browser</a:t>
            </a:r>
            <a:r>
              <a:rPr lang="fr-FR" sz="1200" dirty="0">
                <a:solidFill>
                  <a:srgbClr val="D1D5D5"/>
                </a:solidFill>
                <a:latin typeface="Candara" pitchFamily="34" charset="0"/>
              </a:rPr>
              <a:t>.</a:t>
            </a:r>
            <a:endParaRPr lang="fr-FR" sz="1200" i="1" dirty="0">
              <a:solidFill>
                <a:srgbClr val="D1D5D5"/>
              </a:solidFill>
              <a:latin typeface="Candara" pitchFamily="34" charset="0"/>
            </a:endParaRPr>
          </a:p>
        </p:txBody>
      </p:sp>
      <p:sp>
        <p:nvSpPr>
          <p:cNvPr id="23" name="Titre 1"/>
          <p:cNvSpPr>
            <a:spLocks noGrp="1"/>
          </p:cNvSpPr>
          <p:nvPr>
            <p:ph type="title"/>
          </p:nvPr>
        </p:nvSpPr>
        <p:spPr>
          <a:xfrm>
            <a:off x="251520" y="404664"/>
            <a:ext cx="8640960" cy="648072"/>
          </a:xfrm>
        </p:spPr>
        <p:txBody>
          <a:bodyPr/>
          <a:lstStyle/>
          <a:p>
            <a:r>
              <a:rPr lang="fr-FR" dirty="0"/>
              <a:t>Crédits photographiques</a:t>
            </a:r>
          </a:p>
        </p:txBody>
      </p:sp>
      <p:pic>
        <p:nvPicPr>
          <p:cNvPr id="21" name="Picture 2"/>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a:stretch/>
        </p:blipFill>
        <p:spPr bwMode="auto">
          <a:xfrm>
            <a:off x="727668" y="5429634"/>
            <a:ext cx="415338" cy="611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1242754" y="5589240"/>
            <a:ext cx="6192688" cy="276999"/>
          </a:xfrm>
          <a:prstGeom prst="rect">
            <a:avLst/>
          </a:prstGeom>
        </p:spPr>
        <p:txBody>
          <a:bodyPr wrap="square">
            <a:spAutoFit/>
          </a:bodyPr>
          <a:lstStyle/>
          <a:p>
            <a:pPr lvl="0" indent="3175">
              <a:spcBef>
                <a:spcPct val="20000"/>
              </a:spcBef>
              <a:spcAft>
                <a:spcPts val="300"/>
              </a:spcAft>
              <a:tabLst>
                <a:tab pos="1257300" algn="l"/>
              </a:tabLst>
            </a:pPr>
            <a:r>
              <a:rPr lang="en-US" sz="1200" i="1" dirty="0">
                <a:solidFill>
                  <a:srgbClr val="D1D5D5"/>
                </a:solidFill>
                <a:latin typeface="Candara" panose="020E0502030303020204" pitchFamily="34" charset="0"/>
              </a:rPr>
              <a:t>1933 American Telephone &amp; Telegraph Co. Weaving World Of Speech Ad Bell System. </a:t>
            </a:r>
            <a:r>
              <a:rPr lang="fr-FR" sz="1200" dirty="0">
                <a:solidFill>
                  <a:srgbClr val="D1D5D5"/>
                </a:solidFill>
                <a:latin typeface="Candara" panose="020E0502030303020204" pitchFamily="34" charset="0"/>
              </a:rPr>
              <a:t>Via </a:t>
            </a:r>
            <a:r>
              <a:rPr lang="fr-FR" sz="1200" dirty="0" err="1">
                <a:solidFill>
                  <a:srgbClr val="D1D5D5"/>
                </a:solidFill>
                <a:latin typeface="Candara" panose="020E0502030303020204" pitchFamily="34" charset="0"/>
                <a:hlinkClick r:id="rId20"/>
              </a:rPr>
              <a:t>Ebay</a:t>
            </a:r>
            <a:r>
              <a:rPr lang="fr-FR" sz="1200" dirty="0">
                <a:solidFill>
                  <a:srgbClr val="D1D5D5"/>
                </a:solidFill>
                <a:latin typeface="Candara" panose="020E0502030303020204" pitchFamily="34" charset="0"/>
              </a:rPr>
              <a:t>.</a:t>
            </a:r>
          </a:p>
        </p:txBody>
      </p:sp>
    </p:spTree>
    <p:extLst>
      <p:ext uri="{BB962C8B-B14F-4D97-AF65-F5344CB8AC3E}">
        <p14:creationId xmlns:p14="http://schemas.microsoft.com/office/powerpoint/2010/main" val="2094144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52628"/>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État des lieux</a:t>
            </a:r>
            <a:br>
              <a:rPr lang="fr-FR" sz="1800" dirty="0">
                <a:solidFill>
                  <a:srgbClr val="D1D5D5"/>
                </a:solidFill>
                <a:ea typeface="+mn-ea"/>
                <a:cs typeface="+mn-cs"/>
              </a:rPr>
            </a:br>
            <a:r>
              <a:rPr lang="fr-FR" sz="1600" dirty="0">
                <a:solidFill>
                  <a:schemeClr val="bg1"/>
                </a:solidFill>
                <a:ea typeface="+mn-ea"/>
                <a:cs typeface="+mn-cs"/>
              </a:rPr>
              <a:t>monde académique</a:t>
            </a:r>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79512" y="1460067"/>
            <a:ext cx="3888432" cy="2742823"/>
          </a:xfrm>
          <a:prstGeom prst="rect">
            <a:avLst/>
          </a:prstGeom>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ZoneTexte 13"/>
          <p:cNvSpPr txBox="1"/>
          <p:nvPr/>
        </p:nvSpPr>
        <p:spPr>
          <a:xfrm>
            <a:off x="1619672" y="6479259"/>
            <a:ext cx="5904656" cy="215444"/>
          </a:xfrm>
          <a:prstGeom prst="rect">
            <a:avLst/>
          </a:prstGeom>
          <a:noFill/>
        </p:spPr>
        <p:txBody>
          <a:bodyPr wrap="square" rtlCol="0">
            <a:spAutoFit/>
          </a:bodyPr>
          <a:lstStyle/>
          <a:p>
            <a:pPr algn="ctr"/>
            <a:r>
              <a:rPr lang="fr-FR" sz="800" dirty="0">
                <a:solidFill>
                  <a:srgbClr val="D5D5D5"/>
                </a:solidFill>
                <a:latin typeface="Candara" pitchFamily="34" charset="0"/>
                <a:sym typeface="Wingdings" pitchFamily="2" charset="2"/>
              </a:rPr>
              <a:t>études </a:t>
            </a:r>
            <a:r>
              <a:rPr lang="fr-FR" sz="800" dirty="0">
                <a:solidFill>
                  <a:srgbClr val="D5D5D5"/>
                </a:solidFill>
                <a:latin typeface="Candara" pitchFamily="34" charset="0"/>
                <a:ea typeface="Batang" pitchFamily="18" charset="-127"/>
                <a:hlinkClick r:id="rId4"/>
              </a:rPr>
              <a:t>RIN</a:t>
            </a:r>
            <a:r>
              <a:rPr lang="fr-FR" sz="800" i="1" dirty="0">
                <a:latin typeface="Candara" pitchFamily="34" charset="0"/>
                <a:ea typeface="Batang" pitchFamily="18" charset="-127"/>
                <a:hlinkClick r:id="rId4"/>
              </a:rPr>
              <a:t>,</a:t>
            </a:r>
            <a:r>
              <a:rPr lang="fr-FR" sz="800" dirty="0">
                <a:latin typeface="Candara" pitchFamily="34" charset="0"/>
                <a:ea typeface="Batang" pitchFamily="18" charset="-127"/>
                <a:hlinkClick r:id="rId4"/>
              </a:rPr>
              <a:t> </a:t>
            </a:r>
            <a:r>
              <a:rPr lang="fr-FR" sz="800" dirty="0">
                <a:solidFill>
                  <a:srgbClr val="D5D5D5"/>
                </a:solidFill>
                <a:latin typeface="Candara" pitchFamily="34" charset="0"/>
                <a:ea typeface="Batang" pitchFamily="18" charset="-127"/>
                <a:hlinkClick r:id="rId4"/>
              </a:rPr>
              <a:t>2010</a:t>
            </a:r>
            <a:r>
              <a:rPr lang="fr-FR" sz="800" dirty="0">
                <a:solidFill>
                  <a:srgbClr val="D5D5D5"/>
                </a:solidFill>
                <a:latin typeface="Candara" pitchFamily="34" charset="0"/>
                <a:ea typeface="Batang" pitchFamily="18" charset="-127"/>
              </a:rPr>
              <a:t>, </a:t>
            </a:r>
            <a:r>
              <a:rPr lang="fr-FR" sz="800" dirty="0">
                <a:solidFill>
                  <a:srgbClr val="D5D5D5"/>
                </a:solidFill>
                <a:latin typeface="Candara" pitchFamily="34" charset="0"/>
                <a:ea typeface="Batang" pitchFamily="18" charset="-127"/>
                <a:hlinkClick r:id="rId5"/>
              </a:rPr>
              <a:t>JISC</a:t>
            </a:r>
            <a:r>
              <a:rPr lang="fr-FR" sz="800" dirty="0">
                <a:latin typeface="Candara" pitchFamily="34" charset="0"/>
                <a:ea typeface="Batang" pitchFamily="18" charset="-127"/>
                <a:hlinkClick r:id="rId5"/>
              </a:rPr>
              <a:t>, </a:t>
            </a:r>
            <a:r>
              <a:rPr lang="fr-FR" sz="800" dirty="0">
                <a:solidFill>
                  <a:srgbClr val="D5D5D5"/>
                </a:solidFill>
                <a:latin typeface="Candara" pitchFamily="34" charset="0"/>
                <a:ea typeface="Batang" pitchFamily="18" charset="-127"/>
                <a:hlinkClick r:id="rId5"/>
              </a:rPr>
              <a:t>2012</a:t>
            </a:r>
            <a:r>
              <a:rPr lang="fr-FR" sz="800" dirty="0">
                <a:solidFill>
                  <a:srgbClr val="D5D5D5"/>
                </a:solidFill>
                <a:latin typeface="Candara" pitchFamily="34" charset="0"/>
                <a:ea typeface="Batang" pitchFamily="18" charset="-127"/>
              </a:rPr>
              <a:t> et </a:t>
            </a:r>
            <a:r>
              <a:rPr lang="fr-FR" sz="800" i="1" dirty="0" err="1">
                <a:solidFill>
                  <a:srgbClr val="D5D5D5"/>
                </a:solidFill>
                <a:latin typeface="Candara" pitchFamily="34" charset="0"/>
                <a:ea typeface="Batang" pitchFamily="18" charset="-127"/>
                <a:hlinkClick r:id="rId6"/>
              </a:rPr>
              <a:t>Harbingers</a:t>
            </a:r>
            <a:r>
              <a:rPr lang="fr-FR" sz="800" dirty="0">
                <a:solidFill>
                  <a:srgbClr val="D5D5D5"/>
                </a:solidFill>
                <a:latin typeface="Candara" pitchFamily="34" charset="0"/>
                <a:ea typeface="Batang" pitchFamily="18" charset="-127"/>
                <a:hlinkClick r:id="rId6"/>
              </a:rPr>
              <a:t>, 2015-2018</a:t>
            </a:r>
            <a:endParaRPr lang="fr-FR" sz="800" dirty="0">
              <a:solidFill>
                <a:srgbClr val="D5D5D5"/>
              </a:solidFill>
              <a:latin typeface="Candara" pitchFamily="34" charset="0"/>
            </a:endParaRPr>
          </a:p>
        </p:txBody>
      </p:sp>
      <p:pic>
        <p:nvPicPr>
          <p:cNvPr id="4"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47210" y="1700808"/>
            <a:ext cx="3049580" cy="4310724"/>
          </a:xfrm>
          <a:prstGeom prst="rect">
            <a:avLst/>
          </a:prstGeom>
          <a:ln>
            <a:noFill/>
          </a:ln>
          <a:effectLst>
            <a:outerShdw blurRad="292100" dist="139700" dir="10800000" algn="r" rotWithShape="0">
              <a:schemeClr val="tx1">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 5">
            <a:extLst>
              <a:ext uri="{FF2B5EF4-FFF2-40B4-BE49-F238E27FC236}">
                <a16:creationId xmlns:a16="http://schemas.microsoft.com/office/drawing/2014/main" id="{3E0F9006-6C60-4E0A-83C0-2CA2412AE0A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891641" y="2033654"/>
            <a:ext cx="3049580" cy="4338471"/>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207484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EC4EE7B-21D1-4143-B388-BCE54AADE19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23528" y="427788"/>
            <a:ext cx="8436407" cy="6033675"/>
          </a:xfrm>
          <a:prstGeom prst="rect">
            <a:avLst/>
          </a:prstGeom>
          <a:ln>
            <a:noFill/>
          </a:ln>
          <a:effectLst>
            <a:outerShdw blurRad="292100" dist="139700" dir="2700000" algn="ctr" rotWithShape="0">
              <a:srgbClr val="000000">
                <a:alpha val="65000"/>
              </a:srgbClr>
            </a:outerShdw>
          </a:effectLst>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E71DE8F0-A33C-4BD2-84E6-E099F3846DBF}"/>
              </a:ext>
            </a:extLst>
          </p:cNvPr>
          <p:cNvSpPr/>
          <p:nvPr/>
        </p:nvSpPr>
        <p:spPr>
          <a:xfrm>
            <a:off x="4931395" y="6427073"/>
            <a:ext cx="4572000" cy="215444"/>
          </a:xfrm>
          <a:prstGeom prst="rect">
            <a:avLst/>
          </a:prstGeom>
        </p:spPr>
        <p:txBody>
          <a:bodyPr>
            <a:spAutoFit/>
          </a:bodyPr>
          <a:lstStyle/>
          <a:p>
            <a:r>
              <a:rPr lang="fr-FR" sz="800" u="sng" dirty="0">
                <a:solidFill>
                  <a:srgbClr val="000000"/>
                </a:solidFill>
                <a:latin typeface="+mj-lt"/>
                <a:ea typeface="Times New Roman" panose="02020603050405020304" pitchFamily="18" charset="0"/>
                <a:cs typeface="Times New Roman" panose="02020603050405020304" pitchFamily="18" charset="0"/>
                <a:hlinkClick r:id="rId4"/>
              </a:rPr>
              <a:t>https://authorservices.wiley.com/asset/photos/promote.html/Promotionaltoolkitflyer.pdf</a:t>
            </a:r>
            <a:endParaRPr lang="fr-FR" sz="800" dirty="0">
              <a:latin typeface="+mj-lt"/>
            </a:endParaRPr>
          </a:p>
        </p:txBody>
      </p:sp>
    </p:spTree>
    <p:extLst>
      <p:ext uri="{BB962C8B-B14F-4D97-AF65-F5344CB8AC3E}">
        <p14:creationId xmlns:p14="http://schemas.microsoft.com/office/powerpoint/2010/main" val="4010785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État des lieux</a:t>
            </a:r>
            <a:br>
              <a:rPr lang="fr-FR" dirty="0"/>
            </a:br>
            <a:r>
              <a:rPr lang="fr-FR" sz="1600" dirty="0"/>
              <a:t>monde académique</a:t>
            </a:r>
          </a:p>
        </p:txBody>
      </p:sp>
      <p:sp>
        <p:nvSpPr>
          <p:cNvPr id="3" name="Espace réservé du contenu 2"/>
          <p:cNvSpPr>
            <a:spLocks noGrp="1"/>
          </p:cNvSpPr>
          <p:nvPr>
            <p:ph idx="1"/>
          </p:nvPr>
        </p:nvSpPr>
        <p:spPr/>
        <p:txBody>
          <a:bodyPr/>
          <a:lstStyle/>
          <a:p>
            <a:endParaRPr lang="fr-FR" dirty="0"/>
          </a:p>
          <a:p>
            <a:endParaRPr lang="fr-FR" dirty="0"/>
          </a:p>
          <a:p>
            <a:endParaRPr lang="fr-FR" dirty="0"/>
          </a:p>
        </p:txBody>
      </p:sp>
      <p:sp>
        <p:nvSpPr>
          <p:cNvPr id="5" name="Rectangle 4"/>
          <p:cNvSpPr/>
          <p:nvPr/>
        </p:nvSpPr>
        <p:spPr>
          <a:xfrm>
            <a:off x="1043608" y="1268760"/>
            <a:ext cx="4370106" cy="523220"/>
          </a:xfrm>
          <a:prstGeom prst="rect">
            <a:avLst/>
          </a:prstGeom>
        </p:spPr>
        <p:txBody>
          <a:bodyPr wrap="none">
            <a:spAutoFit/>
          </a:bodyPr>
          <a:lstStyle/>
          <a:p>
            <a:pPr lvl="0" algn="r"/>
            <a:r>
              <a:rPr lang="fr-FR" sz="2800" dirty="0">
                <a:solidFill>
                  <a:srgbClr val="D1D5D5"/>
                </a:solidFill>
                <a:latin typeface="Candara" pitchFamily="34" charset="0"/>
                <a:ea typeface="Batang" pitchFamily="18" charset="-127"/>
              </a:rPr>
              <a:t>Communautés scientifiques</a:t>
            </a:r>
            <a:endParaRPr lang="fr-FR" sz="2000" dirty="0">
              <a:solidFill>
                <a:srgbClr val="D1D5D5"/>
              </a:solidFill>
              <a:latin typeface="Candara" pitchFamily="34" charset="0"/>
            </a:endParaRPr>
          </a:p>
        </p:txBody>
      </p:sp>
      <p:sp>
        <p:nvSpPr>
          <p:cNvPr id="13" name="Rectangle 12"/>
          <p:cNvSpPr/>
          <p:nvPr/>
        </p:nvSpPr>
        <p:spPr>
          <a:xfrm>
            <a:off x="7092280" y="6484694"/>
            <a:ext cx="1696298" cy="184666"/>
          </a:xfrm>
          <a:prstGeom prst="rect">
            <a:avLst/>
          </a:prstGeom>
        </p:spPr>
        <p:txBody>
          <a:bodyPr wrap="none">
            <a:spAutoFit/>
          </a:bodyPr>
          <a:lstStyle/>
          <a:p>
            <a:r>
              <a:rPr lang="fr-FR" sz="600" dirty="0">
                <a:solidFill>
                  <a:srgbClr val="FF0000"/>
                </a:solidFill>
                <a:latin typeface="Candara" pitchFamily="34" charset="0"/>
                <a:hlinkClick r:id="rId3"/>
              </a:rPr>
              <a:t>A. </a:t>
            </a:r>
            <a:r>
              <a:rPr lang="fr-FR" sz="600" dirty="0" err="1">
                <a:solidFill>
                  <a:srgbClr val="FF0000"/>
                </a:solidFill>
                <a:latin typeface="Candara" pitchFamily="34" charset="0"/>
                <a:hlinkClick r:id="rId3"/>
              </a:rPr>
              <a:t>Gruzd</a:t>
            </a:r>
            <a:r>
              <a:rPr lang="fr-FR" sz="600" dirty="0">
                <a:solidFill>
                  <a:srgbClr val="FF0000"/>
                </a:solidFill>
                <a:latin typeface="Candara" pitchFamily="34" charset="0"/>
                <a:hlinkClick r:id="rId3"/>
              </a:rPr>
              <a:t> et al., </a:t>
            </a:r>
            <a:r>
              <a:rPr lang="fr-FR" sz="600" i="1" dirty="0">
                <a:solidFill>
                  <a:srgbClr val="FF0000"/>
                </a:solidFill>
                <a:latin typeface="Candara" pitchFamily="34" charset="0"/>
                <a:hlinkClick r:id="rId3"/>
              </a:rPr>
              <a:t>Survey </a:t>
            </a:r>
            <a:r>
              <a:rPr lang="fr-FR" sz="600" i="1" dirty="0" err="1">
                <a:solidFill>
                  <a:srgbClr val="FF0000"/>
                </a:solidFill>
                <a:latin typeface="Candara" pitchFamily="34" charset="0"/>
                <a:hlinkClick r:id="rId3"/>
              </a:rPr>
              <a:t>results</a:t>
            </a:r>
            <a:r>
              <a:rPr lang="fr-FR" sz="600" i="1" dirty="0">
                <a:solidFill>
                  <a:srgbClr val="FF0000"/>
                </a:solidFill>
                <a:latin typeface="Candara" pitchFamily="34" charset="0"/>
                <a:hlinkClick r:id="rId3"/>
              </a:rPr>
              <a:t> </a:t>
            </a:r>
            <a:r>
              <a:rPr lang="fr-FR" sz="600" i="1" dirty="0" err="1">
                <a:solidFill>
                  <a:srgbClr val="FF0000"/>
                </a:solidFill>
                <a:latin typeface="Candara" pitchFamily="34" charset="0"/>
                <a:hlinkClick r:id="rId3"/>
              </a:rPr>
              <a:t>highlights</a:t>
            </a:r>
            <a:r>
              <a:rPr lang="fr-FR" sz="600" i="1" dirty="0">
                <a:solidFill>
                  <a:srgbClr val="FF0000"/>
                </a:solidFill>
                <a:latin typeface="Candara" pitchFamily="34" charset="0"/>
                <a:hlinkClick r:id="rId3"/>
              </a:rPr>
              <a:t>…, </a:t>
            </a:r>
            <a:r>
              <a:rPr lang="fr-FR" sz="600" dirty="0">
                <a:solidFill>
                  <a:srgbClr val="FF0000"/>
                </a:solidFill>
                <a:latin typeface="Candara" pitchFamily="34" charset="0"/>
                <a:hlinkClick r:id="rId3"/>
              </a:rPr>
              <a:t>2012</a:t>
            </a:r>
            <a:endParaRPr lang="fr-FR" sz="600" dirty="0"/>
          </a:p>
        </p:txBody>
      </p:sp>
      <p:pic>
        <p:nvPicPr>
          <p:cNvPr id="2050"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25308" y="1884241"/>
            <a:ext cx="8293383" cy="4632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3739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1146" y="1052736"/>
            <a:ext cx="2276786" cy="306000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26672" y="1521128"/>
            <a:ext cx="2276785" cy="3060000"/>
          </a:xfrm>
          <a:prstGeom prst="rect">
            <a:avLst/>
          </a:prstGeom>
          <a:effectLst>
            <a:outerShdw blurRad="50800" dist="38100" dir="2700000" algn="tl" rotWithShape="0">
              <a:schemeClr val="bg1">
                <a:lumMod val="75000"/>
                <a:alpha val="40000"/>
              </a:schemeClr>
            </a:outerShdw>
          </a:effectLst>
        </p:spPr>
      </p:pic>
      <p:cxnSp>
        <p:nvCxnSpPr>
          <p:cNvPr id="13" name="Connecteur droit 12"/>
          <p:cNvCxnSpPr>
            <a:stCxn id="7" idx="3"/>
          </p:cNvCxnSpPr>
          <p:nvPr/>
        </p:nvCxnSpPr>
        <p:spPr>
          <a:xfrm>
            <a:off x="5403457" y="3051128"/>
            <a:ext cx="3233630" cy="9154"/>
          </a:xfrm>
          <a:prstGeom prst="line">
            <a:avLst/>
          </a:prstGeom>
          <a:ln w="19050">
            <a:solidFill>
              <a:srgbClr val="13C1C2"/>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660232" y="2996952"/>
            <a:ext cx="2014782" cy="369332"/>
          </a:xfrm>
          <a:prstGeom prst="rect">
            <a:avLst/>
          </a:prstGeom>
        </p:spPr>
        <p:txBody>
          <a:bodyPr wrap="none">
            <a:spAutoFit/>
          </a:bodyPr>
          <a:lstStyle/>
          <a:p>
            <a:r>
              <a:rPr lang="fr-FR" i="1" dirty="0">
                <a:solidFill>
                  <a:srgbClr val="D1D5D5"/>
                </a:solidFill>
              </a:rPr>
              <a:t>Typologie des outils</a:t>
            </a:r>
            <a:endParaRPr lang="fr-FR" sz="2800" dirty="0"/>
          </a:p>
        </p:txBody>
      </p:sp>
      <p:pic>
        <p:nvPicPr>
          <p:cNvPr id="5" name="Imag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09771" y="2985588"/>
            <a:ext cx="2276786" cy="306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7661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026" name="Picture 2" descr="https://101innovations.files.wordpress.com/2015/06/innoscholcomm-logo-cc-by-1024x1024.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17581" y="0"/>
            <a:ext cx="6108837" cy="606158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55664" y="6017257"/>
            <a:ext cx="6070754" cy="840743"/>
          </a:xfrm>
          <a:prstGeom prst="rect">
            <a:avLst/>
          </a:prstGeom>
        </p:spPr>
      </p:pic>
      <p:sp>
        <p:nvSpPr>
          <p:cNvPr id="2" name="Rectangle 1"/>
          <p:cNvSpPr/>
          <p:nvPr/>
        </p:nvSpPr>
        <p:spPr>
          <a:xfrm rot="16200000">
            <a:off x="7495934" y="6507500"/>
            <a:ext cx="476412" cy="215444"/>
          </a:xfrm>
          <a:prstGeom prst="rect">
            <a:avLst/>
          </a:prstGeom>
        </p:spPr>
        <p:txBody>
          <a:bodyPr wrap="none">
            <a:spAutoFit/>
          </a:bodyPr>
          <a:lstStyle/>
          <a:p>
            <a:r>
              <a:rPr lang="fr-FR" sz="800" dirty="0">
                <a:latin typeface="Candara" panose="020E0502030303020204" pitchFamily="34" charset="0"/>
                <a:hlinkClick r:id="rId5"/>
              </a:rPr>
              <a:t>source</a:t>
            </a:r>
            <a:endParaRPr lang="fr-FR" sz="800" dirty="0">
              <a:latin typeface="Candara" panose="020E0502030303020204" pitchFamily="34" charset="0"/>
            </a:endParaRPr>
          </a:p>
        </p:txBody>
      </p:sp>
    </p:spTree>
    <p:extLst>
      <p:ext uri="{BB962C8B-B14F-4D97-AF65-F5344CB8AC3E}">
        <p14:creationId xmlns:p14="http://schemas.microsoft.com/office/powerpoint/2010/main" val="1090510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Réseaux sociaux</a:t>
            </a:r>
          </a:p>
        </p:txBody>
      </p:sp>
      <p:pic>
        <p:nvPicPr>
          <p:cNvPr id="5" name="Image 4">
            <a:extLst>
              <a:ext uri="{FF2B5EF4-FFF2-40B4-BE49-F238E27FC236}">
                <a16:creationId xmlns:a16="http://schemas.microsoft.com/office/drawing/2014/main" id="{FA223071-EC13-4868-B749-F55882F48D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552" y="1282636"/>
            <a:ext cx="6660232" cy="4292728"/>
          </a:xfrm>
          <a:prstGeom prst="rect">
            <a:avLst/>
          </a:prstGeom>
        </p:spPr>
      </p:pic>
      <p:pic>
        <p:nvPicPr>
          <p:cNvPr id="6" name="Image 5">
            <a:extLst>
              <a:ext uri="{FF2B5EF4-FFF2-40B4-BE49-F238E27FC236}">
                <a16:creationId xmlns:a16="http://schemas.microsoft.com/office/drawing/2014/main" id="{9ADAF01E-3118-49A6-940A-8D3C102CB2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88060" y="3123808"/>
            <a:ext cx="5165812" cy="3329528"/>
          </a:xfrm>
          <a:prstGeom prst="rect">
            <a:avLst/>
          </a:prstGeom>
          <a:effectLst>
            <a:outerShdw blurRad="292100" dist="139700" dir="2700000" algn="tr" rotWithShape="0">
              <a:prstClr val="black">
                <a:alpha val="65000"/>
              </a:prstClr>
            </a:outerShdw>
          </a:effectLst>
        </p:spPr>
      </p:pic>
    </p:spTree>
    <p:extLst>
      <p:ext uri="{BB962C8B-B14F-4D97-AF65-F5344CB8AC3E}">
        <p14:creationId xmlns:p14="http://schemas.microsoft.com/office/powerpoint/2010/main" val="1979572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52628"/>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Outils de visibilité</a:t>
            </a:r>
            <a:br>
              <a:rPr lang="fr-FR" dirty="0"/>
            </a:br>
            <a:r>
              <a:rPr lang="fr-FR" sz="1600" dirty="0"/>
              <a:t>réseaux sociaux</a:t>
            </a:r>
          </a:p>
        </p:txBody>
      </p:sp>
      <p:pic>
        <p:nvPicPr>
          <p:cNvPr id="3" name="Imag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75856" y="2276872"/>
            <a:ext cx="2520000" cy="2347050"/>
          </a:xfrm>
          <a:prstGeom prst="rect">
            <a:avLst/>
          </a:prstGeom>
        </p:spPr>
      </p:pic>
    </p:spTree>
    <p:extLst>
      <p:ext uri="{BB962C8B-B14F-4D97-AF65-F5344CB8AC3E}">
        <p14:creationId xmlns:p14="http://schemas.microsoft.com/office/powerpoint/2010/main" val="1378628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52628"/>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000" dirty="0"/>
              <a:t>Réseaux sociaux</a:t>
            </a:r>
            <a:br>
              <a:rPr lang="fr-FR" sz="2000" dirty="0"/>
            </a:br>
            <a:r>
              <a:rPr lang="fr-FR" sz="1400" dirty="0"/>
              <a:t>généralistes</a:t>
            </a:r>
            <a:endParaRPr lang="fr-FR" sz="2200" dirty="0"/>
          </a:p>
        </p:txBody>
      </p:sp>
      <p:sp>
        <p:nvSpPr>
          <p:cNvPr id="9" name="ZoneTexte 8"/>
          <p:cNvSpPr txBox="1"/>
          <p:nvPr/>
        </p:nvSpPr>
        <p:spPr>
          <a:xfrm>
            <a:off x="1043608" y="2120868"/>
            <a:ext cx="7128792" cy="4262705"/>
          </a:xfrm>
          <a:prstGeom prst="rect">
            <a:avLst/>
          </a:prstGeom>
          <a:noFill/>
          <a:ln>
            <a:solidFill>
              <a:srgbClr val="9AD1DC"/>
            </a:solidFill>
          </a:ln>
        </p:spPr>
        <p:txBody>
          <a:bodyPr wrap="square" rtlCol="0">
            <a:spAutoFit/>
          </a:bodyPr>
          <a:lstStyle/>
          <a:p>
            <a:pPr>
              <a:defRPr/>
            </a:pPr>
            <a:r>
              <a:rPr lang="fr-FR" sz="1200" kern="0" dirty="0">
                <a:solidFill>
                  <a:srgbClr val="D1D5D5"/>
                </a:solidFill>
                <a:latin typeface="Candara" pitchFamily="34" charset="0"/>
                <a:hlinkClick r:id="rId3"/>
              </a:rPr>
              <a:t>https://www.facebook.com/</a:t>
            </a:r>
            <a:r>
              <a:rPr lang="fr-FR" sz="1200" kern="0" dirty="0">
                <a:solidFill>
                  <a:srgbClr val="D1D5D5"/>
                </a:solidFill>
                <a:latin typeface="Candara" pitchFamily="34" charset="0"/>
              </a:rPr>
              <a:t>  </a:t>
            </a:r>
          </a:p>
          <a:p>
            <a:pPr marL="285750" indent="-285750">
              <a:buFont typeface="Arial" pitchFamily="34" charset="0"/>
              <a:buChar char="•"/>
              <a:defRPr/>
            </a:pPr>
            <a:r>
              <a:rPr lang="fr-FR" sz="1200" kern="0" dirty="0">
                <a:solidFill>
                  <a:srgbClr val="D1D5D5"/>
                </a:solidFill>
                <a:latin typeface="Candara" pitchFamily="34" charset="0"/>
              </a:rPr>
              <a:t>ouverture en 2004/2006</a:t>
            </a:r>
          </a:p>
          <a:p>
            <a:pPr marL="285750" lvl="1" indent="-285750">
              <a:buFont typeface="Arial" pitchFamily="34" charset="0"/>
              <a:buChar char="•"/>
              <a:defRPr/>
            </a:pPr>
            <a:r>
              <a:rPr lang="fr-FR" sz="1200" kern="0" dirty="0">
                <a:solidFill>
                  <a:srgbClr val="D1D5D5"/>
                </a:solidFill>
                <a:latin typeface="Candara" pitchFamily="34" charset="0"/>
              </a:rPr>
              <a:t>2,4 milliards de comptes actifs, 26 M. en France</a:t>
            </a:r>
          </a:p>
          <a:p>
            <a:pPr marL="285750" lvl="1" indent="-285750">
              <a:buFont typeface="Arial" pitchFamily="34" charset="0"/>
              <a:buChar char="•"/>
              <a:defRPr/>
            </a:pPr>
            <a:r>
              <a:rPr lang="fr-FR" sz="1200" kern="0" dirty="0">
                <a:solidFill>
                  <a:srgbClr val="D1D5D5"/>
                </a:solidFill>
                <a:latin typeface="Candara" pitchFamily="34" charset="0"/>
              </a:rPr>
              <a:t>~ 80 langues</a:t>
            </a:r>
          </a:p>
          <a:p>
            <a:pPr marL="285750" lvl="1" indent="-285750">
              <a:buFont typeface="Arial" pitchFamily="34" charset="0"/>
              <a:buChar char="•"/>
              <a:defRPr/>
            </a:pPr>
            <a:endParaRPr lang="fr-FR" sz="1200" kern="0" dirty="0">
              <a:solidFill>
                <a:srgbClr val="D1D5D5"/>
              </a:solidFill>
              <a:latin typeface="Candara" pitchFamily="34" charset="0"/>
            </a:endParaRPr>
          </a:p>
          <a:p>
            <a:pPr>
              <a:defRPr/>
            </a:pPr>
            <a:r>
              <a:rPr lang="fr-FR" sz="1200" kern="0" dirty="0">
                <a:solidFill>
                  <a:srgbClr val="D1D5D5"/>
                </a:solidFill>
                <a:latin typeface="Candara" pitchFamily="34" charset="0"/>
                <a:sym typeface="Wingdings" panose="05000000000000000000" pitchFamily="2" charset="2"/>
              </a:rPr>
              <a:t></a:t>
            </a:r>
            <a:endParaRPr lang="fr-FR" sz="1200" kern="0" dirty="0">
              <a:solidFill>
                <a:srgbClr val="D1D5D5"/>
              </a:solidFill>
              <a:latin typeface="Candara" pitchFamily="34" charset="0"/>
            </a:endParaRPr>
          </a:p>
          <a:p>
            <a:pPr marL="285750" lvl="1" indent="-285750">
              <a:buFont typeface="Arial" pitchFamily="34" charset="0"/>
              <a:buChar char="•"/>
              <a:defRPr/>
            </a:pPr>
            <a:r>
              <a:rPr lang="fr-FR" sz="1200" kern="0" dirty="0">
                <a:solidFill>
                  <a:srgbClr val="D1D5D5"/>
                </a:solidFill>
                <a:latin typeface="Candara" pitchFamily="34" charset="0"/>
              </a:rPr>
              <a:t>réseau social le plus utilisé par les établissements de l’enseignement supérieur</a:t>
            </a:r>
          </a:p>
          <a:p>
            <a:pPr marL="285750" lvl="1" indent="-285750">
              <a:buFont typeface="Arial" pitchFamily="34" charset="0"/>
              <a:buChar char="•"/>
            </a:pPr>
            <a:r>
              <a:rPr lang="fr-FR" sz="1200" kern="0" dirty="0">
                <a:solidFill>
                  <a:srgbClr val="D1D5D5"/>
                </a:solidFill>
                <a:latin typeface="Candara" pitchFamily="34" charset="0"/>
              </a:rPr>
              <a:t>possibilité de créer différents types de profil</a:t>
            </a:r>
          </a:p>
          <a:p>
            <a:pPr marL="285750" lvl="1" indent="-285750">
              <a:buFont typeface="Arial" pitchFamily="34" charset="0"/>
              <a:buChar char="•"/>
            </a:pPr>
            <a:r>
              <a:rPr lang="fr-FR" sz="1200" kern="0" dirty="0">
                <a:solidFill>
                  <a:srgbClr val="D1D5D5"/>
                </a:solidFill>
                <a:latin typeface="Candara" pitchFamily="34" charset="0"/>
                <a:sym typeface="Wingdings" panose="05000000000000000000" pitchFamily="2" charset="2"/>
              </a:rPr>
              <a:t>des comptes de moins en moins accessibles sans avoir de compte Facebook</a:t>
            </a:r>
          </a:p>
          <a:p>
            <a:pPr marL="285750" lvl="1" indent="-285750">
              <a:buFont typeface="Arial" pitchFamily="34" charset="0"/>
              <a:buChar char="•"/>
            </a:pPr>
            <a:endParaRPr lang="fr-FR" sz="1200" kern="0" dirty="0">
              <a:solidFill>
                <a:srgbClr val="D1D5D5"/>
              </a:solidFill>
              <a:latin typeface="Candara" pitchFamily="34" charset="0"/>
            </a:endParaRPr>
          </a:p>
          <a:p>
            <a:pPr algn="r"/>
            <a:r>
              <a:rPr lang="fr-FR" sz="1100" dirty="0">
                <a:solidFill>
                  <a:srgbClr val="D1D5D5"/>
                </a:solidFill>
                <a:latin typeface="Candara" pitchFamily="34" charset="0"/>
              </a:rPr>
              <a:t>Ex. de chercheur :  </a:t>
            </a:r>
            <a:r>
              <a:rPr lang="fr-FR" sz="1100" dirty="0">
                <a:solidFill>
                  <a:srgbClr val="D1D5D5"/>
                </a:solidFill>
                <a:latin typeface="Candara" pitchFamily="34" charset="0"/>
                <a:hlinkClick r:id="rId4"/>
              </a:rPr>
              <a:t>André </a:t>
            </a:r>
            <a:r>
              <a:rPr lang="fr-FR" sz="1100" dirty="0" err="1">
                <a:solidFill>
                  <a:srgbClr val="D1D5D5"/>
                </a:solidFill>
                <a:latin typeface="Candara" pitchFamily="34" charset="0"/>
                <a:hlinkClick r:id="rId4"/>
              </a:rPr>
              <a:t>Gunthert</a:t>
            </a:r>
            <a:endParaRPr lang="fr-FR" sz="1100" dirty="0">
              <a:solidFill>
                <a:srgbClr val="D1D5D5"/>
              </a:solidFill>
              <a:latin typeface="Candara" pitchFamily="34" charset="0"/>
            </a:endParaRPr>
          </a:p>
          <a:p>
            <a:pPr algn="r"/>
            <a:r>
              <a:rPr lang="fr-FR" sz="1100" dirty="0">
                <a:solidFill>
                  <a:srgbClr val="D1D5D5"/>
                </a:solidFill>
                <a:latin typeface="Candara" pitchFamily="34" charset="0"/>
              </a:rPr>
              <a:t>Ex. d’une institution : </a:t>
            </a:r>
            <a:r>
              <a:rPr lang="fr-FR" sz="1100" dirty="0">
                <a:solidFill>
                  <a:srgbClr val="D1D5D5"/>
                </a:solidFill>
                <a:latin typeface="Candara" pitchFamily="34" charset="0"/>
                <a:hlinkClick r:id="rId5"/>
              </a:rPr>
              <a:t>CNES</a:t>
            </a:r>
            <a:endParaRPr lang="fr-FR" sz="1100" dirty="0">
              <a:solidFill>
                <a:srgbClr val="D1D5D5"/>
              </a:solidFill>
              <a:latin typeface="Candara" pitchFamily="34" charset="0"/>
            </a:endParaRPr>
          </a:p>
          <a:p>
            <a:pPr algn="r"/>
            <a:r>
              <a:rPr lang="fr-FR" sz="1100" dirty="0">
                <a:solidFill>
                  <a:srgbClr val="D1D5D5"/>
                </a:solidFill>
                <a:latin typeface="Candara" pitchFamily="34" charset="0"/>
              </a:rPr>
              <a:t>Ex. d’une publication : </a:t>
            </a:r>
            <a:r>
              <a:rPr lang="fr-FR" sz="1100" i="1" dirty="0">
                <a:solidFill>
                  <a:srgbClr val="D1D5D5"/>
                </a:solidFill>
                <a:latin typeface="Candara" pitchFamily="34" charset="0"/>
                <a:hlinkClick r:id="rId6"/>
              </a:rPr>
              <a:t>Robert E. Lee…</a:t>
            </a:r>
            <a:endParaRPr lang="fr-FR" sz="1100" i="1" dirty="0">
              <a:solidFill>
                <a:srgbClr val="D1D5D5"/>
              </a:solidFill>
              <a:latin typeface="Candara" pitchFamily="34" charset="0"/>
            </a:endParaRPr>
          </a:p>
          <a:p>
            <a:pPr algn="r"/>
            <a:r>
              <a:rPr lang="fr-FR" sz="1100" dirty="0">
                <a:solidFill>
                  <a:srgbClr val="D1D5D5"/>
                </a:solidFill>
                <a:latin typeface="Candara" pitchFamily="34" charset="0"/>
              </a:rPr>
              <a:t>Ex. d’une revue : </a:t>
            </a:r>
            <a:r>
              <a:rPr lang="fr-FR" sz="1100" i="1" dirty="0">
                <a:solidFill>
                  <a:srgbClr val="D1D5D5"/>
                </a:solidFill>
                <a:latin typeface="Candara" pitchFamily="34" charset="0"/>
                <a:hlinkClick r:id="rId7"/>
              </a:rPr>
              <a:t>Mondes sociaux</a:t>
            </a:r>
            <a:endParaRPr lang="fr-FR" sz="1100" i="1" dirty="0">
              <a:solidFill>
                <a:srgbClr val="D1D5D5"/>
              </a:solidFill>
              <a:latin typeface="Candara" pitchFamily="34" charset="0"/>
            </a:endParaRPr>
          </a:p>
          <a:p>
            <a:pPr algn="r"/>
            <a:r>
              <a:rPr lang="fr-FR" sz="1100" dirty="0">
                <a:solidFill>
                  <a:srgbClr val="D1D5D5"/>
                </a:solidFill>
                <a:latin typeface="Candara" pitchFamily="34" charset="0"/>
              </a:rPr>
              <a:t>Ex. d’un groupe :  </a:t>
            </a:r>
            <a:r>
              <a:rPr lang="fr-FR" sz="1100" i="1" dirty="0">
                <a:solidFill>
                  <a:srgbClr val="D1D5D5"/>
                </a:solidFill>
                <a:latin typeface="Candara" pitchFamily="34" charset="0"/>
                <a:hlinkClick r:id="rId8"/>
              </a:rPr>
              <a:t>Recherche sur les charpentes …</a:t>
            </a:r>
            <a:endParaRPr lang="fr-FR" sz="1100" i="1" dirty="0">
              <a:solidFill>
                <a:srgbClr val="D1D5D5"/>
              </a:solidFill>
              <a:latin typeface="Candara" pitchFamily="34" charset="0"/>
            </a:endParaRPr>
          </a:p>
          <a:p>
            <a:pPr algn="r"/>
            <a:r>
              <a:rPr lang="fr-FR" sz="1100" dirty="0">
                <a:solidFill>
                  <a:srgbClr val="D1D5D5"/>
                </a:solidFill>
                <a:latin typeface="Candara" pitchFamily="34" charset="0"/>
              </a:rPr>
              <a:t>Ex. d’un programme de recherche :  </a:t>
            </a:r>
            <a:r>
              <a:rPr lang="fr-FR" sz="1100" dirty="0">
                <a:solidFill>
                  <a:srgbClr val="D1D5D5"/>
                </a:solidFill>
                <a:latin typeface="Candara" pitchFamily="34" charset="0"/>
                <a:hlinkClick r:id="rId9"/>
              </a:rPr>
              <a:t>Transscript</a:t>
            </a:r>
            <a:endParaRPr lang="fr-FR" sz="1100" dirty="0">
              <a:solidFill>
                <a:srgbClr val="D1D5D5"/>
              </a:solidFill>
              <a:latin typeface="Candara" pitchFamily="34" charset="0"/>
            </a:endParaRPr>
          </a:p>
          <a:p>
            <a:endParaRPr lang="fr-FR" sz="1100" dirty="0">
              <a:solidFill>
                <a:srgbClr val="D1D5D5"/>
              </a:solidFill>
              <a:latin typeface="Candara" pitchFamily="34" charset="0"/>
            </a:endParaRPr>
          </a:p>
          <a:p>
            <a:r>
              <a:rPr lang="fr-FR" sz="1100" kern="0" dirty="0">
                <a:solidFill>
                  <a:srgbClr val="D1D5D5"/>
                </a:solidFill>
                <a:latin typeface="Candara" pitchFamily="34" charset="0"/>
                <a:sym typeface="Wingdings" panose="05000000000000000000" pitchFamily="2" charset="2"/>
              </a:rPr>
              <a:t></a:t>
            </a:r>
          </a:p>
          <a:p>
            <a:pPr marL="285750" lvl="1" indent="-285750">
              <a:buFont typeface="Arial" pitchFamily="34" charset="0"/>
              <a:buChar char="•"/>
              <a:defRPr/>
            </a:pPr>
            <a:r>
              <a:rPr lang="fr-FR" sz="1200" kern="0" dirty="0">
                <a:solidFill>
                  <a:srgbClr val="D1D5D5"/>
                </a:solidFill>
                <a:latin typeface="Candara" pitchFamily="34" charset="0"/>
              </a:rPr>
              <a:t>inquiétudes sur le modèle économique (cf. </a:t>
            </a:r>
            <a:r>
              <a:rPr lang="fr-FR" sz="1200" kern="0" dirty="0">
                <a:solidFill>
                  <a:srgbClr val="D1D5D5"/>
                </a:solidFill>
                <a:latin typeface="Candara" pitchFamily="34" charset="0"/>
                <a:hlinkClick r:id="rId10"/>
              </a:rPr>
              <a:t>M. Bidan, 01/2019</a:t>
            </a:r>
            <a:r>
              <a:rPr lang="fr-FR" sz="1200" kern="0" dirty="0">
                <a:solidFill>
                  <a:srgbClr val="D1D5D5"/>
                </a:solidFill>
                <a:latin typeface="Candara" pitchFamily="34" charset="0"/>
              </a:rPr>
              <a:t>)</a:t>
            </a:r>
          </a:p>
          <a:p>
            <a:pPr marL="285750" lvl="1" indent="-285750">
              <a:buFont typeface="Arial" pitchFamily="34" charset="0"/>
              <a:buChar char="•"/>
              <a:defRPr/>
            </a:pPr>
            <a:r>
              <a:rPr lang="fr-FR" sz="1200" kern="0" dirty="0">
                <a:solidFill>
                  <a:srgbClr val="D1D5D5"/>
                </a:solidFill>
                <a:latin typeface="Candara" pitchFamily="34" charset="0"/>
              </a:rPr>
              <a:t>problème des données personnelles (ex. : scandale de Cambridge </a:t>
            </a:r>
            <a:r>
              <a:rPr lang="fr-FR" sz="1200" kern="0" dirty="0" err="1">
                <a:solidFill>
                  <a:srgbClr val="D1D5D5"/>
                </a:solidFill>
                <a:latin typeface="Candara" pitchFamily="34" charset="0"/>
              </a:rPr>
              <a:t>Analytica</a:t>
            </a:r>
            <a:r>
              <a:rPr lang="fr-FR" sz="1200" kern="0" dirty="0">
                <a:solidFill>
                  <a:srgbClr val="D1D5D5"/>
                </a:solidFill>
                <a:latin typeface="Candara" pitchFamily="34" charset="0"/>
              </a:rPr>
              <a:t>)</a:t>
            </a:r>
            <a:r>
              <a:rPr lang="fr-FR" sz="1100" kern="0" dirty="0">
                <a:solidFill>
                  <a:srgbClr val="D1D5D5"/>
                </a:solidFill>
                <a:latin typeface="Candara" pitchFamily="34" charset="0"/>
                <a:sym typeface="Wingdings" panose="05000000000000000000" pitchFamily="2" charset="2"/>
              </a:rPr>
              <a:t> </a:t>
            </a:r>
          </a:p>
          <a:p>
            <a:pPr marL="285750" lvl="1" indent="-285750">
              <a:buFont typeface="Arial" pitchFamily="34" charset="0"/>
              <a:buChar char="•"/>
              <a:defRPr/>
            </a:pPr>
            <a:endParaRPr lang="fr-FR" sz="1100" kern="0" dirty="0">
              <a:solidFill>
                <a:srgbClr val="D1D5D5"/>
              </a:solidFill>
              <a:latin typeface="Candara" pitchFamily="34" charset="0"/>
              <a:sym typeface="Wingdings" panose="05000000000000000000" pitchFamily="2" charset="2"/>
            </a:endParaRPr>
          </a:p>
          <a:p>
            <a:pPr marL="0" lvl="1" algn="ctr">
              <a:defRPr/>
            </a:pPr>
            <a:r>
              <a:rPr lang="fr-FR" sz="1400" kern="0" dirty="0">
                <a:solidFill>
                  <a:srgbClr val="D1D5D5"/>
                </a:solidFill>
                <a:latin typeface="Candara" pitchFamily="34" charset="0"/>
                <a:sym typeface="Wingdings" panose="05000000000000000000" pitchFamily="2" charset="2"/>
              </a:rPr>
              <a:t> pour le chercheur, </a:t>
            </a:r>
            <a:r>
              <a:rPr lang="fr-FR" sz="1400" kern="0" dirty="0">
                <a:solidFill>
                  <a:srgbClr val="D1D5D5"/>
                </a:solidFill>
                <a:latin typeface="Candara" pitchFamily="34" charset="0"/>
              </a:rPr>
              <a:t>un outil pour promouvoir la recherche publiée ailleurs</a:t>
            </a:r>
            <a:br>
              <a:rPr lang="fr-FR" sz="1400" kern="0" dirty="0">
                <a:solidFill>
                  <a:srgbClr val="D1D5D5"/>
                </a:solidFill>
                <a:latin typeface="Candara" pitchFamily="34" charset="0"/>
              </a:rPr>
            </a:br>
            <a:r>
              <a:rPr lang="fr-FR" sz="1400" kern="0" dirty="0">
                <a:solidFill>
                  <a:srgbClr val="D1D5D5"/>
                </a:solidFill>
                <a:latin typeface="Candara" pitchFamily="34" charset="0"/>
              </a:rPr>
              <a:t> (</a:t>
            </a:r>
            <a:r>
              <a:rPr lang="fr-FR" sz="1400" kern="0" dirty="0">
                <a:solidFill>
                  <a:srgbClr val="D1D5D5"/>
                </a:solidFill>
                <a:latin typeface="Candara" pitchFamily="34" charset="0"/>
                <a:hlinkClick r:id="rId11"/>
              </a:rPr>
              <a:t>F. </a:t>
            </a:r>
            <a:r>
              <a:rPr lang="fr-FR" sz="1400" kern="0" dirty="0" err="1">
                <a:solidFill>
                  <a:srgbClr val="D1D5D5"/>
                </a:solidFill>
                <a:latin typeface="Candara" pitchFamily="34" charset="0"/>
                <a:hlinkClick r:id="rId11"/>
              </a:rPr>
              <a:t>Segado-Boj</a:t>
            </a:r>
            <a:r>
              <a:rPr lang="fr-FR" sz="1400" kern="0" dirty="0">
                <a:solidFill>
                  <a:srgbClr val="D1D5D5"/>
                </a:solidFill>
                <a:latin typeface="Candara" pitchFamily="34" charset="0"/>
                <a:hlinkClick r:id="rId11"/>
              </a:rPr>
              <a:t> et al., 2019</a:t>
            </a:r>
            <a:r>
              <a:rPr lang="fr-FR" sz="1400" kern="0" dirty="0">
                <a:solidFill>
                  <a:srgbClr val="D1D5D5"/>
                </a:solidFill>
                <a:latin typeface="Candara" pitchFamily="34" charset="0"/>
              </a:rPr>
              <a:t>)</a:t>
            </a:r>
            <a:endParaRPr lang="fr-FR" sz="1100" dirty="0">
              <a:solidFill>
                <a:srgbClr val="D1D5D5"/>
              </a:solidFill>
              <a:latin typeface="Candara" pitchFamily="34" charset="0"/>
            </a:endParaRPr>
          </a:p>
        </p:txBody>
      </p:sp>
      <p:pic>
        <p:nvPicPr>
          <p:cNvPr id="10" name="Picture 2"/>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971601" y="1556792"/>
            <a:ext cx="1584176" cy="442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0301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52628"/>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Réseaux sociaux</a:t>
            </a:r>
            <a:br>
              <a:rPr lang="fr-FR" dirty="0"/>
            </a:br>
            <a:r>
              <a:rPr lang="fr-FR" sz="1600" dirty="0"/>
              <a:t>professionnels</a:t>
            </a:r>
            <a:endParaRPr lang="fr-FR" dirty="0"/>
          </a:p>
        </p:txBody>
      </p:sp>
      <p:sp>
        <p:nvSpPr>
          <p:cNvPr id="11" name="ZoneTexte 10"/>
          <p:cNvSpPr txBox="1"/>
          <p:nvPr/>
        </p:nvSpPr>
        <p:spPr>
          <a:xfrm>
            <a:off x="962100" y="1908115"/>
            <a:ext cx="7210299" cy="4985980"/>
          </a:xfrm>
          <a:prstGeom prst="rect">
            <a:avLst/>
          </a:prstGeom>
          <a:noFill/>
          <a:ln>
            <a:solidFill>
              <a:srgbClr val="9AD1DC"/>
            </a:solidFill>
          </a:ln>
        </p:spPr>
        <p:txBody>
          <a:bodyPr wrap="square" rtlCol="0">
            <a:spAutoFit/>
          </a:bodyPr>
          <a:lstStyle/>
          <a:p>
            <a:pPr>
              <a:defRPr/>
            </a:pPr>
            <a:r>
              <a:rPr lang="fr-FR" sz="1200" kern="0" dirty="0">
                <a:solidFill>
                  <a:srgbClr val="D1D5D5"/>
                </a:solidFill>
                <a:latin typeface="Candara" pitchFamily="34" charset="0"/>
                <a:hlinkClick r:id="rId3"/>
              </a:rPr>
              <a:t>https://www.linkedin.com/</a:t>
            </a:r>
            <a:r>
              <a:rPr lang="fr-FR" sz="1200" kern="0" dirty="0">
                <a:solidFill>
                  <a:srgbClr val="D1D5D5"/>
                </a:solidFill>
                <a:latin typeface="Candara" pitchFamily="34" charset="0"/>
              </a:rPr>
              <a:t> </a:t>
            </a:r>
          </a:p>
          <a:p>
            <a:pPr marL="285750" indent="-285750">
              <a:buFont typeface="Arial" pitchFamily="34" charset="0"/>
              <a:buChar char="•"/>
              <a:defRPr/>
            </a:pPr>
            <a:r>
              <a:rPr lang="fr-FR" sz="1200" kern="0" dirty="0">
                <a:solidFill>
                  <a:srgbClr val="D1D5D5"/>
                </a:solidFill>
                <a:latin typeface="Candara" pitchFamily="34" charset="0"/>
              </a:rPr>
              <a:t>ouverture en 2003 (Etats-Unis), racheté par Microsoft (2016)</a:t>
            </a:r>
          </a:p>
          <a:p>
            <a:pPr marL="285750" indent="-285750">
              <a:buFont typeface="Arial" pitchFamily="34" charset="0"/>
              <a:buChar char="•"/>
              <a:defRPr/>
            </a:pPr>
            <a:r>
              <a:rPr lang="fr-FR" sz="1200" kern="0" dirty="0">
                <a:solidFill>
                  <a:srgbClr val="D1D5D5"/>
                </a:solidFill>
                <a:latin typeface="Candara" pitchFamily="34" charset="0"/>
              </a:rPr>
              <a:t>d’abord une CVthèque, puis élargi aux offres d’emploi et au contenu produit par les utilisateurs</a:t>
            </a:r>
          </a:p>
          <a:p>
            <a:pPr marL="285750" lvl="1" indent="-285750">
              <a:buFont typeface="Arial" pitchFamily="34" charset="0"/>
              <a:buChar char="•"/>
              <a:defRPr/>
            </a:pPr>
            <a:r>
              <a:rPr lang="fr-FR" sz="1200" kern="0" dirty="0">
                <a:solidFill>
                  <a:srgbClr val="D1D5D5"/>
                </a:solidFill>
                <a:latin typeface="Candara" pitchFamily="34" charset="0"/>
              </a:rPr>
              <a:t>740  millions de comptes (mais 300 M. actifs mensuellement), 16 millions en France (54 % de la pop. active)</a:t>
            </a:r>
          </a:p>
          <a:p>
            <a:pPr marL="285750" lvl="1" indent="-285750">
              <a:buFont typeface="Arial" pitchFamily="34" charset="0"/>
              <a:buChar char="•"/>
              <a:defRPr/>
            </a:pPr>
            <a:r>
              <a:rPr lang="fr-FR" sz="1200" kern="0" dirty="0">
                <a:solidFill>
                  <a:srgbClr val="D1D5D5"/>
                </a:solidFill>
                <a:latin typeface="Candara" pitchFamily="34" charset="0"/>
              </a:rPr>
              <a:t>10 langues</a:t>
            </a:r>
          </a:p>
          <a:p>
            <a:pPr marL="285750" lvl="1" indent="-285750">
              <a:buFont typeface="Arial" pitchFamily="34" charset="0"/>
              <a:buChar char="•"/>
              <a:defRPr/>
            </a:pPr>
            <a:r>
              <a:rPr lang="fr-FR" sz="1200" kern="0" dirty="0">
                <a:solidFill>
                  <a:srgbClr val="D1D5D5"/>
                </a:solidFill>
                <a:latin typeface="Candara" pitchFamily="34" charset="0"/>
                <a:hlinkClick r:id="rId4"/>
              </a:rPr>
              <a:t>ouverture vers les universités</a:t>
            </a:r>
            <a:endParaRPr lang="fr-FR" sz="1200" kern="0" dirty="0">
              <a:solidFill>
                <a:srgbClr val="D1D5D5"/>
              </a:solidFill>
              <a:latin typeface="Candara" pitchFamily="34" charset="0"/>
            </a:endParaRPr>
          </a:p>
          <a:p>
            <a:pPr marL="285750" lvl="1" indent="-285750">
              <a:buFont typeface="Arial" pitchFamily="34" charset="0"/>
              <a:buChar char="•"/>
              <a:defRPr/>
            </a:pPr>
            <a:endParaRPr lang="fr-FR" sz="1200" kern="0" dirty="0">
              <a:solidFill>
                <a:srgbClr val="D1D5D5"/>
              </a:solidFill>
              <a:latin typeface="Candara" pitchFamily="34" charset="0"/>
            </a:endParaRPr>
          </a:p>
          <a:p>
            <a:pPr marL="0" lvl="1">
              <a:defRPr/>
            </a:pPr>
            <a:r>
              <a:rPr lang="fr-FR" sz="1200" kern="0" dirty="0">
                <a:solidFill>
                  <a:srgbClr val="D1D5D5"/>
                </a:solidFill>
                <a:latin typeface="Candara" pitchFamily="34" charset="0"/>
                <a:sym typeface="Wingdings" panose="05000000000000000000" pitchFamily="2" charset="2"/>
              </a:rPr>
              <a:t></a:t>
            </a:r>
            <a:endParaRPr lang="fr-FR" sz="1200" kern="0" dirty="0">
              <a:solidFill>
                <a:srgbClr val="D1D5D5"/>
              </a:solidFill>
              <a:latin typeface="Candara" pitchFamily="34" charset="0"/>
            </a:endParaRPr>
          </a:p>
          <a:p>
            <a:pPr marL="285750" lvl="1" indent="-285750">
              <a:buFont typeface="Arial" pitchFamily="34" charset="0"/>
              <a:buChar char="•"/>
              <a:defRPr/>
            </a:pPr>
            <a:r>
              <a:rPr lang="fr-FR" sz="1200" kern="0" dirty="0">
                <a:solidFill>
                  <a:srgbClr val="D1D5D5"/>
                </a:solidFill>
                <a:latin typeface="Candara" pitchFamily="34" charset="0"/>
              </a:rPr>
              <a:t>attention : </a:t>
            </a:r>
            <a:r>
              <a:rPr lang="fr-FR" sz="1200" kern="0" dirty="0">
                <a:solidFill>
                  <a:srgbClr val="D1D5D5"/>
                </a:solidFill>
                <a:latin typeface="Candara" pitchFamily="34" charset="0"/>
                <a:hlinkClick r:id="rId5"/>
              </a:rPr>
              <a:t>limiter la longueur de son profil </a:t>
            </a:r>
            <a:r>
              <a:rPr lang="fr-FR" sz="1200" kern="0" dirty="0">
                <a:solidFill>
                  <a:srgbClr val="D1D5D5"/>
                </a:solidFill>
                <a:latin typeface="Candara" pitchFamily="34" charset="0"/>
              </a:rPr>
              <a:t>(?)</a:t>
            </a:r>
          </a:p>
          <a:p>
            <a:pPr marL="285750" lvl="1" indent="-285750">
              <a:buFont typeface="Arial" pitchFamily="34" charset="0"/>
              <a:buChar char="•"/>
              <a:defRPr/>
            </a:pPr>
            <a:r>
              <a:rPr lang="fr-FR" sz="1200" kern="0" dirty="0">
                <a:solidFill>
                  <a:srgbClr val="D1D5D5"/>
                </a:solidFill>
                <a:latin typeface="Candara" pitchFamily="34" charset="0"/>
              </a:rPr>
              <a:t>préférences de </a:t>
            </a:r>
            <a:r>
              <a:rPr lang="fr-FR" sz="1200" kern="0" dirty="0">
                <a:solidFill>
                  <a:srgbClr val="D1D5D5"/>
                </a:solidFill>
                <a:latin typeface="Candara" pitchFamily="34" charset="0"/>
                <a:hlinkClick r:id="rId6"/>
              </a:rPr>
              <a:t>visibilité des profils</a:t>
            </a:r>
            <a:endParaRPr lang="fr-FR" sz="1200" kern="0" dirty="0">
              <a:solidFill>
                <a:srgbClr val="D1D5D5"/>
              </a:solidFill>
              <a:latin typeface="Candara" pitchFamily="34" charset="0"/>
            </a:endParaRPr>
          </a:p>
          <a:p>
            <a:pPr marL="285750" lvl="1" indent="-285750">
              <a:buFont typeface="Arial" pitchFamily="34" charset="0"/>
              <a:buChar char="•"/>
              <a:defRPr/>
            </a:pPr>
            <a:r>
              <a:rPr lang="fr-FR" sz="1200" kern="0" dirty="0">
                <a:solidFill>
                  <a:srgbClr val="D1D5D5"/>
                </a:solidFill>
                <a:latin typeface="Candara" pitchFamily="34" charset="0"/>
              </a:rPr>
              <a:t>possibilité de mettre en valeur son activité et des billets (</a:t>
            </a:r>
            <a:r>
              <a:rPr lang="fr-FR" sz="1200" kern="0" dirty="0">
                <a:solidFill>
                  <a:srgbClr val="D1D5D5"/>
                </a:solidFill>
                <a:latin typeface="Candara" pitchFamily="34" charset="0"/>
                <a:hlinkClick r:id="rId7"/>
              </a:rPr>
              <a:t>LinkedIn Pulse</a:t>
            </a:r>
            <a:r>
              <a:rPr lang="fr-FR" sz="1200" kern="0" dirty="0">
                <a:solidFill>
                  <a:srgbClr val="D1D5D5"/>
                </a:solidFill>
                <a:latin typeface="Candara" pitchFamily="34" charset="0"/>
              </a:rPr>
              <a:t>) </a:t>
            </a:r>
          </a:p>
          <a:p>
            <a:pPr marL="285750" lvl="1" indent="-285750">
              <a:buFont typeface="Arial" pitchFamily="34" charset="0"/>
              <a:buChar char="•"/>
              <a:defRPr/>
            </a:pPr>
            <a:r>
              <a:rPr lang="fr-FR" sz="1200" kern="0" dirty="0">
                <a:solidFill>
                  <a:srgbClr val="D1D5D5"/>
                </a:solidFill>
                <a:latin typeface="Candara" pitchFamily="34" charset="0"/>
                <a:hlinkClick r:id="rId8"/>
              </a:rPr>
              <a:t>pages institutionnelles</a:t>
            </a:r>
            <a:r>
              <a:rPr lang="fr-FR" sz="1200" kern="0" dirty="0">
                <a:solidFill>
                  <a:srgbClr val="D1D5D5"/>
                </a:solidFill>
                <a:latin typeface="Candara" pitchFamily="34" charset="0"/>
              </a:rPr>
              <a:t>, notamment pour offres d’emploi et suivi des </a:t>
            </a:r>
            <a:r>
              <a:rPr lang="fr-FR" sz="1200" kern="0" dirty="0" err="1">
                <a:solidFill>
                  <a:srgbClr val="D1D5D5"/>
                </a:solidFill>
                <a:latin typeface="Candara" pitchFamily="34" charset="0"/>
              </a:rPr>
              <a:t>alumni</a:t>
            </a:r>
            <a:endParaRPr lang="fr-FR" sz="1200" kern="0" dirty="0">
              <a:solidFill>
                <a:srgbClr val="D1D5D5"/>
              </a:solidFill>
              <a:latin typeface="Candara" pitchFamily="34" charset="0"/>
            </a:endParaRPr>
          </a:p>
          <a:p>
            <a:pPr marL="285750" lvl="1" indent="-285750">
              <a:buFont typeface="Arial" pitchFamily="34" charset="0"/>
              <a:buChar char="•"/>
              <a:defRPr/>
            </a:pPr>
            <a:r>
              <a:rPr lang="fr-FR" sz="1200" kern="0" dirty="0">
                <a:solidFill>
                  <a:srgbClr val="D1D5D5"/>
                </a:solidFill>
                <a:latin typeface="Candara" pitchFamily="34" charset="0"/>
              </a:rPr>
              <a:t>possibilité d’avoir des profils </a:t>
            </a:r>
            <a:r>
              <a:rPr lang="fr-FR" sz="1200" kern="0" dirty="0">
                <a:solidFill>
                  <a:srgbClr val="D1D5D5"/>
                </a:solidFill>
                <a:latin typeface="Candara" pitchFamily="34" charset="0"/>
                <a:hlinkClick r:id="rId9"/>
              </a:rPr>
              <a:t>dans une autre langue</a:t>
            </a:r>
            <a:endParaRPr lang="fr-FR" sz="1200" kern="0" dirty="0">
              <a:solidFill>
                <a:srgbClr val="D1D5D5"/>
              </a:solidFill>
              <a:latin typeface="Candara" pitchFamily="34" charset="0"/>
            </a:endParaRPr>
          </a:p>
          <a:p>
            <a:pPr marL="285750" lvl="1" indent="-285750">
              <a:buFont typeface="Arial" pitchFamily="34" charset="0"/>
              <a:buChar char="•"/>
              <a:defRPr/>
            </a:pPr>
            <a:r>
              <a:rPr lang="fr-FR" sz="1200" kern="0" dirty="0">
                <a:solidFill>
                  <a:srgbClr val="D1D5D5"/>
                </a:solidFill>
                <a:latin typeface="Candara" pitchFamily="34" charset="0"/>
              </a:rPr>
              <a:t>intérêt des groupes (+ 1,5 M.)</a:t>
            </a:r>
          </a:p>
          <a:p>
            <a:pPr marL="285750" lvl="1" indent="-285750" algn="r">
              <a:defRPr/>
            </a:pPr>
            <a:r>
              <a:rPr lang="fr-FR" sz="1200" kern="0" dirty="0">
                <a:solidFill>
                  <a:srgbClr val="D1D5D5"/>
                </a:solidFill>
                <a:latin typeface="Candara" pitchFamily="34" charset="0"/>
              </a:rPr>
              <a:t> Ex. de chercheurs : </a:t>
            </a:r>
            <a:r>
              <a:rPr lang="fr-FR" sz="1200" kern="0" dirty="0">
                <a:solidFill>
                  <a:srgbClr val="D1D5D5"/>
                </a:solidFill>
                <a:latin typeface="Candara" pitchFamily="34" charset="0"/>
                <a:hlinkClick r:id="rId10"/>
              </a:rPr>
              <a:t>Chloé-Agathe </a:t>
            </a:r>
            <a:r>
              <a:rPr lang="fr-FR" sz="1200" kern="0" dirty="0" err="1">
                <a:solidFill>
                  <a:srgbClr val="D1D5D5"/>
                </a:solidFill>
                <a:latin typeface="Candara" pitchFamily="34" charset="0"/>
                <a:hlinkClick r:id="rId10"/>
              </a:rPr>
              <a:t>Azencott</a:t>
            </a:r>
            <a:r>
              <a:rPr lang="fr-FR" sz="1200" kern="0" dirty="0">
                <a:solidFill>
                  <a:srgbClr val="D1D5D5"/>
                </a:solidFill>
                <a:latin typeface="Candara" pitchFamily="34" charset="0"/>
              </a:rPr>
              <a:t>, </a:t>
            </a:r>
            <a:r>
              <a:rPr lang="fr-FR" sz="1200" kern="0" dirty="0">
                <a:solidFill>
                  <a:srgbClr val="D1D5D5"/>
                </a:solidFill>
                <a:latin typeface="Candara" pitchFamily="34" charset="0"/>
                <a:hlinkClick r:id="rId11"/>
              </a:rPr>
              <a:t>Eric </a:t>
            </a:r>
            <a:r>
              <a:rPr lang="fr-FR" sz="1200" kern="0" dirty="0" err="1">
                <a:solidFill>
                  <a:srgbClr val="D1D5D5"/>
                </a:solidFill>
                <a:latin typeface="Candara" pitchFamily="34" charset="0"/>
                <a:hlinkClick r:id="rId11"/>
              </a:rPr>
              <a:t>Verdeil</a:t>
            </a:r>
            <a:endParaRPr lang="fr-FR" sz="1200" kern="0" dirty="0">
              <a:solidFill>
                <a:srgbClr val="D1D5D5"/>
              </a:solidFill>
              <a:latin typeface="Candara" pitchFamily="34" charset="0"/>
            </a:endParaRPr>
          </a:p>
          <a:p>
            <a:pPr marL="285750" lvl="1" indent="-285750" algn="r">
              <a:defRPr/>
            </a:pPr>
            <a:r>
              <a:rPr lang="fr-FR" sz="1200" kern="0" dirty="0">
                <a:solidFill>
                  <a:srgbClr val="D1D5D5"/>
                </a:solidFill>
                <a:latin typeface="Candara" pitchFamily="34" charset="0"/>
              </a:rPr>
              <a:t>Ex. d’institutions : </a:t>
            </a:r>
            <a:r>
              <a:rPr lang="fr-FR" sz="1200" kern="0" dirty="0">
                <a:solidFill>
                  <a:srgbClr val="D1D5D5"/>
                </a:solidFill>
                <a:latin typeface="Candara" pitchFamily="34" charset="0"/>
                <a:hlinkClick r:id="rId12"/>
              </a:rPr>
              <a:t>IFP </a:t>
            </a:r>
            <a:r>
              <a:rPr lang="fr-FR" sz="1200" kern="0" dirty="0" err="1">
                <a:solidFill>
                  <a:srgbClr val="D1D5D5"/>
                </a:solidFill>
                <a:latin typeface="Candara" pitchFamily="34" charset="0"/>
                <a:hlinkClick r:id="rId12"/>
              </a:rPr>
              <a:t>Energies</a:t>
            </a:r>
            <a:r>
              <a:rPr lang="fr-FR" sz="1200" kern="0" dirty="0">
                <a:solidFill>
                  <a:srgbClr val="D1D5D5"/>
                </a:solidFill>
                <a:latin typeface="Candara" pitchFamily="34" charset="0"/>
                <a:hlinkClick r:id="rId12"/>
              </a:rPr>
              <a:t> nouvelles</a:t>
            </a:r>
            <a:r>
              <a:rPr lang="fr-FR" sz="1200" kern="0" dirty="0">
                <a:solidFill>
                  <a:srgbClr val="D1D5D5"/>
                </a:solidFill>
                <a:latin typeface="Candara" pitchFamily="34" charset="0"/>
              </a:rPr>
              <a:t>, </a:t>
            </a:r>
            <a:r>
              <a:rPr lang="fr-FR" sz="1200" kern="0" dirty="0">
                <a:solidFill>
                  <a:srgbClr val="D1D5D5"/>
                </a:solidFill>
                <a:latin typeface="Candara" pitchFamily="34" charset="0"/>
                <a:hlinkClick r:id="rId13"/>
              </a:rPr>
              <a:t>INRIA</a:t>
            </a:r>
            <a:endParaRPr lang="fr-FR" sz="1200" kern="0" dirty="0">
              <a:solidFill>
                <a:srgbClr val="D1D5D5"/>
              </a:solidFill>
              <a:latin typeface="Candara" pitchFamily="34" charset="0"/>
            </a:endParaRPr>
          </a:p>
          <a:p>
            <a:pPr marL="0" lvl="1">
              <a:defRPr/>
            </a:pPr>
            <a:r>
              <a:rPr lang="fr-FR" sz="1200" kern="0" dirty="0">
                <a:solidFill>
                  <a:srgbClr val="D1D5D5"/>
                </a:solidFill>
                <a:latin typeface="Candara" pitchFamily="34" charset="0"/>
                <a:sym typeface="Wingdings" panose="05000000000000000000" pitchFamily="2" charset="2"/>
              </a:rPr>
              <a:t></a:t>
            </a:r>
            <a:endParaRPr lang="fr-FR" sz="1200" kern="0" dirty="0">
              <a:solidFill>
                <a:srgbClr val="D1D5D5"/>
              </a:solidFill>
              <a:latin typeface="Candara" pitchFamily="34" charset="0"/>
            </a:endParaRPr>
          </a:p>
          <a:p>
            <a:pPr marL="285750" lvl="1" indent="-285750">
              <a:buFont typeface="Arial" pitchFamily="34" charset="0"/>
              <a:buChar char="•"/>
              <a:defRPr/>
            </a:pPr>
            <a:r>
              <a:rPr lang="fr-FR" sz="1200" kern="0" dirty="0">
                <a:solidFill>
                  <a:srgbClr val="D1D5D5"/>
                </a:solidFill>
                <a:latin typeface="Candara" pitchFamily="34" charset="0"/>
                <a:sym typeface="Wingdings" panose="05000000000000000000" pitchFamily="2" charset="2"/>
              </a:rPr>
              <a:t>des comptes de moins en moins accessibles sans avoir de compte LinkedIn : « </a:t>
            </a:r>
            <a:r>
              <a:rPr lang="en-US" sz="1200" kern="0" dirty="0">
                <a:solidFill>
                  <a:srgbClr val="D1D5D5"/>
                </a:solidFill>
                <a:latin typeface="Candara" pitchFamily="34" charset="0"/>
                <a:sym typeface="Wingdings" panose="05000000000000000000" pitchFamily="2" charset="2"/>
              </a:rPr>
              <a:t>Remarque : </a:t>
            </a:r>
            <a:r>
              <a:rPr lang="fr-FR" sz="1200" kern="0" dirty="0">
                <a:solidFill>
                  <a:srgbClr val="D1D5D5"/>
                </a:solidFill>
                <a:latin typeface="Candara" pitchFamily="34" charset="0"/>
                <a:sym typeface="Wingdings" panose="05000000000000000000" pitchFamily="2" charset="2"/>
              </a:rPr>
              <a:t>Même si votre profil est [rendu public], les personnes qui ne sont pas membres LinkedIn peuvent être invitées à s'inscrire ou à s'inscrire à LinkedIn pour afficher certaines parties de votre profil public.»</a:t>
            </a:r>
            <a:r>
              <a:rPr lang="en-US" sz="1200" kern="0" dirty="0">
                <a:solidFill>
                  <a:srgbClr val="D1D5D5"/>
                </a:solidFill>
                <a:latin typeface="Candara" pitchFamily="34" charset="0"/>
                <a:sym typeface="Wingdings" panose="05000000000000000000" pitchFamily="2" charset="2"/>
              </a:rPr>
              <a:t> (</a:t>
            </a:r>
            <a:r>
              <a:rPr lang="en-US" sz="1200" kern="0" dirty="0">
                <a:solidFill>
                  <a:srgbClr val="D1D5D5"/>
                </a:solidFill>
                <a:latin typeface="Candara" pitchFamily="34" charset="0"/>
                <a:sym typeface="Wingdings" panose="05000000000000000000" pitchFamily="2" charset="2"/>
                <a:hlinkClick r:id="rId14"/>
              </a:rPr>
              <a:t>source</a:t>
            </a:r>
            <a:r>
              <a:rPr lang="en-US" sz="1200" kern="0" dirty="0">
                <a:solidFill>
                  <a:srgbClr val="D1D5D5"/>
                </a:solidFill>
                <a:latin typeface="Candara" pitchFamily="34" charset="0"/>
                <a:sym typeface="Wingdings" panose="05000000000000000000" pitchFamily="2" charset="2"/>
              </a:rPr>
              <a:t>)</a:t>
            </a:r>
            <a:endParaRPr lang="fr-FR" sz="1200" kern="0" dirty="0">
              <a:solidFill>
                <a:srgbClr val="D1D5D5"/>
              </a:solidFill>
              <a:latin typeface="Candara" pitchFamily="34" charset="0"/>
            </a:endParaRPr>
          </a:p>
          <a:p>
            <a:pPr marL="285750" lvl="1" indent="-285750">
              <a:buFont typeface="Arial" pitchFamily="34" charset="0"/>
              <a:buChar char="•"/>
              <a:defRPr/>
            </a:pPr>
            <a:r>
              <a:rPr lang="fr-FR" sz="1200" kern="0" dirty="0">
                <a:solidFill>
                  <a:srgbClr val="D1D5D5"/>
                </a:solidFill>
                <a:latin typeface="Candara" pitchFamily="34" charset="0"/>
              </a:rPr>
              <a:t>modèle payant : comptes </a:t>
            </a:r>
            <a:r>
              <a:rPr lang="fr-FR" sz="1200" i="1" kern="0" dirty="0">
                <a:solidFill>
                  <a:srgbClr val="D1D5D5"/>
                </a:solidFill>
                <a:latin typeface="Candara" pitchFamily="34" charset="0"/>
              </a:rPr>
              <a:t>basic </a:t>
            </a:r>
            <a:r>
              <a:rPr lang="fr-FR" sz="1200" kern="0" dirty="0">
                <a:solidFill>
                  <a:srgbClr val="D1D5D5"/>
                </a:solidFill>
                <a:latin typeface="Candara" pitchFamily="34" charset="0"/>
              </a:rPr>
              <a:t>(gratuit)</a:t>
            </a:r>
            <a:r>
              <a:rPr lang="fr-FR" sz="1200" i="1" kern="0" dirty="0">
                <a:solidFill>
                  <a:srgbClr val="D1D5D5"/>
                </a:solidFill>
                <a:latin typeface="Candara" pitchFamily="34" charset="0"/>
              </a:rPr>
              <a:t> </a:t>
            </a:r>
            <a:r>
              <a:rPr lang="fr-FR" sz="1200" kern="0" dirty="0">
                <a:solidFill>
                  <a:srgbClr val="D1D5D5"/>
                </a:solidFill>
                <a:latin typeface="Candara" pitchFamily="34" charset="0"/>
              </a:rPr>
              <a:t>et </a:t>
            </a:r>
            <a:r>
              <a:rPr lang="fr-FR" sz="1200" i="1" kern="0" dirty="0">
                <a:solidFill>
                  <a:srgbClr val="D1D5D5"/>
                </a:solidFill>
                <a:latin typeface="Candara" pitchFamily="34" charset="0"/>
                <a:hlinkClick r:id="rId15"/>
              </a:rPr>
              <a:t>premium</a:t>
            </a:r>
            <a:r>
              <a:rPr lang="fr-FR" sz="1200" i="1" kern="0" dirty="0">
                <a:solidFill>
                  <a:srgbClr val="D1D5D5"/>
                </a:solidFill>
                <a:latin typeface="Candara" pitchFamily="34" charset="0"/>
              </a:rPr>
              <a:t> </a:t>
            </a:r>
            <a:r>
              <a:rPr lang="fr-FR" sz="1200" kern="0" dirty="0">
                <a:solidFill>
                  <a:srgbClr val="D1D5D5"/>
                </a:solidFill>
                <a:latin typeface="Candara" pitchFamily="34" charset="0"/>
              </a:rPr>
              <a:t>(à  partir de 30 €/mois)</a:t>
            </a:r>
          </a:p>
          <a:p>
            <a:pPr marL="0" lvl="1">
              <a:defRPr/>
            </a:pPr>
            <a:endParaRPr lang="fr-FR" sz="1400" kern="0" dirty="0">
              <a:solidFill>
                <a:srgbClr val="D1D5D5"/>
              </a:solidFill>
              <a:latin typeface="Candara" pitchFamily="34" charset="0"/>
            </a:endParaRPr>
          </a:p>
          <a:p>
            <a:pPr marL="0" lvl="1" algn="ctr">
              <a:defRPr/>
            </a:pPr>
            <a:r>
              <a:rPr lang="fr-FR" sz="1400" kern="0" dirty="0">
                <a:solidFill>
                  <a:srgbClr val="D1D5D5"/>
                </a:solidFill>
                <a:latin typeface="Candara" pitchFamily="34" charset="0"/>
                <a:sym typeface="Wingdings" panose="05000000000000000000" pitchFamily="2" charset="2"/>
              </a:rPr>
              <a:t> pour le chercheur, </a:t>
            </a:r>
            <a:r>
              <a:rPr lang="fr-FR" sz="1400" kern="0" dirty="0">
                <a:solidFill>
                  <a:srgbClr val="D1D5D5"/>
                </a:solidFill>
                <a:latin typeface="Candara" pitchFamily="34" charset="0"/>
              </a:rPr>
              <a:t>un outil de contact et de veille, mais très (trop ?) orienté</a:t>
            </a:r>
            <a:br>
              <a:rPr lang="fr-FR" sz="1400" kern="0" dirty="0">
                <a:solidFill>
                  <a:srgbClr val="D1D5D5"/>
                </a:solidFill>
                <a:latin typeface="Candara" pitchFamily="34" charset="0"/>
              </a:rPr>
            </a:br>
            <a:r>
              <a:rPr lang="fr-FR" sz="1400" kern="0" dirty="0">
                <a:solidFill>
                  <a:srgbClr val="D1D5D5"/>
                </a:solidFill>
                <a:latin typeface="Candara" pitchFamily="34" charset="0"/>
              </a:rPr>
              <a:t>monde de l’entreprise (</a:t>
            </a:r>
            <a:r>
              <a:rPr lang="fr-FR" sz="1400" kern="0" dirty="0">
                <a:solidFill>
                  <a:srgbClr val="D1D5D5"/>
                </a:solidFill>
                <a:latin typeface="Candara" pitchFamily="34" charset="0"/>
                <a:hlinkClick r:id="rId16">
                  <a:extLst>
                    <a:ext uri="{A12FA001-AC4F-418D-AE19-62706E023703}">
                      <ahyp:hlinkClr xmlns:ahyp="http://schemas.microsoft.com/office/drawing/2018/hyperlinkcolor" val="tx"/>
                    </a:ext>
                  </a:extLst>
                </a:hlinkClick>
              </a:rPr>
              <a:t>F. </a:t>
            </a:r>
            <a:r>
              <a:rPr lang="fr-FR" sz="1400" kern="0" dirty="0" err="1">
                <a:solidFill>
                  <a:srgbClr val="D1D5D5"/>
                </a:solidFill>
                <a:latin typeface="Candara" pitchFamily="34" charset="0"/>
                <a:hlinkClick r:id="rId16">
                  <a:extLst>
                    <a:ext uri="{A12FA001-AC4F-418D-AE19-62706E023703}">
                      <ahyp:hlinkClr xmlns:ahyp="http://schemas.microsoft.com/office/drawing/2018/hyperlinkcolor" val="tx"/>
                    </a:ext>
                  </a:extLst>
                </a:hlinkClick>
              </a:rPr>
              <a:t>Segado-Boj</a:t>
            </a:r>
            <a:r>
              <a:rPr lang="fr-FR" sz="1400" kern="0" dirty="0">
                <a:solidFill>
                  <a:srgbClr val="D1D5D5"/>
                </a:solidFill>
                <a:latin typeface="Candara" pitchFamily="34" charset="0"/>
                <a:hlinkClick r:id="rId16">
                  <a:extLst>
                    <a:ext uri="{A12FA001-AC4F-418D-AE19-62706E023703}">
                      <ahyp:hlinkClr xmlns:ahyp="http://schemas.microsoft.com/office/drawing/2018/hyperlinkcolor" val="tx"/>
                    </a:ext>
                  </a:extLst>
                </a:hlinkClick>
              </a:rPr>
              <a:t> et al., 2019</a:t>
            </a:r>
            <a:r>
              <a:rPr lang="fr-FR" sz="1400" kern="0" dirty="0">
                <a:solidFill>
                  <a:srgbClr val="D1D5D5"/>
                </a:solidFill>
                <a:latin typeface="Candara" pitchFamily="34" charset="0"/>
              </a:rPr>
              <a:t>)</a:t>
            </a:r>
            <a:endParaRPr lang="fr-FR" sz="1200" kern="0" dirty="0">
              <a:solidFill>
                <a:srgbClr val="D1D5D5"/>
              </a:solidFill>
              <a:latin typeface="Candara" pitchFamily="34" charset="0"/>
            </a:endParaRPr>
          </a:p>
        </p:txBody>
      </p:sp>
      <p:pic>
        <p:nvPicPr>
          <p:cNvPr id="4098" name="Picture 2" descr="LinkedIn"/>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994897" y="1399757"/>
            <a:ext cx="1812277" cy="422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221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52628"/>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Réseaux sociaux</a:t>
            </a:r>
            <a:br>
              <a:rPr lang="fr-FR" dirty="0"/>
            </a:br>
            <a:r>
              <a:rPr lang="fr-FR" sz="1600" dirty="0"/>
              <a:t>académiques / scientifiques / de chercheurs</a:t>
            </a:r>
            <a:endParaRPr lang="fr-FR" dirty="0"/>
          </a:p>
        </p:txBody>
      </p:sp>
      <p:sp>
        <p:nvSpPr>
          <p:cNvPr id="7" name="ZoneTexte 6"/>
          <p:cNvSpPr txBox="1"/>
          <p:nvPr/>
        </p:nvSpPr>
        <p:spPr>
          <a:xfrm>
            <a:off x="971600" y="2068671"/>
            <a:ext cx="7200800" cy="4708981"/>
          </a:xfrm>
          <a:prstGeom prst="rect">
            <a:avLst/>
          </a:prstGeom>
          <a:noFill/>
          <a:ln>
            <a:solidFill>
              <a:srgbClr val="9AD1DC"/>
            </a:solidFill>
          </a:ln>
        </p:spPr>
        <p:txBody>
          <a:bodyPr wrap="square" rtlCol="0">
            <a:spAutoFit/>
          </a:bodyPr>
          <a:lstStyle/>
          <a:p>
            <a:r>
              <a:rPr lang="fr-FR" sz="1400" kern="0" dirty="0">
                <a:solidFill>
                  <a:srgbClr val="D1D5D5"/>
                </a:solidFill>
                <a:latin typeface="Candara" pitchFamily="34" charset="0"/>
                <a:hlinkClick r:id="rId3"/>
              </a:rPr>
              <a:t>https://www.academia.edu/</a:t>
            </a:r>
            <a:endParaRPr lang="fr-FR" sz="1400" kern="0" dirty="0">
              <a:solidFill>
                <a:srgbClr val="D1D5D5"/>
              </a:solidFill>
              <a:latin typeface="Candara" pitchFamily="34" charset="0"/>
            </a:endParaRPr>
          </a:p>
          <a:p>
            <a:pPr marL="285750" indent="-285750">
              <a:buFont typeface="Arial" pitchFamily="34" charset="0"/>
              <a:buChar char="•"/>
            </a:pPr>
            <a:r>
              <a:rPr lang="fr-FR" sz="1400" kern="0" dirty="0">
                <a:solidFill>
                  <a:srgbClr val="D1D5D5"/>
                </a:solidFill>
                <a:latin typeface="Candara" pitchFamily="34" charset="0"/>
              </a:rPr>
              <a:t>ouverture en 2008</a:t>
            </a:r>
          </a:p>
          <a:p>
            <a:pPr marL="285750" lvl="1" indent="-285750">
              <a:buFont typeface="Arial" pitchFamily="34" charset="0"/>
              <a:buChar char="•"/>
            </a:pPr>
            <a:r>
              <a:rPr lang="fr-FR" sz="1400" kern="0" dirty="0">
                <a:solidFill>
                  <a:srgbClr val="D1D5D5"/>
                </a:solidFill>
                <a:latin typeface="Candara" pitchFamily="34" charset="0"/>
              </a:rPr>
              <a:t>150 millions de comptes, 22 millions de </a:t>
            </a:r>
            <a:r>
              <a:rPr lang="fr-FR" sz="1400" i="1" kern="0" dirty="0" err="1">
                <a:solidFill>
                  <a:srgbClr val="D1D5D5"/>
                </a:solidFill>
                <a:latin typeface="Candara" pitchFamily="34" charset="0"/>
              </a:rPr>
              <a:t>papers</a:t>
            </a:r>
            <a:endParaRPr lang="fr-FR" sz="1400" i="1" kern="0" dirty="0">
              <a:solidFill>
                <a:srgbClr val="D1D5D5"/>
              </a:solidFill>
              <a:latin typeface="Candara" pitchFamily="34" charset="0"/>
            </a:endParaRPr>
          </a:p>
          <a:p>
            <a:pPr marL="285750" lvl="1" indent="-285750">
              <a:buFont typeface="Arial" pitchFamily="34" charset="0"/>
              <a:buChar char="•"/>
            </a:pPr>
            <a:r>
              <a:rPr lang="fr-FR" sz="1400" kern="0" dirty="0">
                <a:solidFill>
                  <a:srgbClr val="D1D5D5"/>
                </a:solidFill>
                <a:latin typeface="Candara" pitchFamily="34" charset="0"/>
              </a:rPr>
              <a:t>73 M. de visiteurs uniques/mois</a:t>
            </a:r>
          </a:p>
          <a:p>
            <a:pPr marL="285750" lvl="1" indent="-285750">
              <a:buFont typeface="Arial" pitchFamily="34" charset="0"/>
              <a:buChar char="•"/>
            </a:pPr>
            <a:r>
              <a:rPr lang="fr-FR" sz="1400" kern="0" dirty="0">
                <a:solidFill>
                  <a:srgbClr val="D1D5D5"/>
                </a:solidFill>
                <a:latin typeface="Candara" pitchFamily="34" charset="0"/>
              </a:rPr>
              <a:t>plutôt SHS  </a:t>
            </a:r>
          </a:p>
          <a:p>
            <a:pPr marL="285750" lvl="1" indent="-285750">
              <a:buFont typeface="Arial" pitchFamily="34" charset="0"/>
              <a:buChar char="•"/>
            </a:pPr>
            <a:r>
              <a:rPr lang="fr-FR" sz="1400" kern="0" dirty="0">
                <a:solidFill>
                  <a:srgbClr val="D1D5D5"/>
                </a:solidFill>
                <a:latin typeface="Candara" pitchFamily="34" charset="0"/>
              </a:rPr>
              <a:t>centré sur le partage des </a:t>
            </a:r>
            <a:r>
              <a:rPr lang="fr-FR" sz="1400" i="1" kern="0" dirty="0" err="1">
                <a:solidFill>
                  <a:srgbClr val="D1D5D5"/>
                </a:solidFill>
                <a:latin typeface="Candara" pitchFamily="34" charset="0"/>
              </a:rPr>
              <a:t>papers</a:t>
            </a:r>
            <a:r>
              <a:rPr lang="fr-FR" sz="1400" i="1" kern="0" dirty="0">
                <a:solidFill>
                  <a:srgbClr val="D1D5D5"/>
                </a:solidFill>
                <a:latin typeface="Candara" pitchFamily="34" charset="0"/>
              </a:rPr>
              <a:t> </a:t>
            </a:r>
            <a:r>
              <a:rPr lang="fr-FR" sz="1400" kern="0" dirty="0">
                <a:solidFill>
                  <a:srgbClr val="D1D5D5"/>
                </a:solidFill>
                <a:latin typeface="Candara" pitchFamily="34" charset="0"/>
              </a:rPr>
              <a:t>– plateforme de dépôt</a:t>
            </a:r>
          </a:p>
          <a:p>
            <a:pPr marL="285750" lvl="1" indent="-285750">
              <a:buFont typeface="Arial" pitchFamily="34" charset="0"/>
              <a:buChar char="•"/>
            </a:pPr>
            <a:r>
              <a:rPr lang="fr-FR" sz="1400" kern="0" dirty="0">
                <a:solidFill>
                  <a:srgbClr val="D1D5D5"/>
                </a:solidFill>
                <a:latin typeface="Candara" pitchFamily="34" charset="0"/>
              </a:rPr>
              <a:t>présence de statistiques</a:t>
            </a:r>
          </a:p>
          <a:p>
            <a:pPr marL="285750" lvl="1" indent="-285750">
              <a:buFont typeface="Arial" pitchFamily="34" charset="0"/>
              <a:buChar char="•"/>
            </a:pPr>
            <a:r>
              <a:rPr lang="fr-FR" sz="1400" kern="0" dirty="0">
                <a:solidFill>
                  <a:srgbClr val="D1D5D5"/>
                </a:solidFill>
                <a:latin typeface="Candara" pitchFamily="34" charset="0"/>
                <a:hlinkClick r:id="rId4"/>
              </a:rPr>
              <a:t>offre premium</a:t>
            </a:r>
            <a:r>
              <a:rPr lang="fr-FR" sz="1400" kern="0" dirty="0">
                <a:solidFill>
                  <a:srgbClr val="D1D5D5"/>
                </a:solidFill>
                <a:latin typeface="Candara" pitchFamily="34" charset="0"/>
              </a:rPr>
              <a:t>, permettant notamment de se créer un site (ex. : </a:t>
            </a:r>
            <a:r>
              <a:rPr lang="fr-FR" sz="1400" kern="0" dirty="0">
                <a:solidFill>
                  <a:srgbClr val="D1D5D5"/>
                </a:solidFill>
                <a:latin typeface="Candara" pitchFamily="34" charset="0"/>
                <a:hlinkClick r:id="rId5" action="ppaction://hlinkfile"/>
              </a:rPr>
              <a:t>M. </a:t>
            </a:r>
            <a:r>
              <a:rPr lang="fr-FR" sz="1400" kern="0" dirty="0" err="1">
                <a:solidFill>
                  <a:srgbClr val="D1D5D5"/>
                </a:solidFill>
                <a:latin typeface="Candara" pitchFamily="34" charset="0"/>
                <a:hlinkClick r:id="rId5" action="ppaction://hlinkfile"/>
              </a:rPr>
              <a:t>Achouche</a:t>
            </a:r>
            <a:r>
              <a:rPr lang="fr-FR" sz="1400" kern="0" dirty="0">
                <a:solidFill>
                  <a:srgbClr val="D1D5D5"/>
                </a:solidFill>
                <a:latin typeface="Candara" pitchFamily="34" charset="0"/>
              </a:rPr>
              <a:t>)</a:t>
            </a:r>
          </a:p>
          <a:p>
            <a:pPr marL="285750" lvl="1" indent="-285750">
              <a:buFont typeface="Arial" pitchFamily="34" charset="0"/>
              <a:buChar char="•"/>
            </a:pPr>
            <a:r>
              <a:rPr lang="fr-FR" sz="1400" kern="0" dirty="0">
                <a:solidFill>
                  <a:srgbClr val="D1D5D5"/>
                </a:solidFill>
                <a:latin typeface="Candara" pitchFamily="34" charset="0"/>
              </a:rPr>
              <a:t>moteur de recherche : </a:t>
            </a:r>
            <a:r>
              <a:rPr lang="fr-FR" sz="1400" kern="0" dirty="0">
                <a:solidFill>
                  <a:srgbClr val="D1D5D5"/>
                </a:solidFill>
                <a:latin typeface="Candara" pitchFamily="34" charset="0"/>
                <a:hlinkClick r:id="rId6"/>
              </a:rPr>
              <a:t>http://www.academia.edu/about</a:t>
            </a:r>
            <a:r>
              <a:rPr lang="fr-FR" sz="1400" kern="0" dirty="0">
                <a:solidFill>
                  <a:srgbClr val="D1D5D5"/>
                </a:solidFill>
                <a:latin typeface="Candara" pitchFamily="34" charset="0"/>
              </a:rPr>
              <a:t>, mais de plus en plus limité par modèle premium (260 000 comptes)</a:t>
            </a:r>
          </a:p>
          <a:p>
            <a:pPr marL="285750" lvl="1" indent="-285750">
              <a:buFont typeface="Arial" pitchFamily="34" charset="0"/>
              <a:buChar char="•"/>
            </a:pPr>
            <a:endParaRPr lang="fr-FR" sz="1400" kern="0" dirty="0">
              <a:solidFill>
                <a:srgbClr val="D1D5D5"/>
              </a:solidFill>
              <a:latin typeface="Candara" pitchFamily="34" charset="0"/>
            </a:endParaRPr>
          </a:p>
          <a:p>
            <a:pPr marL="0" lvl="1"/>
            <a:r>
              <a:rPr lang="fr-FR" sz="1400" kern="0" dirty="0">
                <a:solidFill>
                  <a:srgbClr val="D1D5D5"/>
                </a:solidFill>
                <a:latin typeface="Candara" pitchFamily="34" charset="0"/>
                <a:sym typeface="Wingdings" panose="05000000000000000000" pitchFamily="2" charset="2"/>
              </a:rPr>
              <a:t></a:t>
            </a:r>
            <a:endParaRPr lang="fr-FR" sz="1400" kern="0" dirty="0">
              <a:solidFill>
                <a:srgbClr val="D1D5D5"/>
              </a:solidFill>
              <a:latin typeface="Candara" pitchFamily="34" charset="0"/>
            </a:endParaRPr>
          </a:p>
          <a:p>
            <a:pPr marL="285750" lvl="1" indent="-285750">
              <a:buFont typeface="Arial" pitchFamily="34" charset="0"/>
              <a:buChar char="•"/>
            </a:pPr>
            <a:r>
              <a:rPr lang="fr-FR" sz="1400" kern="0" dirty="0">
                <a:solidFill>
                  <a:srgbClr val="D1D5D5"/>
                </a:solidFill>
                <a:latin typeface="Candara" pitchFamily="34" charset="0"/>
              </a:rPr>
              <a:t>pas de contrôle du profil lors de la création du compte</a:t>
            </a:r>
          </a:p>
          <a:p>
            <a:pPr marL="285750" lvl="1" indent="-285750">
              <a:buFont typeface="Arial" pitchFamily="34" charset="0"/>
              <a:buChar char="•"/>
            </a:pPr>
            <a:r>
              <a:rPr lang="fr-FR" sz="1400" kern="0" dirty="0">
                <a:solidFill>
                  <a:srgbClr val="D1D5D5"/>
                </a:solidFill>
                <a:latin typeface="Candara" pitchFamily="34" charset="0"/>
              </a:rPr>
              <a:t>pas de contrôle des documents déposés et des tags (+ 2 millions)</a:t>
            </a:r>
          </a:p>
          <a:p>
            <a:pPr marL="285750" lvl="1" indent="-285750">
              <a:buFont typeface="Arial" pitchFamily="34" charset="0"/>
              <a:buChar char="•"/>
            </a:pPr>
            <a:r>
              <a:rPr lang="fr-FR" sz="1400" kern="0" dirty="0">
                <a:solidFill>
                  <a:srgbClr val="D1D5D5"/>
                </a:solidFill>
                <a:latin typeface="Candara" pitchFamily="34" charset="0"/>
              </a:rPr>
              <a:t>pas de référentiels contrôlés (affiliations, tags)</a:t>
            </a:r>
          </a:p>
          <a:p>
            <a:pPr marL="285750" lvl="1" indent="-285750">
              <a:buFont typeface="Arial" pitchFamily="34" charset="0"/>
              <a:buChar char="•"/>
            </a:pPr>
            <a:r>
              <a:rPr lang="fr-FR" sz="1400" kern="0" dirty="0">
                <a:solidFill>
                  <a:srgbClr val="D1D5D5"/>
                </a:solidFill>
                <a:latin typeface="Candara" pitchFamily="34" charset="0"/>
              </a:rPr>
              <a:t>moins de fonctionnalités que ResearchGate</a:t>
            </a:r>
          </a:p>
          <a:p>
            <a:pPr marL="285750" lvl="1" indent="-285750">
              <a:buFont typeface="Arial" pitchFamily="34" charset="0"/>
              <a:buChar char="•"/>
            </a:pPr>
            <a:r>
              <a:rPr lang="fr-FR" sz="1400" kern="0" dirty="0">
                <a:solidFill>
                  <a:srgbClr val="D1D5D5"/>
                </a:solidFill>
                <a:latin typeface="Candara" pitchFamily="34" charset="0"/>
              </a:rPr>
              <a:t>des profils normalement individuels (même si possibilité de contourner le système)</a:t>
            </a:r>
          </a:p>
          <a:p>
            <a:pPr marL="285750" lvl="1" indent="-285750">
              <a:buFont typeface="Arial" pitchFamily="34" charset="0"/>
              <a:buChar char="•"/>
            </a:pPr>
            <a:r>
              <a:rPr lang="fr-FR" sz="1400" kern="0" dirty="0">
                <a:solidFill>
                  <a:srgbClr val="D1D5D5"/>
                </a:solidFill>
                <a:latin typeface="Candara" pitchFamily="34" charset="0"/>
                <a:hlinkClick r:id="rId7"/>
              </a:rPr>
              <a:t>modèle premium</a:t>
            </a:r>
            <a:r>
              <a:rPr lang="fr-FR" sz="1400" kern="0" dirty="0">
                <a:solidFill>
                  <a:srgbClr val="D1D5D5"/>
                </a:solidFill>
                <a:latin typeface="Candara" pitchFamily="34" charset="0"/>
              </a:rPr>
              <a:t> de plus en plus bloquant</a:t>
            </a:r>
          </a:p>
          <a:p>
            <a:pPr algn="r"/>
            <a:r>
              <a:rPr lang="fr-FR" sz="1200" dirty="0">
                <a:solidFill>
                  <a:srgbClr val="D1D5D5"/>
                </a:solidFill>
                <a:latin typeface="Candara" pitchFamily="34" charset="0"/>
              </a:rPr>
              <a:t>Ex.  de chercheurs : </a:t>
            </a:r>
            <a:r>
              <a:rPr lang="fr-FR" sz="1200" dirty="0">
                <a:solidFill>
                  <a:srgbClr val="D1D5D5"/>
                </a:solidFill>
                <a:latin typeface="Candara" pitchFamily="34" charset="0"/>
                <a:hlinkClick r:id="rId8"/>
              </a:rPr>
              <a:t>Michael E. Smith</a:t>
            </a:r>
            <a:endParaRPr lang="fr-FR" sz="1200" dirty="0">
              <a:solidFill>
                <a:srgbClr val="D1D5D5"/>
              </a:solidFill>
              <a:latin typeface="Candara" pitchFamily="34" charset="0"/>
            </a:endParaRPr>
          </a:p>
          <a:p>
            <a:pPr algn="r"/>
            <a:r>
              <a:rPr lang="fr-FR" sz="1200" kern="0" dirty="0">
                <a:solidFill>
                  <a:srgbClr val="D1D5D5"/>
                </a:solidFill>
                <a:latin typeface="Candara" pitchFamily="34" charset="0"/>
              </a:rPr>
              <a:t>Ex. d’une institution : </a:t>
            </a:r>
            <a:r>
              <a:rPr lang="fr-FR" sz="1200" kern="0" dirty="0">
                <a:solidFill>
                  <a:srgbClr val="D1D5D5"/>
                </a:solidFill>
                <a:latin typeface="Candara" pitchFamily="34" charset="0"/>
                <a:hlinkClick r:id="rId9"/>
              </a:rPr>
              <a:t>IHA</a:t>
            </a:r>
            <a:endParaRPr lang="fr-FR" sz="1200" kern="0" dirty="0">
              <a:solidFill>
                <a:srgbClr val="D1D5D5"/>
              </a:solidFill>
              <a:latin typeface="Candara" pitchFamily="34" charset="0"/>
            </a:endParaRPr>
          </a:p>
          <a:p>
            <a:pPr algn="r"/>
            <a:r>
              <a:rPr lang="fr-FR" sz="1200" kern="0" dirty="0">
                <a:solidFill>
                  <a:srgbClr val="D1D5D5"/>
                </a:solidFill>
                <a:latin typeface="Candara" pitchFamily="34" charset="0"/>
              </a:rPr>
              <a:t>Ex. d’une revue : </a:t>
            </a:r>
            <a:r>
              <a:rPr lang="fr-FR" sz="1200" i="1" kern="0" dirty="0">
                <a:solidFill>
                  <a:srgbClr val="D1D5D5"/>
                </a:solidFill>
                <a:latin typeface="Candara" pitchFamily="34" charset="0"/>
                <a:hlinkClick r:id="rId10"/>
              </a:rPr>
              <a:t>e-</a:t>
            </a:r>
            <a:r>
              <a:rPr lang="fr-FR" sz="1200" i="1" kern="0" dirty="0" err="1">
                <a:solidFill>
                  <a:srgbClr val="D1D5D5"/>
                </a:solidFill>
                <a:latin typeface="Candara" pitchFamily="34" charset="0"/>
                <a:hlinkClick r:id="rId10"/>
              </a:rPr>
              <a:t>Phaïstos</a:t>
            </a:r>
            <a:endParaRPr lang="fr-FR" sz="1200" i="1" kern="0" dirty="0">
              <a:solidFill>
                <a:srgbClr val="D1D5D5"/>
              </a:solidFill>
              <a:latin typeface="Candara" pitchFamily="34" charset="0"/>
            </a:endParaRPr>
          </a:p>
          <a:p>
            <a:pPr algn="r"/>
            <a:r>
              <a:rPr lang="fr-FR" sz="1200" kern="0" dirty="0">
                <a:solidFill>
                  <a:srgbClr val="D1D5D5"/>
                </a:solidFill>
                <a:latin typeface="Candara" pitchFamily="34" charset="0"/>
              </a:rPr>
              <a:t>Témoignage : </a:t>
            </a:r>
            <a:r>
              <a:rPr lang="fr-FR" sz="1200" kern="0" dirty="0">
                <a:solidFill>
                  <a:srgbClr val="D1D5D5"/>
                </a:solidFill>
                <a:latin typeface="Candara" pitchFamily="34" charset="0"/>
                <a:hlinkClick r:id="rId11"/>
              </a:rPr>
              <a:t>C. Benech</a:t>
            </a:r>
            <a:endParaRPr lang="fr-FR" sz="1200" kern="0" dirty="0">
              <a:solidFill>
                <a:srgbClr val="D1D5D5"/>
              </a:solidFill>
              <a:latin typeface="Candara" pitchFamily="34" charset="0"/>
            </a:endParaRPr>
          </a:p>
        </p:txBody>
      </p:sp>
      <p:pic>
        <p:nvPicPr>
          <p:cNvPr id="6" name="Image 5"/>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975115" y="1556792"/>
            <a:ext cx="2772000" cy="486000"/>
          </a:xfrm>
          <a:prstGeom prst="rect">
            <a:avLst/>
          </a:prstGeom>
        </p:spPr>
      </p:pic>
    </p:spTree>
    <p:extLst>
      <p:ext uri="{BB962C8B-B14F-4D97-AF65-F5344CB8AC3E}">
        <p14:creationId xmlns:p14="http://schemas.microsoft.com/office/powerpoint/2010/main" val="557710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52628"/>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Réseaux sociaux</a:t>
            </a:r>
            <a:br>
              <a:rPr lang="fr-FR" dirty="0"/>
            </a:br>
            <a:r>
              <a:rPr lang="fr-FR" sz="1600" dirty="0"/>
              <a:t>académiques / scientifiques / de chercheurs</a:t>
            </a:r>
            <a:endParaRPr lang="fr-FR" dirty="0"/>
          </a:p>
        </p:txBody>
      </p:sp>
      <p:sp>
        <p:nvSpPr>
          <p:cNvPr id="8" name="ZoneTexte 7"/>
          <p:cNvSpPr txBox="1"/>
          <p:nvPr/>
        </p:nvSpPr>
        <p:spPr>
          <a:xfrm>
            <a:off x="971601" y="1986217"/>
            <a:ext cx="7200800" cy="4708981"/>
          </a:xfrm>
          <a:prstGeom prst="rect">
            <a:avLst/>
          </a:prstGeom>
          <a:noFill/>
          <a:ln>
            <a:solidFill>
              <a:srgbClr val="9AD1DC"/>
            </a:solidFill>
          </a:ln>
        </p:spPr>
        <p:txBody>
          <a:bodyPr wrap="square" rtlCol="0">
            <a:spAutoFit/>
          </a:bodyPr>
          <a:lstStyle/>
          <a:p>
            <a:r>
              <a:rPr lang="fr-FR" sz="1400" kern="0" dirty="0">
                <a:solidFill>
                  <a:srgbClr val="D1D5D5"/>
                </a:solidFill>
                <a:latin typeface="Candara" pitchFamily="34" charset="0"/>
                <a:hlinkClick r:id="rId3"/>
              </a:rPr>
              <a:t>https://www.researchgate.net/</a:t>
            </a:r>
            <a:endParaRPr lang="fr-FR" sz="1400" kern="0" dirty="0">
              <a:solidFill>
                <a:srgbClr val="D1D5D5"/>
              </a:solidFill>
              <a:latin typeface="Candara" pitchFamily="34" charset="0"/>
            </a:endParaRPr>
          </a:p>
          <a:p>
            <a:pPr marL="285750" indent="-285750">
              <a:buFont typeface="Arial" pitchFamily="34" charset="0"/>
              <a:buChar char="•"/>
            </a:pPr>
            <a:r>
              <a:rPr lang="fr-FR" sz="1400" kern="0" dirty="0">
                <a:solidFill>
                  <a:srgbClr val="D1D5D5"/>
                </a:solidFill>
                <a:latin typeface="Candara" pitchFamily="34" charset="0"/>
              </a:rPr>
              <a:t>ouverture en 2008 </a:t>
            </a:r>
          </a:p>
          <a:p>
            <a:pPr marL="285750" indent="-285750">
              <a:buFont typeface="Arial" pitchFamily="34" charset="0"/>
              <a:buChar char="•"/>
            </a:pPr>
            <a:r>
              <a:rPr lang="fr-FR" sz="1400" kern="0" dirty="0">
                <a:solidFill>
                  <a:srgbClr val="D1D5D5"/>
                </a:solidFill>
                <a:latin typeface="Candara" pitchFamily="34" charset="0"/>
              </a:rPr>
              <a:t>20  millions de comptes, dont 45 prix Nobel, </a:t>
            </a:r>
            <a:br>
              <a:rPr lang="fr-FR" sz="1400" kern="0" dirty="0">
                <a:solidFill>
                  <a:srgbClr val="D1D5D5"/>
                </a:solidFill>
                <a:latin typeface="Candara" pitchFamily="34" charset="0"/>
              </a:rPr>
            </a:br>
            <a:r>
              <a:rPr lang="fr-FR" sz="1400" kern="0" dirty="0">
                <a:solidFill>
                  <a:srgbClr val="D1D5D5"/>
                </a:solidFill>
                <a:latin typeface="Candara" pitchFamily="34" charset="0"/>
              </a:rPr>
              <a:t>135 millions de documents, 1 million </a:t>
            </a:r>
            <a:r>
              <a:rPr lang="fr-FR" sz="1400" i="1" kern="0" dirty="0" err="1">
                <a:solidFill>
                  <a:srgbClr val="D1D5D5"/>
                </a:solidFill>
                <a:latin typeface="Candara" pitchFamily="34" charset="0"/>
              </a:rPr>
              <a:t>projects</a:t>
            </a:r>
            <a:endParaRPr lang="fr-FR" sz="1400" i="1" kern="0" dirty="0">
              <a:solidFill>
                <a:srgbClr val="D1D5D5"/>
              </a:solidFill>
              <a:latin typeface="Candara" pitchFamily="34" charset="0"/>
            </a:endParaRPr>
          </a:p>
          <a:p>
            <a:pPr marL="285750" indent="-285750">
              <a:buFont typeface="Arial" pitchFamily="34" charset="0"/>
              <a:buChar char="•"/>
            </a:pPr>
            <a:r>
              <a:rPr lang="fr-FR" sz="1400" kern="0" dirty="0">
                <a:solidFill>
                  <a:srgbClr val="D1D5D5"/>
                </a:solidFill>
                <a:latin typeface="Candara" pitchFamily="34" charset="0"/>
                <a:hlinkClick r:id="rId4"/>
              </a:rPr>
              <a:t>plutôt STM</a:t>
            </a:r>
            <a:endParaRPr lang="fr-FR" sz="1400" kern="0" dirty="0">
              <a:solidFill>
                <a:srgbClr val="D1D5D5"/>
              </a:solidFill>
              <a:latin typeface="Candara" pitchFamily="34" charset="0"/>
            </a:endParaRPr>
          </a:p>
          <a:p>
            <a:pPr marL="285750" lvl="1" indent="-285750">
              <a:buFont typeface="Arial" pitchFamily="34" charset="0"/>
              <a:buChar char="•"/>
            </a:pPr>
            <a:r>
              <a:rPr lang="fr-FR" sz="1400" kern="0" dirty="0">
                <a:solidFill>
                  <a:srgbClr val="D1D5D5"/>
                </a:solidFill>
                <a:latin typeface="Candara" pitchFamily="34" charset="0"/>
              </a:rPr>
              <a:t>plateforme de dépôt</a:t>
            </a:r>
          </a:p>
          <a:p>
            <a:pPr marL="285750" lvl="1" indent="-285750">
              <a:buFont typeface="Arial" pitchFamily="34" charset="0"/>
              <a:buChar char="•"/>
            </a:pPr>
            <a:r>
              <a:rPr lang="fr-FR" sz="1400" kern="0" dirty="0">
                <a:solidFill>
                  <a:srgbClr val="D1D5D5"/>
                </a:solidFill>
                <a:latin typeface="Candara" pitchFamily="34" charset="0"/>
              </a:rPr>
              <a:t>présence de statistiques </a:t>
            </a:r>
            <a:r>
              <a:rPr lang="da-DK" sz="1400" kern="0" dirty="0">
                <a:solidFill>
                  <a:srgbClr val="D1D5D5"/>
                </a:solidFill>
                <a:latin typeface="Candara" pitchFamily="34" charset="0"/>
              </a:rPr>
              <a:t>(</a:t>
            </a:r>
            <a:r>
              <a:rPr lang="da-DK" sz="1400" i="1" kern="0" dirty="0">
                <a:solidFill>
                  <a:srgbClr val="D1D5D5"/>
                </a:solidFill>
                <a:latin typeface="Candara" pitchFamily="34" charset="0"/>
                <a:hlinkClick r:id="rId5"/>
              </a:rPr>
              <a:t>RG Score</a:t>
            </a:r>
            <a:r>
              <a:rPr lang="da-DK" sz="1400" kern="0" dirty="0">
                <a:solidFill>
                  <a:srgbClr val="D1D5D5"/>
                </a:solidFill>
                <a:latin typeface="Candara" pitchFamily="34" charset="0"/>
              </a:rPr>
              <a:t>), peu fiables</a:t>
            </a:r>
          </a:p>
          <a:p>
            <a:pPr marL="285750" lvl="1" indent="-285750">
              <a:buFont typeface="Arial" pitchFamily="34" charset="0"/>
              <a:buChar char="•"/>
            </a:pPr>
            <a:r>
              <a:rPr lang="da-DK" sz="1400" kern="0" dirty="0">
                <a:solidFill>
                  <a:srgbClr val="D1D5D5"/>
                </a:solidFill>
                <a:latin typeface="Candara" pitchFamily="34" charset="0"/>
              </a:rPr>
              <a:t>service de questions/réponses (Q&amp;A, + 1 million)</a:t>
            </a:r>
          </a:p>
          <a:p>
            <a:pPr marL="285750" lvl="1" indent="-285750">
              <a:buFont typeface="Arial" pitchFamily="34" charset="0"/>
              <a:buChar char="•"/>
            </a:pPr>
            <a:r>
              <a:rPr lang="da-DK" sz="1400" kern="0" dirty="0">
                <a:solidFill>
                  <a:srgbClr val="D1D5D5"/>
                </a:solidFill>
                <a:latin typeface="Candara" pitchFamily="34" charset="0"/>
              </a:rPr>
              <a:t>moteur de recherche : </a:t>
            </a:r>
            <a:r>
              <a:rPr lang="fr-FR" sz="1400" dirty="0">
                <a:hlinkClick r:id="rId6"/>
              </a:rPr>
              <a:t>https://www.researchgate.net/search</a:t>
            </a:r>
            <a:endParaRPr lang="da-DK" sz="1400" kern="0" dirty="0">
              <a:solidFill>
                <a:srgbClr val="D1D5D5"/>
              </a:solidFill>
              <a:latin typeface="Candara" pitchFamily="34" charset="0"/>
            </a:endParaRPr>
          </a:p>
          <a:p>
            <a:pPr marL="285750" lvl="1" indent="-285750">
              <a:buFont typeface="Arial" pitchFamily="34" charset="0"/>
              <a:buChar char="•"/>
            </a:pPr>
            <a:endParaRPr lang="fr-FR" sz="1400" kern="0" dirty="0">
              <a:solidFill>
                <a:srgbClr val="D1D5D5"/>
              </a:solidFill>
              <a:latin typeface="Candara" pitchFamily="34" charset="0"/>
            </a:endParaRPr>
          </a:p>
          <a:p>
            <a:pPr marL="0" lvl="1"/>
            <a:r>
              <a:rPr lang="fr-FR" sz="1400" kern="0" dirty="0">
                <a:solidFill>
                  <a:srgbClr val="D1D5D5"/>
                </a:solidFill>
                <a:latin typeface="Candara" pitchFamily="34" charset="0"/>
                <a:sym typeface="Wingdings" panose="05000000000000000000" pitchFamily="2" charset="2"/>
              </a:rPr>
              <a:t></a:t>
            </a:r>
            <a:endParaRPr lang="fr-FR" sz="1400" kern="0" dirty="0">
              <a:solidFill>
                <a:srgbClr val="D1D5D5"/>
              </a:solidFill>
              <a:latin typeface="Candara" pitchFamily="34" charset="0"/>
            </a:endParaRPr>
          </a:p>
          <a:p>
            <a:pPr marL="285750" lvl="1" indent="-285750">
              <a:buFont typeface="Arial" pitchFamily="34" charset="0"/>
              <a:buChar char="•"/>
            </a:pPr>
            <a:r>
              <a:rPr lang="fr-FR" sz="1400" kern="0" dirty="0">
                <a:solidFill>
                  <a:srgbClr val="D1D5D5"/>
                </a:solidFill>
                <a:latin typeface="Candara" pitchFamily="34" charset="0"/>
              </a:rPr>
              <a:t>vérification du profil lors de l’inscription (mail institutionnel ou demande circonstanciée)</a:t>
            </a:r>
          </a:p>
          <a:p>
            <a:pPr marL="285750" lvl="1" indent="-285750">
              <a:buFont typeface="Arial" pitchFamily="34" charset="0"/>
              <a:buChar char="•"/>
            </a:pPr>
            <a:r>
              <a:rPr lang="fr-FR" sz="1400" kern="0" dirty="0">
                <a:solidFill>
                  <a:srgbClr val="D1D5D5"/>
                </a:solidFill>
                <a:latin typeface="Candara" pitchFamily="34" charset="0"/>
              </a:rPr>
              <a:t>alimentation semi-automatique possible des </a:t>
            </a:r>
            <a:r>
              <a:rPr lang="da-DK" sz="1400" kern="0" dirty="0">
                <a:solidFill>
                  <a:srgbClr val="D1D5D5"/>
                </a:solidFill>
                <a:latin typeface="Candara" pitchFamily="34" charset="0"/>
              </a:rPr>
              <a:t>profils</a:t>
            </a:r>
          </a:p>
          <a:p>
            <a:pPr marL="285750" lvl="1" indent="-285750">
              <a:buFont typeface="Arial" pitchFamily="34" charset="0"/>
              <a:buChar char="•"/>
            </a:pPr>
            <a:endParaRPr lang="da-DK" sz="1400" kern="0" dirty="0">
              <a:solidFill>
                <a:srgbClr val="D1D5D5"/>
              </a:solidFill>
              <a:latin typeface="Candara" pitchFamily="34" charset="0"/>
            </a:endParaRPr>
          </a:p>
          <a:p>
            <a:pPr marL="0" lvl="1"/>
            <a:r>
              <a:rPr lang="da-DK" sz="1400" kern="0" dirty="0">
                <a:solidFill>
                  <a:srgbClr val="D1D5D5"/>
                </a:solidFill>
                <a:latin typeface="Candara" pitchFamily="34" charset="0"/>
                <a:sym typeface="Wingdings" panose="05000000000000000000" pitchFamily="2" charset="2"/>
              </a:rPr>
              <a:t></a:t>
            </a:r>
            <a:endParaRPr lang="da-DK" sz="1400" kern="0" dirty="0">
              <a:solidFill>
                <a:srgbClr val="D1D5D5"/>
              </a:solidFill>
              <a:latin typeface="Candara" pitchFamily="34" charset="0"/>
            </a:endParaRPr>
          </a:p>
          <a:p>
            <a:pPr marL="285750" lvl="1" indent="-285750">
              <a:buFont typeface="Arial" pitchFamily="34" charset="0"/>
              <a:buChar char="•"/>
            </a:pPr>
            <a:r>
              <a:rPr lang="fr-FR" sz="1400" kern="0" dirty="0">
                <a:solidFill>
                  <a:srgbClr val="D1D5D5"/>
                </a:solidFill>
                <a:latin typeface="Candara" pitchFamily="34" charset="0"/>
              </a:rPr>
              <a:t>des profils normalement individuels</a:t>
            </a:r>
          </a:p>
          <a:p>
            <a:pPr marL="285750" lvl="1" indent="-285750">
              <a:buFont typeface="Arial" pitchFamily="34" charset="0"/>
              <a:buChar char="•"/>
            </a:pPr>
            <a:r>
              <a:rPr lang="fr-FR" sz="1400" kern="0" dirty="0">
                <a:solidFill>
                  <a:srgbClr val="D1D5D5"/>
                </a:solidFill>
                <a:latin typeface="Candara" pitchFamily="34" charset="0"/>
              </a:rPr>
              <a:t>des métriques posant question (</a:t>
            </a:r>
            <a:r>
              <a:rPr lang="fr-FR" sz="1400" i="1" kern="0" dirty="0">
                <a:solidFill>
                  <a:srgbClr val="D1D5D5"/>
                </a:solidFill>
                <a:latin typeface="Candara" pitchFamily="34" charset="0"/>
                <a:hlinkClick r:id="rId7"/>
              </a:rPr>
              <a:t>RG score</a:t>
            </a:r>
            <a:r>
              <a:rPr lang="fr-FR" sz="1400" kern="0" dirty="0">
                <a:solidFill>
                  <a:srgbClr val="D1D5D5"/>
                </a:solidFill>
                <a:latin typeface="Candara" pitchFamily="34" charset="0"/>
              </a:rPr>
              <a:t>, </a:t>
            </a:r>
            <a:r>
              <a:rPr lang="fr-FR" sz="1400" i="1" kern="0" dirty="0">
                <a:solidFill>
                  <a:srgbClr val="D1D5D5"/>
                </a:solidFill>
                <a:latin typeface="Candara" pitchFamily="34" charset="0"/>
                <a:hlinkClick r:id="rId8"/>
              </a:rPr>
              <a:t>Research </a:t>
            </a:r>
            <a:r>
              <a:rPr lang="fr-FR" sz="1400" i="1" kern="0" dirty="0" err="1">
                <a:solidFill>
                  <a:srgbClr val="D1D5D5"/>
                </a:solidFill>
                <a:latin typeface="Candara" pitchFamily="34" charset="0"/>
                <a:hlinkClick r:id="rId8"/>
              </a:rPr>
              <a:t>Interest</a:t>
            </a:r>
            <a:r>
              <a:rPr lang="fr-FR" sz="1400" kern="0" dirty="0">
                <a:solidFill>
                  <a:srgbClr val="D1D5D5"/>
                </a:solidFill>
                <a:latin typeface="Candara" pitchFamily="34" charset="0"/>
              </a:rPr>
              <a:t>)</a:t>
            </a:r>
            <a:endParaRPr lang="da-DK" sz="1400" kern="0" dirty="0">
              <a:solidFill>
                <a:srgbClr val="D1D5D5"/>
              </a:solidFill>
              <a:latin typeface="Candara" pitchFamily="34" charset="0"/>
            </a:endParaRPr>
          </a:p>
          <a:p>
            <a:pPr marL="285750" lvl="1" indent="-285750">
              <a:buFont typeface="Arial" pitchFamily="34" charset="0"/>
              <a:buChar char="•"/>
            </a:pPr>
            <a:r>
              <a:rPr lang="da-DK" sz="1400" kern="0" dirty="0">
                <a:solidFill>
                  <a:srgbClr val="D1D5D5"/>
                </a:solidFill>
                <a:latin typeface="Candara" pitchFamily="34" charset="0"/>
              </a:rPr>
              <a:t>! présence de page non validées, mais créées par agrégations d’informations (chercheurs et institutions, ex. : </a:t>
            </a:r>
            <a:r>
              <a:rPr lang="fr-FR" sz="1400" dirty="0">
                <a:solidFill>
                  <a:srgbClr val="D1D5D5"/>
                </a:solidFill>
                <a:latin typeface="Candara" pitchFamily="34" charset="0"/>
                <a:hlinkClick r:id="rId9"/>
              </a:rPr>
              <a:t>IPGP</a:t>
            </a:r>
            <a:r>
              <a:rPr lang="fr-FR" sz="1400" dirty="0">
                <a:solidFill>
                  <a:srgbClr val="D1D5D5"/>
                </a:solidFill>
                <a:latin typeface="Candara" pitchFamily="34" charset="0"/>
              </a:rPr>
              <a:t> ; revues, ex. : </a:t>
            </a:r>
            <a:r>
              <a:rPr lang="fr-FR" sz="1400" i="1" dirty="0" err="1">
                <a:solidFill>
                  <a:srgbClr val="D1D5D5"/>
                </a:solidFill>
                <a:latin typeface="Candara" pitchFamily="34" charset="0"/>
                <a:hlinkClick r:id="rId10"/>
              </a:rPr>
              <a:t>Applied</a:t>
            </a:r>
            <a:r>
              <a:rPr lang="fr-FR" sz="1400" i="1" dirty="0">
                <a:solidFill>
                  <a:srgbClr val="D1D5D5"/>
                </a:solidFill>
                <a:latin typeface="Candara" pitchFamily="34" charset="0"/>
                <a:hlinkClick r:id="rId10"/>
              </a:rPr>
              <a:t> Geochemistry</a:t>
            </a:r>
            <a:r>
              <a:rPr lang="fr-FR" sz="1400" dirty="0">
                <a:solidFill>
                  <a:srgbClr val="D1D5D5"/>
                </a:solidFill>
                <a:latin typeface="Candara" pitchFamily="34" charset="0"/>
              </a:rPr>
              <a:t>)</a:t>
            </a:r>
          </a:p>
          <a:p>
            <a:pPr marL="285750" lvl="1" indent="-285750">
              <a:buFont typeface="Arial" pitchFamily="34" charset="0"/>
              <a:buChar char="•"/>
            </a:pPr>
            <a:r>
              <a:rPr lang="fr-FR" sz="1400" kern="0" dirty="0">
                <a:solidFill>
                  <a:srgbClr val="D1D5D5"/>
                </a:solidFill>
                <a:latin typeface="Candara" pitchFamily="34" charset="0"/>
              </a:rPr>
              <a:t>pas de contrôle des documents déposés</a:t>
            </a:r>
          </a:p>
          <a:p>
            <a:pPr marL="285750" lvl="1" indent="-285750">
              <a:buFont typeface="Arial" pitchFamily="34" charset="0"/>
              <a:buChar char="•"/>
            </a:pPr>
            <a:endParaRPr lang="fr-FR" sz="400" kern="0" dirty="0">
              <a:solidFill>
                <a:srgbClr val="D1D5D5"/>
              </a:solidFill>
              <a:latin typeface="Candara" pitchFamily="34" charset="0"/>
            </a:endParaRPr>
          </a:p>
          <a:p>
            <a:pPr algn="r"/>
            <a:r>
              <a:rPr lang="fr-FR" sz="1200" dirty="0">
                <a:solidFill>
                  <a:srgbClr val="D1D5D5"/>
                </a:solidFill>
                <a:latin typeface="Candara" pitchFamily="34" charset="0"/>
              </a:rPr>
              <a:t>Ex. de chercheur : </a:t>
            </a:r>
            <a:r>
              <a:rPr lang="fr-FR" sz="1200" dirty="0">
                <a:solidFill>
                  <a:srgbClr val="D1D5D5"/>
                </a:solidFill>
                <a:latin typeface="Candara" pitchFamily="34" charset="0"/>
                <a:hlinkClick r:id="rId11"/>
              </a:rPr>
              <a:t>Eric </a:t>
            </a:r>
            <a:r>
              <a:rPr lang="fr-FR" sz="1200" dirty="0" err="1">
                <a:solidFill>
                  <a:srgbClr val="D1D5D5"/>
                </a:solidFill>
                <a:latin typeface="Candara" pitchFamily="34" charset="0"/>
                <a:hlinkClick r:id="rId11"/>
              </a:rPr>
              <a:t>Verdeil</a:t>
            </a:r>
            <a:endParaRPr lang="fr-FR" sz="1200" dirty="0">
              <a:solidFill>
                <a:srgbClr val="D1D5D5"/>
              </a:solidFill>
              <a:latin typeface="Candara" pitchFamily="34" charset="0"/>
            </a:endParaRPr>
          </a:p>
        </p:txBody>
      </p:sp>
      <p:pic>
        <p:nvPicPr>
          <p:cNvPr id="6" name="Image 5">
            <a:extLst>
              <a:ext uri="{FF2B5EF4-FFF2-40B4-BE49-F238E27FC236}">
                <a16:creationId xmlns:a16="http://schemas.microsoft.com/office/drawing/2014/main" id="{6F48E6BD-96CC-41B6-9FCC-07D5676DF2CB}"/>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971601" y="1333746"/>
            <a:ext cx="2664295" cy="621887"/>
          </a:xfrm>
          <a:prstGeom prst="rect">
            <a:avLst/>
          </a:prstGeom>
        </p:spPr>
      </p:pic>
    </p:spTree>
    <p:extLst>
      <p:ext uri="{BB962C8B-B14F-4D97-AF65-F5344CB8AC3E}">
        <p14:creationId xmlns:p14="http://schemas.microsoft.com/office/powerpoint/2010/main" val="752162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Réseaux sociaux</a:t>
            </a:r>
            <a:br>
              <a:rPr lang="fr-FR" dirty="0"/>
            </a:br>
            <a:r>
              <a:rPr lang="fr-FR" sz="1600" dirty="0"/>
              <a:t>académiques / scientifiques / de chercheurs</a:t>
            </a:r>
            <a:endParaRPr lang="fr-FR"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27072" y="1339130"/>
            <a:ext cx="5871170" cy="5291532"/>
          </a:xfrm>
          <a:prstGeom prst="rect">
            <a:avLst/>
          </a:prstGeom>
          <a:noFill/>
          <a:ln w="6350">
            <a:no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6462464" y="6582544"/>
            <a:ext cx="1205880" cy="230832"/>
          </a:xfrm>
          <a:prstGeom prst="rect">
            <a:avLst/>
          </a:prstGeom>
        </p:spPr>
        <p:txBody>
          <a:bodyPr wrap="square">
            <a:spAutoFit/>
          </a:bodyPr>
          <a:lstStyle/>
          <a:p>
            <a:r>
              <a:rPr lang="fr-FR" sz="900" dirty="0">
                <a:solidFill>
                  <a:prstClr val="black"/>
                </a:solidFill>
                <a:latin typeface="Candara" panose="020E0502030303020204" pitchFamily="34" charset="0"/>
                <a:cs typeface="Arial" panose="020B0604020202020204" pitchFamily="34" charset="0"/>
                <a:hlinkClick r:id="rId4"/>
              </a:rPr>
              <a:t>étude </a:t>
            </a:r>
            <a:r>
              <a:rPr lang="fr-FR" sz="900" i="1" dirty="0">
                <a:solidFill>
                  <a:prstClr val="black"/>
                </a:solidFill>
                <a:latin typeface="Candara" panose="020E0502030303020204" pitchFamily="34" charset="0"/>
                <a:cs typeface="Arial" panose="020B0604020202020204" pitchFamily="34" charset="0"/>
                <a:hlinkClick r:id="rId4"/>
              </a:rPr>
              <a:t>Nature</a:t>
            </a:r>
            <a:r>
              <a:rPr lang="fr-FR" sz="900" dirty="0">
                <a:solidFill>
                  <a:prstClr val="black"/>
                </a:solidFill>
                <a:latin typeface="Candara" panose="020E0502030303020204" pitchFamily="34" charset="0"/>
                <a:cs typeface="Arial" panose="020B0604020202020204" pitchFamily="34" charset="0"/>
                <a:hlinkClick r:id="rId4"/>
              </a:rPr>
              <a:t>, 2014</a:t>
            </a:r>
            <a:endParaRPr lang="fr-FR" sz="900" dirty="0">
              <a:solidFill>
                <a:prstClr val="black"/>
              </a:solidFill>
              <a:latin typeface="Candara" panose="020E0502030303020204" pitchFamily="34" charset="0"/>
              <a:cs typeface="Arial" panose="020B0604020202020204" pitchFamily="34" charset="0"/>
            </a:endParaRPr>
          </a:p>
        </p:txBody>
      </p:sp>
      <p:sp>
        <p:nvSpPr>
          <p:cNvPr id="6" name="ZoneTexte 5"/>
          <p:cNvSpPr txBox="1"/>
          <p:nvPr/>
        </p:nvSpPr>
        <p:spPr>
          <a:xfrm>
            <a:off x="6974274" y="2140565"/>
            <a:ext cx="324036" cy="369332"/>
          </a:xfrm>
          <a:prstGeom prst="rect">
            <a:avLst/>
          </a:prstGeom>
          <a:solidFill>
            <a:srgbClr val="13C1C2"/>
          </a:solidFill>
        </p:spPr>
        <p:txBody>
          <a:bodyPr wrap="square" rtlCol="0">
            <a:spAutoFit/>
          </a:bodyPr>
          <a:lstStyle/>
          <a:p>
            <a:pPr algn="ctr"/>
            <a:r>
              <a:rPr lang="fr-FR" b="1" dirty="0">
                <a:solidFill>
                  <a:prstClr val="white"/>
                </a:solidFill>
                <a:latin typeface="Arial" panose="020B0604020202020204" pitchFamily="34" charset="0"/>
                <a:cs typeface="Arial" panose="020B0604020202020204" pitchFamily="34" charset="0"/>
              </a:rPr>
              <a:t>1</a:t>
            </a:r>
          </a:p>
        </p:txBody>
      </p:sp>
      <p:sp>
        <p:nvSpPr>
          <p:cNvPr id="8" name="ZoneTexte 7"/>
          <p:cNvSpPr txBox="1"/>
          <p:nvPr/>
        </p:nvSpPr>
        <p:spPr>
          <a:xfrm>
            <a:off x="6732240" y="5526682"/>
            <a:ext cx="324036" cy="369332"/>
          </a:xfrm>
          <a:prstGeom prst="rect">
            <a:avLst/>
          </a:prstGeom>
          <a:solidFill>
            <a:srgbClr val="13C1C2"/>
          </a:solidFill>
        </p:spPr>
        <p:txBody>
          <a:bodyPr wrap="square" rtlCol="0">
            <a:spAutoFit/>
          </a:bodyPr>
          <a:lstStyle/>
          <a:p>
            <a:pPr algn="ctr"/>
            <a:r>
              <a:rPr lang="fr-FR" b="1" dirty="0">
                <a:solidFill>
                  <a:prstClr val="white"/>
                </a:solidFill>
                <a:latin typeface="Arial" panose="020B0604020202020204" pitchFamily="34" charset="0"/>
                <a:cs typeface="Arial" panose="020B0604020202020204" pitchFamily="34" charset="0"/>
              </a:rPr>
              <a:t>2</a:t>
            </a:r>
          </a:p>
        </p:txBody>
      </p:sp>
      <p:sp>
        <p:nvSpPr>
          <p:cNvPr id="9" name="ZoneTexte 8"/>
          <p:cNvSpPr txBox="1"/>
          <p:nvPr/>
        </p:nvSpPr>
        <p:spPr>
          <a:xfrm>
            <a:off x="2195736" y="5598690"/>
            <a:ext cx="324036" cy="369332"/>
          </a:xfrm>
          <a:prstGeom prst="rect">
            <a:avLst/>
          </a:prstGeom>
          <a:solidFill>
            <a:srgbClr val="13C1C2"/>
          </a:solidFill>
        </p:spPr>
        <p:txBody>
          <a:bodyPr wrap="square" rtlCol="0">
            <a:spAutoFit/>
          </a:bodyPr>
          <a:lstStyle/>
          <a:p>
            <a:pPr algn="ctr"/>
            <a:r>
              <a:rPr lang="fr-FR" b="1" dirty="0">
                <a:solidFill>
                  <a:prstClr val="white"/>
                </a:solidFill>
                <a:latin typeface="Arial" panose="020B0604020202020204" pitchFamily="34" charset="0"/>
                <a:cs typeface="Arial" panose="020B0604020202020204" pitchFamily="34" charset="0"/>
              </a:rPr>
              <a:t>3</a:t>
            </a:r>
          </a:p>
        </p:txBody>
      </p:sp>
      <p:sp>
        <p:nvSpPr>
          <p:cNvPr id="3" name="Rectangle 2"/>
          <p:cNvSpPr/>
          <p:nvPr/>
        </p:nvSpPr>
        <p:spPr>
          <a:xfrm>
            <a:off x="1581149" y="1358510"/>
            <a:ext cx="1425005" cy="523220"/>
          </a:xfrm>
          <a:prstGeom prst="rect">
            <a:avLst/>
          </a:prstGeom>
        </p:spPr>
        <p:txBody>
          <a:bodyPr wrap="square">
            <a:spAutoFit/>
          </a:bodyPr>
          <a:lstStyle/>
          <a:p>
            <a:r>
              <a:rPr lang="fr-FR" sz="1400" dirty="0">
                <a:solidFill>
                  <a:prstClr val="black"/>
                </a:solidFill>
                <a:latin typeface="Candara" pitchFamily="34" charset="0"/>
              </a:rPr>
              <a:t>ex. : ResearchGate</a:t>
            </a:r>
          </a:p>
        </p:txBody>
      </p:sp>
    </p:spTree>
    <p:extLst>
      <p:ext uri="{BB962C8B-B14F-4D97-AF65-F5344CB8AC3E}">
        <p14:creationId xmlns:p14="http://schemas.microsoft.com/office/powerpoint/2010/main" val="3246742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403648" y="1753800"/>
            <a:ext cx="1245807" cy="1027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27784" y="3068960"/>
            <a:ext cx="617265" cy="829604"/>
          </a:xfrm>
          <a:prstGeom prst="rect">
            <a:avLst/>
          </a:prstGeom>
        </p:spPr>
      </p:pic>
      <p:pic>
        <p:nvPicPr>
          <p:cNvPr id="7" name="Imag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05626" y="3105418"/>
            <a:ext cx="537830" cy="722844"/>
          </a:xfrm>
          <a:prstGeom prst="rect">
            <a:avLst/>
          </a:prstGeom>
          <a:ln>
            <a:noFill/>
          </a:ln>
          <a:effectLst>
            <a:outerShdw blurRad="50800" dist="38100" dir="8100000" algn="tr" rotWithShape="0">
              <a:prstClr val="black">
                <a:alpha val="40000"/>
              </a:prstClr>
            </a:outerShdw>
          </a:effectLst>
        </p:spPr>
      </p:pic>
      <p:pic>
        <p:nvPicPr>
          <p:cNvPr id="5" name="Imag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35344" y="3430052"/>
            <a:ext cx="592574" cy="796419"/>
          </a:xfrm>
          <a:prstGeom prst="rect">
            <a:avLst/>
          </a:prstGeom>
          <a:ln>
            <a:noFill/>
          </a:ln>
          <a:effectLst>
            <a:outerShdw blurRad="292100" dist="139700" dir="2700000" algn="tl" rotWithShape="0">
              <a:srgbClr val="333333">
                <a:alpha val="65000"/>
              </a:srgbClr>
            </a:outerShdw>
          </a:effectLst>
        </p:spPr>
      </p:pic>
      <p:pic>
        <p:nvPicPr>
          <p:cNvPr id="11" name="Picture 4"/>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355976" y="4329495"/>
            <a:ext cx="1229862" cy="873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Connecteur droit 8"/>
          <p:cNvCxnSpPr/>
          <p:nvPr/>
        </p:nvCxnSpPr>
        <p:spPr>
          <a:xfrm>
            <a:off x="2649455" y="1997929"/>
            <a:ext cx="6221354" cy="0"/>
          </a:xfrm>
          <a:prstGeom prst="line">
            <a:avLst/>
          </a:prstGeom>
          <a:ln w="19050">
            <a:solidFill>
              <a:srgbClr val="13C1C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520376" y="1960532"/>
            <a:ext cx="1422441" cy="369332"/>
          </a:xfrm>
          <a:prstGeom prst="rect">
            <a:avLst/>
          </a:prstGeom>
        </p:spPr>
        <p:txBody>
          <a:bodyPr wrap="none">
            <a:spAutoFit/>
          </a:bodyPr>
          <a:lstStyle/>
          <a:p>
            <a:r>
              <a:rPr lang="fr-FR" i="1" dirty="0">
                <a:solidFill>
                  <a:srgbClr val="D1D5D5"/>
                </a:solidFill>
              </a:rPr>
              <a:t>État des lieux</a:t>
            </a:r>
          </a:p>
        </p:txBody>
      </p:sp>
      <p:cxnSp>
        <p:nvCxnSpPr>
          <p:cNvPr id="13" name="Connecteur droit 12"/>
          <p:cNvCxnSpPr/>
          <p:nvPr/>
        </p:nvCxnSpPr>
        <p:spPr>
          <a:xfrm flipV="1">
            <a:off x="4143456" y="3274121"/>
            <a:ext cx="4727353" cy="9997"/>
          </a:xfrm>
          <a:prstGeom prst="line">
            <a:avLst/>
          </a:prstGeom>
          <a:ln w="19050">
            <a:solidFill>
              <a:srgbClr val="13C1C2"/>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928035" y="3294115"/>
            <a:ext cx="2014782" cy="369332"/>
          </a:xfrm>
          <a:prstGeom prst="rect">
            <a:avLst/>
          </a:prstGeom>
        </p:spPr>
        <p:txBody>
          <a:bodyPr wrap="none">
            <a:spAutoFit/>
          </a:bodyPr>
          <a:lstStyle/>
          <a:p>
            <a:r>
              <a:rPr lang="fr-FR" i="1" dirty="0">
                <a:solidFill>
                  <a:srgbClr val="D1D5D5"/>
                </a:solidFill>
              </a:rPr>
              <a:t>Typologie des outils</a:t>
            </a:r>
            <a:endParaRPr lang="fr-FR" sz="2800" dirty="0">
              <a:solidFill>
                <a:prstClr val="black"/>
              </a:solidFill>
            </a:endParaRPr>
          </a:p>
        </p:txBody>
      </p:sp>
      <p:cxnSp>
        <p:nvCxnSpPr>
          <p:cNvPr id="16" name="Connecteur droit 15"/>
          <p:cNvCxnSpPr/>
          <p:nvPr/>
        </p:nvCxnSpPr>
        <p:spPr>
          <a:xfrm>
            <a:off x="5585838" y="4492900"/>
            <a:ext cx="3283853" cy="3464"/>
          </a:xfrm>
          <a:prstGeom prst="line">
            <a:avLst/>
          </a:prstGeom>
          <a:ln w="19050">
            <a:solidFill>
              <a:srgbClr val="13C1C2"/>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907901" y="4499828"/>
            <a:ext cx="2034916" cy="369332"/>
          </a:xfrm>
          <a:prstGeom prst="rect">
            <a:avLst/>
          </a:prstGeom>
        </p:spPr>
        <p:txBody>
          <a:bodyPr wrap="none">
            <a:spAutoFit/>
          </a:bodyPr>
          <a:lstStyle/>
          <a:p>
            <a:r>
              <a:rPr lang="fr-FR" i="1" dirty="0">
                <a:solidFill>
                  <a:srgbClr val="D1D5D5"/>
                </a:solidFill>
              </a:rPr>
              <a:t>Usages et pratiques</a:t>
            </a:r>
          </a:p>
        </p:txBody>
      </p:sp>
      <p:pic>
        <p:nvPicPr>
          <p:cNvPr id="15" name="Picture 3"/>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5508104" y="5661248"/>
            <a:ext cx="966219" cy="86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Connecteur droit 18"/>
          <p:cNvCxnSpPr/>
          <p:nvPr/>
        </p:nvCxnSpPr>
        <p:spPr>
          <a:xfrm>
            <a:off x="6474323" y="5802900"/>
            <a:ext cx="2395368" cy="0"/>
          </a:xfrm>
          <a:prstGeom prst="line">
            <a:avLst/>
          </a:prstGeom>
          <a:ln w="19050">
            <a:solidFill>
              <a:srgbClr val="13C1C2"/>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8127432" y="5795972"/>
            <a:ext cx="796693" cy="369332"/>
          </a:xfrm>
          <a:prstGeom prst="rect">
            <a:avLst/>
          </a:prstGeom>
        </p:spPr>
        <p:txBody>
          <a:bodyPr wrap="none">
            <a:spAutoFit/>
          </a:bodyPr>
          <a:lstStyle/>
          <a:p>
            <a:r>
              <a:rPr lang="fr-FR" i="1" dirty="0">
                <a:solidFill>
                  <a:srgbClr val="D1D5D5"/>
                </a:solidFill>
              </a:rPr>
              <a:t>Enjeux</a:t>
            </a:r>
          </a:p>
        </p:txBody>
      </p:sp>
      <p:pic>
        <p:nvPicPr>
          <p:cNvPr id="24" name="Image 23"/>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51520" y="499830"/>
            <a:ext cx="1656184" cy="984954"/>
          </a:xfrm>
          <a:prstGeom prst="rect">
            <a:avLst/>
          </a:prstGeom>
        </p:spPr>
      </p:pic>
      <p:cxnSp>
        <p:nvCxnSpPr>
          <p:cNvPr id="25" name="Connecteur droit 24"/>
          <p:cNvCxnSpPr/>
          <p:nvPr/>
        </p:nvCxnSpPr>
        <p:spPr>
          <a:xfrm>
            <a:off x="1907704" y="660372"/>
            <a:ext cx="6936310" cy="0"/>
          </a:xfrm>
          <a:prstGeom prst="line">
            <a:avLst/>
          </a:prstGeom>
          <a:ln w="19050">
            <a:solidFill>
              <a:srgbClr val="13C1C2"/>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7884368" y="622975"/>
            <a:ext cx="1005340" cy="369332"/>
          </a:xfrm>
          <a:prstGeom prst="rect">
            <a:avLst/>
          </a:prstGeom>
        </p:spPr>
        <p:txBody>
          <a:bodyPr wrap="none">
            <a:spAutoFit/>
          </a:bodyPr>
          <a:lstStyle/>
          <a:p>
            <a:r>
              <a:rPr lang="fr-FR" i="1" dirty="0">
                <a:solidFill>
                  <a:srgbClr val="D1D5D5"/>
                </a:solidFill>
              </a:rPr>
              <a:t>Contexte</a:t>
            </a:r>
          </a:p>
        </p:txBody>
      </p:sp>
    </p:spTree>
    <p:extLst>
      <p:ext uri="{BB962C8B-B14F-4D97-AF65-F5344CB8AC3E}">
        <p14:creationId xmlns:p14="http://schemas.microsoft.com/office/powerpoint/2010/main" val="2989287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52628"/>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Réseaux sociaux</a:t>
            </a:r>
            <a:br>
              <a:rPr lang="fr-FR" dirty="0"/>
            </a:br>
            <a:r>
              <a:rPr lang="fr-FR" sz="1600" dirty="0"/>
              <a:t>académiques / scientifiques / de chercheurs</a:t>
            </a:r>
            <a:endParaRPr lang="fr-FR" dirty="0"/>
          </a:p>
        </p:txBody>
      </p:sp>
      <p:sp>
        <p:nvSpPr>
          <p:cNvPr id="3" name="Espace réservé du contenu 2"/>
          <p:cNvSpPr>
            <a:spLocks noGrp="1"/>
          </p:cNvSpPr>
          <p:nvPr>
            <p:ph idx="1"/>
          </p:nvPr>
        </p:nvSpPr>
        <p:spPr>
          <a:xfrm>
            <a:off x="467544" y="1411726"/>
            <a:ext cx="4651142" cy="5472608"/>
          </a:xfrm>
        </p:spPr>
        <p:txBody>
          <a:bodyPr>
            <a:noAutofit/>
          </a:bodyPr>
          <a:lstStyle/>
          <a:p>
            <a:pPr marL="542925" indent="-180975"/>
            <a:r>
              <a:rPr lang="fr-FR" sz="1600" dirty="0"/>
              <a:t>généralistes</a:t>
            </a:r>
          </a:p>
          <a:p>
            <a:pPr lvl="1" indent="-200025">
              <a:spcBef>
                <a:spcPts val="1200"/>
              </a:spcBef>
              <a:buFont typeface="Arial" pitchFamily="34" charset="0"/>
              <a:buChar char="•"/>
            </a:pPr>
            <a:r>
              <a:rPr lang="fr-FR" sz="1400" dirty="0"/>
              <a:t>généralistes</a:t>
            </a:r>
          </a:p>
          <a:p>
            <a:pPr marL="717550" lvl="1" indent="0">
              <a:spcBef>
                <a:spcPts val="0"/>
              </a:spcBef>
              <a:buNone/>
            </a:pPr>
            <a:r>
              <a:rPr lang="fr-FR" sz="1200" dirty="0">
                <a:hlinkClick r:id="rId3"/>
              </a:rPr>
              <a:t>Facebook</a:t>
            </a:r>
            <a:endParaRPr lang="fr-FR" sz="1200" dirty="0"/>
          </a:p>
          <a:p>
            <a:pPr lvl="1" indent="-200025">
              <a:spcBef>
                <a:spcPts val="1200"/>
              </a:spcBef>
              <a:buFont typeface="Arial" pitchFamily="34" charset="0"/>
              <a:buChar char="•"/>
            </a:pPr>
            <a:r>
              <a:rPr lang="fr-FR" sz="1400" dirty="0"/>
              <a:t>professionnels</a:t>
            </a:r>
          </a:p>
          <a:p>
            <a:pPr marL="717550" lvl="1" indent="0">
              <a:spcBef>
                <a:spcPts val="0"/>
              </a:spcBef>
              <a:buNone/>
            </a:pPr>
            <a:r>
              <a:rPr lang="fr-FR" sz="1200" dirty="0">
                <a:hlinkClick r:id="rId4"/>
              </a:rPr>
              <a:t>LinkedIn</a:t>
            </a:r>
            <a:endParaRPr lang="fr-FR" sz="1200" dirty="0"/>
          </a:p>
          <a:p>
            <a:pPr lvl="1" indent="-200025">
              <a:spcBef>
                <a:spcPts val="1200"/>
              </a:spcBef>
              <a:buFont typeface="Arial" pitchFamily="34" charset="0"/>
              <a:buChar char="•"/>
            </a:pPr>
            <a:r>
              <a:rPr lang="fr-FR" sz="1400" dirty="0"/>
              <a:t>académiques</a:t>
            </a:r>
          </a:p>
          <a:p>
            <a:pPr marL="717550" lvl="1" indent="0">
              <a:spcBef>
                <a:spcPts val="0"/>
              </a:spcBef>
              <a:buNone/>
            </a:pPr>
            <a:r>
              <a:rPr lang="fr-FR" sz="1200" dirty="0">
                <a:hlinkClick r:id="rId5"/>
              </a:rPr>
              <a:t>Academia</a:t>
            </a:r>
            <a:r>
              <a:rPr lang="fr-FR" sz="1200" dirty="0"/>
              <a:t>, plutôt SHS</a:t>
            </a:r>
          </a:p>
          <a:p>
            <a:pPr marL="717550" lvl="1" indent="0">
              <a:spcBef>
                <a:spcPts val="0"/>
              </a:spcBef>
              <a:buNone/>
            </a:pPr>
            <a:r>
              <a:rPr lang="fr-FR" sz="1200" dirty="0">
                <a:hlinkClick r:id="rId6"/>
              </a:rPr>
              <a:t>MyScienceWork</a:t>
            </a:r>
            <a:endParaRPr lang="fr-FR" sz="1200" dirty="0"/>
          </a:p>
          <a:p>
            <a:pPr marL="717550" lvl="1" indent="0">
              <a:spcBef>
                <a:spcPts val="0"/>
              </a:spcBef>
              <a:buNone/>
            </a:pPr>
            <a:r>
              <a:rPr lang="fr-FR" sz="1200" dirty="0">
                <a:hlinkClick r:id="rId7"/>
              </a:rPr>
              <a:t>ResearchGate</a:t>
            </a:r>
            <a:r>
              <a:rPr lang="fr-FR" sz="1200" dirty="0"/>
              <a:t>, plutôt STM</a:t>
            </a:r>
          </a:p>
          <a:p>
            <a:pPr lvl="1" indent="-200025">
              <a:spcBef>
                <a:spcPts val="1200"/>
              </a:spcBef>
              <a:buFont typeface="Arial" pitchFamily="34" charset="0"/>
              <a:buChar char="•"/>
            </a:pPr>
            <a:r>
              <a:rPr lang="fr-FR" sz="1400" dirty="0"/>
              <a:t>de questions/réponses</a:t>
            </a:r>
          </a:p>
          <a:p>
            <a:pPr marL="717550" lvl="1" indent="0">
              <a:spcBef>
                <a:spcPts val="0"/>
              </a:spcBef>
              <a:buNone/>
            </a:pPr>
            <a:r>
              <a:rPr lang="fr-FR" sz="1200" dirty="0" err="1">
                <a:hlinkClick r:id="rId8"/>
              </a:rPr>
              <a:t>Quora</a:t>
            </a:r>
            <a:r>
              <a:rPr lang="fr-FR" sz="1200" dirty="0"/>
              <a:t> généraliste</a:t>
            </a:r>
          </a:p>
          <a:p>
            <a:pPr marL="717550" lvl="1" indent="0">
              <a:spcBef>
                <a:spcPts val="0"/>
              </a:spcBef>
              <a:buNone/>
            </a:pPr>
            <a:r>
              <a:rPr lang="fr-FR" sz="1200" dirty="0" err="1">
                <a:hlinkClick r:id="rId9"/>
              </a:rPr>
              <a:t>Reddit</a:t>
            </a:r>
            <a:r>
              <a:rPr lang="fr-FR" sz="1200" dirty="0">
                <a:hlinkClick r:id="rId9"/>
              </a:rPr>
              <a:t> </a:t>
            </a:r>
            <a:r>
              <a:rPr lang="fr-FR" sz="1200" dirty="0" err="1">
                <a:hlinkClick r:id="rId9"/>
              </a:rPr>
              <a:t>scholar</a:t>
            </a:r>
            <a:endParaRPr lang="fr-FR" sz="1200" dirty="0"/>
          </a:p>
          <a:p>
            <a:pPr marL="717550" lvl="1" indent="0">
              <a:spcBef>
                <a:spcPts val="0"/>
              </a:spcBef>
              <a:buNone/>
            </a:pPr>
            <a:r>
              <a:rPr lang="fr-FR" sz="1200" dirty="0" err="1">
                <a:hlinkClick r:id="rId10"/>
              </a:rPr>
              <a:t>StackExchange</a:t>
            </a:r>
            <a:endParaRPr lang="fr-FR" sz="1200" dirty="0"/>
          </a:p>
        </p:txBody>
      </p:sp>
      <p:sp>
        <p:nvSpPr>
          <p:cNvPr id="7" name="Espace réservé du contenu 3"/>
          <p:cNvSpPr txBox="1">
            <a:spLocks/>
          </p:cNvSpPr>
          <p:nvPr/>
        </p:nvSpPr>
        <p:spPr>
          <a:xfrm>
            <a:off x="1081902" y="5683256"/>
            <a:ext cx="2952328" cy="72008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andara"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andara"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ndara"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ndar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3837" lvl="2" indent="0">
              <a:spcBef>
                <a:spcPts val="0"/>
              </a:spcBef>
              <a:buClr>
                <a:srgbClr val="9AD1DC"/>
              </a:buClr>
              <a:buSzPct val="60000"/>
              <a:buFont typeface="Arial" pitchFamily="34" charset="0"/>
              <a:buNone/>
            </a:pPr>
            <a:r>
              <a:rPr lang="fr-FR" sz="1600" dirty="0">
                <a:solidFill>
                  <a:srgbClr val="D1D5D5"/>
                </a:solidFill>
              </a:rPr>
              <a:t>Créer son réseau</a:t>
            </a:r>
          </a:p>
          <a:p>
            <a:pPr indent="12700">
              <a:buFont typeface="Wingdings 2"/>
              <a:buNone/>
            </a:pPr>
            <a:r>
              <a:rPr lang="fr-FR" sz="1200" dirty="0" err="1">
                <a:solidFill>
                  <a:srgbClr val="D1D5D5"/>
                </a:solidFill>
                <a:hlinkClick r:id="rId11"/>
              </a:rPr>
              <a:t>Ning</a:t>
            </a:r>
            <a:r>
              <a:rPr lang="fr-FR" sz="1200" dirty="0">
                <a:solidFill>
                  <a:srgbClr val="D1D5D5"/>
                </a:solidFill>
              </a:rPr>
              <a:t>, </a:t>
            </a:r>
            <a:r>
              <a:rPr lang="fr-FR" sz="1200" dirty="0" err="1">
                <a:solidFill>
                  <a:srgbClr val="D1D5D5"/>
                </a:solidFill>
                <a:hlinkClick r:id="rId12"/>
              </a:rPr>
              <a:t>BuddyPress</a:t>
            </a:r>
            <a:r>
              <a:rPr lang="fr-FR" sz="1200" dirty="0">
                <a:solidFill>
                  <a:srgbClr val="D1D5D5"/>
                </a:solidFill>
                <a:hlinkClick r:id="rId12"/>
              </a:rPr>
              <a:t> (plugin de </a:t>
            </a:r>
            <a:r>
              <a:rPr lang="fr-FR" sz="1200" dirty="0" err="1">
                <a:solidFill>
                  <a:srgbClr val="D1D5D5"/>
                </a:solidFill>
                <a:hlinkClick r:id="rId12"/>
              </a:rPr>
              <a:t>Wordpress</a:t>
            </a:r>
            <a:r>
              <a:rPr lang="fr-FR" sz="1200" dirty="0">
                <a:solidFill>
                  <a:srgbClr val="D1D5D5"/>
                </a:solidFill>
                <a:hlinkClick r:id="rId12"/>
              </a:rPr>
              <a:t>)</a:t>
            </a:r>
            <a:r>
              <a:rPr lang="fr-FR" sz="1200" dirty="0">
                <a:solidFill>
                  <a:srgbClr val="D1D5D5"/>
                </a:solidFill>
              </a:rPr>
              <a:t>, </a:t>
            </a:r>
            <a:r>
              <a:rPr lang="fr-FR" sz="1200" dirty="0" err="1">
                <a:solidFill>
                  <a:srgbClr val="D1D5D5"/>
                </a:solidFill>
                <a:hlinkClick r:id="rId13"/>
              </a:rPr>
              <a:t>Oxwall</a:t>
            </a:r>
            <a:r>
              <a:rPr lang="fr-FR" sz="1200" dirty="0">
                <a:solidFill>
                  <a:srgbClr val="D1D5D5"/>
                </a:solidFill>
              </a:rPr>
              <a:t>, </a:t>
            </a:r>
            <a:r>
              <a:rPr lang="fr-FR" sz="1200" dirty="0">
                <a:solidFill>
                  <a:srgbClr val="D1D5D5"/>
                </a:solidFill>
                <a:hlinkClick r:id="rId14"/>
              </a:rPr>
              <a:t>Vivo</a:t>
            </a:r>
            <a:endParaRPr lang="fr-FR" sz="1000" dirty="0">
              <a:solidFill>
                <a:srgbClr val="D1D5D5"/>
              </a:solidFill>
            </a:endParaRPr>
          </a:p>
        </p:txBody>
      </p:sp>
      <p:pic>
        <p:nvPicPr>
          <p:cNvPr id="8" name="Image 7" descr="E:\Users\Suricate\AppData\Local\Microsoft\Windows\Temporary Internet Files\Content.IE5\1I25173Q\MC900432614[1].png"/>
          <p:cNvPicPr/>
          <p:nvPr/>
        </p:nvPicPr>
        <p:blipFill>
          <a:blip r:embed="rId15" cstate="email">
            <a:extLst>
              <a:ext uri="{28A0092B-C50C-407E-A947-70E740481C1C}">
                <a14:useLocalDpi xmlns:a14="http://schemas.microsoft.com/office/drawing/2010/main"/>
              </a:ext>
            </a:extLst>
          </a:blip>
          <a:srcRect/>
          <a:stretch>
            <a:fillRect/>
          </a:stretch>
        </p:blipFill>
        <p:spPr bwMode="auto">
          <a:xfrm>
            <a:off x="1021160" y="5862638"/>
            <a:ext cx="361315" cy="361315"/>
          </a:xfrm>
          <a:prstGeom prst="rect">
            <a:avLst/>
          </a:prstGeom>
          <a:noFill/>
          <a:ln>
            <a:noFill/>
          </a:ln>
        </p:spPr>
      </p:pic>
      <p:sp>
        <p:nvSpPr>
          <p:cNvPr id="5" name="Rectangle 4"/>
          <p:cNvSpPr/>
          <p:nvPr/>
        </p:nvSpPr>
        <p:spPr>
          <a:xfrm>
            <a:off x="3299663" y="1364804"/>
            <a:ext cx="5081146" cy="4955203"/>
          </a:xfrm>
          <a:prstGeom prst="rect">
            <a:avLst/>
          </a:prstGeom>
        </p:spPr>
        <p:txBody>
          <a:bodyPr wrap="square">
            <a:spAutoFit/>
          </a:bodyPr>
          <a:lstStyle/>
          <a:p>
            <a:pPr marL="679450" lvl="0" indent="-231775">
              <a:spcBef>
                <a:spcPct val="20000"/>
              </a:spcBef>
              <a:buClr>
                <a:srgbClr val="D1D5D5"/>
              </a:buClr>
              <a:buSzPct val="100000"/>
              <a:buFont typeface="Arial" pitchFamily="34" charset="0"/>
              <a:buChar char="•"/>
            </a:pPr>
            <a:r>
              <a:rPr lang="fr-FR" sz="1600" dirty="0">
                <a:solidFill>
                  <a:srgbClr val="D1D5D5"/>
                </a:solidFill>
                <a:latin typeface="Candara" pitchFamily="34" charset="0"/>
              </a:rPr>
              <a:t>thématiques</a:t>
            </a:r>
          </a:p>
          <a:p>
            <a:pPr marL="742950" lvl="1" indent="-200025">
              <a:spcBef>
                <a:spcPts val="1200"/>
              </a:spcBef>
              <a:buClr>
                <a:srgbClr val="D1D5D5"/>
              </a:buClr>
              <a:buSzPct val="100000"/>
              <a:buFont typeface="Arial" pitchFamily="34" charset="0"/>
              <a:buChar char="•"/>
            </a:pPr>
            <a:r>
              <a:rPr lang="fr-FR" sz="1400" dirty="0">
                <a:solidFill>
                  <a:srgbClr val="D1D5D5"/>
                </a:solidFill>
                <a:latin typeface="Candara" pitchFamily="34" charset="0"/>
              </a:rPr>
              <a:t>sciences</a:t>
            </a:r>
          </a:p>
          <a:p>
            <a:pPr marL="717550" lvl="1">
              <a:buClr>
                <a:srgbClr val="9AD1DC"/>
              </a:buClr>
              <a:buSzPct val="60000"/>
            </a:pPr>
            <a:r>
              <a:rPr lang="fr-FR" sz="1200" dirty="0" err="1">
                <a:solidFill>
                  <a:srgbClr val="D1D5D5"/>
                </a:solidFill>
                <a:latin typeface="Candara" pitchFamily="34" charset="0"/>
                <a:hlinkClick r:id="rId16"/>
              </a:rPr>
              <a:t>Inospin</a:t>
            </a:r>
            <a:r>
              <a:rPr lang="fr-FR" sz="1200" dirty="0">
                <a:solidFill>
                  <a:srgbClr val="D1D5D5"/>
                </a:solidFill>
                <a:latin typeface="Candara" pitchFamily="34" charset="0"/>
              </a:rPr>
              <a:t>, 2011, sciences de la vie, 2,5 M. utilisateurs et  50 000 compagnies signalés</a:t>
            </a:r>
          </a:p>
          <a:p>
            <a:pPr marL="717550" lvl="1">
              <a:buClr>
                <a:srgbClr val="9AD1DC"/>
              </a:buClr>
              <a:buSzPct val="60000"/>
            </a:pPr>
            <a:r>
              <a:rPr lang="fr-FR" sz="1200" dirty="0">
                <a:solidFill>
                  <a:srgbClr val="D1D5D5"/>
                </a:solidFill>
                <a:latin typeface="Candara" pitchFamily="34" charset="0"/>
                <a:hlinkClick r:id="rId17"/>
              </a:rPr>
              <a:t>Malaria World</a:t>
            </a:r>
            <a:r>
              <a:rPr lang="fr-FR" sz="1200" dirty="0">
                <a:solidFill>
                  <a:srgbClr val="D1D5D5"/>
                </a:solidFill>
                <a:latin typeface="Candara" pitchFamily="34" charset="0"/>
              </a:rPr>
              <a:t>, spécialisé sur la malaria, 10 700 membres</a:t>
            </a:r>
          </a:p>
          <a:p>
            <a:pPr marL="717550" lvl="1">
              <a:buClr>
                <a:srgbClr val="9AD1DC"/>
              </a:buClr>
              <a:buSzPct val="60000"/>
            </a:pPr>
            <a:r>
              <a:rPr lang="fr-FR" sz="1200" dirty="0" err="1">
                <a:solidFill>
                  <a:srgbClr val="D1D5D5"/>
                </a:solidFill>
                <a:latin typeface="Candara" pitchFamily="34" charset="0"/>
                <a:hlinkClick r:id="rId18"/>
              </a:rPr>
              <a:t>Nanopaprika</a:t>
            </a:r>
            <a:r>
              <a:rPr lang="fr-FR" sz="1200" dirty="0">
                <a:solidFill>
                  <a:srgbClr val="D1D5D5"/>
                </a:solidFill>
                <a:latin typeface="Candara" pitchFamily="34" charset="0"/>
              </a:rPr>
              <a:t>, nanosciences, 7 300 membres</a:t>
            </a:r>
          </a:p>
          <a:p>
            <a:pPr marL="717550" lvl="1">
              <a:buClr>
                <a:srgbClr val="9AD1DC"/>
              </a:buClr>
              <a:buSzPct val="60000"/>
            </a:pPr>
            <a:r>
              <a:rPr lang="fr-FR" sz="1200" dirty="0" err="1">
                <a:solidFill>
                  <a:srgbClr val="D1D5D5"/>
                </a:solidFill>
                <a:latin typeface="Candara" pitchFamily="34" charset="0"/>
                <a:hlinkClick r:id="rId19"/>
              </a:rPr>
              <a:t>Scientix</a:t>
            </a:r>
            <a:r>
              <a:rPr lang="fr-FR" sz="1200" dirty="0">
                <a:solidFill>
                  <a:srgbClr val="D1D5D5"/>
                </a:solidFill>
                <a:latin typeface="Candara" pitchFamily="34" charset="0"/>
              </a:rPr>
              <a:t>, 2010 par la Communauté européenne, portail et réseau sur l’enseignement scientifique, + 1 600 comptes</a:t>
            </a:r>
          </a:p>
          <a:p>
            <a:pPr marL="742950" lvl="1" indent="-200025">
              <a:spcBef>
                <a:spcPts val="1200"/>
              </a:spcBef>
              <a:buClr>
                <a:srgbClr val="D1D5D5"/>
              </a:buClr>
              <a:buSzPct val="100000"/>
              <a:buFont typeface="Arial" pitchFamily="34" charset="0"/>
              <a:buChar char="•"/>
            </a:pPr>
            <a:r>
              <a:rPr lang="fr-FR" sz="1400" dirty="0">
                <a:solidFill>
                  <a:srgbClr val="D1D5D5"/>
                </a:solidFill>
                <a:latin typeface="Candara" pitchFamily="34" charset="0"/>
              </a:rPr>
              <a:t>sciences humaines et sociales</a:t>
            </a:r>
          </a:p>
          <a:p>
            <a:pPr marL="717550" lvl="1">
              <a:buClr>
                <a:srgbClr val="9AD1DC"/>
              </a:buClr>
              <a:buSzPct val="60000"/>
            </a:pPr>
            <a:r>
              <a:rPr lang="fr-FR" sz="1200" dirty="0" err="1">
                <a:solidFill>
                  <a:srgbClr val="D1D5D5"/>
                </a:solidFill>
                <a:latin typeface="Candara" pitchFamily="34" charset="0"/>
                <a:hlinkClick r:id="rId20"/>
              </a:rPr>
              <a:t>Lawyrs</a:t>
            </a:r>
            <a:r>
              <a:rPr lang="fr-FR" sz="1200" dirty="0">
                <a:solidFill>
                  <a:srgbClr val="D1D5D5"/>
                </a:solidFill>
                <a:latin typeface="Candara" pitchFamily="34" charset="0"/>
              </a:rPr>
              <a:t>, domaine juridique, + 17 000 membres</a:t>
            </a:r>
          </a:p>
          <a:p>
            <a:pPr marL="717550" lvl="1">
              <a:buClr>
                <a:srgbClr val="9AD1DC"/>
              </a:buClr>
              <a:buSzPct val="60000"/>
            </a:pPr>
            <a:r>
              <a:rPr lang="fr-FR" sz="1200" dirty="0">
                <a:solidFill>
                  <a:srgbClr val="D1D5D5"/>
                </a:solidFill>
                <a:latin typeface="Candara" pitchFamily="34" charset="0"/>
                <a:hlinkClick r:id="rId21"/>
              </a:rPr>
              <a:t>Social Science Research Network</a:t>
            </a:r>
            <a:r>
              <a:rPr lang="fr-FR" sz="1200" dirty="0">
                <a:solidFill>
                  <a:srgbClr val="D1D5D5"/>
                </a:solidFill>
                <a:latin typeface="Candara" pitchFamily="34" charset="0"/>
              </a:rPr>
              <a:t> (SSRN), 1994 et rachat par Elsevier en 2016, dépôt de publications (950 000 </a:t>
            </a:r>
            <a:r>
              <a:rPr lang="fr-FR" sz="1200" i="1" dirty="0" err="1">
                <a:solidFill>
                  <a:srgbClr val="D1D5D5"/>
                </a:solidFill>
                <a:latin typeface="Candara" pitchFamily="34" charset="0"/>
              </a:rPr>
              <a:t>papers</a:t>
            </a:r>
            <a:r>
              <a:rPr lang="fr-FR" sz="1200" dirty="0">
                <a:solidFill>
                  <a:srgbClr val="D1D5D5"/>
                </a:solidFill>
                <a:latin typeface="Candara" pitchFamily="34" charset="0"/>
              </a:rPr>
              <a:t>)</a:t>
            </a:r>
          </a:p>
          <a:p>
            <a:pPr marL="742950" lvl="1" indent="-200025">
              <a:spcBef>
                <a:spcPts val="1200"/>
              </a:spcBef>
              <a:buClr>
                <a:srgbClr val="D1D5D5"/>
              </a:buClr>
              <a:buSzPct val="100000"/>
              <a:buFont typeface="Arial" pitchFamily="34" charset="0"/>
              <a:buChar char="•"/>
            </a:pPr>
            <a:r>
              <a:rPr lang="fr-FR" sz="1400" dirty="0">
                <a:solidFill>
                  <a:srgbClr val="D1D5D5"/>
                </a:solidFill>
                <a:latin typeface="Candara" pitchFamily="34" charset="0"/>
              </a:rPr>
              <a:t>interdisciplinaires</a:t>
            </a:r>
          </a:p>
          <a:p>
            <a:pPr marL="717550" lvl="1">
              <a:buClr>
                <a:srgbClr val="9AD1DC"/>
              </a:buClr>
              <a:buSzPct val="60000"/>
            </a:pPr>
            <a:r>
              <a:rPr lang="fr-FR" sz="1200" dirty="0" err="1">
                <a:solidFill>
                  <a:srgbClr val="D1D5D5"/>
                </a:solidFill>
                <a:latin typeface="Candara" pitchFamily="34" charset="0"/>
                <a:hlinkClick r:id="rId22"/>
              </a:rPr>
              <a:t>ScienceOpen</a:t>
            </a:r>
            <a:r>
              <a:rPr lang="fr-FR" sz="1200" dirty="0">
                <a:solidFill>
                  <a:srgbClr val="D1D5D5"/>
                </a:solidFill>
                <a:latin typeface="Candara" pitchFamily="34" charset="0"/>
              </a:rPr>
              <a:t>, réseau social et de publication scientifique (en CC-BY) avec </a:t>
            </a:r>
            <a:r>
              <a:rPr lang="fr-FR" sz="1200" i="1" dirty="0">
                <a:solidFill>
                  <a:srgbClr val="D1D5D5"/>
                </a:solidFill>
                <a:latin typeface="Candara" pitchFamily="34" charset="0"/>
              </a:rPr>
              <a:t>peer-review</a:t>
            </a:r>
            <a:endParaRPr lang="fr-FR" sz="1200" dirty="0">
              <a:solidFill>
                <a:srgbClr val="D1D5D5"/>
              </a:solidFill>
              <a:latin typeface="Candara" pitchFamily="34" charset="0"/>
            </a:endParaRPr>
          </a:p>
          <a:p>
            <a:pPr marL="717550" lvl="1">
              <a:buClr>
                <a:srgbClr val="9AD1DC"/>
              </a:buClr>
              <a:buSzPct val="60000"/>
            </a:pPr>
            <a:r>
              <a:rPr lang="fr-FR" sz="1200" dirty="0" err="1">
                <a:solidFill>
                  <a:srgbClr val="D1D5D5"/>
                </a:solidFill>
                <a:latin typeface="Candara" pitchFamily="34" charset="0"/>
                <a:hlinkClick r:id="rId23"/>
              </a:rPr>
              <a:t>Sinapse</a:t>
            </a:r>
            <a:r>
              <a:rPr lang="fr-FR" sz="1200" dirty="0">
                <a:solidFill>
                  <a:srgbClr val="D1D5D5"/>
                </a:solidFill>
                <a:latin typeface="Candara" pitchFamily="34" charset="0"/>
              </a:rPr>
              <a:t> (Scientific </a:t>
            </a:r>
            <a:r>
              <a:rPr lang="fr-FR" sz="1200" dirty="0" err="1">
                <a:solidFill>
                  <a:srgbClr val="D1D5D5"/>
                </a:solidFill>
                <a:latin typeface="Candara" pitchFamily="34" charset="0"/>
              </a:rPr>
              <a:t>INformAtion</a:t>
            </a:r>
            <a:r>
              <a:rPr lang="fr-FR" sz="1200" dirty="0">
                <a:solidFill>
                  <a:srgbClr val="D1D5D5"/>
                </a:solidFill>
                <a:latin typeface="Candara" pitchFamily="34" charset="0"/>
              </a:rPr>
              <a:t> for Policy Support in Europe), site internet collaboratif, destiné à promouvoir l’expertise de la communauté scientifique en matière de politique et de gouvernance (réseau, consultations, débats), service  de la commission européenne, 36 000 membres, 1 600 organisations</a:t>
            </a:r>
          </a:p>
          <a:p>
            <a:pPr marL="717550" lvl="1">
              <a:buClr>
                <a:srgbClr val="9AD1DC"/>
              </a:buClr>
              <a:buSzPct val="60000"/>
            </a:pPr>
            <a:endParaRPr lang="fr-FR" sz="2400" dirty="0">
              <a:solidFill>
                <a:srgbClr val="FF0000"/>
              </a:solidFill>
              <a:latin typeface="Candara" pitchFamily="34" charset="0"/>
            </a:endParaRPr>
          </a:p>
        </p:txBody>
      </p:sp>
    </p:spTree>
    <p:extLst>
      <p:ext uri="{BB962C8B-B14F-4D97-AF65-F5344CB8AC3E}">
        <p14:creationId xmlns:p14="http://schemas.microsoft.com/office/powerpoint/2010/main" val="2559912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52628"/>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Réseaux sociaux</a:t>
            </a:r>
            <a:br>
              <a:rPr lang="fr-FR" dirty="0"/>
            </a:br>
            <a:r>
              <a:rPr lang="fr-FR" sz="1600" dirty="0"/>
              <a:t>académiques / scientifiques / de chercheurs</a:t>
            </a:r>
            <a:endParaRPr lang="fr-FR" dirty="0"/>
          </a:p>
        </p:txBody>
      </p:sp>
      <p:pic>
        <p:nvPicPr>
          <p:cNvPr id="5" name="Imag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15716" y="1298221"/>
            <a:ext cx="5112568" cy="5174165"/>
          </a:xfrm>
          <a:prstGeom prst="rect">
            <a:avLst/>
          </a:prstGeom>
        </p:spPr>
      </p:pic>
      <p:sp>
        <p:nvSpPr>
          <p:cNvPr id="8" name="Rectangle 7"/>
          <p:cNvSpPr/>
          <p:nvPr/>
        </p:nvSpPr>
        <p:spPr>
          <a:xfrm>
            <a:off x="6156176" y="6421599"/>
            <a:ext cx="1088760" cy="230832"/>
          </a:xfrm>
          <a:prstGeom prst="rect">
            <a:avLst/>
          </a:prstGeom>
        </p:spPr>
        <p:txBody>
          <a:bodyPr wrap="none">
            <a:spAutoFit/>
          </a:bodyPr>
          <a:lstStyle/>
          <a:p>
            <a:pPr lvl="0"/>
            <a:r>
              <a:rPr lang="fr-FR" sz="900" dirty="0">
                <a:solidFill>
                  <a:prstClr val="black"/>
                </a:solidFill>
                <a:latin typeface="Candara" panose="020E0502030303020204" pitchFamily="34" charset="0"/>
                <a:cs typeface="Arial" panose="020B0604020202020204" pitchFamily="34" charset="0"/>
                <a:hlinkClick r:id="rId4"/>
              </a:rPr>
              <a:t>étude </a:t>
            </a:r>
            <a:r>
              <a:rPr lang="fr-FR" sz="900" i="1" dirty="0">
                <a:solidFill>
                  <a:prstClr val="black"/>
                </a:solidFill>
                <a:latin typeface="Candara" panose="020E0502030303020204" pitchFamily="34" charset="0"/>
                <a:cs typeface="Arial" panose="020B0604020202020204" pitchFamily="34" charset="0"/>
                <a:hlinkClick r:id="rId4"/>
              </a:rPr>
              <a:t>Nature</a:t>
            </a:r>
            <a:r>
              <a:rPr lang="fr-FR" sz="900" dirty="0">
                <a:solidFill>
                  <a:prstClr val="black"/>
                </a:solidFill>
                <a:latin typeface="Candara" panose="020E0502030303020204" pitchFamily="34" charset="0"/>
                <a:cs typeface="Arial" panose="020B0604020202020204" pitchFamily="34" charset="0"/>
                <a:hlinkClick r:id="rId4"/>
              </a:rPr>
              <a:t>, 2017</a:t>
            </a:r>
            <a:endParaRPr lang="fr-FR" sz="900" dirty="0">
              <a:solidFill>
                <a:prstClr val="black"/>
              </a:solidFill>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4080044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D4D5040-4191-4847-B5B9-30FEE082D4A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5209" y="1880828"/>
            <a:ext cx="8693581" cy="3096344"/>
          </a:xfrm>
          <a:prstGeom prst="rect">
            <a:avLst/>
          </a:prstGeom>
        </p:spPr>
      </p:pic>
      <p:sp>
        <p:nvSpPr>
          <p:cNvPr id="6" name="Rectangle 5">
            <a:extLst>
              <a:ext uri="{FF2B5EF4-FFF2-40B4-BE49-F238E27FC236}">
                <a16:creationId xmlns:a16="http://schemas.microsoft.com/office/drawing/2014/main" id="{A4FE2731-B4CD-43E0-A39F-A4CE09391C3D}"/>
              </a:ext>
            </a:extLst>
          </p:cNvPr>
          <p:cNvSpPr/>
          <p:nvPr/>
        </p:nvSpPr>
        <p:spPr>
          <a:xfrm>
            <a:off x="7305035" y="4977172"/>
            <a:ext cx="1838965" cy="276999"/>
          </a:xfrm>
          <a:prstGeom prst="rect">
            <a:avLst/>
          </a:prstGeom>
        </p:spPr>
        <p:txBody>
          <a:bodyPr wrap="none">
            <a:spAutoFit/>
          </a:bodyPr>
          <a:lstStyle/>
          <a:p>
            <a:r>
              <a:rPr lang="fr-FR" sz="1200" kern="0" dirty="0">
                <a:solidFill>
                  <a:srgbClr val="D1D5D5"/>
                </a:solidFill>
                <a:latin typeface="Candara" pitchFamily="34" charset="0"/>
                <a:hlinkClick r:id="rId4">
                  <a:extLst>
                    <a:ext uri="{A12FA001-AC4F-418D-AE19-62706E023703}">
                      <ahyp:hlinkClr xmlns:ahyp="http://schemas.microsoft.com/office/drawing/2018/hyperlinkcolor" val="tx"/>
                    </a:ext>
                  </a:extLst>
                </a:hlinkClick>
              </a:rPr>
              <a:t>F. </a:t>
            </a:r>
            <a:r>
              <a:rPr lang="fr-FR" sz="1200" kern="0" dirty="0" err="1">
                <a:solidFill>
                  <a:srgbClr val="D1D5D5"/>
                </a:solidFill>
                <a:latin typeface="Candara" pitchFamily="34" charset="0"/>
                <a:hlinkClick r:id="rId4">
                  <a:extLst>
                    <a:ext uri="{A12FA001-AC4F-418D-AE19-62706E023703}">
                      <ahyp:hlinkClr xmlns:ahyp="http://schemas.microsoft.com/office/drawing/2018/hyperlinkcolor" val="tx"/>
                    </a:ext>
                  </a:extLst>
                </a:hlinkClick>
              </a:rPr>
              <a:t>Segado-Boj</a:t>
            </a:r>
            <a:r>
              <a:rPr lang="fr-FR" sz="1200" kern="0" dirty="0">
                <a:solidFill>
                  <a:srgbClr val="D1D5D5"/>
                </a:solidFill>
                <a:latin typeface="Candara" pitchFamily="34" charset="0"/>
                <a:hlinkClick r:id="rId4">
                  <a:extLst>
                    <a:ext uri="{A12FA001-AC4F-418D-AE19-62706E023703}">
                      <ahyp:hlinkClr xmlns:ahyp="http://schemas.microsoft.com/office/drawing/2018/hyperlinkcolor" val="tx"/>
                    </a:ext>
                  </a:extLst>
                </a:hlinkClick>
              </a:rPr>
              <a:t> et al.</a:t>
            </a:r>
            <a:r>
              <a:rPr lang="fr-FR" sz="1200" kern="0" dirty="0">
                <a:solidFill>
                  <a:srgbClr val="D1D5D5"/>
                </a:solidFill>
                <a:latin typeface="Candara" pitchFamily="34" charset="0"/>
              </a:rPr>
              <a:t>, 2019</a:t>
            </a:r>
            <a:endParaRPr lang="fr-FR" dirty="0"/>
          </a:p>
        </p:txBody>
      </p:sp>
      <p:sp>
        <p:nvSpPr>
          <p:cNvPr id="5" name="Titre 1">
            <a:extLst>
              <a:ext uri="{FF2B5EF4-FFF2-40B4-BE49-F238E27FC236}">
                <a16:creationId xmlns:a16="http://schemas.microsoft.com/office/drawing/2014/main" id="{11DD7112-6A18-4560-A9A8-6C46D375CF80}"/>
              </a:ext>
            </a:extLst>
          </p:cNvPr>
          <p:cNvSpPr>
            <a:spLocks noGrp="1"/>
          </p:cNvSpPr>
          <p:nvPr>
            <p:ph type="title"/>
          </p:nvPr>
        </p:nvSpPr>
        <p:spPr>
          <a:xfrm>
            <a:off x="1043608" y="404664"/>
            <a:ext cx="7056784" cy="648072"/>
          </a:xfrm>
        </p:spPr>
        <p:txBody>
          <a:bodyPr>
            <a:normAutofit fontScale="90000"/>
          </a:bodyPr>
          <a:lstStyle/>
          <a:p>
            <a:r>
              <a:rPr lang="fr-FR" dirty="0"/>
              <a:t>Outils de partage et de diffusion</a:t>
            </a:r>
            <a:br>
              <a:rPr lang="fr-FR" dirty="0"/>
            </a:br>
            <a:r>
              <a:rPr lang="fr-FR" sz="1600" dirty="0"/>
              <a:t>Twitter</a:t>
            </a:r>
          </a:p>
        </p:txBody>
      </p:sp>
    </p:spTree>
    <p:extLst>
      <p:ext uri="{BB962C8B-B14F-4D97-AF65-F5344CB8AC3E}">
        <p14:creationId xmlns:p14="http://schemas.microsoft.com/office/powerpoint/2010/main" val="3725896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ABCA3DF-A6BE-47B0-8930-10E25BB9AF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096" y="1384970"/>
            <a:ext cx="4077936" cy="4976345"/>
          </a:xfrm>
          <a:prstGeom prst="rect">
            <a:avLst/>
          </a:prstGeom>
        </p:spPr>
      </p:pic>
      <p:sp>
        <p:nvSpPr>
          <p:cNvPr id="4" name="Titre 3"/>
          <p:cNvSpPr>
            <a:spLocks noGrp="1"/>
          </p:cNvSpPr>
          <p:nvPr>
            <p:ph type="title"/>
          </p:nvPr>
        </p:nvSpPr>
        <p:spPr/>
        <p:txBody>
          <a:bodyPr/>
          <a:lstStyle/>
          <a:p>
            <a:r>
              <a:rPr lang="fr-FR" dirty="0"/>
              <a:t>Outils de partage et de diffusion</a:t>
            </a:r>
          </a:p>
        </p:txBody>
      </p:sp>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16016" y="1384970"/>
            <a:ext cx="4123888" cy="2506435"/>
          </a:xfrm>
          <a:prstGeom prst="rect">
            <a:avLst/>
          </a:prstGeom>
          <a:effectLst>
            <a:outerShdw blurRad="139700" dist="292100" dir="2700000" algn="ctr" rotWithShape="0">
              <a:srgbClr val="000000">
                <a:alpha val="65000"/>
              </a:srgbClr>
            </a:outerShdw>
          </a:effectLst>
        </p:spPr>
      </p:pic>
      <p:pic>
        <p:nvPicPr>
          <p:cNvPr id="6" name="Imag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06100" y="2731747"/>
            <a:ext cx="4123888" cy="2517506"/>
          </a:xfrm>
          <a:prstGeom prst="rect">
            <a:avLst/>
          </a:prstGeom>
          <a:effectLst>
            <a:outerShdw blurRad="139700" dist="292100" dir="2700000" algn="ctr" rotWithShape="0">
              <a:srgbClr val="000000">
                <a:alpha val="65000"/>
              </a:srgbClr>
            </a:outerShdw>
          </a:effectLst>
        </p:spPr>
      </p:pic>
      <p:pic>
        <p:nvPicPr>
          <p:cNvPr id="7" name="Imag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11960" y="4039957"/>
            <a:ext cx="4251527" cy="2594639"/>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820931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Outils de partage et de diffusion</a:t>
            </a:r>
            <a:br>
              <a:rPr lang="fr-FR" dirty="0"/>
            </a:br>
            <a:r>
              <a:rPr lang="fr-FR" sz="1600" dirty="0"/>
              <a:t>Twitter</a:t>
            </a:r>
          </a:p>
        </p:txBody>
      </p:sp>
      <p:pic>
        <p:nvPicPr>
          <p:cNvPr id="4" name="Espace réservé du contenu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t="-1917"/>
          <a:stretch/>
        </p:blipFill>
        <p:spPr>
          <a:xfrm>
            <a:off x="3276136" y="2228230"/>
            <a:ext cx="2520000" cy="2424906"/>
          </a:xfrm>
        </p:spPr>
      </p:pic>
    </p:spTree>
    <p:extLst>
      <p:ext uri="{BB962C8B-B14F-4D97-AF65-F5344CB8AC3E}">
        <p14:creationId xmlns:p14="http://schemas.microsoft.com/office/powerpoint/2010/main" val="904637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Outils de partage et de diffusion</a:t>
            </a:r>
            <a:br>
              <a:rPr lang="fr-FR" dirty="0"/>
            </a:br>
            <a:r>
              <a:rPr lang="fr-FR" sz="1600" dirty="0"/>
              <a:t>Twitter</a:t>
            </a:r>
            <a:endParaRPr lang="fr-FR" dirty="0"/>
          </a:p>
        </p:txBody>
      </p:sp>
      <p:sp>
        <p:nvSpPr>
          <p:cNvPr id="4" name="ZoneTexte 3"/>
          <p:cNvSpPr txBox="1"/>
          <p:nvPr/>
        </p:nvSpPr>
        <p:spPr>
          <a:xfrm rot="16200000">
            <a:off x="6129281" y="3732712"/>
            <a:ext cx="4104458" cy="184666"/>
          </a:xfrm>
          <a:prstGeom prst="rect">
            <a:avLst/>
          </a:prstGeom>
          <a:noFill/>
        </p:spPr>
        <p:txBody>
          <a:bodyPr wrap="square" rtlCol="0">
            <a:spAutoFit/>
          </a:bodyPr>
          <a:lstStyle/>
          <a:p>
            <a:r>
              <a:rPr lang="fr-FR" sz="600" dirty="0" err="1">
                <a:hlinkClick r:id="rId3"/>
              </a:rPr>
              <a:t>Vanksen</a:t>
            </a:r>
            <a:r>
              <a:rPr lang="fr-FR" sz="600" dirty="0">
                <a:hlinkClick r:id="rId3"/>
              </a:rPr>
              <a:t>. Twitter : présentation complète de l’essentiel</a:t>
            </a:r>
            <a:endParaRPr lang="fr-FR" sz="600" dirty="0"/>
          </a:p>
        </p:txBody>
      </p:sp>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3608" y="1859517"/>
            <a:ext cx="7056784" cy="4017755"/>
          </a:xfrm>
          <a:prstGeom prst="rect">
            <a:avLst/>
          </a:prstGeom>
          <a:noFill/>
          <a:ln w="9525">
            <a:noFill/>
            <a:miter lim="800000"/>
            <a:headEnd/>
            <a:tailEnd/>
          </a:ln>
        </p:spPr>
      </p:pic>
      <p:sp>
        <p:nvSpPr>
          <p:cNvPr id="6" name="Rectangle 5"/>
          <p:cNvSpPr/>
          <p:nvPr/>
        </p:nvSpPr>
        <p:spPr>
          <a:xfrm>
            <a:off x="6300192" y="5867748"/>
            <a:ext cx="1800200" cy="523220"/>
          </a:xfrm>
          <a:prstGeom prst="rect">
            <a:avLst/>
          </a:prstGeom>
        </p:spPr>
        <p:txBody>
          <a:bodyPr wrap="square">
            <a:spAutoFit/>
          </a:bodyPr>
          <a:lstStyle/>
          <a:p>
            <a:pPr marL="546100" lvl="2" indent="0">
              <a:spcBef>
                <a:spcPts val="0"/>
              </a:spcBef>
              <a:buClr>
                <a:srgbClr val="9AD1DC"/>
              </a:buClr>
              <a:buSzPct val="60000"/>
              <a:buNone/>
            </a:pPr>
            <a:r>
              <a:rPr lang="fr-FR" sz="1400" dirty="0">
                <a:latin typeface="Candara" pitchFamily="34" charset="0"/>
                <a:hlinkClick r:id="rId5"/>
              </a:rPr>
              <a:t>Tumblr</a:t>
            </a:r>
          </a:p>
          <a:p>
            <a:pPr marL="546100" lvl="2" indent="0">
              <a:spcBef>
                <a:spcPts val="0"/>
              </a:spcBef>
              <a:buClr>
                <a:srgbClr val="9AD1DC"/>
              </a:buClr>
              <a:buSzPct val="60000"/>
              <a:buNone/>
            </a:pPr>
            <a:r>
              <a:rPr lang="fr-FR" sz="1400" dirty="0">
                <a:latin typeface="Candara" pitchFamily="34" charset="0"/>
                <a:hlinkClick r:id="rId6"/>
              </a:rPr>
              <a:t>Twitter</a:t>
            </a:r>
            <a:endParaRPr lang="fr-FR" sz="1400" dirty="0">
              <a:latin typeface="Candara" pitchFamily="34" charset="0"/>
            </a:endParaRPr>
          </a:p>
        </p:txBody>
      </p:sp>
    </p:spTree>
    <p:extLst>
      <p:ext uri="{BB962C8B-B14F-4D97-AF65-F5344CB8AC3E}">
        <p14:creationId xmlns:p14="http://schemas.microsoft.com/office/powerpoint/2010/main" val="1356084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52628"/>
        </a:solid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dirty="0"/>
              <a:t>Outils de partage et de diffusion</a:t>
            </a:r>
            <a:br>
              <a:rPr lang="fr-FR" dirty="0"/>
            </a:br>
            <a:r>
              <a:rPr lang="fr-FR" sz="1600" dirty="0"/>
              <a:t>Twitter</a:t>
            </a:r>
            <a:endParaRPr lang="fr-FR" dirty="0"/>
          </a:p>
        </p:txBody>
      </p:sp>
      <p:sp>
        <p:nvSpPr>
          <p:cNvPr id="4" name="Espace réservé du contenu 3"/>
          <p:cNvSpPr>
            <a:spLocks noGrp="1"/>
          </p:cNvSpPr>
          <p:nvPr>
            <p:ph idx="1"/>
          </p:nvPr>
        </p:nvSpPr>
        <p:spPr>
          <a:xfrm>
            <a:off x="1043608" y="1388344"/>
            <a:ext cx="7056784" cy="5472608"/>
          </a:xfrm>
        </p:spPr>
        <p:txBody>
          <a:bodyPr>
            <a:normAutofit/>
          </a:bodyPr>
          <a:lstStyle/>
          <a:p>
            <a:r>
              <a:rPr lang="fr-FR" sz="2800" dirty="0"/>
              <a:t>Twitter</a:t>
            </a:r>
          </a:p>
          <a:p>
            <a:endParaRPr lang="fr-FR" dirty="0"/>
          </a:p>
          <a:p>
            <a:endParaRPr lang="fr-FR" dirty="0"/>
          </a:p>
          <a:p>
            <a:endParaRPr lang="fr-FR" dirty="0"/>
          </a:p>
          <a:p>
            <a:endParaRPr lang="fr-FR" dirty="0"/>
          </a:p>
          <a:p>
            <a:endParaRPr lang="fr-FR" dirty="0"/>
          </a:p>
          <a:p>
            <a:endParaRPr lang="fr-FR" sz="1000" dirty="0"/>
          </a:p>
          <a:p>
            <a:endParaRPr lang="fr-FR" sz="1000" dirty="0"/>
          </a:p>
          <a:p>
            <a:endParaRPr lang="fr-FR" sz="1000" dirty="0"/>
          </a:p>
          <a:p>
            <a:endParaRPr lang="fr-FR" sz="1000" dirty="0"/>
          </a:p>
        </p:txBody>
      </p:sp>
      <p:sp>
        <p:nvSpPr>
          <p:cNvPr id="2" name="ZoneTexte 1"/>
          <p:cNvSpPr txBox="1"/>
          <p:nvPr/>
        </p:nvSpPr>
        <p:spPr>
          <a:xfrm>
            <a:off x="2244090" y="1891277"/>
            <a:ext cx="5760640" cy="3970318"/>
          </a:xfrm>
          <a:prstGeom prst="rect">
            <a:avLst/>
          </a:prstGeom>
          <a:noFill/>
          <a:ln>
            <a:solidFill>
              <a:srgbClr val="9AD1DC"/>
            </a:solidFill>
          </a:ln>
        </p:spPr>
        <p:txBody>
          <a:bodyPr wrap="square" rtlCol="0">
            <a:spAutoFit/>
          </a:bodyPr>
          <a:lstStyle/>
          <a:p>
            <a:r>
              <a:rPr lang="fr-FR" sz="1400" dirty="0">
                <a:solidFill>
                  <a:srgbClr val="D1D5D5"/>
                </a:solidFill>
                <a:latin typeface="Candara" pitchFamily="34" charset="0"/>
                <a:hlinkClick r:id="rId3"/>
              </a:rPr>
              <a:t>https://twitter.com</a:t>
            </a:r>
            <a:r>
              <a:rPr lang="fr-FR" sz="1400" dirty="0">
                <a:solidFill>
                  <a:srgbClr val="D1D5D5"/>
                </a:solidFill>
                <a:latin typeface="Candara" pitchFamily="34" charset="0"/>
              </a:rPr>
              <a:t> </a:t>
            </a:r>
          </a:p>
          <a:p>
            <a:pPr marL="285750" indent="-285750">
              <a:buFont typeface="Arial" pitchFamily="34" charset="0"/>
              <a:buChar char="•"/>
            </a:pPr>
            <a:r>
              <a:rPr lang="fr-FR" sz="1400" dirty="0">
                <a:solidFill>
                  <a:srgbClr val="D1D5D5"/>
                </a:solidFill>
                <a:latin typeface="Candara" pitchFamily="34" charset="0"/>
              </a:rPr>
              <a:t>ouverture en 2006</a:t>
            </a:r>
          </a:p>
          <a:p>
            <a:pPr marL="285750" lvl="1" indent="-285750">
              <a:buFont typeface="Arial" pitchFamily="34" charset="0"/>
              <a:buChar char="•"/>
            </a:pPr>
            <a:r>
              <a:rPr lang="fr-FR" sz="1400" dirty="0">
                <a:solidFill>
                  <a:srgbClr val="D1D5D5"/>
                </a:solidFill>
                <a:latin typeface="Candara" pitchFamily="34" charset="0"/>
              </a:rPr>
              <a:t>330 M. actifs, 2,3 millions en France</a:t>
            </a:r>
          </a:p>
          <a:p>
            <a:pPr marL="285750" lvl="1" indent="-285750">
              <a:buFont typeface="Arial" pitchFamily="34" charset="0"/>
              <a:buChar char="•"/>
            </a:pPr>
            <a:r>
              <a:rPr lang="fr-FR" sz="1400" dirty="0">
                <a:solidFill>
                  <a:srgbClr val="D1D5D5"/>
                </a:solidFill>
                <a:latin typeface="Candara" pitchFamily="34" charset="0"/>
              </a:rPr>
              <a:t>21 langues</a:t>
            </a:r>
          </a:p>
          <a:p>
            <a:pPr marL="285750" lvl="1" indent="-285750">
              <a:buFont typeface="Arial" pitchFamily="34" charset="0"/>
              <a:buChar char="•"/>
            </a:pPr>
            <a:r>
              <a:rPr lang="fr-FR" sz="1400" dirty="0">
                <a:solidFill>
                  <a:srgbClr val="D1D5D5"/>
                </a:solidFill>
                <a:latin typeface="Candara" pitchFamily="34" charset="0"/>
              </a:rPr>
              <a:t>+ 500  millions de tweets / jour</a:t>
            </a:r>
          </a:p>
          <a:p>
            <a:pPr marL="285750" lvl="1" indent="-285750">
              <a:buFont typeface="Arial" pitchFamily="34" charset="0"/>
              <a:buChar char="•"/>
            </a:pPr>
            <a:r>
              <a:rPr lang="fr-FR" sz="1400" dirty="0">
                <a:solidFill>
                  <a:srgbClr val="D1D5D5"/>
                </a:solidFill>
                <a:latin typeface="Candara" pitchFamily="34" charset="0"/>
              </a:rPr>
              <a:t>réseau d’information en temps réel (« Quoi de neuf ? »)</a:t>
            </a:r>
          </a:p>
          <a:p>
            <a:pPr marL="457200" lvl="2" algn="r"/>
            <a:endParaRPr lang="fr-FR" sz="1400" dirty="0">
              <a:solidFill>
                <a:srgbClr val="D1D5D5"/>
              </a:solidFill>
              <a:latin typeface="Candara" pitchFamily="34" charset="0"/>
            </a:endParaRPr>
          </a:p>
          <a:p>
            <a:pPr marL="457200" lvl="2" algn="r"/>
            <a:r>
              <a:rPr lang="fr-FR" sz="1100" dirty="0">
                <a:solidFill>
                  <a:srgbClr val="D1D5D5"/>
                </a:solidFill>
                <a:latin typeface="Candara" pitchFamily="34" charset="0"/>
              </a:rPr>
              <a:t>Ex. de chercheurs : </a:t>
            </a:r>
            <a:r>
              <a:rPr lang="fr-FR" sz="1100" dirty="0">
                <a:solidFill>
                  <a:srgbClr val="D1D5D5"/>
                </a:solidFill>
                <a:latin typeface="Candara" pitchFamily="34" charset="0"/>
                <a:hlinkClick r:id="rId4"/>
              </a:rPr>
              <a:t>Sylvain Deville</a:t>
            </a:r>
            <a:r>
              <a:rPr lang="fr-FR" sz="1100" dirty="0">
                <a:solidFill>
                  <a:srgbClr val="D1D5D5"/>
                </a:solidFill>
                <a:latin typeface="Candara" pitchFamily="34" charset="0"/>
              </a:rPr>
              <a:t>, </a:t>
            </a:r>
            <a:r>
              <a:rPr lang="fr-FR" sz="1100" dirty="0">
                <a:solidFill>
                  <a:srgbClr val="D1D5D5"/>
                </a:solidFill>
                <a:latin typeface="Candara" pitchFamily="34" charset="0"/>
                <a:hlinkClick r:id="rId5"/>
              </a:rPr>
              <a:t>Hervé Cottin</a:t>
            </a:r>
            <a:r>
              <a:rPr lang="fr-FR" sz="1100" dirty="0">
                <a:solidFill>
                  <a:srgbClr val="D1D5D5"/>
                </a:solidFill>
                <a:latin typeface="Candara" pitchFamily="34" charset="0"/>
              </a:rPr>
              <a:t>, </a:t>
            </a:r>
            <a:r>
              <a:rPr lang="fr-FR" sz="1100" dirty="0">
                <a:solidFill>
                  <a:srgbClr val="D1D5D5"/>
                </a:solidFill>
                <a:latin typeface="Candara" pitchFamily="34" charset="0"/>
                <a:hlinkClick r:id="rId6"/>
              </a:rPr>
              <a:t>Cyrielle </a:t>
            </a:r>
            <a:r>
              <a:rPr lang="fr-FR" sz="1100" dirty="0" err="1">
                <a:solidFill>
                  <a:srgbClr val="D1D5D5"/>
                </a:solidFill>
                <a:latin typeface="Candara" pitchFamily="34" charset="0"/>
                <a:hlinkClick r:id="rId6"/>
              </a:rPr>
              <a:t>Landrea</a:t>
            </a:r>
            <a:r>
              <a:rPr lang="fr-FR" sz="1100" dirty="0">
                <a:solidFill>
                  <a:srgbClr val="D1D5D5"/>
                </a:solidFill>
                <a:latin typeface="Candara" pitchFamily="34" charset="0"/>
              </a:rPr>
              <a:t>, </a:t>
            </a:r>
            <a:r>
              <a:rPr lang="fr-FR" sz="1100" dirty="0">
                <a:solidFill>
                  <a:srgbClr val="D1D5D5"/>
                </a:solidFill>
                <a:latin typeface="Candara" pitchFamily="34" charset="0"/>
                <a:hlinkClick r:id="rId7"/>
              </a:rPr>
              <a:t>François </a:t>
            </a:r>
            <a:r>
              <a:rPr lang="fr-FR" sz="1100" dirty="0" err="1">
                <a:solidFill>
                  <a:srgbClr val="D1D5D5"/>
                </a:solidFill>
                <a:latin typeface="Candara" pitchFamily="34" charset="0"/>
                <a:hlinkClick r:id="rId7"/>
              </a:rPr>
              <a:t>Purseigle</a:t>
            </a:r>
            <a:r>
              <a:rPr lang="fr-FR" sz="1100" dirty="0">
                <a:solidFill>
                  <a:srgbClr val="D1D5D5"/>
                </a:solidFill>
                <a:latin typeface="Candara" pitchFamily="34" charset="0"/>
              </a:rPr>
              <a:t>, </a:t>
            </a:r>
            <a:r>
              <a:rPr lang="fr-FR" sz="1100" dirty="0">
                <a:solidFill>
                  <a:srgbClr val="D1D5D5"/>
                </a:solidFill>
                <a:latin typeface="Candara" pitchFamily="34" charset="0"/>
                <a:hlinkClick r:id="rId8"/>
              </a:rPr>
              <a:t>Emilien Ruiz</a:t>
            </a:r>
            <a:r>
              <a:rPr lang="fr-FR" sz="1100" dirty="0">
                <a:solidFill>
                  <a:srgbClr val="D1D5D5"/>
                </a:solidFill>
                <a:latin typeface="Candara" pitchFamily="34" charset="0"/>
              </a:rPr>
              <a:t>, </a:t>
            </a:r>
            <a:r>
              <a:rPr lang="fr-FR" sz="1100" dirty="0">
                <a:solidFill>
                  <a:srgbClr val="D1D5D5"/>
                </a:solidFill>
                <a:latin typeface="Candara" pitchFamily="34" charset="0"/>
                <a:hlinkClick r:id="rId6"/>
              </a:rPr>
              <a:t>Roma </a:t>
            </a:r>
            <a:r>
              <a:rPr lang="fr-FR" sz="1100" dirty="0" err="1">
                <a:solidFill>
                  <a:srgbClr val="D1D5D5"/>
                </a:solidFill>
                <a:latin typeface="Candara" pitchFamily="34" charset="0"/>
                <a:hlinkClick r:id="rId6"/>
              </a:rPr>
              <a:t>Aeterna</a:t>
            </a:r>
            <a:r>
              <a:rPr lang="fr-FR" sz="1100" dirty="0">
                <a:solidFill>
                  <a:srgbClr val="D1D5D5"/>
                </a:solidFill>
                <a:latin typeface="Candara" pitchFamily="34" charset="0"/>
              </a:rPr>
              <a:t>, </a:t>
            </a:r>
            <a:r>
              <a:rPr lang="fr-FR" sz="1100" dirty="0">
                <a:solidFill>
                  <a:srgbClr val="D1D5D5"/>
                </a:solidFill>
                <a:latin typeface="Candara" pitchFamily="34" charset="0"/>
                <a:hlinkClick r:id="rId9"/>
              </a:rPr>
              <a:t>Alice Lebreton</a:t>
            </a:r>
            <a:endParaRPr lang="fr-FR" sz="1100" dirty="0">
              <a:solidFill>
                <a:srgbClr val="D1D5D5"/>
              </a:solidFill>
              <a:latin typeface="Candara" pitchFamily="34" charset="0"/>
            </a:endParaRPr>
          </a:p>
          <a:p>
            <a:pPr marL="457200" lvl="2" algn="r"/>
            <a:r>
              <a:rPr lang="fr-FR" sz="1100" dirty="0">
                <a:solidFill>
                  <a:srgbClr val="D1D5D5"/>
                </a:solidFill>
                <a:latin typeface="Candara" pitchFamily="34" charset="0"/>
              </a:rPr>
              <a:t>Ex. d’institutions : </a:t>
            </a:r>
            <a:r>
              <a:rPr lang="fr-FR" sz="1100" dirty="0">
                <a:solidFill>
                  <a:srgbClr val="D1D5D5"/>
                </a:solidFill>
                <a:latin typeface="Candara" pitchFamily="34" charset="0"/>
                <a:hlinkClick r:id="rId10"/>
              </a:rPr>
              <a:t>MINES ParisTech</a:t>
            </a:r>
            <a:r>
              <a:rPr lang="fr-FR" sz="1100" dirty="0">
                <a:solidFill>
                  <a:srgbClr val="D1D5D5"/>
                </a:solidFill>
                <a:latin typeface="Candara" pitchFamily="34" charset="0"/>
              </a:rPr>
              <a:t>, </a:t>
            </a:r>
            <a:r>
              <a:rPr lang="fr-FR" sz="1100" dirty="0" err="1">
                <a:solidFill>
                  <a:srgbClr val="D1D5D5"/>
                </a:solidFill>
                <a:latin typeface="Candara" pitchFamily="34" charset="0"/>
                <a:hlinkClick r:id="rId11"/>
              </a:rPr>
              <a:t>OSUPythéas</a:t>
            </a:r>
            <a:r>
              <a:rPr lang="fr-FR" sz="1100" dirty="0">
                <a:solidFill>
                  <a:srgbClr val="D1D5D5"/>
                </a:solidFill>
                <a:latin typeface="Candara" pitchFamily="34" charset="0"/>
              </a:rPr>
              <a:t>, </a:t>
            </a:r>
            <a:r>
              <a:rPr lang="fr-FR" sz="1100" dirty="0">
                <a:solidFill>
                  <a:srgbClr val="D1D5D5"/>
                </a:solidFill>
                <a:latin typeface="Candara" pitchFamily="34" charset="0"/>
                <a:hlinkClick r:id="rId12"/>
              </a:rPr>
              <a:t>INERIS</a:t>
            </a:r>
            <a:endParaRPr lang="fr-FR" sz="1100" dirty="0">
              <a:solidFill>
                <a:srgbClr val="D1D5D5"/>
              </a:solidFill>
              <a:latin typeface="Candara" pitchFamily="34" charset="0"/>
            </a:endParaRPr>
          </a:p>
          <a:p>
            <a:pPr marL="180975" lvl="2" algn="r"/>
            <a:r>
              <a:rPr lang="fr-FR" sz="1100" dirty="0">
                <a:solidFill>
                  <a:srgbClr val="D1D5D5"/>
                </a:solidFill>
                <a:latin typeface="Candara" pitchFamily="34" charset="0"/>
              </a:rPr>
              <a:t>Ex. de projets : </a:t>
            </a:r>
            <a:r>
              <a:rPr lang="fr-FR" sz="1100" dirty="0">
                <a:solidFill>
                  <a:srgbClr val="D1D5D5"/>
                </a:solidFill>
                <a:latin typeface="Candara" pitchFamily="34" charset="0"/>
                <a:hlinkClick r:id="rId13"/>
              </a:rPr>
              <a:t>Mission </a:t>
            </a:r>
            <a:r>
              <a:rPr lang="fr-FR" sz="1100" dirty="0" err="1">
                <a:solidFill>
                  <a:srgbClr val="D1D5D5"/>
                </a:solidFill>
                <a:latin typeface="Candara" pitchFamily="34" charset="0"/>
                <a:hlinkClick r:id="rId13"/>
              </a:rPr>
              <a:t>Taposiris</a:t>
            </a:r>
            <a:r>
              <a:rPr lang="fr-FR" sz="1100" dirty="0">
                <a:solidFill>
                  <a:srgbClr val="D1D5D5"/>
                </a:solidFill>
                <a:latin typeface="Candara" pitchFamily="34" charset="0"/>
                <a:hlinkClick r:id="rId13"/>
              </a:rPr>
              <a:t> </a:t>
            </a:r>
            <a:r>
              <a:rPr lang="fr-FR" sz="1100" dirty="0" err="1">
                <a:solidFill>
                  <a:srgbClr val="D1D5D5"/>
                </a:solidFill>
                <a:latin typeface="Candara" pitchFamily="34" charset="0"/>
                <a:hlinkClick r:id="rId13"/>
              </a:rPr>
              <a:t>Plinthine</a:t>
            </a:r>
            <a:r>
              <a:rPr lang="fr-FR" sz="1100" dirty="0">
                <a:solidFill>
                  <a:srgbClr val="D1D5D5"/>
                </a:solidFill>
                <a:latin typeface="Candara" pitchFamily="34" charset="0"/>
              </a:rPr>
              <a:t>, </a:t>
            </a:r>
            <a:r>
              <a:rPr lang="fr-FR" sz="1100" dirty="0">
                <a:solidFill>
                  <a:srgbClr val="D1D5D5"/>
                </a:solidFill>
                <a:latin typeface="Candara" pitchFamily="34" charset="0"/>
                <a:hlinkClick r:id="rId14"/>
              </a:rPr>
              <a:t>Un jour, une ZUP, une carte postale </a:t>
            </a:r>
            <a:r>
              <a:rPr lang="fr-FR" sz="1100" dirty="0">
                <a:solidFill>
                  <a:srgbClr val="D1D5D5"/>
                </a:solidFill>
                <a:latin typeface="Candara" pitchFamily="34" charset="0"/>
              </a:rPr>
              <a:t>(R. Epstein)</a:t>
            </a:r>
          </a:p>
          <a:p>
            <a:pPr marL="457200" lvl="2" algn="r"/>
            <a:r>
              <a:rPr lang="fr-FR" sz="1100" dirty="0">
                <a:solidFill>
                  <a:srgbClr val="D1D5D5"/>
                </a:solidFill>
                <a:latin typeface="Candara" pitchFamily="34" charset="0"/>
              </a:rPr>
              <a:t>Ex. de séminaires : </a:t>
            </a:r>
            <a:r>
              <a:rPr lang="fr-FR" sz="1100" dirty="0" err="1">
                <a:solidFill>
                  <a:srgbClr val="D1D5D5"/>
                </a:solidFill>
                <a:latin typeface="Candara" pitchFamily="34" charset="0"/>
                <a:hlinkClick r:id="rId15"/>
              </a:rPr>
              <a:t>ArtMedNumerique</a:t>
            </a:r>
            <a:endParaRPr lang="fr-FR" sz="1100" dirty="0">
              <a:solidFill>
                <a:srgbClr val="D1D5D5"/>
              </a:solidFill>
              <a:latin typeface="Candara" pitchFamily="34" charset="0"/>
            </a:endParaRPr>
          </a:p>
          <a:p>
            <a:pPr marL="457200" lvl="2" algn="r"/>
            <a:r>
              <a:rPr lang="fr-FR" sz="1100" dirty="0">
                <a:solidFill>
                  <a:srgbClr val="D1D5D5"/>
                </a:solidFill>
                <a:latin typeface="Candara" pitchFamily="34" charset="0"/>
              </a:rPr>
              <a:t>Ex. d’un événement : </a:t>
            </a:r>
            <a:r>
              <a:rPr lang="fr-FR" sz="1100" dirty="0">
                <a:solidFill>
                  <a:srgbClr val="D1D5D5"/>
                </a:solidFill>
                <a:latin typeface="Candara" pitchFamily="34" charset="0"/>
                <a:hlinkClick r:id="rId16"/>
              </a:rPr>
              <a:t>En Direct du labo</a:t>
            </a:r>
            <a:r>
              <a:rPr lang="fr-FR" sz="1100" dirty="0">
                <a:solidFill>
                  <a:srgbClr val="D1D5D5"/>
                </a:solidFill>
                <a:latin typeface="Candara" pitchFamily="34" charset="0"/>
              </a:rPr>
              <a:t>, </a:t>
            </a:r>
            <a:r>
              <a:rPr lang="fr-FR" sz="1100" dirty="0">
                <a:solidFill>
                  <a:srgbClr val="D1D5D5"/>
                </a:solidFill>
                <a:latin typeface="Candara" pitchFamily="34" charset="0"/>
                <a:hlinkClick r:id="rId17"/>
              </a:rPr>
              <a:t>CAA2014Paris</a:t>
            </a:r>
            <a:endParaRPr lang="fr-FR" sz="1100" dirty="0">
              <a:solidFill>
                <a:srgbClr val="D1D5D5"/>
              </a:solidFill>
              <a:latin typeface="Candara" pitchFamily="34" charset="0"/>
            </a:endParaRPr>
          </a:p>
          <a:p>
            <a:pPr marL="457200" lvl="2" algn="r"/>
            <a:r>
              <a:rPr lang="fr-FR" sz="1100" dirty="0">
                <a:solidFill>
                  <a:srgbClr val="D1D5D5"/>
                </a:solidFill>
                <a:latin typeface="Candara" pitchFamily="34" charset="0"/>
              </a:rPr>
              <a:t>Ex. de valorisation : </a:t>
            </a:r>
            <a:r>
              <a:rPr lang="fr-FR" sz="1100" dirty="0">
                <a:solidFill>
                  <a:srgbClr val="D1D5D5"/>
                </a:solidFill>
                <a:latin typeface="Candara" pitchFamily="34" charset="0"/>
                <a:hlinkClick r:id="rId18"/>
              </a:rPr>
              <a:t>Société des Arts de Genève</a:t>
            </a:r>
            <a:endParaRPr lang="fr-FR" sz="1100" dirty="0">
              <a:solidFill>
                <a:srgbClr val="D1D5D5"/>
              </a:solidFill>
              <a:latin typeface="Candara" pitchFamily="34" charset="0"/>
            </a:endParaRPr>
          </a:p>
          <a:p>
            <a:pPr marL="457200" lvl="2" algn="r"/>
            <a:r>
              <a:rPr lang="fr-FR" sz="1100" dirty="0">
                <a:solidFill>
                  <a:srgbClr val="D1D5D5"/>
                </a:solidFill>
                <a:latin typeface="Candara" pitchFamily="34" charset="0"/>
              </a:rPr>
              <a:t>Ex. de hashtags : </a:t>
            </a:r>
            <a:r>
              <a:rPr lang="fr-FR" sz="1100" dirty="0">
                <a:solidFill>
                  <a:srgbClr val="D1D5D5"/>
                </a:solidFill>
                <a:latin typeface="Candara" pitchFamily="34" charset="0"/>
                <a:hlinkClick r:id="rId19"/>
              </a:rPr>
              <a:t>#</a:t>
            </a:r>
            <a:r>
              <a:rPr lang="fr-FR" sz="1100" dirty="0" err="1">
                <a:solidFill>
                  <a:srgbClr val="D1D5D5"/>
                </a:solidFill>
                <a:latin typeface="Candara" pitchFamily="34" charset="0"/>
                <a:hlinkClick r:id="rId19"/>
              </a:rPr>
              <a:t>marchforscience</a:t>
            </a:r>
            <a:r>
              <a:rPr lang="fr-FR" sz="1100" dirty="0">
                <a:solidFill>
                  <a:srgbClr val="D1D5D5"/>
                </a:solidFill>
                <a:latin typeface="Candara" pitchFamily="34" charset="0"/>
              </a:rPr>
              <a:t>, </a:t>
            </a:r>
            <a:r>
              <a:rPr lang="fr-FR" sz="1100" dirty="0">
                <a:solidFill>
                  <a:srgbClr val="D1D5D5"/>
                </a:solidFill>
                <a:latin typeface="Candara" pitchFamily="34" charset="0"/>
                <a:hlinkClick r:id="rId20"/>
              </a:rPr>
              <a:t>#</a:t>
            </a:r>
            <a:r>
              <a:rPr lang="fr-FR" sz="1100" dirty="0" err="1">
                <a:solidFill>
                  <a:srgbClr val="D1D5D5"/>
                </a:solidFill>
                <a:latin typeface="Candara" pitchFamily="34" charset="0"/>
                <a:hlinkClick r:id="rId20"/>
              </a:rPr>
              <a:t>blackhistorymonth</a:t>
            </a:r>
            <a:r>
              <a:rPr lang="fr-FR" sz="1100" dirty="0">
                <a:solidFill>
                  <a:srgbClr val="D1D5D5"/>
                </a:solidFill>
                <a:latin typeface="Candara" pitchFamily="34" charset="0"/>
              </a:rPr>
              <a:t>,  </a:t>
            </a:r>
            <a:r>
              <a:rPr lang="fr-FR" sz="1100" dirty="0">
                <a:solidFill>
                  <a:srgbClr val="D1D5D5"/>
                </a:solidFill>
                <a:latin typeface="Candara" pitchFamily="34" charset="0"/>
                <a:hlinkClick r:id="rId21"/>
              </a:rPr>
              <a:t>#</a:t>
            </a:r>
            <a:r>
              <a:rPr lang="fr-FR" sz="1100" dirty="0" err="1">
                <a:solidFill>
                  <a:srgbClr val="D1D5D5"/>
                </a:solidFill>
                <a:latin typeface="Candara" pitchFamily="34" charset="0"/>
                <a:hlinkClick r:id="rId21"/>
              </a:rPr>
              <a:t>womeninscience</a:t>
            </a:r>
            <a:br>
              <a:rPr lang="fr-FR" sz="1100" dirty="0">
                <a:solidFill>
                  <a:srgbClr val="D1D5D5"/>
                </a:solidFill>
                <a:latin typeface="Candara" pitchFamily="34" charset="0"/>
              </a:rPr>
            </a:br>
            <a:endParaRPr lang="fr-FR" sz="1200" dirty="0">
              <a:solidFill>
                <a:srgbClr val="D1D5D5"/>
              </a:solidFill>
              <a:latin typeface="Candara" pitchFamily="34" charset="0"/>
            </a:endParaRPr>
          </a:p>
          <a:p>
            <a:pPr marL="457200" lvl="2" algn="r"/>
            <a:endParaRPr lang="fr-FR" sz="1200" dirty="0">
              <a:solidFill>
                <a:srgbClr val="D1D5D5"/>
              </a:solidFill>
              <a:latin typeface="Candara" pitchFamily="34" charset="0"/>
            </a:endParaRPr>
          </a:p>
          <a:p>
            <a:pPr marL="0" lvl="1" algn="ctr">
              <a:defRPr/>
            </a:pPr>
            <a:r>
              <a:rPr lang="fr-FR" sz="1200" dirty="0">
                <a:solidFill>
                  <a:srgbClr val="D1D5D5"/>
                </a:solidFill>
                <a:latin typeface="Candara" pitchFamily="34" charset="0"/>
              </a:rPr>
              <a:t>  </a:t>
            </a:r>
            <a:r>
              <a:rPr lang="fr-FR" sz="1400" kern="0" dirty="0">
                <a:solidFill>
                  <a:srgbClr val="D1D5D5"/>
                </a:solidFill>
                <a:latin typeface="Candara" pitchFamily="34" charset="0"/>
                <a:sym typeface="Wingdings" panose="05000000000000000000" pitchFamily="2" charset="2"/>
              </a:rPr>
              <a:t> pour le chercheur, </a:t>
            </a:r>
            <a:r>
              <a:rPr lang="fr-FR" sz="1400" kern="0" dirty="0">
                <a:solidFill>
                  <a:srgbClr val="D1D5D5"/>
                </a:solidFill>
                <a:latin typeface="Candara" pitchFamily="34" charset="0"/>
              </a:rPr>
              <a:t>un outil  favorisant le temps réel et l’information complémentaire, mais nécessitant du temps (</a:t>
            </a:r>
            <a:r>
              <a:rPr lang="fr-FR" sz="1400" kern="0" dirty="0">
                <a:solidFill>
                  <a:srgbClr val="D1D5D5"/>
                </a:solidFill>
                <a:latin typeface="Candara" pitchFamily="34" charset="0"/>
                <a:hlinkClick r:id="rId22">
                  <a:extLst>
                    <a:ext uri="{A12FA001-AC4F-418D-AE19-62706E023703}">
                      <ahyp:hlinkClr xmlns:ahyp="http://schemas.microsoft.com/office/drawing/2018/hyperlinkcolor" val="tx"/>
                    </a:ext>
                  </a:extLst>
                </a:hlinkClick>
              </a:rPr>
              <a:t>F. </a:t>
            </a:r>
            <a:r>
              <a:rPr lang="fr-FR" sz="1400" kern="0" dirty="0" err="1">
                <a:solidFill>
                  <a:srgbClr val="D1D5D5"/>
                </a:solidFill>
                <a:latin typeface="Candara" pitchFamily="34" charset="0"/>
                <a:hlinkClick r:id="rId22">
                  <a:extLst>
                    <a:ext uri="{A12FA001-AC4F-418D-AE19-62706E023703}">
                      <ahyp:hlinkClr xmlns:ahyp="http://schemas.microsoft.com/office/drawing/2018/hyperlinkcolor" val="tx"/>
                    </a:ext>
                  </a:extLst>
                </a:hlinkClick>
              </a:rPr>
              <a:t>Segado-Boj</a:t>
            </a:r>
            <a:r>
              <a:rPr lang="fr-FR" sz="1400" kern="0" dirty="0">
                <a:solidFill>
                  <a:srgbClr val="D1D5D5"/>
                </a:solidFill>
                <a:latin typeface="Candara" pitchFamily="34" charset="0"/>
                <a:hlinkClick r:id="rId22">
                  <a:extLst>
                    <a:ext uri="{A12FA001-AC4F-418D-AE19-62706E023703}">
                      <ahyp:hlinkClr xmlns:ahyp="http://schemas.microsoft.com/office/drawing/2018/hyperlinkcolor" val="tx"/>
                    </a:ext>
                  </a:extLst>
                </a:hlinkClick>
              </a:rPr>
              <a:t> et al., 2019</a:t>
            </a:r>
            <a:r>
              <a:rPr lang="fr-FR" sz="1400" kern="0" dirty="0">
                <a:solidFill>
                  <a:srgbClr val="D1D5D5"/>
                </a:solidFill>
                <a:latin typeface="Candara" pitchFamily="34" charset="0"/>
              </a:rPr>
              <a:t>)</a:t>
            </a:r>
            <a:br>
              <a:rPr lang="fr-FR" sz="1400" kern="0" dirty="0">
                <a:solidFill>
                  <a:srgbClr val="D1D5D5"/>
                </a:solidFill>
                <a:latin typeface="Candara" pitchFamily="34" charset="0"/>
              </a:rPr>
            </a:br>
            <a:r>
              <a:rPr lang="fr-FR" sz="1400" kern="0" dirty="0">
                <a:solidFill>
                  <a:srgbClr val="D1D5D5"/>
                </a:solidFill>
                <a:latin typeface="Candara" pitchFamily="34" charset="0"/>
                <a:sym typeface="Wingdings" panose="05000000000000000000" pitchFamily="2" charset="2"/>
              </a:rPr>
              <a:t> un outil </a:t>
            </a:r>
            <a:r>
              <a:rPr lang="fr-FR" sz="1400" kern="0" dirty="0">
                <a:solidFill>
                  <a:srgbClr val="D1D5D5"/>
                </a:solidFill>
                <a:latin typeface="Candara" pitchFamily="34" charset="0"/>
                <a:sym typeface="Wingdings" panose="05000000000000000000" pitchFamily="2" charset="2"/>
                <a:hlinkClick r:id="rId23"/>
              </a:rPr>
              <a:t>favorisant la science ouverte</a:t>
            </a:r>
            <a:r>
              <a:rPr lang="fr-FR" sz="1400" kern="0" dirty="0">
                <a:solidFill>
                  <a:srgbClr val="D1D5D5"/>
                </a:solidFill>
                <a:latin typeface="Candara" pitchFamily="34" charset="0"/>
                <a:sym typeface="Wingdings" panose="05000000000000000000" pitchFamily="2" charset="2"/>
              </a:rPr>
              <a:t> </a:t>
            </a:r>
            <a:r>
              <a:rPr lang="fr-FR" sz="1400" i="1" kern="0" dirty="0">
                <a:solidFill>
                  <a:srgbClr val="D1D5D5"/>
                </a:solidFill>
                <a:latin typeface="Candara" pitchFamily="34" charset="0"/>
                <a:sym typeface="Wingdings" panose="05000000000000000000" pitchFamily="2" charset="2"/>
              </a:rPr>
              <a:t>via</a:t>
            </a:r>
            <a:r>
              <a:rPr lang="fr-FR" sz="1400" kern="0" dirty="0">
                <a:solidFill>
                  <a:srgbClr val="D1D5D5"/>
                </a:solidFill>
                <a:latin typeface="Candara" pitchFamily="34" charset="0"/>
                <a:sym typeface="Wingdings" panose="05000000000000000000" pitchFamily="2" charset="2"/>
              </a:rPr>
              <a:t> les prépublications</a:t>
            </a:r>
            <a:endParaRPr lang="fr-FR" sz="1200" dirty="0">
              <a:solidFill>
                <a:srgbClr val="D1D5D5"/>
              </a:solidFill>
              <a:latin typeface="Candara" pitchFamily="34" charset="0"/>
            </a:endParaRPr>
          </a:p>
        </p:txBody>
      </p:sp>
      <p:sp>
        <p:nvSpPr>
          <p:cNvPr id="6" name="Espace réservé du contenu 3"/>
          <p:cNvSpPr txBox="1">
            <a:spLocks/>
          </p:cNvSpPr>
          <p:nvPr/>
        </p:nvSpPr>
        <p:spPr>
          <a:xfrm>
            <a:off x="6594820" y="6165149"/>
            <a:ext cx="2699792" cy="9087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andara"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andara"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ndara"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ndar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3837" lvl="2" indent="0">
              <a:spcBef>
                <a:spcPts val="0"/>
              </a:spcBef>
              <a:buClr>
                <a:srgbClr val="9AD1DC"/>
              </a:buClr>
              <a:buSzPct val="60000"/>
              <a:buFont typeface="Arial" pitchFamily="34" charset="0"/>
              <a:buNone/>
            </a:pPr>
            <a:r>
              <a:rPr lang="fr-FR" sz="1200" dirty="0">
                <a:solidFill>
                  <a:srgbClr val="D1D5D5"/>
                </a:solidFill>
              </a:rPr>
              <a:t>Recherche de </a:t>
            </a:r>
            <a:r>
              <a:rPr lang="fr-FR" sz="1200" i="1" dirty="0" err="1">
                <a:solidFill>
                  <a:srgbClr val="D1D5D5"/>
                </a:solidFill>
              </a:rPr>
              <a:t>tweets</a:t>
            </a:r>
            <a:endParaRPr lang="fr-FR" sz="1200" i="1" dirty="0">
              <a:solidFill>
                <a:srgbClr val="D1D5D5"/>
              </a:solidFill>
            </a:endParaRPr>
          </a:p>
          <a:p>
            <a:pPr marL="223837" lvl="2" indent="0">
              <a:spcBef>
                <a:spcPts val="0"/>
              </a:spcBef>
              <a:buClr>
                <a:srgbClr val="9AD1DC"/>
              </a:buClr>
              <a:buSzPct val="60000"/>
              <a:buNone/>
            </a:pPr>
            <a:r>
              <a:rPr lang="fr-FR" sz="1050" dirty="0">
                <a:solidFill>
                  <a:srgbClr val="D1D5D5"/>
                </a:solidFill>
              </a:rPr>
              <a:t>Twitter – recherche avancée : </a:t>
            </a:r>
            <a:r>
              <a:rPr lang="fr-FR" sz="1050" dirty="0">
                <a:hlinkClick r:id="rId24"/>
              </a:rPr>
              <a:t>https://twitter.com/search-advanced</a:t>
            </a:r>
            <a:r>
              <a:rPr lang="fr-FR" sz="1050" dirty="0"/>
              <a:t> </a:t>
            </a:r>
            <a:r>
              <a:rPr lang="fr-FR" sz="1050" dirty="0">
                <a:solidFill>
                  <a:srgbClr val="D1D5D5"/>
                </a:solidFill>
              </a:rPr>
              <a:t> </a:t>
            </a:r>
          </a:p>
        </p:txBody>
      </p:sp>
      <p:pic>
        <p:nvPicPr>
          <p:cNvPr id="7" name="Picture 2"/>
          <p:cNvPicPr>
            <a:picLocks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6234820" y="6273336"/>
            <a:ext cx="360000" cy="360000"/>
          </a:xfrm>
          <a:prstGeom prst="rect">
            <a:avLst/>
          </a:prstGeom>
          <a:noFill/>
          <a:ln w="9525">
            <a:noFill/>
            <a:miter lim="800000"/>
            <a:headEnd/>
            <a:tailEnd/>
          </a:ln>
        </p:spPr>
      </p:pic>
      <p:pic>
        <p:nvPicPr>
          <p:cNvPr id="8" name="Image 7">
            <a:extLst>
              <a:ext uri="{FF2B5EF4-FFF2-40B4-BE49-F238E27FC236}">
                <a16:creationId xmlns:a16="http://schemas.microsoft.com/office/drawing/2014/main" id="{DB44F021-97AD-4A84-92D5-13AC5B60D087}"/>
              </a:ext>
            </a:extLst>
          </p:cNvPr>
          <p:cNvPicPr>
            <a:picLocks noChangeAspect="1"/>
          </p:cNvPicPr>
          <p:nvPr/>
        </p:nvPicPr>
        <p:blipFill rotWithShape="1">
          <a:blip r:embed="rId26" cstate="email">
            <a:extLst>
              <a:ext uri="{28A0092B-C50C-407E-A947-70E740481C1C}">
                <a14:useLocalDpi xmlns:a14="http://schemas.microsoft.com/office/drawing/2010/main"/>
              </a:ext>
            </a:extLst>
          </a:blip>
          <a:srcRect/>
          <a:stretch/>
        </p:blipFill>
        <p:spPr>
          <a:xfrm>
            <a:off x="1208052" y="2708920"/>
            <a:ext cx="884147" cy="896470"/>
          </a:xfrm>
          <a:prstGeom prst="rect">
            <a:avLst/>
          </a:prstGeom>
        </p:spPr>
      </p:pic>
    </p:spTree>
    <p:extLst>
      <p:ext uri="{BB962C8B-B14F-4D97-AF65-F5344CB8AC3E}">
        <p14:creationId xmlns:p14="http://schemas.microsoft.com/office/powerpoint/2010/main" val="2185041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7809" y="2996952"/>
            <a:ext cx="4244204" cy="367374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 name="Titre 1"/>
          <p:cNvSpPr>
            <a:spLocks noGrp="1"/>
          </p:cNvSpPr>
          <p:nvPr>
            <p:ph type="title"/>
          </p:nvPr>
        </p:nvSpPr>
        <p:spPr/>
        <p:txBody>
          <a:bodyPr>
            <a:normAutofit fontScale="90000"/>
          </a:bodyPr>
          <a:lstStyle/>
          <a:p>
            <a:r>
              <a:rPr lang="fr-FR" dirty="0"/>
              <a:t>Outils de partage et de diffusion</a:t>
            </a:r>
            <a:br>
              <a:rPr lang="fr-FR" dirty="0"/>
            </a:br>
            <a:r>
              <a:rPr lang="fr-FR" sz="1600" dirty="0"/>
              <a:t>Twitter</a:t>
            </a:r>
            <a:endParaRPr lang="fr-FR" dirty="0"/>
          </a:p>
        </p:txBody>
      </p:sp>
      <p:sp>
        <p:nvSpPr>
          <p:cNvPr id="5" name="Rectangle 4"/>
          <p:cNvSpPr/>
          <p:nvPr/>
        </p:nvSpPr>
        <p:spPr>
          <a:xfrm>
            <a:off x="7923212" y="6613105"/>
            <a:ext cx="1205880" cy="230832"/>
          </a:xfrm>
          <a:prstGeom prst="rect">
            <a:avLst/>
          </a:prstGeom>
        </p:spPr>
        <p:txBody>
          <a:bodyPr wrap="square">
            <a:spAutoFit/>
          </a:bodyPr>
          <a:lstStyle/>
          <a:p>
            <a:r>
              <a:rPr lang="fr-FR" sz="900" dirty="0">
                <a:latin typeface="Candara" panose="020E0502030303020204" pitchFamily="34" charset="0"/>
                <a:cs typeface="Arial" panose="020B0604020202020204" pitchFamily="34" charset="0"/>
                <a:hlinkClick r:id="rId4"/>
              </a:rPr>
              <a:t>étude </a:t>
            </a:r>
            <a:r>
              <a:rPr lang="fr-FR" sz="900" i="1" dirty="0">
                <a:latin typeface="Candara" panose="020E0502030303020204" pitchFamily="34" charset="0"/>
                <a:cs typeface="Arial" panose="020B0604020202020204" pitchFamily="34" charset="0"/>
                <a:hlinkClick r:id="rId4"/>
              </a:rPr>
              <a:t>Nature</a:t>
            </a:r>
            <a:r>
              <a:rPr lang="fr-FR" sz="900" dirty="0">
                <a:latin typeface="Candara" panose="020E0502030303020204" pitchFamily="34" charset="0"/>
                <a:cs typeface="Arial" panose="020B0604020202020204" pitchFamily="34" charset="0"/>
                <a:hlinkClick r:id="rId4"/>
              </a:rPr>
              <a:t>, 2014</a:t>
            </a:r>
            <a:endParaRPr lang="fr-FR" sz="900" dirty="0">
              <a:latin typeface="Candara" panose="020E0502030303020204" pitchFamily="34" charset="0"/>
              <a:cs typeface="Arial" panose="020B0604020202020204" pitchFamily="34" charset="0"/>
            </a:endParaRPr>
          </a:p>
        </p:txBody>
      </p:sp>
      <p:sp>
        <p:nvSpPr>
          <p:cNvPr id="6" name="ZoneTexte 5"/>
          <p:cNvSpPr txBox="1"/>
          <p:nvPr/>
        </p:nvSpPr>
        <p:spPr>
          <a:xfrm>
            <a:off x="5346086" y="2996952"/>
            <a:ext cx="324036" cy="338554"/>
          </a:xfrm>
          <a:prstGeom prst="rect">
            <a:avLst/>
          </a:prstGeom>
          <a:solidFill>
            <a:srgbClr val="13C1C2"/>
          </a:solidFill>
        </p:spPr>
        <p:txBody>
          <a:bodyPr wrap="square" rtlCol="0">
            <a:spAutoFit/>
          </a:bodyPr>
          <a:lstStyle/>
          <a:p>
            <a:pPr algn="ctr"/>
            <a:r>
              <a:rPr lang="fr-FR" sz="1600" b="1" dirty="0">
                <a:solidFill>
                  <a:schemeClr val="bg1"/>
                </a:solidFill>
                <a:latin typeface="Candara" panose="020E0502030303020204" pitchFamily="34" charset="0"/>
                <a:cs typeface="Arial" panose="020B0604020202020204" pitchFamily="34" charset="0"/>
              </a:rPr>
              <a:t>1</a:t>
            </a:r>
          </a:p>
        </p:txBody>
      </p:sp>
      <p:sp>
        <p:nvSpPr>
          <p:cNvPr id="8" name="ZoneTexte 7"/>
          <p:cNvSpPr txBox="1"/>
          <p:nvPr/>
        </p:nvSpPr>
        <p:spPr>
          <a:xfrm>
            <a:off x="4988214" y="5949301"/>
            <a:ext cx="324036" cy="338554"/>
          </a:xfrm>
          <a:prstGeom prst="rect">
            <a:avLst/>
          </a:prstGeom>
          <a:solidFill>
            <a:srgbClr val="13C1C2"/>
          </a:solidFill>
        </p:spPr>
        <p:txBody>
          <a:bodyPr wrap="square" rtlCol="0">
            <a:spAutoFit/>
          </a:bodyPr>
          <a:lstStyle/>
          <a:p>
            <a:pPr algn="ctr"/>
            <a:r>
              <a:rPr lang="fr-FR" sz="1600" b="1" dirty="0">
                <a:solidFill>
                  <a:schemeClr val="bg1"/>
                </a:solidFill>
                <a:latin typeface="Candara" panose="020E0502030303020204" pitchFamily="34" charset="0"/>
                <a:cs typeface="Arial" panose="020B0604020202020204" pitchFamily="34" charset="0"/>
              </a:rPr>
              <a:t>2</a:t>
            </a:r>
          </a:p>
        </p:txBody>
      </p:sp>
      <p:sp>
        <p:nvSpPr>
          <p:cNvPr id="9" name="ZoneTexte 8"/>
          <p:cNvSpPr txBox="1"/>
          <p:nvPr/>
        </p:nvSpPr>
        <p:spPr>
          <a:xfrm>
            <a:off x="8316416" y="5985669"/>
            <a:ext cx="324036" cy="338554"/>
          </a:xfrm>
          <a:prstGeom prst="rect">
            <a:avLst/>
          </a:prstGeom>
          <a:solidFill>
            <a:srgbClr val="13C1C2"/>
          </a:solidFill>
        </p:spPr>
        <p:txBody>
          <a:bodyPr wrap="square" rtlCol="0">
            <a:spAutoFit/>
          </a:bodyPr>
          <a:lstStyle/>
          <a:p>
            <a:pPr algn="ctr"/>
            <a:r>
              <a:rPr lang="fr-FR" sz="1600" b="1" dirty="0">
                <a:solidFill>
                  <a:schemeClr val="bg1"/>
                </a:solidFill>
                <a:latin typeface="Candara" panose="020E0502030303020204" pitchFamily="34" charset="0"/>
                <a:cs typeface="Arial" panose="020B0604020202020204" pitchFamily="34" charset="0"/>
              </a:rPr>
              <a:t>3</a:t>
            </a:r>
          </a:p>
        </p:txBody>
      </p:sp>
      <p:sp>
        <p:nvSpPr>
          <p:cNvPr id="3" name="Rectangle 2"/>
          <p:cNvSpPr/>
          <p:nvPr/>
        </p:nvSpPr>
        <p:spPr>
          <a:xfrm>
            <a:off x="5284957" y="2060848"/>
            <a:ext cx="1866673" cy="338554"/>
          </a:xfrm>
          <a:prstGeom prst="rect">
            <a:avLst/>
          </a:prstGeom>
        </p:spPr>
        <p:txBody>
          <a:bodyPr wrap="square">
            <a:spAutoFit/>
          </a:bodyPr>
          <a:lstStyle/>
          <a:p>
            <a:r>
              <a:rPr lang="fr-FR" sz="1600" dirty="0">
                <a:solidFill>
                  <a:srgbClr val="D1D5D5"/>
                </a:solidFill>
                <a:latin typeface="Candara" pitchFamily="34" charset="0"/>
              </a:rPr>
              <a:t>usages de Twitter</a:t>
            </a:r>
          </a:p>
        </p:txBody>
      </p:sp>
      <p:pic>
        <p:nvPicPr>
          <p:cNvPr id="4" name="Imag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9438" y="1253222"/>
            <a:ext cx="4168388" cy="3615951"/>
          </a:xfrm>
          <a:prstGeom prst="rect">
            <a:avLst/>
          </a:prstGeom>
        </p:spPr>
      </p:pic>
      <p:sp>
        <p:nvSpPr>
          <p:cNvPr id="10" name="Rectangle 9"/>
          <p:cNvSpPr/>
          <p:nvPr/>
        </p:nvSpPr>
        <p:spPr>
          <a:xfrm>
            <a:off x="179512" y="4869173"/>
            <a:ext cx="934526" cy="230832"/>
          </a:xfrm>
          <a:prstGeom prst="rect">
            <a:avLst/>
          </a:prstGeom>
        </p:spPr>
        <p:txBody>
          <a:bodyPr wrap="square">
            <a:spAutoFit/>
          </a:bodyPr>
          <a:lstStyle/>
          <a:p>
            <a:r>
              <a:rPr lang="fr-FR" sz="900" dirty="0">
                <a:latin typeface="Candara" panose="020E0502030303020204" pitchFamily="34" charset="0"/>
                <a:hlinkClick r:id="rId6"/>
              </a:rPr>
              <a:t>D. </a:t>
            </a:r>
            <a:r>
              <a:rPr lang="fr-FR" sz="900" dirty="0" err="1">
                <a:latin typeface="Candara" panose="020E0502030303020204" pitchFamily="34" charset="0"/>
                <a:hlinkClick r:id="rId6"/>
              </a:rPr>
              <a:t>Lupton</a:t>
            </a:r>
            <a:r>
              <a:rPr lang="fr-FR" sz="900" dirty="0">
                <a:latin typeface="Candara" panose="020E0502030303020204" pitchFamily="34" charset="0"/>
                <a:hlinkClick r:id="rId6"/>
              </a:rPr>
              <a:t>, 2014</a:t>
            </a:r>
            <a:endParaRPr lang="fr-FR" sz="900" dirty="0">
              <a:latin typeface="Candara" panose="020E0502030303020204" pitchFamily="34" charset="0"/>
            </a:endParaRPr>
          </a:p>
        </p:txBody>
      </p:sp>
    </p:spTree>
    <p:extLst>
      <p:ext uri="{BB962C8B-B14F-4D97-AF65-F5344CB8AC3E}">
        <p14:creationId xmlns:p14="http://schemas.microsoft.com/office/powerpoint/2010/main" val="593683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
          <p:cNvSpPr>
            <a:spLocks noGrp="1"/>
          </p:cNvSpPr>
          <p:nvPr>
            <p:ph type="title"/>
          </p:nvPr>
        </p:nvSpPr>
        <p:spPr>
          <a:xfrm>
            <a:off x="827584" y="548680"/>
            <a:ext cx="7776864" cy="504056"/>
          </a:xfrm>
        </p:spPr>
        <p:txBody>
          <a:bodyPr>
            <a:normAutofit fontScale="90000"/>
          </a:bodyPr>
          <a:lstStyle/>
          <a:p>
            <a:r>
              <a:rPr lang="fr-FR" dirty="0"/>
              <a:t>Outils de partage et de diffusion</a:t>
            </a:r>
            <a:br>
              <a:rPr lang="fr-FR" dirty="0"/>
            </a:br>
            <a:r>
              <a:rPr lang="fr-FR" sz="1600" dirty="0"/>
              <a:t>Twitter</a:t>
            </a:r>
            <a:endParaRPr lang="fr-FR" sz="2400" dirty="0"/>
          </a:p>
        </p:txBody>
      </p:sp>
      <p:sp>
        <p:nvSpPr>
          <p:cNvPr id="19" name="Rectangle 18">
            <a:extLst>
              <a:ext uri="{FF2B5EF4-FFF2-40B4-BE49-F238E27FC236}">
                <a16:creationId xmlns:a16="http://schemas.microsoft.com/office/drawing/2014/main" id="{A8AD3A4C-2792-4097-AF18-19B0AC4FBD04}"/>
              </a:ext>
            </a:extLst>
          </p:cNvPr>
          <p:cNvSpPr/>
          <p:nvPr/>
        </p:nvSpPr>
        <p:spPr>
          <a:xfrm>
            <a:off x="5652120" y="6525345"/>
            <a:ext cx="3384376" cy="274306"/>
          </a:xfrm>
          <a:prstGeom prst="rect">
            <a:avLst/>
          </a:prstGeom>
        </p:spPr>
        <p:txBody>
          <a:bodyPr wrap="square">
            <a:spAutoFit/>
          </a:bodyPr>
          <a:lstStyle/>
          <a:p>
            <a:pPr algn="r">
              <a:lnSpc>
                <a:spcPct val="150000"/>
              </a:lnSpc>
              <a:spcBef>
                <a:spcPct val="20000"/>
              </a:spcBef>
              <a:spcAft>
                <a:spcPts val="300"/>
              </a:spcAft>
            </a:pPr>
            <a:r>
              <a:rPr lang="fr-FR" sz="900" dirty="0">
                <a:latin typeface="+mj-lt"/>
                <a:cs typeface="Arial" panose="020B0604020202020204" pitchFamily="34" charset="0"/>
                <a:hlinkClick r:id="rId3"/>
              </a:rPr>
              <a:t>N.</a:t>
            </a:r>
            <a:r>
              <a:rPr lang="fr-FR" sz="900" dirty="0">
                <a:hlinkClick r:id="rId3"/>
              </a:rPr>
              <a:t> Ahmad </a:t>
            </a:r>
            <a:r>
              <a:rPr lang="fr-FR" sz="900" dirty="0" err="1">
                <a:hlinkClick r:id="rId3"/>
              </a:rPr>
              <a:t>Kharman</a:t>
            </a:r>
            <a:r>
              <a:rPr lang="fr-FR" sz="900" dirty="0">
                <a:hlinkClick r:id="rId3"/>
              </a:rPr>
              <a:t> Shah et A. M. Cox</a:t>
            </a:r>
            <a:r>
              <a:rPr lang="fr-FR" sz="900" dirty="0">
                <a:latin typeface="+mj-lt"/>
                <a:cs typeface="Arial" panose="020B0604020202020204" pitchFamily="34" charset="0"/>
                <a:hlinkClick r:id="rId3"/>
              </a:rPr>
              <a:t>, 2017</a:t>
            </a:r>
            <a:endParaRPr lang="fr-FR" sz="900" dirty="0">
              <a:latin typeface="+mj-lt"/>
              <a:cs typeface="Arial" panose="020B0604020202020204" pitchFamily="34" charset="0"/>
            </a:endParaRPr>
          </a:p>
        </p:txBody>
      </p:sp>
      <p:graphicFrame>
        <p:nvGraphicFramePr>
          <p:cNvPr id="2" name="Tableau 1">
            <a:extLst>
              <a:ext uri="{FF2B5EF4-FFF2-40B4-BE49-F238E27FC236}">
                <a16:creationId xmlns:a16="http://schemas.microsoft.com/office/drawing/2014/main" id="{61D13597-85AD-42B4-8A3B-2031264B7DF4}"/>
              </a:ext>
            </a:extLst>
          </p:cNvPr>
          <p:cNvGraphicFramePr>
            <a:graphicFrameLocks noGrp="1"/>
          </p:cNvGraphicFramePr>
          <p:nvPr>
            <p:extLst>
              <p:ext uri="{D42A27DB-BD31-4B8C-83A1-F6EECF244321}">
                <p14:modId xmlns:p14="http://schemas.microsoft.com/office/powerpoint/2010/main" val="3331394677"/>
              </p:ext>
            </p:extLst>
          </p:nvPr>
        </p:nvGraphicFramePr>
        <p:xfrm>
          <a:off x="521550" y="1268760"/>
          <a:ext cx="8388932" cy="5256585"/>
        </p:xfrm>
        <a:graphic>
          <a:graphicData uri="http://schemas.openxmlformats.org/drawingml/2006/table">
            <a:tbl>
              <a:tblPr firstRow="1" bandRow="1">
                <a:tableStyleId>{5C22544A-7EE6-4342-B048-85BDC9FD1C3A}</a:tableStyleId>
              </a:tblPr>
              <a:tblGrid>
                <a:gridCol w="2268252">
                  <a:extLst>
                    <a:ext uri="{9D8B030D-6E8A-4147-A177-3AD203B41FA5}">
                      <a16:colId xmlns:a16="http://schemas.microsoft.com/office/drawing/2014/main" val="724913790"/>
                    </a:ext>
                  </a:extLst>
                </a:gridCol>
                <a:gridCol w="6120680">
                  <a:extLst>
                    <a:ext uri="{9D8B030D-6E8A-4147-A177-3AD203B41FA5}">
                      <a16:colId xmlns:a16="http://schemas.microsoft.com/office/drawing/2014/main" val="2641891124"/>
                    </a:ext>
                  </a:extLst>
                </a:gridCol>
              </a:tblGrid>
              <a:tr h="624807">
                <a:tc gridSpan="2">
                  <a:txBody>
                    <a:bodyPr/>
                    <a:lstStyle/>
                    <a:p>
                      <a:pPr algn="ctr"/>
                      <a:r>
                        <a:rPr lang="fr-FR" b="0" dirty="0">
                          <a:solidFill>
                            <a:schemeClr val="bg1"/>
                          </a:solidFill>
                        </a:rPr>
                        <a:t>Attentes académiques de Twitter</a:t>
                      </a:r>
                    </a:p>
                  </a:txBody>
                  <a:tcPr anchor="ctr">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dirty="0"/>
                    </a:p>
                  </a:txBody>
                  <a:tcPr/>
                </a:tc>
                <a:extLst>
                  <a:ext uri="{0D108BD9-81ED-4DB2-BD59-A6C34878D82A}">
                    <a16:rowId xmlns:a16="http://schemas.microsoft.com/office/drawing/2014/main" val="3931335365"/>
                  </a:ext>
                </a:extLst>
              </a:tr>
              <a:tr h="851386">
                <a:tc>
                  <a:txBody>
                    <a:bodyPr/>
                    <a:lstStyle/>
                    <a:p>
                      <a:r>
                        <a:rPr lang="fr-FR" sz="1600" dirty="0">
                          <a:solidFill>
                            <a:schemeClr val="bg1"/>
                          </a:solidFill>
                        </a:rPr>
                        <a:t>créer une communauté d’intérêt</a:t>
                      </a:r>
                    </a:p>
                  </a:txBody>
                  <a:tcPr anchor="ctr">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Tx/>
                        <a:buChar char="-"/>
                      </a:pPr>
                      <a:r>
                        <a:rPr lang="fr-FR" sz="1200" dirty="0">
                          <a:solidFill>
                            <a:schemeClr val="bg1"/>
                          </a:solidFill>
                        </a:rPr>
                        <a:t>disposer d’une niche informelle, éventuellement très pointue</a:t>
                      </a:r>
                    </a:p>
                    <a:p>
                      <a:pPr marL="285750" indent="-285750">
                        <a:buFontTx/>
                        <a:buChar char="-"/>
                      </a:pPr>
                      <a:r>
                        <a:rPr lang="fr-FR" sz="1200" dirty="0">
                          <a:solidFill>
                            <a:schemeClr val="bg1"/>
                          </a:solidFill>
                        </a:rPr>
                        <a:t>échanger avec les pairs (sous réserve d’une communauté disciplinaire </a:t>
                      </a:r>
                      <a:r>
                        <a:rPr lang="fr-FR" sz="1200" dirty="0" err="1">
                          <a:solidFill>
                            <a:schemeClr val="bg1"/>
                          </a:solidFill>
                        </a:rPr>
                        <a:t>pré-existante</a:t>
                      </a:r>
                      <a:r>
                        <a:rPr lang="fr-FR" sz="1200" dirty="0">
                          <a:solidFill>
                            <a:schemeClr val="bg1"/>
                          </a:solidFill>
                        </a:rPr>
                        <a:t>)</a:t>
                      </a:r>
                    </a:p>
                    <a:p>
                      <a:pPr marL="285750" indent="-285750">
                        <a:buFontTx/>
                        <a:buChar char="-"/>
                      </a:pPr>
                      <a:r>
                        <a:rPr lang="fr-FR" sz="1200" dirty="0">
                          <a:solidFill>
                            <a:schemeClr val="bg1"/>
                          </a:solidFill>
                        </a:rPr>
                        <a:t>s’ouvrir à tous les publics (grand public, enfants)</a:t>
                      </a:r>
                    </a:p>
                    <a:p>
                      <a:pPr marL="285750" indent="-285750">
                        <a:buFontTx/>
                        <a:buChar char="-"/>
                      </a:pPr>
                      <a:r>
                        <a:rPr lang="fr-FR" sz="1200" dirty="0">
                          <a:solidFill>
                            <a:schemeClr val="bg1"/>
                          </a:solidFill>
                        </a:rPr>
                        <a:t>diminuer l’aspect hiérarchique des échanges (cf. jeunes chercheurs)</a:t>
                      </a:r>
                    </a:p>
                  </a:txBody>
                  <a:tcPr anchor="ctr">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3223565"/>
                  </a:ext>
                </a:extLst>
              </a:tr>
              <a:tr h="611020">
                <a:tc>
                  <a:txBody>
                    <a:bodyPr/>
                    <a:lstStyle/>
                    <a:p>
                      <a:r>
                        <a:rPr lang="fr-FR" sz="1600" dirty="0">
                          <a:solidFill>
                            <a:schemeClr val="bg1"/>
                          </a:solidFill>
                        </a:rPr>
                        <a:t>se tenir informé</a:t>
                      </a:r>
                    </a:p>
                  </a:txBody>
                  <a:tcPr anchor="ctr">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rtl="0" eaLnBrk="1" latinLnBrk="0" hangingPunct="1">
                        <a:buFontTx/>
                        <a:buChar char="-"/>
                      </a:pPr>
                      <a:r>
                        <a:rPr kumimoji="0" lang="fr-FR" sz="1200" kern="1200" dirty="0">
                          <a:solidFill>
                            <a:schemeClr val="bg1"/>
                          </a:solidFill>
                          <a:latin typeface="+mn-lt"/>
                          <a:ea typeface="+mn-ea"/>
                          <a:cs typeface="+mn-cs"/>
                        </a:rPr>
                        <a:t>se créer un canal d’informations spécialisées, parallèlement à la lecture des revues</a:t>
                      </a:r>
                    </a:p>
                  </a:txBody>
                  <a:tcPr anchor="ctr">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0880367"/>
                  </a:ext>
                </a:extLst>
              </a:tr>
              <a:tr h="851386">
                <a:tc>
                  <a:txBody>
                    <a:bodyPr/>
                    <a:lstStyle/>
                    <a:p>
                      <a:r>
                        <a:rPr lang="fr-FR" sz="1600" dirty="0">
                          <a:solidFill>
                            <a:schemeClr val="bg1"/>
                          </a:solidFill>
                        </a:rPr>
                        <a:t>se créer une identité numérique</a:t>
                      </a:r>
                    </a:p>
                  </a:txBody>
                  <a:tcPr anchor="ctr">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rtl="0" eaLnBrk="1" latinLnBrk="0" hangingPunct="1">
                        <a:buFontTx/>
                        <a:buChar char="-"/>
                      </a:pPr>
                      <a:r>
                        <a:rPr kumimoji="0" lang="fr-FR" sz="1200" kern="1200" dirty="0">
                          <a:solidFill>
                            <a:schemeClr val="bg1"/>
                          </a:solidFill>
                          <a:latin typeface="+mn-lt"/>
                          <a:ea typeface="+mn-ea"/>
                          <a:cs typeface="+mn-cs"/>
                        </a:rPr>
                        <a:t>se situer comme un professionnel (source d’information de qualité)</a:t>
                      </a:r>
                    </a:p>
                    <a:p>
                      <a:pPr marL="285750" indent="-285750" algn="l" rtl="0" eaLnBrk="1" latinLnBrk="0" hangingPunct="1">
                        <a:buFontTx/>
                        <a:buChar char="-"/>
                      </a:pPr>
                      <a:r>
                        <a:rPr kumimoji="0" lang="fr-FR" sz="1200" kern="1200" dirty="0">
                          <a:solidFill>
                            <a:schemeClr val="bg1"/>
                          </a:solidFill>
                          <a:latin typeface="+mn-lt"/>
                          <a:ea typeface="+mn-ea"/>
                          <a:cs typeface="+mn-cs"/>
                        </a:rPr>
                        <a:t>se montrer ouvert à un large public</a:t>
                      </a:r>
                    </a:p>
                    <a:p>
                      <a:pPr marL="285750" indent="-285750" algn="l" rtl="0" eaLnBrk="1" latinLnBrk="0" hangingPunct="1">
                        <a:buFontTx/>
                        <a:buChar char="-"/>
                      </a:pPr>
                      <a:r>
                        <a:rPr kumimoji="0" lang="fr-FR" sz="1200" kern="1200" dirty="0">
                          <a:solidFill>
                            <a:schemeClr val="bg1"/>
                          </a:solidFill>
                          <a:latin typeface="+mn-lt"/>
                          <a:ea typeface="+mn-ea"/>
                          <a:cs typeface="+mn-cs"/>
                        </a:rPr>
                        <a:t>assurer son auto-promotion en relayant ses propres travaux et activités (visibilité et impact)</a:t>
                      </a:r>
                    </a:p>
                  </a:txBody>
                  <a:tcPr anchor="ctr">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321215"/>
                  </a:ext>
                </a:extLst>
              </a:tr>
              <a:tr h="571077">
                <a:tc>
                  <a:txBody>
                    <a:bodyPr/>
                    <a:lstStyle/>
                    <a:p>
                      <a:r>
                        <a:rPr lang="fr-FR" sz="1600" dirty="0">
                          <a:solidFill>
                            <a:schemeClr val="bg1"/>
                          </a:solidFill>
                        </a:rPr>
                        <a:t>enseigner</a:t>
                      </a:r>
                    </a:p>
                  </a:txBody>
                  <a:tcPr anchor="ctr">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rtl="0" eaLnBrk="1" latinLnBrk="0" hangingPunct="1">
                        <a:buFontTx/>
                        <a:buChar char="-"/>
                      </a:pPr>
                      <a:r>
                        <a:rPr kumimoji="0" lang="fr-FR" sz="1200" kern="1200" dirty="0">
                          <a:solidFill>
                            <a:schemeClr val="bg1"/>
                          </a:solidFill>
                          <a:latin typeface="+mn-lt"/>
                          <a:ea typeface="+mn-ea"/>
                          <a:cs typeface="+mn-cs"/>
                        </a:rPr>
                        <a:t>favoriser des contacts plus fréquents et plus longs</a:t>
                      </a:r>
                    </a:p>
                    <a:p>
                      <a:pPr marL="285750" indent="-285750" algn="l" rtl="0" eaLnBrk="1" latinLnBrk="0" hangingPunct="1">
                        <a:buFontTx/>
                        <a:buChar char="-"/>
                      </a:pPr>
                      <a:r>
                        <a:rPr kumimoji="0" lang="fr-FR" sz="1200" kern="1200" dirty="0">
                          <a:solidFill>
                            <a:schemeClr val="bg1"/>
                          </a:solidFill>
                          <a:latin typeface="+mn-lt"/>
                          <a:ea typeface="+mn-ea"/>
                          <a:cs typeface="+mn-cs"/>
                        </a:rPr>
                        <a:t>développer un « </a:t>
                      </a:r>
                      <a:r>
                        <a:rPr kumimoji="0" lang="fr-FR" sz="1200" i="1" kern="1200" dirty="0" err="1">
                          <a:solidFill>
                            <a:schemeClr val="bg1"/>
                          </a:solidFill>
                          <a:latin typeface="+mn-lt"/>
                          <a:ea typeface="+mn-ea"/>
                          <a:cs typeface="+mn-cs"/>
                        </a:rPr>
                        <a:t>conversational</a:t>
                      </a:r>
                      <a:r>
                        <a:rPr kumimoji="0" lang="fr-FR" sz="1200" i="1" kern="1200" dirty="0">
                          <a:solidFill>
                            <a:schemeClr val="bg1"/>
                          </a:solidFill>
                          <a:latin typeface="+mn-lt"/>
                          <a:ea typeface="+mn-ea"/>
                          <a:cs typeface="+mn-cs"/>
                        </a:rPr>
                        <a:t> </a:t>
                      </a:r>
                      <a:r>
                        <a:rPr kumimoji="0" lang="fr-FR" sz="1200" i="1" kern="1200" dirty="0" err="1">
                          <a:solidFill>
                            <a:schemeClr val="bg1"/>
                          </a:solidFill>
                          <a:latin typeface="+mn-lt"/>
                          <a:ea typeface="+mn-ea"/>
                          <a:cs typeface="+mn-cs"/>
                        </a:rPr>
                        <a:t>learning</a:t>
                      </a:r>
                      <a:r>
                        <a:rPr kumimoji="0" lang="fr-FR" sz="1200" i="1" kern="1200" dirty="0">
                          <a:solidFill>
                            <a:schemeClr val="bg1"/>
                          </a:solidFill>
                          <a:latin typeface="+mn-lt"/>
                          <a:ea typeface="+mn-ea"/>
                          <a:cs typeface="+mn-cs"/>
                        </a:rPr>
                        <a:t> </a:t>
                      </a:r>
                      <a:r>
                        <a:rPr kumimoji="0" lang="fr-FR" sz="1200" i="0" kern="1200" dirty="0">
                          <a:solidFill>
                            <a:schemeClr val="bg1"/>
                          </a:solidFill>
                          <a:latin typeface="+mn-lt"/>
                          <a:ea typeface="+mn-ea"/>
                          <a:cs typeface="+mn-cs"/>
                        </a:rPr>
                        <a:t>» (ex. : bibliographie commentée)</a:t>
                      </a:r>
                    </a:p>
                  </a:txBody>
                  <a:tcPr anchor="ctr">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1291380"/>
                  </a:ext>
                </a:extLst>
              </a:tr>
              <a:tr h="595962">
                <a:tc>
                  <a:txBody>
                    <a:bodyPr/>
                    <a:lstStyle/>
                    <a:p>
                      <a:r>
                        <a:rPr lang="fr-FR" sz="1600" dirty="0">
                          <a:solidFill>
                            <a:schemeClr val="bg1"/>
                          </a:solidFill>
                        </a:rPr>
                        <a:t>faire des micro-pauses</a:t>
                      </a:r>
                    </a:p>
                  </a:txBody>
                  <a:tcPr anchor="ctr">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rtl="0" eaLnBrk="1" latinLnBrk="0" hangingPunct="1">
                        <a:buFontTx/>
                        <a:buChar char="-"/>
                      </a:pPr>
                      <a:r>
                        <a:rPr kumimoji="0" lang="fr-FR" sz="1200" kern="1200" dirty="0">
                          <a:solidFill>
                            <a:schemeClr val="bg1"/>
                          </a:solidFill>
                          <a:latin typeface="+mn-lt"/>
                          <a:ea typeface="+mn-ea"/>
                          <a:cs typeface="+mn-cs"/>
                        </a:rPr>
                        <a:t>disposer d’un espace pour souffler, se détendre ponctuellement</a:t>
                      </a:r>
                    </a:p>
                  </a:txBody>
                  <a:tcPr anchor="ctr">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7320072"/>
                  </a:ext>
                </a:extLst>
              </a:tr>
              <a:tr h="1150947">
                <a:tc gridSpan="2">
                  <a:txBody>
                    <a:bodyPr/>
                    <a:lstStyle/>
                    <a:p>
                      <a:pPr algn="ctr">
                        <a:spcBef>
                          <a:spcPts val="600"/>
                        </a:spcBef>
                        <a:spcAft>
                          <a:spcPts val="600"/>
                        </a:spcAft>
                      </a:pPr>
                      <a:r>
                        <a:rPr lang="fr-FR" sz="1400" dirty="0">
                          <a:solidFill>
                            <a:schemeClr val="bg1"/>
                          </a:solidFill>
                        </a:rPr>
                        <a:t>Points d’attention</a:t>
                      </a:r>
                    </a:p>
                    <a:p>
                      <a:pPr marL="1793875" indent="-285750" algn="l" rtl="0" eaLnBrk="1" latinLnBrk="0" hangingPunct="1">
                        <a:buFontTx/>
                        <a:buChar char="-"/>
                      </a:pPr>
                      <a:r>
                        <a:rPr kumimoji="0" lang="fr-FR" sz="1200" kern="1200" dirty="0">
                          <a:solidFill>
                            <a:schemeClr val="bg1"/>
                          </a:solidFill>
                          <a:latin typeface="+mn-lt"/>
                          <a:ea typeface="+mn-ea"/>
                          <a:cs typeface="+mn-cs"/>
                        </a:rPr>
                        <a:t>nécessite du temps et des efforts pour être pleinement utile</a:t>
                      </a:r>
                    </a:p>
                    <a:p>
                      <a:pPr marL="1793875" indent="-285750" algn="l" rtl="0" eaLnBrk="1" latinLnBrk="0" hangingPunct="1">
                        <a:buFontTx/>
                        <a:buChar char="-"/>
                      </a:pPr>
                      <a:r>
                        <a:rPr kumimoji="0" lang="fr-FR" sz="1200" kern="1200" dirty="0">
                          <a:solidFill>
                            <a:schemeClr val="bg1"/>
                          </a:solidFill>
                          <a:latin typeface="+mn-lt"/>
                          <a:ea typeface="+mn-ea"/>
                          <a:cs typeface="+mn-cs"/>
                        </a:rPr>
                        <a:t>limites de la liberté de discours informel</a:t>
                      </a:r>
                    </a:p>
                    <a:p>
                      <a:pPr marL="1793875" indent="-285750" algn="l" rtl="0" eaLnBrk="1" latinLnBrk="0" hangingPunct="1">
                        <a:buFontTx/>
                        <a:buChar char="-"/>
                      </a:pPr>
                      <a:r>
                        <a:rPr kumimoji="0" lang="fr-FR" sz="1200" kern="1200" dirty="0">
                          <a:solidFill>
                            <a:schemeClr val="bg1"/>
                          </a:solidFill>
                          <a:latin typeface="+mn-lt"/>
                          <a:ea typeface="+mn-ea"/>
                          <a:cs typeface="+mn-cs"/>
                        </a:rPr>
                        <a:t>nouvelles compétences (techniques, communicationnelles)</a:t>
                      </a:r>
                    </a:p>
                    <a:p>
                      <a:pPr marL="1793875" indent="-285750" algn="l" rtl="0" eaLnBrk="1" latinLnBrk="0" hangingPunct="1">
                        <a:buFontTx/>
                        <a:buChar char="-"/>
                      </a:pPr>
                      <a:r>
                        <a:rPr kumimoji="0" lang="fr-FR" sz="1200" kern="1200" dirty="0">
                          <a:solidFill>
                            <a:schemeClr val="bg1"/>
                          </a:solidFill>
                          <a:latin typeface="+mn-lt"/>
                          <a:ea typeface="+mn-ea"/>
                          <a:cs typeface="+mn-cs"/>
                        </a:rPr>
                        <a:t>procrastination et manque de concentration</a:t>
                      </a:r>
                    </a:p>
                  </a:txBody>
                  <a:tcPr anchor="ctr">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85750" indent="-285750" algn="l" rtl="0" eaLnBrk="1" latinLnBrk="0" hangingPunct="1">
                        <a:buFontTx/>
                        <a:buChar char="-"/>
                      </a:pPr>
                      <a:endParaRPr kumimoji="0" lang="fr-FR" sz="1200" kern="1200" dirty="0">
                        <a:solidFill>
                          <a:schemeClr val="bg1"/>
                        </a:solidFill>
                        <a:latin typeface="+mn-lt"/>
                        <a:ea typeface="+mn-ea"/>
                        <a:cs typeface="+mn-cs"/>
                      </a:endParaRPr>
                    </a:p>
                  </a:txBody>
                  <a:tcPr anchor="ctr">
                    <a:lnL w="3175" cap="flat" cmpd="sng" algn="ctr">
                      <a:solidFill>
                        <a:srgbClr val="DDDDDD"/>
                      </a:solidFill>
                      <a:prstDash val="solid"/>
                      <a:round/>
                      <a:headEnd type="none" w="med" len="med"/>
                      <a:tailEnd type="none" w="med" len="med"/>
                    </a:lnL>
                    <a:lnR w="3175" cap="flat" cmpd="sng" algn="ctr">
                      <a:solidFill>
                        <a:srgbClr val="DDDDDD"/>
                      </a:solidFill>
                      <a:prstDash val="solid"/>
                      <a:round/>
                      <a:headEnd type="none" w="med" len="med"/>
                      <a:tailEnd type="none" w="med" len="med"/>
                    </a:lnR>
                    <a:lnT w="3175" cap="flat" cmpd="sng" algn="ctr">
                      <a:solidFill>
                        <a:srgbClr val="DDDDDD"/>
                      </a:solidFill>
                      <a:prstDash val="solid"/>
                      <a:round/>
                      <a:headEnd type="none" w="med" len="med"/>
                      <a:tailEnd type="none" w="med" len="med"/>
                    </a:lnT>
                    <a:lnB w="3175"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3078040"/>
                  </a:ext>
                </a:extLst>
              </a:tr>
            </a:tbl>
          </a:graphicData>
        </a:graphic>
      </p:graphicFrame>
    </p:spTree>
    <p:extLst>
      <p:ext uri="{BB962C8B-B14F-4D97-AF65-F5344CB8AC3E}">
        <p14:creationId xmlns:p14="http://schemas.microsoft.com/office/powerpoint/2010/main" val="3438896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1C1B9C1-02E9-4A1E-8137-55247D301752}"/>
              </a:ext>
            </a:extLst>
          </p:cNvPr>
          <p:cNvSpPr>
            <a:spLocks noGrp="1"/>
          </p:cNvSpPr>
          <p:nvPr>
            <p:ph idx="1"/>
          </p:nvPr>
        </p:nvSpPr>
        <p:spPr>
          <a:xfrm>
            <a:off x="1043608" y="1196752"/>
            <a:ext cx="7056784" cy="5472608"/>
          </a:xfrm>
        </p:spPr>
        <p:txBody>
          <a:bodyPr>
            <a:normAutofit fontScale="92500" lnSpcReduction="20000"/>
          </a:bodyPr>
          <a:lstStyle/>
          <a:p>
            <a:r>
              <a:rPr lang="fr-FR" dirty="0"/>
              <a:t>quelques bonnes pratiques sur Twitter</a:t>
            </a:r>
            <a:br>
              <a:rPr lang="fr-FR" dirty="0"/>
            </a:br>
            <a:endParaRPr lang="fr-FR" dirty="0"/>
          </a:p>
          <a:p>
            <a:pPr lvl="1"/>
            <a:r>
              <a:rPr lang="fr-FR" dirty="0"/>
              <a:t>pour se présenter</a:t>
            </a:r>
          </a:p>
          <a:p>
            <a:pPr lvl="2"/>
            <a:r>
              <a:rPr lang="fr-FR" dirty="0"/>
              <a:t>travailler son profil</a:t>
            </a:r>
          </a:p>
          <a:p>
            <a:pPr lvl="2"/>
            <a:r>
              <a:rPr lang="fr-FR" dirty="0"/>
              <a:t>éviter trop d’autopromotion</a:t>
            </a:r>
            <a:br>
              <a:rPr lang="fr-FR" dirty="0"/>
            </a:br>
            <a:endParaRPr lang="fr-FR" dirty="0"/>
          </a:p>
          <a:p>
            <a:pPr lvl="1"/>
            <a:r>
              <a:rPr lang="fr-FR" dirty="0"/>
              <a:t>pour réseauter</a:t>
            </a:r>
          </a:p>
          <a:p>
            <a:pPr lvl="2"/>
            <a:r>
              <a:rPr lang="fr-FR" dirty="0"/>
              <a:t>définir les @ et les # de sa communauté</a:t>
            </a:r>
          </a:p>
          <a:p>
            <a:pPr marL="457200" lvl="1" indent="0">
              <a:buNone/>
            </a:pPr>
            <a:endParaRPr lang="fr-FR" dirty="0"/>
          </a:p>
          <a:p>
            <a:pPr lvl="1"/>
            <a:r>
              <a:rPr lang="fr-FR" dirty="0"/>
              <a:t>pour communiquer</a:t>
            </a:r>
          </a:p>
          <a:p>
            <a:pPr lvl="2"/>
            <a:r>
              <a:rPr lang="fr-FR" dirty="0"/>
              <a:t>définir une ligne éditoriale</a:t>
            </a:r>
          </a:p>
          <a:p>
            <a:pPr lvl="2"/>
            <a:r>
              <a:rPr lang="fr-FR" dirty="0"/>
              <a:t>publier ni trop… ni trop peu</a:t>
            </a:r>
          </a:p>
          <a:p>
            <a:pPr lvl="2"/>
            <a:r>
              <a:rPr lang="fr-FR" dirty="0"/>
              <a:t>diversifier les formats et les contenus</a:t>
            </a:r>
          </a:p>
          <a:p>
            <a:pPr lvl="2"/>
            <a:endParaRPr lang="fr-FR" dirty="0"/>
          </a:p>
          <a:p>
            <a:pPr lvl="1"/>
            <a:r>
              <a:rPr lang="fr-FR" dirty="0"/>
              <a:t>pour faciliter son usage</a:t>
            </a:r>
          </a:p>
          <a:p>
            <a:pPr lvl="2"/>
            <a:r>
              <a:rPr lang="fr-FR" dirty="0"/>
              <a:t>tester et expérimenter</a:t>
            </a:r>
          </a:p>
          <a:p>
            <a:pPr lvl="2"/>
            <a:r>
              <a:rPr lang="fr-FR" dirty="0"/>
              <a:t>programmer ses publications</a:t>
            </a:r>
          </a:p>
          <a:p>
            <a:pPr lvl="2"/>
            <a:r>
              <a:rPr lang="fr-FR" dirty="0"/>
              <a:t>regarder ses statistiques</a:t>
            </a:r>
          </a:p>
          <a:p>
            <a:pPr lvl="2"/>
            <a:r>
              <a:rPr lang="fr-FR" dirty="0"/>
              <a:t>utiliser des outils Twitter tiers</a:t>
            </a:r>
          </a:p>
          <a:p>
            <a:pPr lvl="2"/>
            <a:endParaRPr lang="fr-FR" dirty="0">
              <a:highlight>
                <a:srgbClr val="00FF00"/>
              </a:highlight>
            </a:endParaRPr>
          </a:p>
          <a:p>
            <a:pPr lvl="1"/>
            <a:endParaRPr lang="fr-FR" dirty="0">
              <a:highlight>
                <a:srgbClr val="00FF00"/>
              </a:highlight>
            </a:endParaRPr>
          </a:p>
        </p:txBody>
      </p:sp>
      <p:sp>
        <p:nvSpPr>
          <p:cNvPr id="4" name="Titre 1"/>
          <p:cNvSpPr>
            <a:spLocks noGrp="1"/>
          </p:cNvSpPr>
          <p:nvPr>
            <p:ph type="title"/>
          </p:nvPr>
        </p:nvSpPr>
        <p:spPr>
          <a:xfrm>
            <a:off x="1043608" y="404664"/>
            <a:ext cx="7056784" cy="648072"/>
          </a:xfrm>
        </p:spPr>
        <p:txBody>
          <a:bodyPr>
            <a:normAutofit fontScale="90000"/>
          </a:bodyPr>
          <a:lstStyle/>
          <a:p>
            <a:r>
              <a:rPr lang="fr-FR" dirty="0"/>
              <a:t>Outils de partage et de diffusion</a:t>
            </a:r>
            <a:br>
              <a:rPr lang="fr-FR" dirty="0"/>
            </a:br>
            <a:r>
              <a:rPr lang="fr-FR" sz="1600" dirty="0"/>
              <a:t>Twitter</a:t>
            </a:r>
            <a:endParaRPr lang="fr-FR" dirty="0"/>
          </a:p>
        </p:txBody>
      </p:sp>
    </p:spTree>
    <p:extLst>
      <p:ext uri="{BB962C8B-B14F-4D97-AF65-F5344CB8AC3E}">
        <p14:creationId xmlns:p14="http://schemas.microsoft.com/office/powerpoint/2010/main" val="714254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5" name="Connecteur droit 14"/>
          <p:cNvCxnSpPr/>
          <p:nvPr/>
        </p:nvCxnSpPr>
        <p:spPr>
          <a:xfrm>
            <a:off x="5148064" y="3068960"/>
            <a:ext cx="3644959" cy="0"/>
          </a:xfrm>
          <a:prstGeom prst="line">
            <a:avLst/>
          </a:prstGeom>
          <a:ln w="19050">
            <a:solidFill>
              <a:srgbClr val="13C1C2"/>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887140" y="3031563"/>
            <a:ext cx="1005340" cy="369332"/>
          </a:xfrm>
          <a:prstGeom prst="rect">
            <a:avLst/>
          </a:prstGeom>
        </p:spPr>
        <p:txBody>
          <a:bodyPr wrap="none">
            <a:spAutoFit/>
          </a:bodyPr>
          <a:lstStyle/>
          <a:p>
            <a:r>
              <a:rPr lang="fr-FR" i="1" dirty="0">
                <a:solidFill>
                  <a:srgbClr val="D1D5D5"/>
                </a:solidFill>
              </a:rPr>
              <a:t>Contexte</a:t>
            </a:r>
          </a:p>
        </p:txBody>
      </p:sp>
      <p:pic>
        <p:nvPicPr>
          <p:cNvPr id="4" name="Imag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1560" y="2276872"/>
            <a:ext cx="4536504" cy="2697917"/>
          </a:xfrm>
          <a:prstGeom prst="rect">
            <a:avLst/>
          </a:prstGeom>
        </p:spPr>
      </p:pic>
    </p:spTree>
    <p:extLst>
      <p:ext uri="{BB962C8B-B14F-4D97-AF65-F5344CB8AC3E}">
        <p14:creationId xmlns:p14="http://schemas.microsoft.com/office/powerpoint/2010/main" val="39708737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Outils de partage et de diffusion</a:t>
            </a:r>
            <a:br>
              <a:rPr lang="fr-FR" dirty="0"/>
            </a:br>
            <a:r>
              <a:rPr lang="fr-FR" sz="1600" dirty="0"/>
              <a:t>communautés de partage</a:t>
            </a:r>
          </a:p>
        </p:txBody>
      </p:sp>
      <p:pic>
        <p:nvPicPr>
          <p:cNvPr id="3" name="Imag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83611" y="2370297"/>
            <a:ext cx="2412525" cy="2138823"/>
          </a:xfrm>
          <a:prstGeom prst="rect">
            <a:avLst/>
          </a:prstGeom>
        </p:spPr>
      </p:pic>
    </p:spTree>
    <p:extLst>
      <p:ext uri="{BB962C8B-B14F-4D97-AF65-F5344CB8AC3E}">
        <p14:creationId xmlns:p14="http://schemas.microsoft.com/office/powerpoint/2010/main" val="6409695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52628"/>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Outils de partage et de diffusion</a:t>
            </a:r>
            <a:br>
              <a:rPr lang="fr-FR" dirty="0"/>
            </a:br>
            <a:r>
              <a:rPr lang="fr-FR" sz="1600" dirty="0"/>
              <a:t>communautés de partage</a:t>
            </a:r>
            <a:endParaRPr lang="fr-FR" dirty="0"/>
          </a:p>
        </p:txBody>
      </p:sp>
      <p:sp>
        <p:nvSpPr>
          <p:cNvPr id="5" name="Rectangle 4"/>
          <p:cNvSpPr/>
          <p:nvPr/>
        </p:nvSpPr>
        <p:spPr>
          <a:xfrm>
            <a:off x="1043608" y="1310223"/>
            <a:ext cx="1659429" cy="461665"/>
          </a:xfrm>
          <a:prstGeom prst="rect">
            <a:avLst/>
          </a:prstGeom>
        </p:spPr>
        <p:txBody>
          <a:bodyPr wrap="none">
            <a:spAutoFit/>
          </a:bodyPr>
          <a:lstStyle/>
          <a:p>
            <a:r>
              <a:rPr lang="fr-FR" sz="2400" dirty="0">
                <a:solidFill>
                  <a:srgbClr val="D1D5D5"/>
                </a:solidFill>
                <a:latin typeface="Candara" pitchFamily="34" charset="0"/>
              </a:rPr>
              <a:t>Multimédia</a:t>
            </a:r>
          </a:p>
        </p:txBody>
      </p:sp>
      <p:sp>
        <p:nvSpPr>
          <p:cNvPr id="9" name="ZoneTexte 8"/>
          <p:cNvSpPr txBox="1"/>
          <p:nvPr/>
        </p:nvSpPr>
        <p:spPr>
          <a:xfrm>
            <a:off x="1382982" y="2348832"/>
            <a:ext cx="6815065" cy="4462760"/>
          </a:xfrm>
          <a:prstGeom prst="rect">
            <a:avLst/>
          </a:prstGeom>
          <a:noFill/>
          <a:ln>
            <a:solidFill>
              <a:srgbClr val="9AD1DC"/>
            </a:solidFill>
          </a:ln>
        </p:spPr>
        <p:txBody>
          <a:bodyPr wrap="square" rtlCol="0">
            <a:spAutoFit/>
          </a:bodyPr>
          <a:lstStyle/>
          <a:p>
            <a:r>
              <a:rPr lang="fr-FR" sz="1400" kern="0" dirty="0">
                <a:solidFill>
                  <a:srgbClr val="D1D5D5"/>
                </a:solidFill>
                <a:latin typeface="Candara" pitchFamily="34" charset="0"/>
                <a:hlinkClick r:id="rId3"/>
              </a:rPr>
              <a:t>https://www.youtube.com/</a:t>
            </a:r>
            <a:r>
              <a:rPr lang="fr-FR" sz="1400" kern="0" dirty="0">
                <a:solidFill>
                  <a:srgbClr val="D1D5D5"/>
                </a:solidFill>
                <a:latin typeface="Candara" pitchFamily="34" charset="0"/>
              </a:rPr>
              <a:t>  </a:t>
            </a:r>
          </a:p>
          <a:p>
            <a:pPr marL="285750" indent="-285750">
              <a:buFont typeface="Arial" pitchFamily="34" charset="0"/>
              <a:buChar char="•"/>
            </a:pPr>
            <a:r>
              <a:rPr lang="fr-FR" sz="1400" kern="0" dirty="0">
                <a:solidFill>
                  <a:srgbClr val="D1D5D5"/>
                </a:solidFill>
                <a:latin typeface="Candara" pitchFamily="34" charset="0"/>
              </a:rPr>
              <a:t>ouverture en 2005 - Google</a:t>
            </a:r>
          </a:p>
          <a:p>
            <a:pPr marL="285750" indent="-285750">
              <a:buFont typeface="Arial" pitchFamily="34" charset="0"/>
              <a:buChar char="•"/>
            </a:pPr>
            <a:r>
              <a:rPr lang="fr-FR" sz="1400" kern="0" dirty="0">
                <a:solidFill>
                  <a:srgbClr val="D1D5D5"/>
                </a:solidFill>
                <a:latin typeface="Candara" pitchFamily="34" charset="0"/>
              </a:rPr>
              <a:t>2</a:t>
            </a:r>
            <a:r>
              <a:rPr lang="fr-FR" sz="1400" kern="0" baseline="30000" dirty="0">
                <a:solidFill>
                  <a:srgbClr val="D1D5D5"/>
                </a:solidFill>
                <a:latin typeface="Candara" pitchFamily="34" charset="0"/>
              </a:rPr>
              <a:t>e</a:t>
            </a:r>
            <a:r>
              <a:rPr lang="fr-FR" sz="1400" kern="0" dirty="0">
                <a:solidFill>
                  <a:srgbClr val="D1D5D5"/>
                </a:solidFill>
                <a:latin typeface="Candara" pitchFamily="34" charset="0"/>
              </a:rPr>
              <a:t> site mondial (2</a:t>
            </a:r>
            <a:r>
              <a:rPr lang="fr-FR" sz="1400" kern="0" baseline="30000" dirty="0">
                <a:solidFill>
                  <a:srgbClr val="D1D5D5"/>
                </a:solidFill>
                <a:latin typeface="Candara" pitchFamily="34" charset="0"/>
              </a:rPr>
              <a:t>e</a:t>
            </a:r>
            <a:r>
              <a:rPr lang="fr-FR" sz="1400" kern="0" dirty="0">
                <a:solidFill>
                  <a:srgbClr val="D1D5D5"/>
                </a:solidFill>
                <a:latin typeface="Candara" pitchFamily="34" charset="0"/>
              </a:rPr>
              <a:t> français)</a:t>
            </a:r>
          </a:p>
          <a:p>
            <a:pPr marL="285750" indent="-285750">
              <a:buFont typeface="Arial" pitchFamily="34" charset="0"/>
              <a:buChar char="•"/>
            </a:pPr>
            <a:r>
              <a:rPr lang="fr-FR" sz="1400" kern="0" dirty="0">
                <a:solidFill>
                  <a:srgbClr val="D1D5D5"/>
                </a:solidFill>
                <a:latin typeface="Candara" pitchFamily="34" charset="0"/>
              </a:rPr>
              <a:t>54 langues</a:t>
            </a:r>
          </a:p>
          <a:p>
            <a:pPr marL="285750" indent="-285750">
              <a:buFont typeface="Arial" pitchFamily="34" charset="0"/>
              <a:buChar char="•"/>
            </a:pPr>
            <a:r>
              <a:rPr lang="fr-FR" sz="1400" kern="0" dirty="0">
                <a:solidFill>
                  <a:srgbClr val="D1D5D5"/>
                </a:solidFill>
                <a:latin typeface="Candara" pitchFamily="34" charset="0"/>
              </a:rPr>
              <a:t>+ 1 milliard d’utilisateurs uniques/mois</a:t>
            </a:r>
          </a:p>
          <a:p>
            <a:pPr marL="285750" indent="-285750">
              <a:buFont typeface="Arial" pitchFamily="34" charset="0"/>
              <a:buChar char="•"/>
            </a:pPr>
            <a:r>
              <a:rPr lang="fr-FR" sz="1400" kern="0" dirty="0">
                <a:solidFill>
                  <a:srgbClr val="D1D5D5"/>
                </a:solidFill>
                <a:latin typeface="Candara" pitchFamily="34" charset="0"/>
              </a:rPr>
              <a:t>1 h. de vidéo mise en ligne/seconde</a:t>
            </a:r>
          </a:p>
          <a:p>
            <a:pPr marL="285750" indent="-285750">
              <a:buFont typeface="Arial" pitchFamily="34" charset="0"/>
              <a:buChar char="•"/>
            </a:pPr>
            <a:endParaRPr lang="fr-FR" sz="1400" kern="0" dirty="0">
              <a:solidFill>
                <a:srgbClr val="D1D5D5"/>
              </a:solidFill>
              <a:latin typeface="Candara" pitchFamily="34" charset="0"/>
            </a:endParaRPr>
          </a:p>
          <a:p>
            <a:pPr marL="285750" indent="-285750">
              <a:buFont typeface="Arial" pitchFamily="34" charset="0"/>
              <a:buChar char="•"/>
            </a:pPr>
            <a:r>
              <a:rPr lang="fr-FR" sz="1400" kern="0" dirty="0">
                <a:solidFill>
                  <a:srgbClr val="D1D5D5"/>
                </a:solidFill>
                <a:latin typeface="Candara" pitchFamily="34" charset="0"/>
                <a:hlinkClick r:id="rId4"/>
              </a:rPr>
              <a:t>4</a:t>
            </a:r>
            <a:r>
              <a:rPr lang="fr-FR" sz="1400" kern="0" baseline="30000" dirty="0">
                <a:solidFill>
                  <a:srgbClr val="D1D5D5"/>
                </a:solidFill>
                <a:latin typeface="Candara" pitchFamily="34" charset="0"/>
                <a:hlinkClick r:id="rId4"/>
              </a:rPr>
              <a:t>e</a:t>
            </a:r>
            <a:r>
              <a:rPr lang="fr-FR" sz="1400" kern="0" dirty="0">
                <a:solidFill>
                  <a:srgbClr val="D1D5D5"/>
                </a:solidFill>
                <a:latin typeface="Candara" pitchFamily="34" charset="0"/>
                <a:hlinkClick r:id="rId4"/>
              </a:rPr>
              <a:t> réseau social</a:t>
            </a:r>
            <a:r>
              <a:rPr lang="fr-FR" sz="1400" kern="0" dirty="0">
                <a:solidFill>
                  <a:srgbClr val="D1D5D5"/>
                </a:solidFill>
                <a:latin typeface="Candara" pitchFamily="34" charset="0"/>
              </a:rPr>
              <a:t> le plus utilisé par les institutions ESR Fr.</a:t>
            </a:r>
          </a:p>
          <a:p>
            <a:pPr marL="285750" indent="-285750">
              <a:buFont typeface="Arial" pitchFamily="34" charset="0"/>
              <a:buChar char="•"/>
            </a:pPr>
            <a:r>
              <a:rPr lang="fr-FR" sz="1400" kern="0" dirty="0">
                <a:solidFill>
                  <a:srgbClr val="D1D5D5"/>
                </a:solidFill>
                <a:latin typeface="Candara" pitchFamily="34" charset="0"/>
              </a:rPr>
              <a:t>dans le domaine académique : </a:t>
            </a:r>
          </a:p>
          <a:p>
            <a:pPr marL="742950" lvl="1" indent="-285750">
              <a:buFont typeface="Arial" pitchFamily="34" charset="0"/>
              <a:buChar char="•"/>
            </a:pPr>
            <a:r>
              <a:rPr lang="fr-FR" sz="1400" kern="0" dirty="0">
                <a:solidFill>
                  <a:srgbClr val="D1D5D5"/>
                </a:solidFill>
                <a:latin typeface="Candara" pitchFamily="34" charset="0"/>
                <a:hlinkClick r:id="rId5"/>
              </a:rPr>
              <a:t>institutions</a:t>
            </a:r>
            <a:r>
              <a:rPr lang="fr-FR" sz="1400" kern="0" dirty="0">
                <a:solidFill>
                  <a:srgbClr val="D1D5D5"/>
                </a:solidFill>
                <a:latin typeface="Candara" pitchFamily="34" charset="0"/>
              </a:rPr>
              <a:t> :  3 grands usages : vidéos interview, captations, reportages</a:t>
            </a:r>
          </a:p>
          <a:p>
            <a:pPr marL="742950" lvl="1" indent="-285750">
              <a:buFont typeface="Arial" pitchFamily="34" charset="0"/>
              <a:buChar char="•"/>
            </a:pPr>
            <a:r>
              <a:rPr lang="fr-FR" sz="1400" kern="0" dirty="0">
                <a:solidFill>
                  <a:srgbClr val="D1D5D5"/>
                </a:solidFill>
                <a:latin typeface="Candara" pitchFamily="34" charset="0"/>
                <a:hlinkClick r:id="rId6"/>
              </a:rPr>
              <a:t>chercheurs individuels </a:t>
            </a:r>
            <a:r>
              <a:rPr lang="fr-FR" sz="1400" kern="0" dirty="0">
                <a:solidFill>
                  <a:srgbClr val="D1D5D5"/>
                </a:solidFill>
                <a:latin typeface="Candara" pitchFamily="34" charset="0"/>
              </a:rPr>
              <a:t>:  5 bonnes raisons : partager ses recherches, améliorer leur portée, inspirer de nouvelles vocations, améliorer la littératie et lutter contre la désinformation, raconter son histoire</a:t>
            </a:r>
          </a:p>
          <a:p>
            <a:endParaRPr lang="fr-FR" sz="1400" kern="0" dirty="0">
              <a:solidFill>
                <a:srgbClr val="D1D5D5"/>
              </a:solidFill>
              <a:latin typeface="Candara" pitchFamily="34" charset="0"/>
            </a:endParaRPr>
          </a:p>
          <a:p>
            <a:pPr algn="r"/>
            <a:r>
              <a:rPr lang="fr-FR" sz="1200" kern="0" dirty="0">
                <a:solidFill>
                  <a:srgbClr val="D1D5D5"/>
                </a:solidFill>
                <a:latin typeface="Candara" pitchFamily="34" charset="0"/>
              </a:rPr>
              <a:t>Ex. de projets  : </a:t>
            </a:r>
            <a:r>
              <a:rPr lang="fr-FR" sz="1200" i="1" kern="0" dirty="0">
                <a:solidFill>
                  <a:srgbClr val="D1D5D5"/>
                </a:solidFill>
                <a:latin typeface="Candara" pitchFamily="34" charset="0"/>
                <a:hlinkClick r:id="rId7"/>
              </a:rPr>
              <a:t>The </a:t>
            </a:r>
            <a:r>
              <a:rPr lang="fr-FR" sz="1200" i="1" kern="0" dirty="0" err="1">
                <a:solidFill>
                  <a:srgbClr val="D1D5D5"/>
                </a:solidFill>
                <a:latin typeface="Candara" pitchFamily="34" charset="0"/>
                <a:hlinkClick r:id="rId7"/>
              </a:rPr>
              <a:t>Periodic</a:t>
            </a:r>
            <a:r>
              <a:rPr lang="fr-FR" sz="1200" i="1" kern="0" dirty="0">
                <a:solidFill>
                  <a:srgbClr val="D1D5D5"/>
                </a:solidFill>
                <a:latin typeface="Candara" pitchFamily="34" charset="0"/>
                <a:hlinkClick r:id="rId7"/>
              </a:rPr>
              <a:t> Table of </a:t>
            </a:r>
            <a:r>
              <a:rPr lang="fr-FR" sz="1200" i="1" kern="0" dirty="0" err="1">
                <a:solidFill>
                  <a:srgbClr val="D1D5D5"/>
                </a:solidFill>
                <a:latin typeface="Candara" pitchFamily="34" charset="0"/>
                <a:hlinkClick r:id="rId7"/>
              </a:rPr>
              <a:t>Videos</a:t>
            </a:r>
            <a:r>
              <a:rPr lang="fr-FR" sz="1200" i="1" kern="0" dirty="0">
                <a:solidFill>
                  <a:srgbClr val="D1D5D5"/>
                </a:solidFill>
                <a:latin typeface="Candara" pitchFamily="34" charset="0"/>
                <a:hlinkClick r:id="rId7"/>
              </a:rPr>
              <a:t> </a:t>
            </a:r>
            <a:r>
              <a:rPr lang="fr-FR" sz="1200" kern="0" dirty="0">
                <a:solidFill>
                  <a:srgbClr val="D1D5D5"/>
                </a:solidFill>
                <a:latin typeface="Candara" pitchFamily="34" charset="0"/>
                <a:hlinkClick r:id="rId7"/>
              </a:rPr>
              <a:t>(U. de Nottingham)</a:t>
            </a:r>
            <a:r>
              <a:rPr lang="fr-FR" sz="1200" i="1" kern="0" dirty="0">
                <a:solidFill>
                  <a:srgbClr val="D1D5D5"/>
                </a:solidFill>
                <a:latin typeface="Candara" pitchFamily="34" charset="0"/>
              </a:rPr>
              <a:t>, </a:t>
            </a:r>
            <a:r>
              <a:rPr lang="fr-FR" sz="1200" i="1" kern="0" dirty="0">
                <a:solidFill>
                  <a:srgbClr val="D1D5D5"/>
                </a:solidFill>
                <a:latin typeface="Candara" pitchFamily="34" charset="0"/>
                <a:hlinkClick r:id="rId8"/>
              </a:rPr>
              <a:t>La boîte à outils des </a:t>
            </a:r>
            <a:r>
              <a:rPr lang="fr-FR" sz="1200" i="1" kern="0" dirty="0" err="1">
                <a:solidFill>
                  <a:srgbClr val="D1D5D5"/>
                </a:solidFill>
                <a:latin typeface="Candara" pitchFamily="34" charset="0"/>
                <a:hlinkClick r:id="rId8"/>
              </a:rPr>
              <a:t>historien·ne·s</a:t>
            </a:r>
            <a:br>
              <a:rPr lang="fr-FR" sz="1200" i="1" kern="0" dirty="0">
                <a:solidFill>
                  <a:srgbClr val="D1D5D5"/>
                </a:solidFill>
                <a:latin typeface="Candara" pitchFamily="34" charset="0"/>
              </a:rPr>
            </a:br>
            <a:r>
              <a:rPr lang="fr-FR" sz="1200" kern="0" dirty="0">
                <a:solidFill>
                  <a:srgbClr val="D1D5D5"/>
                </a:solidFill>
                <a:latin typeface="Candara" pitchFamily="34" charset="0"/>
              </a:rPr>
              <a:t>Ex. d’institutions : </a:t>
            </a:r>
            <a:r>
              <a:rPr lang="fr-FR" sz="1200" kern="0" dirty="0">
                <a:solidFill>
                  <a:srgbClr val="D1D5D5"/>
                </a:solidFill>
                <a:latin typeface="Candara" pitchFamily="34" charset="0"/>
                <a:hlinkClick r:id="rId9"/>
              </a:rPr>
              <a:t>INRIA</a:t>
            </a:r>
            <a:r>
              <a:rPr lang="fr-FR" sz="1200" kern="0" dirty="0">
                <a:solidFill>
                  <a:srgbClr val="D1D5D5"/>
                </a:solidFill>
                <a:latin typeface="Candara" pitchFamily="34" charset="0"/>
              </a:rPr>
              <a:t>, </a:t>
            </a:r>
            <a:r>
              <a:rPr lang="fr-FR" sz="1200" kern="0" dirty="0">
                <a:solidFill>
                  <a:srgbClr val="D1D5D5"/>
                </a:solidFill>
                <a:latin typeface="Candara" pitchFamily="34" charset="0"/>
                <a:hlinkClick r:id="rId10"/>
              </a:rPr>
              <a:t>NASA</a:t>
            </a:r>
            <a:r>
              <a:rPr lang="fr-FR" sz="1200" kern="0" dirty="0">
                <a:solidFill>
                  <a:srgbClr val="D1D5D5"/>
                </a:solidFill>
                <a:latin typeface="Candara" pitchFamily="34" charset="0"/>
              </a:rPr>
              <a:t>, </a:t>
            </a:r>
            <a:r>
              <a:rPr lang="fr-FR" sz="1200" kern="0" dirty="0" err="1">
                <a:solidFill>
                  <a:srgbClr val="D1D5D5"/>
                </a:solidFill>
                <a:latin typeface="Candara" pitchFamily="34" charset="0"/>
                <a:hlinkClick r:id="rId11"/>
              </a:rPr>
              <a:t>LabEx</a:t>
            </a:r>
            <a:r>
              <a:rPr lang="fr-FR" sz="1200" kern="0" dirty="0">
                <a:solidFill>
                  <a:srgbClr val="D1D5D5"/>
                </a:solidFill>
                <a:latin typeface="Candara" pitchFamily="34" charset="0"/>
                <a:hlinkClick r:id="rId11"/>
              </a:rPr>
              <a:t> </a:t>
            </a:r>
            <a:r>
              <a:rPr lang="fr-FR" sz="1200" kern="0" dirty="0" err="1">
                <a:solidFill>
                  <a:srgbClr val="D1D5D5"/>
                </a:solidFill>
                <a:latin typeface="Candara" pitchFamily="34" charset="0"/>
                <a:hlinkClick r:id="rId11"/>
              </a:rPr>
              <a:t>HaStec</a:t>
            </a:r>
            <a:r>
              <a:rPr lang="fr-FR" sz="1200" kern="0" dirty="0">
                <a:solidFill>
                  <a:srgbClr val="D1D5D5"/>
                </a:solidFill>
                <a:latin typeface="Candara" pitchFamily="34" charset="0"/>
              </a:rPr>
              <a:t> </a:t>
            </a:r>
          </a:p>
          <a:p>
            <a:pPr algn="r"/>
            <a:r>
              <a:rPr lang="fr-FR" sz="1200" kern="0" dirty="0">
                <a:solidFill>
                  <a:srgbClr val="D1D5D5"/>
                </a:solidFill>
                <a:latin typeface="Candara" pitchFamily="34" charset="0"/>
              </a:rPr>
              <a:t>Ex. de programmes : </a:t>
            </a:r>
            <a:r>
              <a:rPr lang="fr-FR" sz="1200" kern="0" dirty="0">
                <a:solidFill>
                  <a:srgbClr val="D1D5D5"/>
                </a:solidFill>
                <a:latin typeface="Candara" pitchFamily="34" charset="0"/>
                <a:hlinkClick r:id="rId12"/>
              </a:rPr>
              <a:t>Avides de recherche (Mondes sociaux)</a:t>
            </a:r>
            <a:endParaRPr lang="fr-FR" sz="1200" kern="0" dirty="0">
              <a:solidFill>
                <a:srgbClr val="D1D5D5"/>
              </a:solidFill>
              <a:latin typeface="Candara" pitchFamily="34" charset="0"/>
            </a:endParaRPr>
          </a:p>
          <a:p>
            <a:pPr lvl="3" algn="r"/>
            <a:r>
              <a:rPr lang="fr-FR" sz="1200" kern="0" dirty="0">
                <a:solidFill>
                  <a:srgbClr val="D1D5D5"/>
                </a:solidFill>
                <a:latin typeface="Candara" pitchFamily="34" charset="0"/>
              </a:rPr>
              <a:t>Ex. de chercheurs : </a:t>
            </a:r>
            <a:r>
              <a:rPr lang="fr-FR" sz="1200" kern="0" dirty="0">
                <a:solidFill>
                  <a:srgbClr val="D1D5D5"/>
                </a:solidFill>
                <a:latin typeface="Candara" pitchFamily="34" charset="0"/>
                <a:hlinkClick r:id="rId13"/>
              </a:rPr>
              <a:t>Nicolas </a:t>
            </a:r>
            <a:r>
              <a:rPr lang="fr-FR" sz="1200" kern="0" dirty="0" err="1">
                <a:solidFill>
                  <a:srgbClr val="D1D5D5"/>
                </a:solidFill>
                <a:latin typeface="Candara" pitchFamily="34" charset="0"/>
                <a:hlinkClick r:id="rId13"/>
              </a:rPr>
              <a:t>Moinet</a:t>
            </a:r>
            <a:r>
              <a:rPr lang="fr-FR" sz="1200" kern="0" dirty="0">
                <a:solidFill>
                  <a:srgbClr val="D1D5D5"/>
                </a:solidFill>
                <a:latin typeface="Candara" pitchFamily="34" charset="0"/>
              </a:rPr>
              <a:t>,</a:t>
            </a:r>
          </a:p>
          <a:p>
            <a:pPr lvl="3" algn="r"/>
            <a:r>
              <a:rPr lang="fr-FR" sz="1200" kern="0" dirty="0">
                <a:solidFill>
                  <a:srgbClr val="D1D5D5"/>
                </a:solidFill>
                <a:latin typeface="Candara" pitchFamily="34" charset="0"/>
              </a:rPr>
              <a:t>Ex. de vulgarisateurs : Manon </a:t>
            </a:r>
            <a:r>
              <a:rPr lang="fr-FR" sz="1200" kern="0" dirty="0" err="1">
                <a:solidFill>
                  <a:srgbClr val="D1D5D5"/>
                </a:solidFill>
                <a:latin typeface="Candara" pitchFamily="34" charset="0"/>
              </a:rPr>
              <a:t>Champier</a:t>
            </a:r>
            <a:r>
              <a:rPr lang="fr-FR" sz="1200" kern="0" dirty="0">
                <a:solidFill>
                  <a:srgbClr val="D1D5D5"/>
                </a:solidFill>
                <a:latin typeface="Candara" pitchFamily="34" charset="0"/>
              </a:rPr>
              <a:t> (</a:t>
            </a:r>
            <a:r>
              <a:rPr lang="fr-FR" sz="1200" kern="0" dirty="0" err="1">
                <a:solidFill>
                  <a:srgbClr val="D1D5D5"/>
                </a:solidFill>
                <a:latin typeface="Candara" pitchFamily="34" charset="0"/>
                <a:hlinkClick r:id="rId14"/>
              </a:rPr>
              <a:t>vlog</a:t>
            </a:r>
            <a:r>
              <a:rPr lang="fr-FR" sz="1200" kern="0" dirty="0">
                <a:solidFill>
                  <a:srgbClr val="D1D5D5"/>
                </a:solidFill>
                <a:latin typeface="Candara" pitchFamily="34" charset="0"/>
                <a:hlinkClick r:id="rId14"/>
              </a:rPr>
              <a:t> de thèse</a:t>
            </a:r>
            <a:r>
              <a:rPr lang="fr-FR" sz="1200" kern="0" dirty="0">
                <a:solidFill>
                  <a:srgbClr val="D1D5D5"/>
                </a:solidFill>
                <a:latin typeface="Candara" pitchFamily="34" charset="0"/>
              </a:rPr>
              <a:t> et </a:t>
            </a:r>
            <a:r>
              <a:rPr lang="fr-FR" sz="1200" kern="0" dirty="0">
                <a:solidFill>
                  <a:srgbClr val="D1D5D5"/>
                </a:solidFill>
                <a:latin typeface="Candara" pitchFamily="34" charset="0"/>
                <a:hlinkClick r:id="rId15"/>
              </a:rPr>
              <a:t>vulgarisation</a:t>
            </a:r>
            <a:r>
              <a:rPr lang="fr-FR" sz="1200" kern="0" dirty="0">
                <a:solidFill>
                  <a:srgbClr val="D1D5D5"/>
                </a:solidFill>
                <a:latin typeface="Candara" pitchFamily="34" charset="0"/>
              </a:rPr>
              <a:t>),  </a:t>
            </a:r>
          </a:p>
          <a:p>
            <a:pPr marL="438912" lvl="0" indent="-320040" algn="r">
              <a:buClr>
                <a:srgbClr val="F0AD00"/>
              </a:buClr>
              <a:buSzPct val="80000"/>
            </a:pPr>
            <a:endParaRPr lang="fr-FR" sz="1400" dirty="0">
              <a:solidFill>
                <a:srgbClr val="D1D5D5"/>
              </a:solidFill>
              <a:latin typeface="Candara" pitchFamily="34" charset="0"/>
            </a:endParaRPr>
          </a:p>
          <a:p>
            <a:pPr marL="438912" lvl="0" indent="-320040">
              <a:buClr>
                <a:srgbClr val="F0AD00"/>
              </a:buClr>
              <a:buSzPct val="80000"/>
            </a:pPr>
            <a:r>
              <a:rPr lang="fr-FR" sz="1400" dirty="0">
                <a:solidFill>
                  <a:srgbClr val="D1D5D5"/>
                </a:solidFill>
                <a:latin typeface="Candara" pitchFamily="34" charset="0"/>
              </a:rPr>
              <a:t>Voir également </a:t>
            </a:r>
            <a:r>
              <a:rPr lang="fr-FR" sz="1400" dirty="0">
                <a:solidFill>
                  <a:srgbClr val="D1D5D5"/>
                </a:solidFill>
                <a:latin typeface="Candara" pitchFamily="34" charset="0"/>
                <a:hlinkClick r:id="rId16"/>
              </a:rPr>
              <a:t>Dailymotion</a:t>
            </a:r>
            <a:r>
              <a:rPr lang="fr-FR" sz="1400" dirty="0">
                <a:solidFill>
                  <a:srgbClr val="D1D5D5"/>
                </a:solidFill>
                <a:latin typeface="Candara" pitchFamily="34" charset="0"/>
              </a:rPr>
              <a:t>  et </a:t>
            </a:r>
            <a:r>
              <a:rPr lang="fr-FR" sz="1400" dirty="0" err="1">
                <a:solidFill>
                  <a:prstClr val="white"/>
                </a:solidFill>
                <a:latin typeface="Candara" pitchFamily="34" charset="0"/>
                <a:hlinkClick r:id="rId17"/>
              </a:rPr>
              <a:t>Vimeo</a:t>
            </a:r>
            <a:endParaRPr lang="fr-FR" sz="1400" dirty="0">
              <a:solidFill>
                <a:prstClr val="white"/>
              </a:solidFill>
              <a:latin typeface="Candara" pitchFamily="34" charset="0"/>
            </a:endParaRPr>
          </a:p>
        </p:txBody>
      </p:sp>
      <p:pic>
        <p:nvPicPr>
          <p:cNvPr id="1026" name="Picture 2"/>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1382982" y="1878906"/>
            <a:ext cx="950400"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5982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52628"/>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Outils de partage et de diffusion</a:t>
            </a:r>
            <a:br>
              <a:rPr lang="fr-FR" dirty="0"/>
            </a:br>
            <a:r>
              <a:rPr lang="fr-FR" sz="1600" dirty="0"/>
              <a:t>communautés de partage</a:t>
            </a:r>
            <a:endParaRPr lang="fr-FR" dirty="0"/>
          </a:p>
        </p:txBody>
      </p:sp>
      <p:sp>
        <p:nvSpPr>
          <p:cNvPr id="5" name="Rectangle 4"/>
          <p:cNvSpPr/>
          <p:nvPr/>
        </p:nvSpPr>
        <p:spPr>
          <a:xfrm>
            <a:off x="1043608" y="1310223"/>
            <a:ext cx="1659429" cy="461665"/>
          </a:xfrm>
          <a:prstGeom prst="rect">
            <a:avLst/>
          </a:prstGeom>
        </p:spPr>
        <p:txBody>
          <a:bodyPr wrap="none">
            <a:spAutoFit/>
          </a:bodyPr>
          <a:lstStyle/>
          <a:p>
            <a:r>
              <a:rPr lang="fr-FR" sz="2400" dirty="0">
                <a:solidFill>
                  <a:srgbClr val="D1D5D5"/>
                </a:solidFill>
                <a:latin typeface="Candara" pitchFamily="34" charset="0"/>
              </a:rPr>
              <a:t>Multimédia</a:t>
            </a:r>
          </a:p>
        </p:txBody>
      </p:sp>
      <p:sp>
        <p:nvSpPr>
          <p:cNvPr id="8" name="ZoneTexte 7"/>
          <p:cNvSpPr txBox="1"/>
          <p:nvPr/>
        </p:nvSpPr>
        <p:spPr>
          <a:xfrm>
            <a:off x="3275856" y="4473982"/>
            <a:ext cx="4827488" cy="1723549"/>
          </a:xfrm>
          <a:prstGeom prst="rect">
            <a:avLst/>
          </a:prstGeom>
          <a:noFill/>
          <a:ln>
            <a:solidFill>
              <a:srgbClr val="9AD1DC"/>
            </a:solidFill>
          </a:ln>
        </p:spPr>
        <p:txBody>
          <a:bodyPr wrap="square" rtlCol="0">
            <a:spAutoFit/>
          </a:bodyPr>
          <a:lstStyle/>
          <a:p>
            <a:r>
              <a:rPr lang="fr-FR" sz="1400" kern="0" dirty="0">
                <a:solidFill>
                  <a:srgbClr val="D1D5D5"/>
                </a:solidFill>
                <a:latin typeface="Candara" pitchFamily="34" charset="0"/>
                <a:hlinkClick r:id="rId3"/>
              </a:rPr>
              <a:t>https://www.flickr.com/</a:t>
            </a:r>
            <a:r>
              <a:rPr lang="fr-FR" sz="1400" kern="0" dirty="0">
                <a:solidFill>
                  <a:srgbClr val="D1D5D5"/>
                </a:solidFill>
                <a:latin typeface="Candara" pitchFamily="34" charset="0"/>
              </a:rPr>
              <a:t> </a:t>
            </a:r>
          </a:p>
          <a:p>
            <a:pPr marL="285750" indent="-285750">
              <a:buFont typeface="Arial" pitchFamily="34" charset="0"/>
              <a:buChar char="•"/>
            </a:pPr>
            <a:r>
              <a:rPr lang="fr-FR" sz="1400" kern="0" dirty="0">
                <a:solidFill>
                  <a:srgbClr val="D1D5D5"/>
                </a:solidFill>
                <a:latin typeface="Candara" pitchFamily="34" charset="0"/>
              </a:rPr>
              <a:t>ouverture en 2004 – Yahoo!</a:t>
            </a:r>
          </a:p>
          <a:p>
            <a:pPr marL="285750" indent="-285750">
              <a:buFont typeface="Arial" pitchFamily="34" charset="0"/>
              <a:buChar char="•"/>
            </a:pPr>
            <a:r>
              <a:rPr lang="fr-FR" sz="1400" kern="0" dirty="0">
                <a:solidFill>
                  <a:srgbClr val="D1D5D5"/>
                </a:solidFill>
                <a:latin typeface="Candara" pitchFamily="34" charset="0"/>
              </a:rPr>
              <a:t>70 M. de membres, 2 M. de groupes</a:t>
            </a:r>
          </a:p>
          <a:p>
            <a:pPr marL="285750" indent="-285750">
              <a:buFont typeface="Arial" pitchFamily="34" charset="0"/>
              <a:buChar char="•"/>
            </a:pPr>
            <a:r>
              <a:rPr lang="fr-FR" sz="1400" kern="0" dirty="0">
                <a:solidFill>
                  <a:srgbClr val="D1D5D5"/>
                </a:solidFill>
                <a:latin typeface="Candara" pitchFamily="34" charset="0"/>
              </a:rPr>
              <a:t>des milliards de photos</a:t>
            </a:r>
          </a:p>
          <a:p>
            <a:pPr algn="r"/>
            <a:endParaRPr lang="fr-FR" sz="1400" kern="0" dirty="0">
              <a:solidFill>
                <a:srgbClr val="D1D5D5"/>
              </a:solidFill>
              <a:latin typeface="Candara" pitchFamily="34" charset="0"/>
            </a:endParaRPr>
          </a:p>
          <a:p>
            <a:pPr algn="r"/>
            <a:r>
              <a:rPr lang="fr-FR" sz="1200" kern="0" dirty="0">
                <a:solidFill>
                  <a:srgbClr val="D1D5D5"/>
                </a:solidFill>
                <a:latin typeface="Candara" pitchFamily="34" charset="0"/>
              </a:rPr>
              <a:t>Ex. d’institutions : </a:t>
            </a:r>
            <a:r>
              <a:rPr lang="fr-FR" sz="1200" kern="0" dirty="0">
                <a:solidFill>
                  <a:srgbClr val="D1D5D5"/>
                </a:solidFill>
                <a:latin typeface="Candara" pitchFamily="34" charset="0"/>
                <a:hlinkClick r:id="rId4"/>
              </a:rPr>
              <a:t>Archives de l’U. de Montréal</a:t>
            </a:r>
            <a:r>
              <a:rPr lang="fr-FR" sz="1200" kern="0" dirty="0">
                <a:solidFill>
                  <a:srgbClr val="D1D5D5"/>
                </a:solidFill>
                <a:latin typeface="Candara" pitchFamily="34" charset="0"/>
              </a:rPr>
              <a:t>,</a:t>
            </a:r>
            <a:br>
              <a:rPr lang="fr-FR" sz="1200" kern="0" dirty="0">
                <a:solidFill>
                  <a:srgbClr val="D1D5D5"/>
                </a:solidFill>
                <a:latin typeface="Candara" pitchFamily="34" charset="0"/>
              </a:rPr>
            </a:br>
            <a:r>
              <a:rPr lang="fr-FR" sz="1200" i="1" kern="0" dirty="0" err="1">
                <a:solidFill>
                  <a:srgbClr val="D1D5D5"/>
                </a:solidFill>
                <a:latin typeface="Candara" pitchFamily="34" charset="0"/>
                <a:hlinkClick r:id="rId5"/>
              </a:rPr>
              <a:t>Biodiversity</a:t>
            </a:r>
            <a:r>
              <a:rPr lang="fr-FR" sz="1200" i="1" kern="0" dirty="0">
                <a:solidFill>
                  <a:srgbClr val="D1D5D5"/>
                </a:solidFill>
                <a:latin typeface="Candara" pitchFamily="34" charset="0"/>
                <a:hlinkClick r:id="rId5"/>
              </a:rPr>
              <a:t> </a:t>
            </a:r>
            <a:r>
              <a:rPr lang="fr-FR" sz="1200" i="1" kern="0" dirty="0" err="1">
                <a:solidFill>
                  <a:srgbClr val="D1D5D5"/>
                </a:solidFill>
                <a:latin typeface="Candara" pitchFamily="34" charset="0"/>
                <a:hlinkClick r:id="rId5"/>
              </a:rPr>
              <a:t>Heritage</a:t>
            </a:r>
            <a:r>
              <a:rPr lang="fr-FR" sz="1200" i="1" kern="0" dirty="0">
                <a:solidFill>
                  <a:srgbClr val="D1D5D5"/>
                </a:solidFill>
                <a:latin typeface="Candara" pitchFamily="34" charset="0"/>
                <a:hlinkClick r:id="rId5"/>
              </a:rPr>
              <a:t> Library</a:t>
            </a:r>
            <a:r>
              <a:rPr lang="fr-FR" sz="1200" kern="0" dirty="0">
                <a:solidFill>
                  <a:srgbClr val="D1D5D5"/>
                </a:solidFill>
                <a:latin typeface="Candara" pitchFamily="34" charset="0"/>
              </a:rPr>
              <a:t>, </a:t>
            </a:r>
            <a:r>
              <a:rPr lang="fr-FR" sz="1200" kern="0" dirty="0">
                <a:solidFill>
                  <a:srgbClr val="D1D5D5"/>
                </a:solidFill>
                <a:latin typeface="Candara" pitchFamily="34" charset="0"/>
                <a:hlinkClick r:id="rId6"/>
              </a:rPr>
              <a:t>INRAP</a:t>
            </a:r>
            <a:r>
              <a:rPr lang="fr-FR" sz="1200" kern="0" dirty="0">
                <a:solidFill>
                  <a:srgbClr val="D1D5D5"/>
                </a:solidFill>
                <a:latin typeface="Candara" pitchFamily="34" charset="0"/>
              </a:rPr>
              <a:t>, </a:t>
            </a:r>
            <a:r>
              <a:rPr lang="fr-FR" sz="1200" kern="0" dirty="0">
                <a:solidFill>
                  <a:srgbClr val="D1D5D5"/>
                </a:solidFill>
                <a:latin typeface="Candara" pitchFamily="34" charset="0"/>
                <a:hlinkClick r:id="rId7"/>
              </a:rPr>
              <a:t>IFPO</a:t>
            </a:r>
            <a:endParaRPr lang="fr-FR" sz="1200" kern="0" dirty="0">
              <a:solidFill>
                <a:srgbClr val="D1D5D5"/>
              </a:solidFill>
              <a:latin typeface="Candara" pitchFamily="34" charset="0"/>
            </a:endParaRPr>
          </a:p>
          <a:p>
            <a:pPr algn="r"/>
            <a:r>
              <a:rPr lang="fr-FR" sz="1200" kern="0" dirty="0">
                <a:solidFill>
                  <a:srgbClr val="D1D5D5"/>
                </a:solidFill>
                <a:latin typeface="Candara" pitchFamily="34" charset="0"/>
              </a:rPr>
              <a:t>Ex. de chercheurs : </a:t>
            </a:r>
            <a:r>
              <a:rPr lang="fr-FR" sz="1200" kern="0" dirty="0">
                <a:solidFill>
                  <a:srgbClr val="D1D5D5"/>
                </a:solidFill>
                <a:latin typeface="Candara" pitchFamily="34" charset="0"/>
                <a:hlinkClick r:id="rId8"/>
              </a:rPr>
              <a:t>André </a:t>
            </a:r>
            <a:r>
              <a:rPr lang="fr-FR" sz="1200" kern="0" dirty="0" err="1">
                <a:solidFill>
                  <a:srgbClr val="D1D5D5"/>
                </a:solidFill>
                <a:latin typeface="Candara" pitchFamily="34" charset="0"/>
                <a:hlinkClick r:id="rId8"/>
              </a:rPr>
              <a:t>Gunthert</a:t>
            </a:r>
            <a:r>
              <a:rPr lang="fr-FR" sz="1200" kern="0" dirty="0">
                <a:solidFill>
                  <a:srgbClr val="D1D5D5"/>
                </a:solidFill>
                <a:latin typeface="Candara" pitchFamily="34" charset="0"/>
              </a:rPr>
              <a:t>, </a:t>
            </a:r>
            <a:r>
              <a:rPr lang="fr-FR" sz="1200" kern="0" dirty="0">
                <a:solidFill>
                  <a:srgbClr val="D1D5D5"/>
                </a:solidFill>
                <a:latin typeface="Candara" pitchFamily="34" charset="0"/>
                <a:hlinkClick r:id="rId9"/>
              </a:rPr>
              <a:t>Steven </a:t>
            </a:r>
            <a:r>
              <a:rPr lang="fr-FR" sz="1200" kern="0" dirty="0" err="1">
                <a:solidFill>
                  <a:srgbClr val="D1D5D5"/>
                </a:solidFill>
                <a:latin typeface="Candara" pitchFamily="34" charset="0"/>
                <a:hlinkClick r:id="rId9"/>
              </a:rPr>
              <a:t>Zucker</a:t>
            </a:r>
            <a:endParaRPr lang="fr-FR" sz="1200" kern="0" dirty="0">
              <a:solidFill>
                <a:srgbClr val="D1D5D5"/>
              </a:solidFill>
              <a:latin typeface="Candara" pitchFamily="34" charset="0"/>
            </a:endParaRPr>
          </a:p>
        </p:txBody>
      </p:sp>
      <p:sp>
        <p:nvSpPr>
          <p:cNvPr id="12" name="ZoneTexte 11"/>
          <p:cNvSpPr txBox="1"/>
          <p:nvPr/>
        </p:nvSpPr>
        <p:spPr>
          <a:xfrm>
            <a:off x="1167036" y="2140221"/>
            <a:ext cx="4629100" cy="1908215"/>
          </a:xfrm>
          <a:prstGeom prst="rect">
            <a:avLst/>
          </a:prstGeom>
          <a:noFill/>
          <a:ln>
            <a:solidFill>
              <a:srgbClr val="9AD1DC"/>
            </a:solidFill>
          </a:ln>
        </p:spPr>
        <p:txBody>
          <a:bodyPr wrap="square" rtlCol="0">
            <a:spAutoFit/>
          </a:bodyPr>
          <a:lstStyle/>
          <a:p>
            <a:r>
              <a:rPr lang="fr-FR" sz="1400" kern="0" dirty="0">
                <a:solidFill>
                  <a:srgbClr val="D1D5D5"/>
                </a:solidFill>
                <a:latin typeface="Candara" pitchFamily="34" charset="0"/>
                <a:hlinkClick r:id="rId10"/>
              </a:rPr>
              <a:t>https://www.instagram.com</a:t>
            </a:r>
            <a:endParaRPr lang="fr-FR" sz="1400" kern="0" dirty="0">
              <a:solidFill>
                <a:srgbClr val="D1D5D5"/>
              </a:solidFill>
              <a:latin typeface="Candara" pitchFamily="34" charset="0"/>
            </a:endParaRPr>
          </a:p>
          <a:p>
            <a:pPr marL="285750" indent="-285750">
              <a:buFont typeface="Arial" pitchFamily="34" charset="0"/>
              <a:buChar char="•"/>
            </a:pPr>
            <a:r>
              <a:rPr lang="fr-FR" sz="1400" kern="0" dirty="0">
                <a:solidFill>
                  <a:srgbClr val="D1D5D5"/>
                </a:solidFill>
                <a:latin typeface="Candara" pitchFamily="34" charset="0"/>
              </a:rPr>
              <a:t>ouverture en 2010</a:t>
            </a:r>
          </a:p>
          <a:p>
            <a:pPr marL="285750" indent="-285750">
              <a:buFont typeface="Arial" pitchFamily="34" charset="0"/>
              <a:buChar char="•"/>
            </a:pPr>
            <a:r>
              <a:rPr lang="fr-FR" sz="1400" kern="0" dirty="0">
                <a:solidFill>
                  <a:srgbClr val="D1D5D5"/>
                </a:solidFill>
                <a:latin typeface="Candara" pitchFamily="34" charset="0"/>
              </a:rPr>
              <a:t>images et courtes vidéos</a:t>
            </a:r>
            <a:r>
              <a:rPr lang="fr-FR" sz="1400" dirty="0">
                <a:solidFill>
                  <a:schemeClr val="bg1"/>
                </a:solidFill>
              </a:rPr>
              <a:t> </a:t>
            </a:r>
            <a:r>
              <a:rPr lang="fr-FR" sz="1400" dirty="0">
                <a:solidFill>
                  <a:srgbClr val="D1D5D5"/>
                </a:solidFill>
              </a:rPr>
              <a:t>(ex. </a:t>
            </a:r>
            <a:r>
              <a:rPr lang="fr-FR" sz="1400" dirty="0">
                <a:hlinkClick r:id="rId11"/>
              </a:rPr>
              <a:t>CNES</a:t>
            </a:r>
            <a:r>
              <a:rPr lang="fr-FR" sz="1400" dirty="0">
                <a:solidFill>
                  <a:srgbClr val="D1D5D5"/>
                </a:solidFill>
              </a:rPr>
              <a:t>)</a:t>
            </a:r>
          </a:p>
          <a:p>
            <a:pPr marL="285750" indent="-285750">
              <a:buFont typeface="Arial" pitchFamily="34" charset="0"/>
              <a:buChar char="•"/>
            </a:pPr>
            <a:r>
              <a:rPr lang="fr-FR" sz="1400" kern="0" dirty="0">
                <a:solidFill>
                  <a:srgbClr val="D1D5D5"/>
                </a:solidFill>
                <a:latin typeface="Candara" pitchFamily="34" charset="0"/>
                <a:hlinkClick r:id="rId12"/>
              </a:rPr>
              <a:t>5</a:t>
            </a:r>
            <a:r>
              <a:rPr lang="fr-FR" sz="1400" kern="0" baseline="30000" dirty="0">
                <a:solidFill>
                  <a:srgbClr val="D1D5D5"/>
                </a:solidFill>
                <a:latin typeface="Candara" pitchFamily="34" charset="0"/>
                <a:hlinkClick r:id="rId12"/>
              </a:rPr>
              <a:t>e</a:t>
            </a:r>
            <a:r>
              <a:rPr lang="fr-FR" sz="1400" kern="0" dirty="0">
                <a:solidFill>
                  <a:srgbClr val="D1D5D5"/>
                </a:solidFill>
                <a:latin typeface="Candara" pitchFamily="34" charset="0"/>
                <a:hlinkClick r:id="rId12"/>
              </a:rPr>
              <a:t> réseau social</a:t>
            </a:r>
            <a:r>
              <a:rPr lang="fr-FR" sz="1400" kern="0" dirty="0">
                <a:solidFill>
                  <a:srgbClr val="D1D5D5"/>
                </a:solidFill>
                <a:latin typeface="Candara" pitchFamily="34" charset="0"/>
              </a:rPr>
              <a:t> le plus utilisé par les institutions ESR Fr.</a:t>
            </a:r>
          </a:p>
          <a:p>
            <a:pPr marL="285750" indent="-285750">
              <a:buFont typeface="Arial" pitchFamily="34" charset="0"/>
              <a:buChar char="•"/>
            </a:pPr>
            <a:endParaRPr lang="fr-FR" sz="1400" kern="0" dirty="0">
              <a:solidFill>
                <a:srgbClr val="D1D5D5"/>
              </a:solidFill>
              <a:latin typeface="Candara" pitchFamily="34" charset="0"/>
            </a:endParaRPr>
          </a:p>
          <a:p>
            <a:pPr algn="r"/>
            <a:r>
              <a:rPr lang="fr-FR" sz="1200" kern="0" dirty="0">
                <a:solidFill>
                  <a:srgbClr val="D1D5D5"/>
                </a:solidFill>
                <a:latin typeface="Candara" pitchFamily="34" charset="0"/>
              </a:rPr>
              <a:t>Ex. d’institutions : </a:t>
            </a:r>
            <a:r>
              <a:rPr lang="fr-FR" sz="1200" kern="0" dirty="0">
                <a:solidFill>
                  <a:srgbClr val="D1D5D5"/>
                </a:solidFill>
                <a:latin typeface="Candara" pitchFamily="34" charset="0"/>
                <a:hlinkClick r:id="rId13"/>
              </a:rPr>
              <a:t>W.D. Jordan Library</a:t>
            </a:r>
            <a:r>
              <a:rPr lang="fr-FR" sz="1200" kern="0" dirty="0">
                <a:solidFill>
                  <a:srgbClr val="D1D5D5"/>
                </a:solidFill>
                <a:latin typeface="Candara" pitchFamily="34" charset="0"/>
              </a:rPr>
              <a:t> (</a:t>
            </a:r>
            <a:r>
              <a:rPr lang="fr-FR" sz="1200" kern="0" dirty="0">
                <a:solidFill>
                  <a:srgbClr val="D1D5D5"/>
                </a:solidFill>
                <a:latin typeface="Candara" pitchFamily="34" charset="0"/>
                <a:hlinkClick r:id="rId14"/>
              </a:rPr>
              <a:t>témoignage</a:t>
            </a:r>
            <a:r>
              <a:rPr lang="fr-FR" sz="1200" kern="0" dirty="0">
                <a:solidFill>
                  <a:srgbClr val="D1D5D5"/>
                </a:solidFill>
                <a:latin typeface="Candara" pitchFamily="34" charset="0"/>
              </a:rPr>
              <a:t>), </a:t>
            </a:r>
            <a:r>
              <a:rPr lang="fr-FR" sz="1200" dirty="0">
                <a:hlinkClick r:id="rId15"/>
              </a:rPr>
              <a:t>CNRS</a:t>
            </a:r>
            <a:endParaRPr lang="fr-FR" sz="1200" kern="0" dirty="0">
              <a:solidFill>
                <a:srgbClr val="D1D5D5"/>
              </a:solidFill>
              <a:latin typeface="Candara" pitchFamily="34" charset="0"/>
            </a:endParaRPr>
          </a:p>
          <a:p>
            <a:pPr algn="r"/>
            <a:r>
              <a:rPr lang="fr-FR" sz="1200" kern="0" dirty="0">
                <a:solidFill>
                  <a:srgbClr val="D1D5D5"/>
                </a:solidFill>
                <a:latin typeface="Candara" pitchFamily="34" charset="0"/>
              </a:rPr>
              <a:t>Ex. de chercheurs : </a:t>
            </a:r>
            <a:r>
              <a:rPr lang="fr-FR" sz="1200" kern="0" dirty="0">
                <a:solidFill>
                  <a:srgbClr val="D1D5D5"/>
                </a:solidFill>
                <a:latin typeface="Candara" pitchFamily="34" charset="0"/>
                <a:hlinkClick r:id="rId16"/>
              </a:rPr>
              <a:t>Agnès </a:t>
            </a:r>
            <a:r>
              <a:rPr lang="fr-FR" sz="1200" kern="0" dirty="0" err="1">
                <a:solidFill>
                  <a:srgbClr val="D1D5D5"/>
                </a:solidFill>
                <a:latin typeface="Candara" pitchFamily="34" charset="0"/>
                <a:hlinkClick r:id="rId16"/>
              </a:rPr>
              <a:t>Soos</a:t>
            </a:r>
            <a:r>
              <a:rPr lang="fr-FR" sz="1200" kern="0" dirty="0">
                <a:solidFill>
                  <a:srgbClr val="D1D5D5"/>
                </a:solidFill>
                <a:latin typeface="Candara" pitchFamily="34" charset="0"/>
              </a:rPr>
              <a:t>, </a:t>
            </a:r>
            <a:r>
              <a:rPr lang="fr-FR" sz="1200" kern="0" dirty="0">
                <a:solidFill>
                  <a:srgbClr val="D1D5D5"/>
                </a:solidFill>
                <a:latin typeface="Candara" pitchFamily="34" charset="0"/>
                <a:hlinkClick r:id="rId17"/>
              </a:rPr>
              <a:t>Ludovic Laugier</a:t>
            </a:r>
            <a:endParaRPr lang="fr-FR" sz="1200" kern="0" dirty="0">
              <a:solidFill>
                <a:srgbClr val="D1D5D5"/>
              </a:solidFill>
              <a:latin typeface="Candara" pitchFamily="34" charset="0"/>
            </a:endParaRPr>
          </a:p>
          <a:p>
            <a:pPr algn="r"/>
            <a:r>
              <a:rPr lang="fr-FR" sz="1200" kern="0" dirty="0">
                <a:solidFill>
                  <a:srgbClr val="D1D5D5"/>
                </a:solidFill>
                <a:latin typeface="Candara" pitchFamily="34" charset="0"/>
                <a:hlinkClick r:id="rId18"/>
              </a:rPr>
              <a:t>usages dans l’ESR français</a:t>
            </a:r>
            <a:endParaRPr lang="fr-FR" sz="1200" kern="0" dirty="0">
              <a:solidFill>
                <a:srgbClr val="D1D5D5"/>
              </a:solidFill>
              <a:latin typeface="Candara" pitchFamily="34" charset="0"/>
            </a:endParaRPr>
          </a:p>
          <a:p>
            <a:pPr algn="r"/>
            <a:r>
              <a:rPr lang="fr-FR" sz="1200" kern="0" dirty="0">
                <a:solidFill>
                  <a:srgbClr val="D1D5D5"/>
                </a:solidFill>
                <a:latin typeface="Candara" pitchFamily="34" charset="0"/>
              </a:rPr>
              <a:t>Ex. de communauté : </a:t>
            </a:r>
            <a:r>
              <a:rPr lang="fr-FR" sz="1200" kern="0" dirty="0">
                <a:solidFill>
                  <a:srgbClr val="D1D5D5"/>
                </a:solidFill>
                <a:latin typeface="Candara" pitchFamily="34" charset="0"/>
                <a:hlinkClick r:id="rId19"/>
              </a:rPr>
              <a:t>#</a:t>
            </a:r>
            <a:r>
              <a:rPr lang="fr-FR" sz="1200" kern="0" dirty="0" err="1">
                <a:solidFill>
                  <a:srgbClr val="D1D5D5"/>
                </a:solidFill>
                <a:latin typeface="Candara" pitchFamily="34" charset="0"/>
                <a:hlinkClick r:id="rId19"/>
              </a:rPr>
              <a:t>ScientistSelfies</a:t>
            </a:r>
            <a:r>
              <a:rPr lang="fr-FR" sz="1200" kern="0" dirty="0">
                <a:solidFill>
                  <a:srgbClr val="D1D5D5"/>
                </a:solidFill>
                <a:latin typeface="Candara" pitchFamily="34" charset="0"/>
              </a:rPr>
              <a:t>, </a:t>
            </a:r>
            <a:r>
              <a:rPr lang="fr-FR" sz="1200" kern="0" dirty="0">
                <a:solidFill>
                  <a:srgbClr val="D1D5D5"/>
                </a:solidFill>
                <a:latin typeface="Candara" pitchFamily="34" charset="0"/>
                <a:hlinkClick r:id="rId20"/>
              </a:rPr>
              <a:t>jeunes chercheurs INHA</a:t>
            </a:r>
            <a:endParaRPr lang="fr-FR" sz="1200" kern="0" dirty="0">
              <a:solidFill>
                <a:srgbClr val="D1D5D5"/>
              </a:solidFill>
              <a:latin typeface="Candara" pitchFamily="34" charset="0"/>
            </a:endParaRPr>
          </a:p>
        </p:txBody>
      </p:sp>
      <p:pic>
        <p:nvPicPr>
          <p:cNvPr id="10" name="Image 9"/>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3287296" y="4052557"/>
            <a:ext cx="913049" cy="413046"/>
          </a:xfrm>
          <a:prstGeom prst="rect">
            <a:avLst/>
          </a:prstGeom>
        </p:spPr>
      </p:pic>
      <p:pic>
        <p:nvPicPr>
          <p:cNvPr id="1028" name="Picture 4" descr="Instagram">
            <a:extLst>
              <a:ext uri="{FF2B5EF4-FFF2-40B4-BE49-F238E27FC236}">
                <a16:creationId xmlns:a16="http://schemas.microsoft.com/office/drawing/2014/main" id="{FCB5758C-6C7A-412C-BEAA-3592E690C920}"/>
              </a:ext>
            </a:extLst>
          </p:cNvPr>
          <p:cNvPicPr>
            <a:picLocks noChangeAspect="1" noChangeArrowheads="1"/>
          </p:cNvPicPr>
          <p:nvPr/>
        </p:nvPicPr>
        <p:blipFill>
          <a:blip r:embed="rId22">
            <a:clrChange>
              <a:clrFrom>
                <a:srgbClr val="000000">
                  <a:alpha val="0"/>
                </a:srgbClr>
              </a:clrFrom>
              <a:clrTo>
                <a:srgbClr val="000000">
                  <a:alpha val="0"/>
                </a:srgbClr>
              </a:clrTo>
            </a:clrChange>
            <a:lum bright="70000" contrast="-70000"/>
            <a:extLst>
              <a:ext uri="{BEBA8EAE-BF5A-486C-A8C5-ECC9F3942E4B}">
                <a14:imgProps xmlns:a14="http://schemas.microsoft.com/office/drawing/2010/main">
                  <a14:imgLayer r:embed="rId23">
                    <a14:imgEffect>
                      <a14:artisticPaintStrokes/>
                    </a14:imgEffect>
                  </a14:imgLayer>
                </a14:imgProps>
              </a:ext>
              <a:ext uri="{28A0092B-C50C-407E-A947-70E740481C1C}">
                <a14:useLocalDpi xmlns:a14="http://schemas.microsoft.com/office/drawing/2010/main"/>
              </a:ext>
            </a:extLst>
          </a:blip>
          <a:srcRect/>
          <a:stretch>
            <a:fillRect/>
          </a:stretch>
        </p:blipFill>
        <p:spPr bwMode="auto">
          <a:xfrm>
            <a:off x="1167036" y="1863996"/>
            <a:ext cx="981075" cy="2762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7A405E0-CCF6-417C-88BB-060C3798D4F0}"/>
              </a:ext>
            </a:extLst>
          </p:cNvPr>
          <p:cNvSpPr/>
          <p:nvPr/>
        </p:nvSpPr>
        <p:spPr>
          <a:xfrm>
            <a:off x="1403648" y="6215057"/>
            <a:ext cx="6768752" cy="646331"/>
          </a:xfrm>
          <a:prstGeom prst="rect">
            <a:avLst/>
          </a:prstGeom>
        </p:spPr>
        <p:txBody>
          <a:bodyPr wrap="square">
            <a:spAutoFit/>
          </a:bodyPr>
          <a:lstStyle/>
          <a:p>
            <a:r>
              <a:rPr lang="fr-FR" dirty="0">
                <a:solidFill>
                  <a:srgbClr val="D1D5D5"/>
                </a:solidFill>
              </a:rPr>
              <a:t>Ex. de la NASA : </a:t>
            </a:r>
            <a:r>
              <a:rPr lang="en-US" dirty="0">
                <a:solidFill>
                  <a:srgbClr val="D1D5D5"/>
                </a:solidFill>
                <a:hlinkClick r:id="rId24">
                  <a:extLst>
                    <a:ext uri="{A12FA001-AC4F-418D-AE19-62706E023703}">
                      <ahyp:hlinkClr xmlns:ahyp="http://schemas.microsoft.com/office/drawing/2018/hyperlinkcolor" val="tx"/>
                    </a:ext>
                  </a:extLst>
                </a:hlinkClick>
              </a:rPr>
              <a:t>Facebook</a:t>
            </a:r>
            <a:r>
              <a:rPr lang="en-US" dirty="0">
                <a:solidFill>
                  <a:srgbClr val="D1D5D5"/>
                </a:solidFill>
              </a:rPr>
              <a:t>, </a:t>
            </a:r>
            <a:r>
              <a:rPr lang="en-US" dirty="0">
                <a:solidFill>
                  <a:srgbClr val="D1D5D5"/>
                </a:solidFill>
                <a:hlinkClick r:id="rId25">
                  <a:extLst>
                    <a:ext uri="{A12FA001-AC4F-418D-AE19-62706E023703}">
                      <ahyp:hlinkClr xmlns:ahyp="http://schemas.microsoft.com/office/drawing/2018/hyperlinkcolor" val="tx"/>
                    </a:ext>
                  </a:extLst>
                </a:hlinkClick>
              </a:rPr>
              <a:t>Flickr</a:t>
            </a:r>
            <a:r>
              <a:rPr lang="en-US" dirty="0">
                <a:solidFill>
                  <a:srgbClr val="D1D5D5"/>
                </a:solidFill>
              </a:rPr>
              <a:t>, </a:t>
            </a:r>
            <a:r>
              <a:rPr lang="en-US" dirty="0">
                <a:solidFill>
                  <a:srgbClr val="D1D5D5"/>
                </a:solidFill>
                <a:hlinkClick r:id="rId26">
                  <a:extLst>
                    <a:ext uri="{A12FA001-AC4F-418D-AE19-62706E023703}">
                      <ahyp:hlinkClr xmlns:ahyp="http://schemas.microsoft.com/office/drawing/2018/hyperlinkcolor" val="tx"/>
                    </a:ext>
                  </a:extLst>
                </a:hlinkClick>
              </a:rPr>
              <a:t>Twitter</a:t>
            </a:r>
            <a:r>
              <a:rPr lang="en-US" dirty="0">
                <a:solidFill>
                  <a:srgbClr val="D1D5D5"/>
                </a:solidFill>
              </a:rPr>
              <a:t>, </a:t>
            </a:r>
            <a:r>
              <a:rPr lang="en-US" dirty="0">
                <a:solidFill>
                  <a:srgbClr val="D1D5D5"/>
                </a:solidFill>
                <a:hlinkClick r:id="rId27">
                  <a:extLst>
                    <a:ext uri="{A12FA001-AC4F-418D-AE19-62706E023703}">
                      <ahyp:hlinkClr xmlns:ahyp="http://schemas.microsoft.com/office/drawing/2018/hyperlinkcolor" val="tx"/>
                    </a:ext>
                  </a:extLst>
                </a:hlinkClick>
              </a:rPr>
              <a:t>YouTube</a:t>
            </a:r>
            <a:r>
              <a:rPr lang="en-US" dirty="0">
                <a:solidFill>
                  <a:srgbClr val="D1D5D5"/>
                </a:solidFill>
              </a:rPr>
              <a:t>, </a:t>
            </a:r>
            <a:r>
              <a:rPr lang="en-US" dirty="0">
                <a:solidFill>
                  <a:srgbClr val="D1D5D5"/>
                </a:solidFill>
                <a:hlinkClick r:id="rId28">
                  <a:extLst>
                    <a:ext uri="{A12FA001-AC4F-418D-AE19-62706E023703}">
                      <ahyp:hlinkClr xmlns:ahyp="http://schemas.microsoft.com/office/drawing/2018/hyperlinkcolor" val="tx"/>
                    </a:ext>
                  </a:extLst>
                </a:hlinkClick>
              </a:rPr>
              <a:t>Instagram</a:t>
            </a:r>
            <a:r>
              <a:rPr lang="en-US" dirty="0">
                <a:solidFill>
                  <a:srgbClr val="D1D5D5"/>
                </a:solidFill>
              </a:rPr>
              <a:t> </a:t>
            </a:r>
          </a:p>
          <a:p>
            <a:r>
              <a:rPr lang="en-US" dirty="0">
                <a:solidFill>
                  <a:srgbClr val="D1D5D5"/>
                </a:solidFill>
              </a:rPr>
              <a:t>Ex. du CNRS : </a:t>
            </a:r>
            <a:r>
              <a:rPr lang="en-US" dirty="0" err="1">
                <a:solidFill>
                  <a:srgbClr val="D1D5D5"/>
                </a:solidFill>
                <a:hlinkClick r:id="rId29"/>
              </a:rPr>
              <a:t>tous</a:t>
            </a:r>
            <a:r>
              <a:rPr lang="en-US" dirty="0">
                <a:solidFill>
                  <a:srgbClr val="D1D5D5"/>
                </a:solidFill>
                <a:hlinkClick r:id="rId29"/>
              </a:rPr>
              <a:t> </a:t>
            </a:r>
            <a:r>
              <a:rPr lang="en-US" dirty="0" err="1">
                <a:solidFill>
                  <a:srgbClr val="D1D5D5"/>
                </a:solidFill>
                <a:hlinkClick r:id="rId29"/>
              </a:rPr>
              <a:t>nos</a:t>
            </a:r>
            <a:r>
              <a:rPr lang="en-US" dirty="0">
                <a:solidFill>
                  <a:srgbClr val="D1D5D5"/>
                </a:solidFill>
                <a:hlinkClick r:id="rId29"/>
              </a:rPr>
              <a:t> reseaux </a:t>
            </a:r>
            <a:r>
              <a:rPr lang="en-US" dirty="0" err="1">
                <a:solidFill>
                  <a:srgbClr val="D1D5D5"/>
                </a:solidFill>
                <a:hlinkClick r:id="rId29"/>
              </a:rPr>
              <a:t>sociaux</a:t>
            </a:r>
            <a:endParaRPr lang="fr-FR" dirty="0">
              <a:solidFill>
                <a:srgbClr val="D1D5D5"/>
              </a:solidFill>
            </a:endParaRPr>
          </a:p>
        </p:txBody>
      </p:sp>
    </p:spTree>
    <p:extLst>
      <p:ext uri="{BB962C8B-B14F-4D97-AF65-F5344CB8AC3E}">
        <p14:creationId xmlns:p14="http://schemas.microsoft.com/office/powerpoint/2010/main" val="21941601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52628"/>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Outils de partage et de diffusion</a:t>
            </a:r>
            <a:br>
              <a:rPr lang="fr-FR" dirty="0"/>
            </a:br>
            <a:r>
              <a:rPr lang="fr-FR" sz="1600" dirty="0"/>
              <a:t>communautés de partage</a:t>
            </a:r>
            <a:endParaRPr lang="fr-FR" dirty="0"/>
          </a:p>
        </p:txBody>
      </p:sp>
      <p:sp>
        <p:nvSpPr>
          <p:cNvPr id="5" name="Rectangle 4"/>
          <p:cNvSpPr/>
          <p:nvPr/>
        </p:nvSpPr>
        <p:spPr>
          <a:xfrm>
            <a:off x="964414" y="1340768"/>
            <a:ext cx="3895618" cy="461665"/>
          </a:xfrm>
          <a:prstGeom prst="rect">
            <a:avLst/>
          </a:prstGeom>
        </p:spPr>
        <p:txBody>
          <a:bodyPr wrap="none">
            <a:spAutoFit/>
          </a:bodyPr>
          <a:lstStyle/>
          <a:p>
            <a:r>
              <a:rPr lang="fr-FR" sz="2400" dirty="0">
                <a:solidFill>
                  <a:srgbClr val="D1D5D5"/>
                </a:solidFill>
                <a:latin typeface="Candara" pitchFamily="34" charset="0"/>
              </a:rPr>
              <a:t>Références bibliographiques</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32040" y="1892465"/>
            <a:ext cx="1787657" cy="3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ZoneTexte 9"/>
          <p:cNvSpPr txBox="1"/>
          <p:nvPr/>
        </p:nvSpPr>
        <p:spPr>
          <a:xfrm>
            <a:off x="1187623" y="2387224"/>
            <a:ext cx="3168352" cy="4370427"/>
          </a:xfrm>
          <a:prstGeom prst="rect">
            <a:avLst/>
          </a:prstGeom>
          <a:noFill/>
          <a:ln>
            <a:solidFill>
              <a:srgbClr val="9AD1DC"/>
            </a:solidFill>
          </a:ln>
        </p:spPr>
        <p:txBody>
          <a:bodyPr wrap="square" rtlCol="0">
            <a:spAutoFit/>
          </a:bodyPr>
          <a:lstStyle/>
          <a:p>
            <a:r>
              <a:rPr lang="fr-FR" sz="1400" kern="0" dirty="0">
                <a:solidFill>
                  <a:srgbClr val="D1D5D5"/>
                </a:solidFill>
                <a:latin typeface="Candara" pitchFamily="34" charset="0"/>
                <a:hlinkClick r:id="rId4"/>
              </a:rPr>
              <a:t>https://www.mendeley.com/</a:t>
            </a:r>
            <a:r>
              <a:rPr lang="fr-FR" sz="1400" kern="0" dirty="0">
                <a:solidFill>
                  <a:srgbClr val="D1D5D5"/>
                </a:solidFill>
                <a:latin typeface="Candara" pitchFamily="34" charset="0"/>
              </a:rPr>
              <a:t> </a:t>
            </a:r>
          </a:p>
          <a:p>
            <a:pPr marL="285750" indent="-285750">
              <a:buFont typeface="Arial" pitchFamily="34" charset="0"/>
              <a:buChar char="•"/>
            </a:pPr>
            <a:r>
              <a:rPr lang="fr-FR" sz="1400" kern="0" dirty="0">
                <a:solidFill>
                  <a:srgbClr val="D1D5D5"/>
                </a:solidFill>
                <a:latin typeface="Candara" pitchFamily="34" charset="0"/>
              </a:rPr>
              <a:t>ouvert en 2008 par </a:t>
            </a:r>
            <a:r>
              <a:rPr lang="fr-FR" sz="1400" kern="0" dirty="0" err="1">
                <a:solidFill>
                  <a:srgbClr val="D1D5D5"/>
                </a:solidFill>
                <a:latin typeface="Candara" pitchFamily="34" charset="0"/>
              </a:rPr>
              <a:t>Mendeley</a:t>
            </a:r>
            <a:r>
              <a:rPr lang="fr-FR" sz="1400" kern="0" dirty="0">
                <a:solidFill>
                  <a:srgbClr val="D1D5D5"/>
                </a:solidFill>
                <a:latin typeface="Candara" pitchFamily="34" charset="0"/>
              </a:rPr>
              <a:t> Ltd</a:t>
            </a:r>
          </a:p>
          <a:p>
            <a:pPr marL="285750" indent="-285750">
              <a:buFont typeface="Arial" pitchFamily="34" charset="0"/>
              <a:buChar char="•"/>
            </a:pPr>
            <a:r>
              <a:rPr lang="fr-FR" sz="1400" kern="0" dirty="0">
                <a:solidFill>
                  <a:srgbClr val="D1D5D5"/>
                </a:solidFill>
                <a:latin typeface="Candara" pitchFamily="34" charset="0"/>
              </a:rPr>
              <a:t>rachat par Elsevier (2013)</a:t>
            </a:r>
          </a:p>
          <a:p>
            <a:pPr marL="285750" indent="-285750">
              <a:buFont typeface="Arial" pitchFamily="34" charset="0"/>
              <a:buChar char="•"/>
            </a:pPr>
            <a:r>
              <a:rPr lang="fr-FR" sz="1400" kern="0" dirty="0">
                <a:solidFill>
                  <a:srgbClr val="D1D5D5"/>
                </a:solidFill>
                <a:latin typeface="Candara" pitchFamily="34" charset="0"/>
              </a:rPr>
              <a:t>6 millions de membres, plutôt STM</a:t>
            </a:r>
          </a:p>
          <a:p>
            <a:pPr marL="285750" indent="-285750">
              <a:buFont typeface="Arial" pitchFamily="34" charset="0"/>
              <a:buChar char="•"/>
            </a:pPr>
            <a:r>
              <a:rPr lang="fr-FR" sz="1400" kern="0" dirty="0">
                <a:solidFill>
                  <a:srgbClr val="D1D5D5"/>
                </a:solidFill>
                <a:latin typeface="Candara" pitchFamily="34" charset="0"/>
              </a:rPr>
              <a:t>30 millions de références</a:t>
            </a:r>
          </a:p>
          <a:p>
            <a:pPr marL="285750" indent="-285750">
              <a:buFont typeface="Arial" pitchFamily="34" charset="0"/>
              <a:buChar char="•"/>
            </a:pPr>
            <a:r>
              <a:rPr lang="fr-FR" sz="1400" kern="0" dirty="0">
                <a:solidFill>
                  <a:srgbClr val="D1D5D5"/>
                </a:solidFill>
                <a:latin typeface="Candara" pitchFamily="34" charset="0"/>
              </a:rPr>
              <a:t>264 000 groupes</a:t>
            </a:r>
          </a:p>
          <a:p>
            <a:pPr marL="285750" indent="-285750">
              <a:buFont typeface="Arial" pitchFamily="34" charset="0"/>
              <a:buChar char="•"/>
            </a:pPr>
            <a:r>
              <a:rPr lang="fr-FR" sz="1400" kern="0" dirty="0">
                <a:solidFill>
                  <a:srgbClr val="D1D5D5"/>
                </a:solidFill>
                <a:latin typeface="Candara" pitchFamily="34" charset="0"/>
              </a:rPr>
              <a:t>gestionnaire de références bibliographiques hybride (en ligne + serveur)</a:t>
            </a:r>
          </a:p>
          <a:p>
            <a:pPr marL="285750" indent="-285750">
              <a:buFont typeface="Arial" pitchFamily="34" charset="0"/>
              <a:buChar char="•"/>
            </a:pPr>
            <a:r>
              <a:rPr lang="fr-FR" sz="1400" kern="0" dirty="0">
                <a:solidFill>
                  <a:srgbClr val="D1D5D5"/>
                </a:solidFill>
                <a:latin typeface="Candara" pitchFamily="34" charset="0"/>
              </a:rPr>
              <a:t>stockage d’articles possible</a:t>
            </a:r>
          </a:p>
          <a:p>
            <a:pPr marL="285750" indent="-285750">
              <a:buFont typeface="Arial" pitchFamily="34" charset="0"/>
              <a:buChar char="•"/>
            </a:pPr>
            <a:r>
              <a:rPr lang="fr-FR" sz="1400" kern="0" dirty="0">
                <a:solidFill>
                  <a:srgbClr val="D1D5D5"/>
                </a:solidFill>
                <a:latin typeface="Candara" pitchFamily="34" charset="0"/>
              </a:rPr>
              <a:t>suggestions automatiques</a:t>
            </a:r>
          </a:p>
          <a:p>
            <a:pPr marL="285750" indent="-285750">
              <a:buFont typeface="Arial" pitchFamily="34" charset="0"/>
              <a:buChar char="•"/>
            </a:pPr>
            <a:r>
              <a:rPr lang="fr-FR" sz="1400" kern="0" dirty="0">
                <a:solidFill>
                  <a:srgbClr val="D1D5D5"/>
                </a:solidFill>
                <a:latin typeface="Candara" pitchFamily="34" charset="0"/>
                <a:hlinkClick r:id="rId5"/>
              </a:rPr>
              <a:t>formulaire de recherche avancée</a:t>
            </a:r>
            <a:endParaRPr lang="fr-FR" sz="1400" kern="0" dirty="0">
              <a:solidFill>
                <a:srgbClr val="D1D5D5"/>
              </a:solidFill>
              <a:latin typeface="Candara" pitchFamily="34" charset="0"/>
            </a:endParaRPr>
          </a:p>
          <a:p>
            <a:pPr marL="285750" indent="-285750">
              <a:buFont typeface="Arial" pitchFamily="34" charset="0"/>
              <a:buChar char="•"/>
            </a:pPr>
            <a:r>
              <a:rPr lang="fr-FR" sz="1400" kern="0" dirty="0">
                <a:solidFill>
                  <a:srgbClr val="D1D5D5"/>
                </a:solidFill>
                <a:latin typeface="Candara" pitchFamily="34" charset="0"/>
              </a:rPr>
              <a:t>espace de stockage limité pour le partage</a:t>
            </a:r>
          </a:p>
          <a:p>
            <a:pPr marL="285750" indent="-285750">
              <a:buFont typeface="Arial" pitchFamily="34" charset="0"/>
              <a:buChar char="•"/>
            </a:pPr>
            <a:r>
              <a:rPr lang="fr-FR" sz="1400" kern="0" dirty="0">
                <a:solidFill>
                  <a:srgbClr val="D1D5D5"/>
                </a:solidFill>
                <a:latin typeface="Candara" pitchFamily="34" charset="0"/>
              </a:rPr>
              <a:t>2021 : plus de possibilité d’avoir un profil </a:t>
            </a:r>
            <a:r>
              <a:rPr lang="fr-FR" sz="1400" kern="0" dirty="0" err="1">
                <a:solidFill>
                  <a:srgbClr val="D1D5D5"/>
                </a:solidFill>
                <a:latin typeface="Candara" pitchFamily="34" charset="0"/>
              </a:rPr>
              <a:t>Mendeley</a:t>
            </a:r>
            <a:endParaRPr lang="fr-FR" sz="1400" kern="0" dirty="0">
              <a:solidFill>
                <a:srgbClr val="D1D5D5"/>
              </a:solidFill>
              <a:latin typeface="Candara" pitchFamily="34" charset="0"/>
            </a:endParaRPr>
          </a:p>
          <a:p>
            <a:endParaRPr lang="fr-FR" sz="1400" kern="0" dirty="0">
              <a:solidFill>
                <a:srgbClr val="D1D5D5"/>
              </a:solidFill>
              <a:latin typeface="Candara" pitchFamily="34" charset="0"/>
            </a:endParaRPr>
          </a:p>
          <a:p>
            <a:pPr marL="285750" indent="-285750">
              <a:buFont typeface="Arial" pitchFamily="34" charset="0"/>
              <a:buChar char="•"/>
            </a:pPr>
            <a:endParaRPr lang="fr-FR" sz="600" kern="0" dirty="0">
              <a:solidFill>
                <a:srgbClr val="D1D5D5"/>
              </a:solidFill>
              <a:latin typeface="Candara" pitchFamily="34" charset="0"/>
            </a:endParaRPr>
          </a:p>
          <a:p>
            <a:pPr algn="r"/>
            <a:r>
              <a:rPr lang="fr-FR" sz="1200" kern="0" dirty="0">
                <a:solidFill>
                  <a:srgbClr val="D1D5D5"/>
                </a:solidFill>
                <a:latin typeface="Candara" pitchFamily="34" charset="0"/>
              </a:rPr>
              <a:t>Ex. : UMR LAMETA </a:t>
            </a:r>
            <a:br>
              <a:rPr lang="fr-FR" sz="1200" kern="0" dirty="0">
                <a:solidFill>
                  <a:srgbClr val="D1D5D5"/>
                </a:solidFill>
                <a:latin typeface="Candara" pitchFamily="34" charset="0"/>
              </a:rPr>
            </a:br>
            <a:r>
              <a:rPr lang="fr-FR" sz="1100" kern="0" dirty="0">
                <a:solidFill>
                  <a:srgbClr val="D1D5D5"/>
                </a:solidFill>
                <a:latin typeface="Candara" pitchFamily="34" charset="0"/>
              </a:rPr>
              <a:t>(</a:t>
            </a:r>
            <a:r>
              <a:rPr lang="fr-FR" sz="1100" kern="0" dirty="0">
                <a:solidFill>
                  <a:srgbClr val="D1D5D5"/>
                </a:solidFill>
                <a:latin typeface="Candara" pitchFamily="34" charset="0"/>
                <a:hlinkClick r:id="rId6"/>
              </a:rPr>
              <a:t>retour d’expérience</a:t>
            </a:r>
            <a:r>
              <a:rPr lang="fr-FR" sz="1100" kern="0" dirty="0">
                <a:solidFill>
                  <a:srgbClr val="D1D5D5"/>
                </a:solidFill>
                <a:latin typeface="Candara" pitchFamily="34" charset="0"/>
              </a:rPr>
              <a:t>)</a:t>
            </a:r>
          </a:p>
          <a:p>
            <a:pPr algn="r"/>
            <a:r>
              <a:rPr lang="fr-FR" sz="1100" i="1" kern="0" dirty="0">
                <a:solidFill>
                  <a:srgbClr val="D1D5D5"/>
                </a:solidFill>
                <a:latin typeface="Candara" pitchFamily="34" charset="0"/>
                <a:hlinkClick r:id="rId7"/>
              </a:rPr>
              <a:t>case </a:t>
            </a:r>
            <a:r>
              <a:rPr lang="fr-FR" sz="1100" i="1" kern="0" dirty="0" err="1">
                <a:solidFill>
                  <a:srgbClr val="D1D5D5"/>
                </a:solidFill>
                <a:latin typeface="Candara" pitchFamily="34" charset="0"/>
                <a:hlinkClick r:id="rId7"/>
              </a:rPr>
              <a:t>studies</a:t>
            </a:r>
            <a:endParaRPr lang="fr-FR" sz="1100" i="1" kern="0" dirty="0">
              <a:solidFill>
                <a:srgbClr val="D1D5D5"/>
              </a:solidFill>
              <a:latin typeface="Candara" pitchFamily="34" charset="0"/>
            </a:endParaRPr>
          </a:p>
        </p:txBody>
      </p:sp>
      <p:sp>
        <p:nvSpPr>
          <p:cNvPr id="11" name="ZoneTexte 10"/>
          <p:cNvSpPr txBox="1"/>
          <p:nvPr/>
        </p:nvSpPr>
        <p:spPr>
          <a:xfrm>
            <a:off x="4932040" y="2390685"/>
            <a:ext cx="3168352" cy="3847207"/>
          </a:xfrm>
          <a:prstGeom prst="rect">
            <a:avLst/>
          </a:prstGeom>
          <a:noFill/>
          <a:ln>
            <a:solidFill>
              <a:srgbClr val="9AD1DC"/>
            </a:solidFill>
          </a:ln>
        </p:spPr>
        <p:txBody>
          <a:bodyPr wrap="square" rtlCol="0">
            <a:spAutoFit/>
          </a:bodyPr>
          <a:lstStyle/>
          <a:p>
            <a:r>
              <a:rPr lang="fr-FR" sz="1400" kern="0" dirty="0">
                <a:solidFill>
                  <a:srgbClr val="D1D5D5"/>
                </a:solidFill>
                <a:latin typeface="Candara" pitchFamily="34" charset="0"/>
                <a:hlinkClick r:id="rId8"/>
              </a:rPr>
              <a:t>https://www.zotero.org/</a:t>
            </a:r>
            <a:r>
              <a:rPr lang="fr-FR" sz="1400" kern="0" dirty="0">
                <a:solidFill>
                  <a:srgbClr val="D1D5D5"/>
                </a:solidFill>
                <a:latin typeface="Candara" pitchFamily="34" charset="0"/>
              </a:rPr>
              <a:t> </a:t>
            </a:r>
          </a:p>
          <a:p>
            <a:pPr marL="285750" indent="-285750">
              <a:buFont typeface="Arial" pitchFamily="34" charset="0"/>
              <a:buChar char="•"/>
            </a:pPr>
            <a:r>
              <a:rPr lang="fr-FR" sz="1400" kern="0" dirty="0">
                <a:solidFill>
                  <a:srgbClr val="D1D5D5"/>
                </a:solidFill>
                <a:latin typeface="Candara" pitchFamily="34" charset="0"/>
              </a:rPr>
              <a:t>développé par </a:t>
            </a:r>
            <a:r>
              <a:rPr lang="en-US" sz="1400" kern="0" dirty="0">
                <a:solidFill>
                  <a:srgbClr val="D1D5D5"/>
                </a:solidFill>
                <a:latin typeface="Candara" pitchFamily="34" charset="0"/>
              </a:rPr>
              <a:t> le </a:t>
            </a:r>
            <a:r>
              <a:rPr lang="en-US" sz="1400" i="1" kern="0" dirty="0">
                <a:solidFill>
                  <a:srgbClr val="D1D5D5"/>
                </a:solidFill>
                <a:latin typeface="Candara" pitchFamily="34" charset="0"/>
              </a:rPr>
              <a:t>Center for History and New Media</a:t>
            </a:r>
            <a:r>
              <a:rPr lang="en-US" sz="1400" kern="0" dirty="0">
                <a:solidFill>
                  <a:srgbClr val="D1D5D5"/>
                </a:solidFill>
                <a:latin typeface="Candara" pitchFamily="34" charset="0"/>
              </a:rPr>
              <a:t> à George Mason University</a:t>
            </a:r>
            <a:endParaRPr lang="fr-FR" sz="1400" kern="0" dirty="0">
              <a:solidFill>
                <a:srgbClr val="D1D5D5"/>
              </a:solidFill>
              <a:latin typeface="Candara" pitchFamily="34" charset="0"/>
            </a:endParaRPr>
          </a:p>
          <a:p>
            <a:pPr marL="285750" indent="-285750">
              <a:buFont typeface="Arial" pitchFamily="34" charset="0"/>
              <a:buChar char="•"/>
            </a:pPr>
            <a:r>
              <a:rPr lang="fr-FR" sz="1400" kern="0" dirty="0">
                <a:solidFill>
                  <a:srgbClr val="D1D5D5"/>
                </a:solidFill>
                <a:latin typeface="Candara" pitchFamily="34" charset="0"/>
              </a:rPr>
              <a:t>ouvert en 2006</a:t>
            </a:r>
          </a:p>
          <a:p>
            <a:pPr marL="285750" indent="-285750">
              <a:buFont typeface="Arial" pitchFamily="34" charset="0"/>
              <a:buChar char="•"/>
            </a:pPr>
            <a:r>
              <a:rPr lang="fr-FR" sz="1400" i="1" kern="0" dirty="0">
                <a:solidFill>
                  <a:srgbClr val="D1D5D5"/>
                </a:solidFill>
                <a:latin typeface="Candara" pitchFamily="34" charset="0"/>
              </a:rPr>
              <a:t>open source</a:t>
            </a:r>
          </a:p>
          <a:p>
            <a:pPr marL="285750" indent="-285750">
              <a:buFont typeface="Arial" pitchFamily="34" charset="0"/>
              <a:buChar char="•"/>
            </a:pPr>
            <a:r>
              <a:rPr lang="fr-FR" sz="1400" kern="0" dirty="0">
                <a:solidFill>
                  <a:srgbClr val="D1D5D5"/>
                </a:solidFill>
                <a:latin typeface="Candara" pitchFamily="34" charset="0"/>
              </a:rPr>
              <a:t>gestionnaire de références bibliographiques hybride (en ligne + serveur)</a:t>
            </a:r>
          </a:p>
          <a:p>
            <a:pPr marL="285750" indent="-285750">
              <a:buFont typeface="Arial" pitchFamily="34" charset="0"/>
              <a:buChar char="•"/>
            </a:pPr>
            <a:r>
              <a:rPr lang="fr-FR" sz="1400" kern="0" dirty="0">
                <a:solidFill>
                  <a:srgbClr val="D1D5D5"/>
                </a:solidFill>
                <a:latin typeface="Candara" pitchFamily="34" charset="0"/>
              </a:rPr>
              <a:t>stockage d’articles possible</a:t>
            </a:r>
          </a:p>
          <a:p>
            <a:pPr marL="285750" indent="-285750">
              <a:buFont typeface="Arial" pitchFamily="34" charset="0"/>
              <a:buChar char="•"/>
            </a:pPr>
            <a:r>
              <a:rPr lang="fr-FR" sz="1400" kern="0" dirty="0">
                <a:solidFill>
                  <a:srgbClr val="D1D5D5"/>
                </a:solidFill>
                <a:latin typeface="Candara" pitchFamily="34" charset="0"/>
                <a:hlinkClick r:id="rId9"/>
              </a:rPr>
              <a:t>moteur de recherche</a:t>
            </a:r>
            <a:endParaRPr lang="fr-FR" sz="1400" kern="0" dirty="0">
              <a:solidFill>
                <a:srgbClr val="D1D5D5"/>
              </a:solidFill>
              <a:latin typeface="Candara" pitchFamily="34" charset="0"/>
            </a:endParaRPr>
          </a:p>
          <a:p>
            <a:pPr marL="285750" indent="-285750">
              <a:buFont typeface="Arial" pitchFamily="34" charset="0"/>
              <a:buChar char="•"/>
            </a:pPr>
            <a:r>
              <a:rPr lang="fr-FR" sz="1400" kern="0" dirty="0">
                <a:solidFill>
                  <a:srgbClr val="D1D5D5"/>
                </a:solidFill>
                <a:latin typeface="Candara" pitchFamily="34" charset="0"/>
              </a:rPr>
              <a:t>aspect réseau social peu développé</a:t>
            </a:r>
          </a:p>
          <a:p>
            <a:pPr marL="285750" indent="-285750">
              <a:buFont typeface="Arial" pitchFamily="34" charset="0"/>
              <a:buChar char="•"/>
            </a:pPr>
            <a:r>
              <a:rPr lang="fr-FR" sz="1400" kern="0" dirty="0">
                <a:solidFill>
                  <a:srgbClr val="D1D5D5"/>
                </a:solidFill>
                <a:latin typeface="Candara" pitchFamily="34" charset="0"/>
              </a:rPr>
              <a:t>espace de stockage web limité</a:t>
            </a:r>
          </a:p>
          <a:p>
            <a:endParaRPr lang="fr-FR" sz="1400" kern="0" dirty="0">
              <a:solidFill>
                <a:srgbClr val="D1D5D5"/>
              </a:solidFill>
              <a:latin typeface="Candara" pitchFamily="34" charset="0"/>
            </a:endParaRPr>
          </a:p>
          <a:p>
            <a:pPr algn="r"/>
            <a:r>
              <a:rPr lang="fr-FR" sz="1200" kern="0" dirty="0">
                <a:solidFill>
                  <a:srgbClr val="D1D5D5"/>
                </a:solidFill>
                <a:latin typeface="Candara" pitchFamily="34" charset="0"/>
              </a:rPr>
              <a:t>Ex. : </a:t>
            </a:r>
            <a:r>
              <a:rPr lang="fr-FR" sz="1200" kern="0" dirty="0">
                <a:solidFill>
                  <a:srgbClr val="D1D5D5"/>
                </a:solidFill>
                <a:latin typeface="Candara" pitchFamily="34" charset="0"/>
                <a:hlinkClick r:id="rId10"/>
              </a:rPr>
              <a:t>Frédéric </a:t>
            </a:r>
            <a:r>
              <a:rPr lang="fr-FR" sz="1200" kern="0" dirty="0" err="1">
                <a:solidFill>
                  <a:srgbClr val="D1D5D5"/>
                </a:solidFill>
                <a:latin typeface="Candara" pitchFamily="34" charset="0"/>
                <a:hlinkClick r:id="rId10"/>
              </a:rPr>
              <a:t>Clavert</a:t>
            </a:r>
            <a:endParaRPr lang="fr-FR" sz="1200" kern="0" dirty="0">
              <a:solidFill>
                <a:srgbClr val="D1D5D5"/>
              </a:solidFill>
              <a:latin typeface="Candara" pitchFamily="34" charset="0"/>
            </a:endParaRPr>
          </a:p>
          <a:p>
            <a:pPr algn="r"/>
            <a:r>
              <a:rPr lang="fr-FR" sz="1200" kern="0" dirty="0">
                <a:solidFill>
                  <a:srgbClr val="D1D5D5"/>
                </a:solidFill>
                <a:latin typeface="Candara" pitchFamily="34" charset="0"/>
                <a:hlinkClick r:id="rId11"/>
              </a:rPr>
              <a:t>bibliographie sur la Grande guerre</a:t>
            </a:r>
            <a:endParaRPr lang="fr-FR" sz="1200" kern="0" dirty="0">
              <a:solidFill>
                <a:srgbClr val="D1D5D5"/>
              </a:solidFill>
              <a:latin typeface="Candara" pitchFamily="34" charset="0"/>
            </a:endParaRPr>
          </a:p>
          <a:p>
            <a:pPr algn="r"/>
            <a:r>
              <a:rPr lang="fr-FR" sz="1200" kern="0" dirty="0">
                <a:solidFill>
                  <a:srgbClr val="D1D5D5"/>
                </a:solidFill>
                <a:latin typeface="Candara" pitchFamily="34" charset="0"/>
                <a:hlinkClick r:id="rId12"/>
              </a:rPr>
              <a:t>UMR Ambiances…</a:t>
            </a:r>
            <a:endParaRPr lang="fr-FR" sz="1200" kern="0" dirty="0">
              <a:solidFill>
                <a:srgbClr val="D1D5D5"/>
              </a:solidFill>
              <a:latin typeface="Candara" pitchFamily="34" charset="0"/>
            </a:endParaRPr>
          </a:p>
          <a:p>
            <a:pPr algn="r"/>
            <a:r>
              <a:rPr lang="fr-FR" sz="1200" kern="0" dirty="0">
                <a:solidFill>
                  <a:srgbClr val="D1D5D5"/>
                </a:solidFill>
                <a:latin typeface="Candara" pitchFamily="34" charset="0"/>
                <a:hlinkClick r:id="rId13"/>
              </a:rPr>
              <a:t>Groupe Données de la recherche</a:t>
            </a:r>
            <a:endParaRPr lang="fr-FR" sz="1200" kern="0" dirty="0">
              <a:solidFill>
                <a:srgbClr val="D1D5D5"/>
              </a:solidFill>
              <a:latin typeface="Candara" pitchFamily="34" charset="0"/>
            </a:endParaRPr>
          </a:p>
        </p:txBody>
      </p:sp>
      <p:pic>
        <p:nvPicPr>
          <p:cNvPr id="2051" name="Picture 3"/>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187624" y="1892465"/>
            <a:ext cx="2142296" cy="3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62456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52628"/>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Outils de partage et de diffusion</a:t>
            </a:r>
            <a:br>
              <a:rPr lang="fr-FR" dirty="0"/>
            </a:br>
            <a:r>
              <a:rPr lang="fr-FR" sz="1600" dirty="0"/>
              <a:t>communautés de partage</a:t>
            </a:r>
            <a:endParaRPr lang="fr-FR" dirty="0"/>
          </a:p>
        </p:txBody>
      </p:sp>
      <p:sp>
        <p:nvSpPr>
          <p:cNvPr id="5" name="Rectangle 4"/>
          <p:cNvSpPr/>
          <p:nvPr/>
        </p:nvSpPr>
        <p:spPr>
          <a:xfrm>
            <a:off x="991387" y="1555570"/>
            <a:ext cx="4297138" cy="461665"/>
          </a:xfrm>
          <a:prstGeom prst="rect">
            <a:avLst/>
          </a:prstGeom>
        </p:spPr>
        <p:txBody>
          <a:bodyPr wrap="none">
            <a:spAutoFit/>
          </a:bodyPr>
          <a:lstStyle/>
          <a:p>
            <a:r>
              <a:rPr lang="fr-FR" sz="2400" i="1" dirty="0" err="1">
                <a:solidFill>
                  <a:srgbClr val="D1D5D5"/>
                </a:solidFill>
                <a:latin typeface="Candara" pitchFamily="34" charset="0"/>
              </a:rPr>
              <a:t>Workflows</a:t>
            </a:r>
            <a:r>
              <a:rPr lang="fr-FR" sz="2400" dirty="0">
                <a:solidFill>
                  <a:srgbClr val="D1D5D5"/>
                </a:solidFill>
                <a:latin typeface="Candara" pitchFamily="34" charset="0"/>
              </a:rPr>
              <a:t> et expérimentations</a:t>
            </a:r>
          </a:p>
        </p:txBody>
      </p:sp>
      <p:sp>
        <p:nvSpPr>
          <p:cNvPr id="7" name="ZoneTexte 6"/>
          <p:cNvSpPr txBox="1"/>
          <p:nvPr/>
        </p:nvSpPr>
        <p:spPr>
          <a:xfrm>
            <a:off x="935596" y="3052698"/>
            <a:ext cx="3528392" cy="3108543"/>
          </a:xfrm>
          <a:prstGeom prst="rect">
            <a:avLst/>
          </a:prstGeom>
          <a:noFill/>
          <a:ln>
            <a:solidFill>
              <a:srgbClr val="9AD1DC"/>
            </a:solidFill>
          </a:ln>
        </p:spPr>
        <p:txBody>
          <a:bodyPr wrap="square" rtlCol="0">
            <a:spAutoFit/>
          </a:bodyPr>
          <a:lstStyle/>
          <a:p>
            <a:r>
              <a:rPr lang="fr-FR" sz="1400" kern="0" dirty="0">
                <a:solidFill>
                  <a:srgbClr val="D1D5D5"/>
                </a:solidFill>
                <a:latin typeface="Candara" pitchFamily="34" charset="0"/>
                <a:hlinkClick r:id="rId3"/>
              </a:rPr>
              <a:t>https://www.myexperiment.org</a:t>
            </a:r>
            <a:endParaRPr lang="fr-FR" sz="1400" kern="0" dirty="0">
              <a:solidFill>
                <a:srgbClr val="D1D5D5"/>
              </a:solidFill>
              <a:latin typeface="Candara" pitchFamily="34" charset="0"/>
            </a:endParaRPr>
          </a:p>
          <a:p>
            <a:pPr marL="285750" indent="-285750">
              <a:buFont typeface="Arial" pitchFamily="34" charset="0"/>
              <a:buChar char="•"/>
            </a:pPr>
            <a:r>
              <a:rPr lang="fr-FR" sz="1400" kern="0" dirty="0">
                <a:solidFill>
                  <a:srgbClr val="D1D5D5"/>
                </a:solidFill>
                <a:latin typeface="Candara" pitchFamily="34" charset="0"/>
              </a:rPr>
              <a:t>ouvert en 2007</a:t>
            </a:r>
          </a:p>
          <a:p>
            <a:pPr marL="285750" indent="-285750">
              <a:buFont typeface="Arial" pitchFamily="34" charset="0"/>
              <a:buChar char="•"/>
            </a:pPr>
            <a:r>
              <a:rPr lang="fr-FR" sz="1400" kern="0" dirty="0">
                <a:solidFill>
                  <a:srgbClr val="D1D5D5"/>
                </a:solidFill>
                <a:latin typeface="Candara" pitchFamily="34" charset="0"/>
              </a:rPr>
              <a:t>créé par les universités de Manchester et de Southampton, financé par plusieurs projets de la commission européenne</a:t>
            </a:r>
            <a:endParaRPr lang="en-US" sz="1400" i="1" kern="0" dirty="0">
              <a:solidFill>
                <a:srgbClr val="D1D5D5"/>
              </a:solidFill>
              <a:latin typeface="Candara" pitchFamily="34" charset="0"/>
            </a:endParaRPr>
          </a:p>
          <a:p>
            <a:pPr marL="285750" indent="-285750">
              <a:buFont typeface="Arial" pitchFamily="34" charset="0"/>
              <a:buChar char="•"/>
            </a:pPr>
            <a:r>
              <a:rPr lang="en-US" sz="1400" kern="0" dirty="0">
                <a:solidFill>
                  <a:srgbClr val="D1D5D5"/>
                </a:solidFill>
                <a:latin typeface="Candara" pitchFamily="34" charset="0"/>
              </a:rPr>
              <a:t>site de </a:t>
            </a:r>
            <a:r>
              <a:rPr lang="en-US" sz="1400" kern="0" dirty="0" err="1">
                <a:solidFill>
                  <a:srgbClr val="D1D5D5"/>
                </a:solidFill>
                <a:latin typeface="Candara" pitchFamily="34" charset="0"/>
              </a:rPr>
              <a:t>partage</a:t>
            </a:r>
            <a:r>
              <a:rPr lang="en-US" sz="1400" kern="0" dirty="0">
                <a:solidFill>
                  <a:srgbClr val="D1D5D5"/>
                </a:solidFill>
                <a:latin typeface="Candara" pitchFamily="34" charset="0"/>
              </a:rPr>
              <a:t> de </a:t>
            </a:r>
            <a:r>
              <a:rPr lang="en-US" sz="1400" i="1" kern="0" dirty="0">
                <a:solidFill>
                  <a:srgbClr val="D1D5D5"/>
                </a:solidFill>
                <a:latin typeface="Candara" pitchFamily="34" charset="0"/>
              </a:rPr>
              <a:t>workflows</a:t>
            </a:r>
            <a:r>
              <a:rPr lang="en-US" sz="1400" kern="0" dirty="0">
                <a:solidFill>
                  <a:srgbClr val="D1D5D5"/>
                </a:solidFill>
                <a:latin typeface="Candara" pitchFamily="34" charset="0"/>
              </a:rPr>
              <a:t> </a:t>
            </a:r>
            <a:r>
              <a:rPr lang="en-US" sz="1400" kern="0" dirty="0" err="1">
                <a:solidFill>
                  <a:srgbClr val="D1D5D5"/>
                </a:solidFill>
                <a:latin typeface="Candara" pitchFamily="34" charset="0"/>
              </a:rPr>
              <a:t>scientifiques</a:t>
            </a:r>
            <a:r>
              <a:rPr lang="en-US" sz="1400" kern="0" dirty="0">
                <a:solidFill>
                  <a:srgbClr val="D1D5D5"/>
                </a:solidFill>
                <a:latin typeface="Candara" pitchFamily="34" charset="0"/>
              </a:rPr>
              <a:t> et des </a:t>
            </a:r>
            <a:r>
              <a:rPr lang="en-US" sz="1400" kern="0" dirty="0" err="1">
                <a:solidFill>
                  <a:srgbClr val="D1D5D5"/>
                </a:solidFill>
                <a:latin typeface="Candara" pitchFamily="34" charset="0"/>
              </a:rPr>
              <a:t>expériences</a:t>
            </a:r>
            <a:r>
              <a:rPr lang="en-US" sz="1400" kern="0" dirty="0">
                <a:solidFill>
                  <a:srgbClr val="D1D5D5"/>
                </a:solidFill>
                <a:latin typeface="Candara" pitchFamily="34" charset="0"/>
              </a:rPr>
              <a:t> </a:t>
            </a:r>
            <a:r>
              <a:rPr lang="en-US" sz="1400" i="1" kern="0" dirty="0">
                <a:solidFill>
                  <a:srgbClr val="D1D5D5"/>
                </a:solidFill>
                <a:latin typeface="Candara" pitchFamily="34" charset="0"/>
              </a:rPr>
              <a:t>in </a:t>
            </a:r>
            <a:r>
              <a:rPr lang="en-US" sz="1400" i="1" kern="0" dirty="0" err="1">
                <a:solidFill>
                  <a:srgbClr val="D1D5D5"/>
                </a:solidFill>
                <a:latin typeface="Candara" pitchFamily="34" charset="0"/>
              </a:rPr>
              <a:t>silico</a:t>
            </a:r>
            <a:r>
              <a:rPr lang="en-US" sz="1400" i="1" kern="0" dirty="0">
                <a:solidFill>
                  <a:srgbClr val="D1D5D5"/>
                </a:solidFill>
                <a:latin typeface="Candara" pitchFamily="34" charset="0"/>
              </a:rPr>
              <a:t> </a:t>
            </a:r>
            <a:r>
              <a:rPr lang="en-US" sz="1400" kern="0" dirty="0">
                <a:solidFill>
                  <a:srgbClr val="D1D5D5"/>
                </a:solidFill>
                <a:latin typeface="Candara" pitchFamily="34" charset="0"/>
              </a:rPr>
              <a:t>(</a:t>
            </a:r>
            <a:r>
              <a:rPr lang="fr-FR" sz="1400" kern="0" dirty="0">
                <a:solidFill>
                  <a:srgbClr val="D1D5D5"/>
                </a:solidFill>
                <a:latin typeface="Candara" pitchFamily="34" charset="0"/>
              </a:rPr>
              <a:t>« </a:t>
            </a:r>
            <a:r>
              <a:rPr lang="en-US" sz="1400" i="1" kern="0" dirty="0" err="1">
                <a:solidFill>
                  <a:srgbClr val="D1D5D5"/>
                </a:solidFill>
                <a:latin typeface="Candara" pitchFamily="34" charset="0"/>
              </a:rPr>
              <a:t>resarch</a:t>
            </a:r>
            <a:r>
              <a:rPr lang="en-US" sz="1400" i="1" kern="0" dirty="0">
                <a:solidFill>
                  <a:srgbClr val="D1D5D5"/>
                </a:solidFill>
                <a:latin typeface="Candara" pitchFamily="34" charset="0"/>
              </a:rPr>
              <a:t> objects</a:t>
            </a:r>
            <a:r>
              <a:rPr lang="fr-FR" sz="1400" kern="0" dirty="0">
                <a:solidFill>
                  <a:srgbClr val="D1D5D5"/>
                </a:solidFill>
                <a:latin typeface="Candara" pitchFamily="34" charset="0"/>
              </a:rPr>
              <a:t> »</a:t>
            </a:r>
            <a:r>
              <a:rPr lang="en-US" sz="1400" kern="0" dirty="0">
                <a:solidFill>
                  <a:srgbClr val="D1D5D5"/>
                </a:solidFill>
                <a:latin typeface="Candara" pitchFamily="34" charset="0"/>
              </a:rPr>
              <a:t>)</a:t>
            </a:r>
          </a:p>
          <a:p>
            <a:pPr marL="285750" indent="-285750">
              <a:buFont typeface="Arial" pitchFamily="34" charset="0"/>
              <a:buChar char="•"/>
            </a:pPr>
            <a:r>
              <a:rPr lang="en-US" sz="1400" kern="0" dirty="0" err="1">
                <a:solidFill>
                  <a:srgbClr val="D1D5D5"/>
                </a:solidFill>
                <a:latin typeface="Candara" pitchFamily="34" charset="0"/>
              </a:rPr>
              <a:t>plutôt</a:t>
            </a:r>
            <a:r>
              <a:rPr lang="en-US" sz="1400" kern="0" dirty="0">
                <a:solidFill>
                  <a:srgbClr val="D1D5D5"/>
                </a:solidFill>
                <a:latin typeface="Candara" pitchFamily="34" charset="0"/>
              </a:rPr>
              <a:t> bio-</a:t>
            </a:r>
            <a:r>
              <a:rPr lang="en-US" sz="1400" kern="0" dirty="0" err="1">
                <a:solidFill>
                  <a:srgbClr val="D1D5D5"/>
                </a:solidFill>
                <a:latin typeface="Candara" pitchFamily="34" charset="0"/>
              </a:rPr>
              <a:t>informatique</a:t>
            </a:r>
            <a:endParaRPr lang="en-US" sz="1400" kern="0" dirty="0">
              <a:solidFill>
                <a:srgbClr val="D1D5D5"/>
              </a:solidFill>
              <a:latin typeface="Candara" pitchFamily="34" charset="0"/>
            </a:endParaRPr>
          </a:p>
          <a:p>
            <a:pPr marL="285750" indent="-285750">
              <a:buFont typeface="Arial" pitchFamily="34" charset="0"/>
              <a:buChar char="•"/>
            </a:pPr>
            <a:r>
              <a:rPr lang="en-US" sz="1400" kern="0" dirty="0">
                <a:solidFill>
                  <a:srgbClr val="D1D5D5"/>
                </a:solidFill>
                <a:latin typeface="Candara" pitchFamily="34" charset="0"/>
              </a:rPr>
              <a:t>11 000 </a:t>
            </a:r>
            <a:r>
              <a:rPr lang="en-US" sz="1400" kern="0" dirty="0" err="1">
                <a:solidFill>
                  <a:srgbClr val="D1D5D5"/>
                </a:solidFill>
                <a:latin typeface="Candara" pitchFamily="34" charset="0"/>
              </a:rPr>
              <a:t>membres</a:t>
            </a:r>
            <a:r>
              <a:rPr lang="en-US" sz="1400" kern="0" dirty="0">
                <a:solidFill>
                  <a:srgbClr val="D1D5D5"/>
                </a:solidFill>
                <a:latin typeface="Candara" pitchFamily="34" charset="0"/>
              </a:rPr>
              <a:t>, 400 </a:t>
            </a:r>
            <a:r>
              <a:rPr lang="en-US" sz="1400" kern="0" dirty="0" err="1">
                <a:solidFill>
                  <a:srgbClr val="D1D5D5"/>
                </a:solidFill>
                <a:latin typeface="Candara" pitchFamily="34" charset="0"/>
              </a:rPr>
              <a:t>groupes</a:t>
            </a:r>
            <a:endParaRPr lang="en-US" sz="1400" kern="0" dirty="0">
              <a:solidFill>
                <a:srgbClr val="D1D5D5"/>
              </a:solidFill>
              <a:latin typeface="Candara" pitchFamily="34" charset="0"/>
            </a:endParaRPr>
          </a:p>
          <a:p>
            <a:pPr marL="285750" indent="-285750">
              <a:buFont typeface="Arial" pitchFamily="34" charset="0"/>
              <a:buChar char="•"/>
            </a:pPr>
            <a:r>
              <a:rPr lang="en-US" sz="1400" kern="0" dirty="0">
                <a:solidFill>
                  <a:srgbClr val="D1D5D5"/>
                </a:solidFill>
                <a:latin typeface="Candara" pitchFamily="34" charset="0"/>
              </a:rPr>
              <a:t>3  900 workflows</a:t>
            </a:r>
          </a:p>
          <a:p>
            <a:pPr marL="285750" indent="-285750">
              <a:buFont typeface="Arial" pitchFamily="34" charset="0"/>
              <a:buChar char="•"/>
            </a:pPr>
            <a:r>
              <a:rPr lang="en-US" sz="1400" i="1" kern="0" dirty="0">
                <a:solidFill>
                  <a:srgbClr val="D1D5D5"/>
                </a:solidFill>
                <a:latin typeface="Candara" pitchFamily="34" charset="0"/>
              </a:rPr>
              <a:t>linked data</a:t>
            </a:r>
          </a:p>
          <a:p>
            <a:pPr algn="r"/>
            <a:r>
              <a:rPr lang="en-US" sz="1400" kern="0" dirty="0">
                <a:solidFill>
                  <a:srgbClr val="D1D5D5"/>
                </a:solidFill>
                <a:latin typeface="Candara" pitchFamily="34" charset="0"/>
              </a:rPr>
              <a:t>Ex. : </a:t>
            </a:r>
            <a:r>
              <a:rPr lang="en-US" sz="1400" kern="0" dirty="0">
                <a:solidFill>
                  <a:srgbClr val="D1D5D5"/>
                </a:solidFill>
                <a:latin typeface="Candara" pitchFamily="34" charset="0"/>
                <a:hlinkClick r:id="rId4"/>
              </a:rPr>
              <a:t>Paul Fisher</a:t>
            </a:r>
            <a:endParaRPr lang="fr-FR" sz="1400" kern="0" dirty="0">
              <a:solidFill>
                <a:srgbClr val="D1D5D5"/>
              </a:solidFill>
              <a:latin typeface="Candara" pitchFamily="34" charset="0"/>
            </a:endParaRPr>
          </a:p>
        </p:txBody>
      </p:sp>
      <p:sp>
        <p:nvSpPr>
          <p:cNvPr id="8" name="ZoneTexte 7"/>
          <p:cNvSpPr txBox="1"/>
          <p:nvPr/>
        </p:nvSpPr>
        <p:spPr>
          <a:xfrm>
            <a:off x="4644008" y="3052698"/>
            <a:ext cx="3528392" cy="3539430"/>
          </a:xfrm>
          <a:prstGeom prst="rect">
            <a:avLst/>
          </a:prstGeom>
          <a:noFill/>
          <a:ln>
            <a:solidFill>
              <a:srgbClr val="9AD1DC"/>
            </a:solidFill>
          </a:ln>
        </p:spPr>
        <p:txBody>
          <a:bodyPr wrap="square" rtlCol="0">
            <a:spAutoFit/>
          </a:bodyPr>
          <a:lstStyle/>
          <a:p>
            <a:r>
              <a:rPr lang="fr-FR" sz="1400" kern="0" dirty="0">
                <a:solidFill>
                  <a:srgbClr val="D1D5D5"/>
                </a:solidFill>
                <a:latin typeface="Candara" pitchFamily="34" charset="0"/>
                <a:hlinkClick r:id="rId5"/>
              </a:rPr>
              <a:t>https://figshare.com/</a:t>
            </a:r>
            <a:endParaRPr lang="fr-FR" sz="1400" kern="0" dirty="0">
              <a:solidFill>
                <a:srgbClr val="D1D5D5"/>
              </a:solidFill>
              <a:latin typeface="Candara" pitchFamily="34" charset="0"/>
            </a:endParaRPr>
          </a:p>
          <a:p>
            <a:pPr marL="285750" indent="-285750">
              <a:buFont typeface="Arial" pitchFamily="34" charset="0"/>
              <a:buChar char="•"/>
            </a:pPr>
            <a:r>
              <a:rPr lang="fr-FR" sz="1400" kern="0" dirty="0">
                <a:solidFill>
                  <a:srgbClr val="D1D5D5"/>
                </a:solidFill>
                <a:latin typeface="Candara" pitchFamily="34" charset="0"/>
              </a:rPr>
              <a:t>ouvert en 2011</a:t>
            </a:r>
          </a:p>
          <a:p>
            <a:pPr marL="285750" indent="-285750">
              <a:buFont typeface="Arial" pitchFamily="34" charset="0"/>
              <a:buChar char="•"/>
            </a:pPr>
            <a:r>
              <a:rPr lang="fr-FR" sz="1400" kern="0" dirty="0">
                <a:solidFill>
                  <a:srgbClr val="D1D5D5"/>
                </a:solidFill>
                <a:latin typeface="Candara" pitchFamily="34" charset="0"/>
              </a:rPr>
              <a:t>créé par Mark </a:t>
            </a:r>
            <a:r>
              <a:rPr lang="fr-FR" sz="1400" kern="0" dirty="0" err="1">
                <a:solidFill>
                  <a:srgbClr val="D1D5D5"/>
                </a:solidFill>
                <a:latin typeface="Candara" pitchFamily="34" charset="0"/>
              </a:rPr>
              <a:t>Hahnel</a:t>
            </a:r>
            <a:r>
              <a:rPr lang="fr-FR" sz="1400" kern="0" dirty="0">
                <a:solidFill>
                  <a:srgbClr val="D1D5D5"/>
                </a:solidFill>
                <a:latin typeface="Candara" pitchFamily="34" charset="0"/>
              </a:rPr>
              <a:t>, alors </a:t>
            </a:r>
            <a:r>
              <a:rPr lang="fr-FR" sz="1400" kern="0" dirty="0" err="1">
                <a:solidFill>
                  <a:srgbClr val="D1D5D5"/>
                </a:solidFill>
                <a:latin typeface="Candara" pitchFamily="34" charset="0"/>
              </a:rPr>
              <a:t>PhD</a:t>
            </a:r>
            <a:r>
              <a:rPr lang="fr-FR" sz="1400" kern="0" dirty="0">
                <a:solidFill>
                  <a:srgbClr val="D1D5D5"/>
                </a:solidFill>
                <a:latin typeface="Candara" pitchFamily="34" charset="0"/>
              </a:rPr>
              <a:t> à l’Imperial </a:t>
            </a:r>
            <a:r>
              <a:rPr lang="fr-FR" sz="1400" kern="0" dirty="0" err="1">
                <a:solidFill>
                  <a:srgbClr val="D1D5D5"/>
                </a:solidFill>
                <a:latin typeface="Candara" pitchFamily="34" charset="0"/>
              </a:rPr>
              <a:t>College</a:t>
            </a:r>
            <a:r>
              <a:rPr lang="fr-FR" sz="1400" kern="0" dirty="0">
                <a:solidFill>
                  <a:srgbClr val="D1D5D5"/>
                </a:solidFill>
                <a:latin typeface="Candara" pitchFamily="34" charset="0"/>
              </a:rPr>
              <a:t> London</a:t>
            </a:r>
          </a:p>
          <a:p>
            <a:pPr marL="285750" indent="-285750">
              <a:buFont typeface="Arial" pitchFamily="34" charset="0"/>
              <a:buChar char="•"/>
            </a:pPr>
            <a:r>
              <a:rPr lang="fr-FR" sz="1400" kern="0" dirty="0">
                <a:solidFill>
                  <a:srgbClr val="D1D5D5"/>
                </a:solidFill>
                <a:latin typeface="Candara" pitchFamily="34" charset="0"/>
              </a:rPr>
              <a:t>soutenu par Digital Science (Macmillan </a:t>
            </a:r>
            <a:r>
              <a:rPr lang="fr-FR" sz="1400" kern="0" dirty="0" err="1">
                <a:solidFill>
                  <a:srgbClr val="D1D5D5"/>
                </a:solidFill>
                <a:latin typeface="Candara" pitchFamily="34" charset="0"/>
              </a:rPr>
              <a:t>Publishers</a:t>
            </a:r>
            <a:r>
              <a:rPr lang="fr-FR" sz="1400" kern="0" dirty="0">
                <a:solidFill>
                  <a:srgbClr val="D1D5D5"/>
                </a:solidFill>
                <a:latin typeface="Candara" pitchFamily="34" charset="0"/>
              </a:rPr>
              <a:t> </a:t>
            </a:r>
            <a:r>
              <a:rPr lang="fr-FR" sz="1400" kern="0" dirty="0" err="1">
                <a:solidFill>
                  <a:srgbClr val="D1D5D5"/>
                </a:solidFill>
                <a:latin typeface="Candara" pitchFamily="34" charset="0"/>
              </a:rPr>
              <a:t>company</a:t>
            </a:r>
            <a:r>
              <a:rPr lang="fr-FR" sz="1400" kern="0" dirty="0">
                <a:solidFill>
                  <a:srgbClr val="D1D5D5"/>
                </a:solidFill>
                <a:latin typeface="Candara" pitchFamily="34" charset="0"/>
              </a:rPr>
              <a:t>)</a:t>
            </a:r>
          </a:p>
          <a:p>
            <a:pPr marL="285750" indent="-285750">
              <a:buFont typeface="Arial" pitchFamily="34" charset="0"/>
              <a:buChar char="•"/>
            </a:pPr>
            <a:r>
              <a:rPr lang="fr-FR" sz="1400" kern="0" dirty="0">
                <a:solidFill>
                  <a:srgbClr val="D1D5D5"/>
                </a:solidFill>
                <a:latin typeface="Candara" pitchFamily="34" charset="0"/>
              </a:rPr>
              <a:t>partage de tous fichiers (textes, vidéos, données…)</a:t>
            </a:r>
          </a:p>
          <a:p>
            <a:pPr marL="285750" indent="-285750">
              <a:buFont typeface="Arial" pitchFamily="34" charset="0"/>
              <a:buChar char="•"/>
            </a:pPr>
            <a:r>
              <a:rPr lang="fr-FR" sz="1400" kern="0" dirty="0">
                <a:solidFill>
                  <a:srgbClr val="D1D5D5"/>
                </a:solidFill>
                <a:latin typeface="Candara" pitchFamily="34" charset="0"/>
              </a:rPr>
              <a:t>publication  notamment de résultats négatifs (</a:t>
            </a:r>
            <a:r>
              <a:rPr lang="fr-FR" sz="1400" i="1" kern="0" dirty="0">
                <a:solidFill>
                  <a:srgbClr val="D1D5D5"/>
                </a:solidFill>
                <a:latin typeface="Candara" pitchFamily="34" charset="0"/>
              </a:rPr>
              <a:t>file </a:t>
            </a:r>
            <a:r>
              <a:rPr lang="fr-FR" sz="1400" i="1" kern="0" dirty="0" err="1">
                <a:solidFill>
                  <a:srgbClr val="D1D5D5"/>
                </a:solidFill>
                <a:latin typeface="Candara" pitchFamily="34" charset="0"/>
              </a:rPr>
              <a:t>drawer</a:t>
            </a:r>
            <a:r>
              <a:rPr lang="fr-FR" sz="1400" i="1" kern="0" dirty="0">
                <a:solidFill>
                  <a:srgbClr val="D1D5D5"/>
                </a:solidFill>
                <a:latin typeface="Candara" pitchFamily="34" charset="0"/>
              </a:rPr>
              <a:t> </a:t>
            </a:r>
            <a:r>
              <a:rPr lang="fr-FR" sz="1400" i="1" kern="0" dirty="0" err="1">
                <a:solidFill>
                  <a:srgbClr val="D1D5D5"/>
                </a:solidFill>
                <a:latin typeface="Candara" pitchFamily="34" charset="0"/>
              </a:rPr>
              <a:t>problem</a:t>
            </a:r>
            <a:r>
              <a:rPr lang="fr-FR" sz="1400" kern="0" dirty="0">
                <a:solidFill>
                  <a:srgbClr val="D1D5D5"/>
                </a:solidFill>
                <a:latin typeface="Candara" pitchFamily="34" charset="0"/>
              </a:rPr>
              <a:t>)</a:t>
            </a:r>
          </a:p>
          <a:p>
            <a:pPr marL="285750" indent="-285750">
              <a:buFont typeface="Arial" pitchFamily="34" charset="0"/>
              <a:buChar char="•"/>
            </a:pPr>
            <a:r>
              <a:rPr lang="fr-FR" sz="1400" kern="0" dirty="0">
                <a:solidFill>
                  <a:srgbClr val="D1D5D5"/>
                </a:solidFill>
                <a:latin typeface="Candara" pitchFamily="34" charset="0"/>
              </a:rPr>
              <a:t>chaque objet possède un DOI</a:t>
            </a:r>
          </a:p>
          <a:p>
            <a:pPr marL="285750" indent="-285750">
              <a:buFont typeface="Arial" pitchFamily="34" charset="0"/>
              <a:buChar char="•"/>
            </a:pPr>
            <a:r>
              <a:rPr lang="fr-FR" sz="1400" kern="0" dirty="0">
                <a:solidFill>
                  <a:srgbClr val="D1D5D5"/>
                </a:solidFill>
                <a:latin typeface="Candara" pitchFamily="34" charset="0"/>
              </a:rPr>
              <a:t>publication sous CC-BY (CC</a:t>
            </a:r>
            <a:r>
              <a:rPr lang="fr-FR" sz="1400" kern="0" dirty="0">
                <a:solidFill>
                  <a:srgbClr val="D1D5D5"/>
                </a:solidFill>
                <a:latin typeface="Arial" pitchFamily="34" charset="0"/>
                <a:cs typeface="Arial" pitchFamily="34" charset="0"/>
              </a:rPr>
              <a:t>0</a:t>
            </a:r>
            <a:r>
              <a:rPr lang="fr-FR" sz="1400" kern="0" dirty="0">
                <a:solidFill>
                  <a:srgbClr val="D1D5D5"/>
                </a:solidFill>
                <a:latin typeface="Candara" pitchFamily="34" charset="0"/>
              </a:rPr>
              <a:t> pour les sets de données)</a:t>
            </a:r>
          </a:p>
          <a:p>
            <a:pPr marL="285750" indent="-285750">
              <a:buFont typeface="Arial" pitchFamily="34" charset="0"/>
              <a:buChar char="•"/>
            </a:pPr>
            <a:r>
              <a:rPr lang="fr-FR" sz="1400" kern="0" dirty="0">
                <a:solidFill>
                  <a:srgbClr val="D1D5D5"/>
                </a:solidFill>
                <a:latin typeface="Candara" pitchFamily="34" charset="0"/>
              </a:rPr>
              <a:t>pas de réseautage ni de groupe</a:t>
            </a:r>
          </a:p>
          <a:p>
            <a:pPr marL="285750" indent="-285750">
              <a:buFont typeface="Arial" pitchFamily="34" charset="0"/>
              <a:buChar char="•"/>
            </a:pPr>
            <a:endParaRPr lang="fr-FR" sz="1400" kern="0" dirty="0">
              <a:solidFill>
                <a:srgbClr val="D1D5D5"/>
              </a:solidFill>
              <a:latin typeface="Candara" pitchFamily="34" charset="0"/>
            </a:endParaRPr>
          </a:p>
          <a:p>
            <a:pPr algn="r"/>
            <a:r>
              <a:rPr lang="fr-FR" sz="1400" kern="0" dirty="0">
                <a:solidFill>
                  <a:srgbClr val="D1D5D5"/>
                </a:solidFill>
                <a:latin typeface="Candara" pitchFamily="34" charset="0"/>
              </a:rPr>
              <a:t>Ex. : </a:t>
            </a:r>
            <a:r>
              <a:rPr lang="fr-FR" sz="1400" kern="0" dirty="0">
                <a:solidFill>
                  <a:srgbClr val="D1D5D5"/>
                </a:solidFill>
                <a:latin typeface="Candara" pitchFamily="34" charset="0"/>
                <a:hlinkClick r:id="rId6"/>
              </a:rPr>
              <a:t>résultats d’une étude de </a:t>
            </a:r>
            <a:r>
              <a:rPr lang="fr-FR" sz="1400" i="1" kern="0" dirty="0">
                <a:solidFill>
                  <a:srgbClr val="D1D5D5"/>
                </a:solidFill>
                <a:latin typeface="Candara" pitchFamily="34" charset="0"/>
                <a:hlinkClick r:id="rId6"/>
              </a:rPr>
              <a:t>Nature</a:t>
            </a:r>
            <a:endParaRPr lang="fr-FR" sz="1400" kern="0" dirty="0">
              <a:solidFill>
                <a:srgbClr val="D1D5D5"/>
              </a:solidFill>
              <a:latin typeface="Candara" pitchFamily="34" charset="0"/>
            </a:endParaRPr>
          </a:p>
        </p:txBody>
      </p:sp>
      <p:pic>
        <p:nvPicPr>
          <p:cNvPr id="2050"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35596" y="2504331"/>
            <a:ext cx="1919314"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44008" y="2498798"/>
            <a:ext cx="1289034"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4134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52628"/>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Outils de partage et de diffusion</a:t>
            </a:r>
            <a:br>
              <a:rPr lang="fr-FR" dirty="0"/>
            </a:br>
            <a:r>
              <a:rPr lang="fr-FR" sz="1600" dirty="0"/>
              <a:t>communautés de partage</a:t>
            </a:r>
            <a:endParaRPr lang="fr-FR" dirty="0"/>
          </a:p>
        </p:txBody>
      </p:sp>
      <p:sp>
        <p:nvSpPr>
          <p:cNvPr id="8" name="ZoneTexte 7"/>
          <p:cNvSpPr txBox="1"/>
          <p:nvPr/>
        </p:nvSpPr>
        <p:spPr>
          <a:xfrm>
            <a:off x="1134069" y="1909563"/>
            <a:ext cx="3384376" cy="2462213"/>
          </a:xfrm>
          <a:prstGeom prst="rect">
            <a:avLst/>
          </a:prstGeom>
          <a:noFill/>
          <a:ln>
            <a:solidFill>
              <a:srgbClr val="9AD1DC"/>
            </a:solidFill>
          </a:ln>
        </p:spPr>
        <p:txBody>
          <a:bodyPr wrap="square" rtlCol="0">
            <a:spAutoFit/>
          </a:bodyPr>
          <a:lstStyle/>
          <a:p>
            <a:r>
              <a:rPr lang="fr-FR" sz="1400" kern="0" dirty="0">
                <a:solidFill>
                  <a:srgbClr val="D1D5D5"/>
                </a:solidFill>
                <a:latin typeface="Candara" pitchFamily="34" charset="0"/>
                <a:hlinkClick r:id="rId3"/>
              </a:rPr>
              <a:t>https://fr.slideshare.net/</a:t>
            </a:r>
            <a:endParaRPr lang="fr-FR" sz="1400" kern="0" dirty="0">
              <a:solidFill>
                <a:srgbClr val="D1D5D5"/>
              </a:solidFill>
              <a:latin typeface="Candara" pitchFamily="34" charset="0"/>
            </a:endParaRPr>
          </a:p>
          <a:p>
            <a:pPr marL="285750" indent="-285750">
              <a:buFont typeface="Arial" pitchFamily="34" charset="0"/>
              <a:buChar char="•"/>
            </a:pPr>
            <a:r>
              <a:rPr lang="fr-FR" sz="1400" kern="0" dirty="0">
                <a:solidFill>
                  <a:srgbClr val="D1D5D5"/>
                </a:solidFill>
                <a:latin typeface="Candara" pitchFamily="34" charset="0"/>
              </a:rPr>
              <a:t>créé en 2006, racheté par LinkedIn, puis (2020) </a:t>
            </a:r>
            <a:r>
              <a:rPr lang="fr-FR" sz="1400" kern="0" dirty="0" err="1">
                <a:solidFill>
                  <a:srgbClr val="D1D5D5"/>
                </a:solidFill>
                <a:latin typeface="Candara" pitchFamily="34" charset="0"/>
              </a:rPr>
              <a:t>Sribd</a:t>
            </a:r>
            <a:endParaRPr lang="fr-FR" sz="1400" kern="0" dirty="0">
              <a:solidFill>
                <a:srgbClr val="D1D5D5"/>
              </a:solidFill>
              <a:latin typeface="Candara" pitchFamily="34" charset="0"/>
            </a:endParaRPr>
          </a:p>
          <a:p>
            <a:pPr marL="285750" indent="-285750">
              <a:buFont typeface="Arial" pitchFamily="34" charset="0"/>
              <a:buChar char="•"/>
            </a:pPr>
            <a:r>
              <a:rPr lang="fr-FR" sz="1400" kern="0" dirty="0">
                <a:solidFill>
                  <a:srgbClr val="D1D5D5"/>
                </a:solidFill>
                <a:latin typeface="Candara" pitchFamily="34" charset="0"/>
              </a:rPr>
              <a:t>5 millions de comptes ; 80 millions de visiteurs/mois</a:t>
            </a:r>
          </a:p>
          <a:p>
            <a:pPr marL="285750" indent="-285750">
              <a:buFont typeface="Arial" pitchFamily="34" charset="0"/>
              <a:buChar char="•"/>
            </a:pPr>
            <a:r>
              <a:rPr lang="fr-FR" sz="1400" kern="0" dirty="0">
                <a:solidFill>
                  <a:srgbClr val="D1D5D5"/>
                </a:solidFill>
                <a:latin typeface="Candara" pitchFamily="34" charset="0"/>
              </a:rPr>
              <a:t>plateforme de dépôt – essentiellement de présentations (PPT…)</a:t>
            </a:r>
          </a:p>
          <a:p>
            <a:pPr marL="285750" indent="-285750">
              <a:buFont typeface="Arial" pitchFamily="34" charset="0"/>
              <a:buChar char="•"/>
            </a:pPr>
            <a:endParaRPr lang="fr-FR" sz="1400" kern="0" dirty="0">
              <a:solidFill>
                <a:srgbClr val="D1D5D5"/>
              </a:solidFill>
              <a:latin typeface="Candara" pitchFamily="34" charset="0"/>
            </a:endParaRPr>
          </a:p>
          <a:p>
            <a:pPr marL="285750" indent="-285750" algn="r"/>
            <a:r>
              <a:rPr lang="fr-FR" sz="1400" kern="0" dirty="0">
                <a:solidFill>
                  <a:srgbClr val="D1D5D5"/>
                </a:solidFill>
                <a:latin typeface="Candara" pitchFamily="34" charset="0"/>
              </a:rPr>
              <a:t>Ex. : </a:t>
            </a:r>
            <a:r>
              <a:rPr lang="fr-FR" sz="1400" kern="0" dirty="0">
                <a:solidFill>
                  <a:srgbClr val="D1D5D5"/>
                </a:solidFill>
                <a:latin typeface="Candara" pitchFamily="34" charset="0"/>
                <a:hlinkClick r:id="rId4"/>
              </a:rPr>
              <a:t>INRIA</a:t>
            </a:r>
            <a:endParaRPr lang="fr-FR" sz="1400" kern="0" dirty="0">
              <a:solidFill>
                <a:srgbClr val="D1D5D5"/>
              </a:solidFill>
              <a:latin typeface="Candara" pitchFamily="34" charset="0"/>
            </a:endParaRPr>
          </a:p>
          <a:p>
            <a:pPr marL="285750" indent="-285750" algn="r"/>
            <a:r>
              <a:rPr lang="fr-FR" sz="1400" kern="0" dirty="0">
                <a:solidFill>
                  <a:srgbClr val="D1D5D5"/>
                </a:solidFill>
                <a:latin typeface="Candara" pitchFamily="34" charset="0"/>
                <a:hlinkClick r:id="rId5"/>
              </a:rPr>
              <a:t>Philippe Gambette</a:t>
            </a:r>
            <a:r>
              <a:rPr lang="fr-FR" sz="1400" kern="0" dirty="0">
                <a:solidFill>
                  <a:srgbClr val="D1D5D5"/>
                </a:solidFill>
                <a:latin typeface="Candara" pitchFamily="34" charset="0"/>
              </a:rPr>
              <a:t> </a:t>
            </a:r>
          </a:p>
          <a:p>
            <a:pPr marL="285750" indent="-285750" algn="r"/>
            <a:r>
              <a:rPr lang="fr-FR" sz="1400" kern="0" dirty="0">
                <a:solidFill>
                  <a:srgbClr val="D1D5D5"/>
                </a:solidFill>
                <a:latin typeface="Candara" pitchFamily="34" charset="0"/>
                <a:hlinkClick r:id="rId6"/>
              </a:rPr>
              <a:t>Nicolas Roland</a:t>
            </a:r>
            <a:endParaRPr lang="fr-FR" sz="1400" kern="0" dirty="0">
              <a:solidFill>
                <a:srgbClr val="D1D5D5"/>
              </a:solidFill>
              <a:latin typeface="Candara" pitchFamily="34" charset="0"/>
            </a:endParaRPr>
          </a:p>
        </p:txBody>
      </p:sp>
      <p:sp>
        <p:nvSpPr>
          <p:cNvPr id="10" name="ZoneTexte 9"/>
          <p:cNvSpPr txBox="1"/>
          <p:nvPr/>
        </p:nvSpPr>
        <p:spPr>
          <a:xfrm>
            <a:off x="4848967" y="1909563"/>
            <a:ext cx="3413894" cy="1600438"/>
          </a:xfrm>
          <a:prstGeom prst="rect">
            <a:avLst/>
          </a:prstGeom>
          <a:noFill/>
          <a:ln>
            <a:solidFill>
              <a:srgbClr val="9AD1DC"/>
            </a:solidFill>
          </a:ln>
        </p:spPr>
        <p:txBody>
          <a:bodyPr wrap="square" rtlCol="0">
            <a:spAutoFit/>
          </a:bodyPr>
          <a:lstStyle/>
          <a:p>
            <a:r>
              <a:rPr lang="fr-FR" sz="1400" kern="0" dirty="0">
                <a:solidFill>
                  <a:srgbClr val="D1D5D5"/>
                </a:solidFill>
                <a:latin typeface="Candara" pitchFamily="34" charset="0"/>
                <a:hlinkClick r:id="rId7"/>
              </a:rPr>
              <a:t>https://fr.scribd.com/</a:t>
            </a:r>
            <a:endParaRPr lang="fr-FR" sz="1400" kern="0" dirty="0">
              <a:solidFill>
                <a:srgbClr val="D1D5D5"/>
              </a:solidFill>
              <a:latin typeface="Candara" pitchFamily="34" charset="0"/>
            </a:endParaRPr>
          </a:p>
          <a:p>
            <a:pPr marL="285750" indent="-285750">
              <a:buFont typeface="Arial" pitchFamily="34" charset="0"/>
              <a:buChar char="•"/>
            </a:pPr>
            <a:r>
              <a:rPr lang="fr-FR" sz="1400" kern="0" dirty="0">
                <a:solidFill>
                  <a:srgbClr val="D1D5D5"/>
                </a:solidFill>
                <a:latin typeface="Candara" pitchFamily="34" charset="0"/>
              </a:rPr>
              <a:t>créé en 2007</a:t>
            </a:r>
          </a:p>
          <a:p>
            <a:pPr marL="285750" indent="-285750">
              <a:buFont typeface="Arial" pitchFamily="34" charset="0"/>
              <a:buChar char="•"/>
            </a:pPr>
            <a:r>
              <a:rPr lang="fr-FR" sz="1400" kern="0" dirty="0">
                <a:solidFill>
                  <a:srgbClr val="D1D5D5"/>
                </a:solidFill>
                <a:latin typeface="Candara" pitchFamily="34" charset="0"/>
              </a:rPr>
              <a:t>« la plus grande bibliothèque en ligne du monde » : plateforme de publication</a:t>
            </a:r>
          </a:p>
          <a:p>
            <a:pPr marL="285750" indent="-285750">
              <a:buFont typeface="Arial" pitchFamily="34" charset="0"/>
              <a:buChar char="•"/>
            </a:pPr>
            <a:endParaRPr lang="fr-FR" sz="1400" kern="0" dirty="0">
              <a:solidFill>
                <a:srgbClr val="D1D5D5"/>
              </a:solidFill>
              <a:latin typeface="Candara" pitchFamily="34" charset="0"/>
            </a:endParaRPr>
          </a:p>
          <a:p>
            <a:pPr marL="285750" indent="-285750" algn="r"/>
            <a:r>
              <a:rPr lang="fr-FR" sz="1400" kern="0" dirty="0">
                <a:solidFill>
                  <a:srgbClr val="D1D5D5"/>
                </a:solidFill>
                <a:latin typeface="Candara" pitchFamily="34" charset="0"/>
              </a:rPr>
              <a:t>Ex. : </a:t>
            </a:r>
            <a:r>
              <a:rPr lang="fr-FR" sz="1400" kern="0" dirty="0">
                <a:solidFill>
                  <a:srgbClr val="D1D5D5"/>
                </a:solidFill>
                <a:latin typeface="Candara" pitchFamily="34" charset="0"/>
                <a:hlinkClick r:id="rId8"/>
              </a:rPr>
              <a:t>CSFD</a:t>
            </a:r>
            <a:endParaRPr lang="fr-FR" sz="1400" kern="0" dirty="0">
              <a:solidFill>
                <a:srgbClr val="D1D5D5"/>
              </a:solidFill>
              <a:latin typeface="Candara" pitchFamily="34" charset="0"/>
            </a:endParaRPr>
          </a:p>
        </p:txBody>
      </p:sp>
      <p:pic>
        <p:nvPicPr>
          <p:cNvPr id="3075" name="Picture 3"/>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832345" y="1484850"/>
            <a:ext cx="115252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LinkedIn SlideShare"/>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34069" y="1392305"/>
            <a:ext cx="1423057" cy="378000"/>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p:cNvSpPr txBox="1"/>
          <p:nvPr/>
        </p:nvSpPr>
        <p:spPr>
          <a:xfrm>
            <a:off x="1115616" y="5068922"/>
            <a:ext cx="3314101" cy="1600438"/>
          </a:xfrm>
          <a:prstGeom prst="rect">
            <a:avLst/>
          </a:prstGeom>
          <a:noFill/>
          <a:ln>
            <a:solidFill>
              <a:srgbClr val="9AD1DC"/>
            </a:solidFill>
          </a:ln>
        </p:spPr>
        <p:txBody>
          <a:bodyPr wrap="square" rtlCol="0">
            <a:spAutoFit/>
          </a:bodyPr>
          <a:lstStyle/>
          <a:p>
            <a:r>
              <a:rPr lang="fr-FR" sz="1400" kern="0" dirty="0">
                <a:solidFill>
                  <a:srgbClr val="D1D5D5"/>
                </a:solidFill>
                <a:latin typeface="Candara" pitchFamily="34" charset="0"/>
                <a:hlinkClick r:id="rId11"/>
              </a:rPr>
              <a:t>https://www.pinterest.com</a:t>
            </a:r>
            <a:endParaRPr lang="fr-FR" sz="1400" kern="0" dirty="0">
              <a:solidFill>
                <a:srgbClr val="D1D5D5"/>
              </a:solidFill>
              <a:latin typeface="Candara" pitchFamily="34" charset="0"/>
            </a:endParaRPr>
          </a:p>
          <a:p>
            <a:pPr marL="285750" indent="-285750">
              <a:buFont typeface="Arial" pitchFamily="34" charset="0"/>
              <a:buChar char="•"/>
            </a:pPr>
            <a:r>
              <a:rPr lang="fr-FR" sz="1400" kern="0" dirty="0">
                <a:solidFill>
                  <a:srgbClr val="D1D5D5"/>
                </a:solidFill>
                <a:latin typeface="Candara" pitchFamily="34" charset="0"/>
              </a:rPr>
              <a:t>plateforme de curation de ressources (surtout photographiques)</a:t>
            </a:r>
          </a:p>
          <a:p>
            <a:pPr algn="r"/>
            <a:endParaRPr lang="fr-FR" sz="1400" kern="0" dirty="0">
              <a:solidFill>
                <a:srgbClr val="D1D5D5"/>
              </a:solidFill>
              <a:latin typeface="Candara" pitchFamily="34" charset="0"/>
            </a:endParaRPr>
          </a:p>
          <a:p>
            <a:pPr algn="r"/>
            <a:r>
              <a:rPr lang="fr-FR" sz="1400" kern="0" dirty="0">
                <a:solidFill>
                  <a:srgbClr val="D1D5D5"/>
                </a:solidFill>
                <a:latin typeface="Candara" pitchFamily="34" charset="0"/>
              </a:rPr>
              <a:t>Ex. : </a:t>
            </a:r>
            <a:r>
              <a:rPr lang="fr-FR" sz="1400" kern="0" dirty="0">
                <a:solidFill>
                  <a:srgbClr val="D1D5D5"/>
                </a:solidFill>
                <a:latin typeface="Candara" pitchFamily="34" charset="0"/>
                <a:hlinkClick r:id="rId12"/>
              </a:rPr>
              <a:t>Jessica </a:t>
            </a:r>
            <a:r>
              <a:rPr lang="fr-FR" sz="1400" kern="0" dirty="0" err="1">
                <a:solidFill>
                  <a:srgbClr val="D1D5D5"/>
                </a:solidFill>
                <a:latin typeface="Candara" pitchFamily="34" charset="0"/>
                <a:hlinkClick r:id="rId12"/>
              </a:rPr>
              <a:t>Leveto</a:t>
            </a:r>
            <a:endParaRPr lang="fr-FR" sz="1400" kern="0" dirty="0">
              <a:solidFill>
                <a:srgbClr val="D1D5D5"/>
              </a:solidFill>
              <a:latin typeface="Candara" pitchFamily="34" charset="0"/>
            </a:endParaRPr>
          </a:p>
          <a:p>
            <a:pPr algn="r"/>
            <a:r>
              <a:rPr lang="fr-FR" sz="1400" kern="0" dirty="0">
                <a:solidFill>
                  <a:srgbClr val="D1D5D5"/>
                </a:solidFill>
                <a:latin typeface="Candara" pitchFamily="34" charset="0"/>
                <a:hlinkClick r:id="rId13"/>
              </a:rPr>
              <a:t>Elisa </a:t>
            </a:r>
            <a:r>
              <a:rPr lang="fr-FR" sz="1400" kern="0" dirty="0" err="1">
                <a:solidFill>
                  <a:srgbClr val="D1D5D5"/>
                </a:solidFill>
                <a:latin typeface="Candara" pitchFamily="34" charset="0"/>
                <a:hlinkClick r:id="rId13"/>
              </a:rPr>
              <a:t>Mason</a:t>
            </a:r>
            <a:r>
              <a:rPr lang="fr-FR" sz="1400" kern="0" dirty="0">
                <a:solidFill>
                  <a:srgbClr val="D1D5D5"/>
                </a:solidFill>
                <a:latin typeface="Candara" pitchFamily="34" charset="0"/>
              </a:rPr>
              <a:t> </a:t>
            </a:r>
            <a:br>
              <a:rPr lang="fr-FR" sz="1400" kern="0" dirty="0">
                <a:solidFill>
                  <a:srgbClr val="D1D5D5"/>
                </a:solidFill>
                <a:latin typeface="Candara" pitchFamily="34" charset="0"/>
              </a:rPr>
            </a:br>
            <a:r>
              <a:rPr lang="fr-FR" sz="1400" kern="0" dirty="0" err="1">
                <a:solidFill>
                  <a:srgbClr val="D1D5D5"/>
                </a:solidFill>
                <a:latin typeface="Candara" pitchFamily="34" charset="0"/>
                <a:hlinkClick r:id="rId14"/>
              </a:rPr>
              <a:t>California</a:t>
            </a:r>
            <a:r>
              <a:rPr lang="fr-FR" sz="1400" kern="0" dirty="0">
                <a:solidFill>
                  <a:srgbClr val="D1D5D5"/>
                </a:solidFill>
                <a:latin typeface="Candara" pitchFamily="34" charset="0"/>
                <a:hlinkClick r:id="rId14"/>
              </a:rPr>
              <a:t> </a:t>
            </a:r>
            <a:r>
              <a:rPr lang="fr-FR" sz="1400" kern="0" dirty="0" err="1">
                <a:solidFill>
                  <a:srgbClr val="D1D5D5"/>
                </a:solidFill>
                <a:latin typeface="Candara" pitchFamily="34" charset="0"/>
                <a:hlinkClick r:id="rId14"/>
              </a:rPr>
              <a:t>academy</a:t>
            </a:r>
            <a:r>
              <a:rPr lang="fr-FR" sz="1400" kern="0" dirty="0">
                <a:solidFill>
                  <a:srgbClr val="D1D5D5"/>
                </a:solidFill>
                <a:latin typeface="Candara" pitchFamily="34" charset="0"/>
                <a:hlinkClick r:id="rId14"/>
              </a:rPr>
              <a:t> of science</a:t>
            </a:r>
            <a:endParaRPr lang="fr-FR" sz="1400" kern="0" dirty="0">
              <a:solidFill>
                <a:srgbClr val="D1D5D5"/>
              </a:solidFill>
              <a:latin typeface="Candara" pitchFamily="34" charset="0"/>
            </a:endParaRPr>
          </a:p>
        </p:txBody>
      </p:sp>
      <p:pic>
        <p:nvPicPr>
          <p:cNvPr id="16" name="Picture 2"/>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134069" y="4699042"/>
            <a:ext cx="1049806" cy="2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81895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31C6A29-199C-4ACF-83DB-6878D35CC8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8315" y="1412776"/>
            <a:ext cx="5904077" cy="3805362"/>
          </a:xfrm>
          <a:prstGeom prst="rect">
            <a:avLst/>
          </a:prstGeom>
        </p:spPr>
      </p:pic>
      <p:sp>
        <p:nvSpPr>
          <p:cNvPr id="4" name="Titre 3"/>
          <p:cNvSpPr>
            <a:spLocks noGrp="1"/>
          </p:cNvSpPr>
          <p:nvPr>
            <p:ph type="title"/>
          </p:nvPr>
        </p:nvSpPr>
        <p:spPr/>
        <p:txBody>
          <a:bodyPr/>
          <a:lstStyle/>
          <a:p>
            <a:r>
              <a:rPr lang="fr-FR" dirty="0"/>
              <a:t>Outils de production</a:t>
            </a:r>
          </a:p>
        </p:txBody>
      </p:sp>
      <p:pic>
        <p:nvPicPr>
          <p:cNvPr id="3" name="Imag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72618" y="2321909"/>
            <a:ext cx="4199918" cy="4180374"/>
          </a:xfrm>
          <a:prstGeom prst="rect">
            <a:avLst/>
          </a:prstGeom>
          <a:effectLst>
            <a:outerShdw blurRad="292100" dist="139700" dir="2700000" algn="ctr" rotWithShape="0">
              <a:srgbClr val="000000">
                <a:alpha val="65000"/>
              </a:srgbClr>
            </a:outerShdw>
          </a:effectLst>
        </p:spPr>
      </p:pic>
      <p:pic>
        <p:nvPicPr>
          <p:cNvPr id="6" name="Imag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16216" y="3933056"/>
            <a:ext cx="2232248" cy="200524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1893057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Outils de production</a:t>
            </a:r>
            <a:br>
              <a:rPr lang="fr-FR" dirty="0"/>
            </a:br>
            <a:r>
              <a:rPr lang="fr-FR" sz="1600" dirty="0"/>
              <a:t>wikis</a:t>
            </a:r>
          </a:p>
        </p:txBody>
      </p:sp>
      <p:pic>
        <p:nvPicPr>
          <p:cNvPr id="4" name="Espace réservé du contenu 3"/>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3275856" y="2205144"/>
            <a:ext cx="2520000" cy="2447226"/>
          </a:xfrm>
        </p:spPr>
      </p:pic>
    </p:spTree>
    <p:extLst>
      <p:ext uri="{BB962C8B-B14F-4D97-AF65-F5344CB8AC3E}">
        <p14:creationId xmlns:p14="http://schemas.microsoft.com/office/powerpoint/2010/main" val="32067458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Outils de production</a:t>
            </a:r>
            <a:br>
              <a:rPr lang="fr-FR" dirty="0"/>
            </a:br>
            <a:r>
              <a:rPr lang="fr-FR" sz="1600" dirty="0"/>
              <a:t>wikis</a:t>
            </a:r>
            <a:endParaRPr lang="fr-FR" dirty="0"/>
          </a:p>
        </p:txBody>
      </p:sp>
      <p:sp>
        <p:nvSpPr>
          <p:cNvPr id="3" name="Espace réservé du contenu 2"/>
          <p:cNvSpPr>
            <a:spLocks noGrp="1"/>
          </p:cNvSpPr>
          <p:nvPr>
            <p:ph idx="1"/>
          </p:nvPr>
        </p:nvSpPr>
        <p:spPr/>
        <p:txBody>
          <a:bodyPr/>
          <a:lstStyle/>
          <a:p>
            <a:endParaRPr lang="fr-FR"/>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62384" y="1196752"/>
            <a:ext cx="7046661" cy="5589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39390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52628"/>
        </a:solid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dirty="0"/>
              <a:t>Outils de production</a:t>
            </a:r>
            <a:br>
              <a:rPr lang="fr-FR" dirty="0"/>
            </a:br>
            <a:r>
              <a:rPr lang="fr-FR" sz="1600" dirty="0"/>
              <a:t>wikis</a:t>
            </a:r>
            <a:endParaRPr lang="fr-FR" dirty="0"/>
          </a:p>
        </p:txBody>
      </p:sp>
      <p:sp>
        <p:nvSpPr>
          <p:cNvPr id="4" name="Espace réservé du contenu 3"/>
          <p:cNvSpPr>
            <a:spLocks noGrp="1"/>
          </p:cNvSpPr>
          <p:nvPr>
            <p:ph idx="1"/>
          </p:nvPr>
        </p:nvSpPr>
        <p:spPr>
          <a:xfrm>
            <a:off x="1043608" y="1484784"/>
            <a:ext cx="7056784" cy="5184576"/>
          </a:xfrm>
        </p:spPr>
        <p:txBody>
          <a:bodyPr>
            <a:normAutofit/>
          </a:bodyPr>
          <a:lstStyle/>
          <a:p>
            <a:r>
              <a:rPr lang="fr-FR" sz="2800" dirty="0"/>
              <a:t>Wikipédia</a:t>
            </a:r>
          </a:p>
          <a:p>
            <a:endParaRPr lang="fr-FR" dirty="0"/>
          </a:p>
          <a:p>
            <a:endParaRPr lang="fr-FR" dirty="0"/>
          </a:p>
          <a:p>
            <a:endParaRPr lang="fr-FR" dirty="0"/>
          </a:p>
          <a:p>
            <a:endParaRPr lang="fr-FR" dirty="0"/>
          </a:p>
          <a:p>
            <a:endParaRPr lang="fr-FR" dirty="0"/>
          </a:p>
          <a:p>
            <a:endParaRPr lang="fr-FR" dirty="0"/>
          </a:p>
          <a:p>
            <a:endParaRPr lang="fr-FR" sz="1000" dirty="0"/>
          </a:p>
          <a:p>
            <a:endParaRPr lang="fr-FR" sz="1000" dirty="0"/>
          </a:p>
          <a:p>
            <a:pPr lvl="1"/>
            <a:r>
              <a:rPr lang="fr-FR" sz="2000" dirty="0"/>
              <a:t>encyclopédie collaborative ouverte (projet </a:t>
            </a:r>
            <a:r>
              <a:rPr lang="fr-FR" sz="2000" dirty="0" err="1">
                <a:hlinkClick r:id="rId3"/>
              </a:rPr>
              <a:t>Nupédia</a:t>
            </a:r>
            <a:r>
              <a:rPr lang="fr-FR" sz="2000" dirty="0"/>
              <a:t>)</a:t>
            </a:r>
          </a:p>
          <a:p>
            <a:pPr lvl="1"/>
            <a:r>
              <a:rPr lang="fr-FR" dirty="0"/>
              <a:t>en « quête de reconnaissance académique » </a:t>
            </a:r>
            <a:r>
              <a:rPr lang="fr-FR" sz="800" dirty="0"/>
              <a:t>(</a:t>
            </a:r>
            <a:r>
              <a:rPr lang="fr-FR" sz="800" dirty="0">
                <a:hlinkClick r:id="rId4"/>
              </a:rPr>
              <a:t>P.-C. Langlais</a:t>
            </a:r>
            <a:r>
              <a:rPr lang="fr-FR" sz="800" dirty="0"/>
              <a:t>)</a:t>
            </a:r>
          </a:p>
          <a:p>
            <a:pPr lvl="1"/>
            <a:r>
              <a:rPr lang="fr-FR" dirty="0"/>
              <a:t>mais stabilisation de croissance problématique ?</a:t>
            </a: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94221" y="2647950"/>
            <a:ext cx="1362075" cy="15621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2686595" y="2521059"/>
            <a:ext cx="5472609" cy="1569660"/>
          </a:xfrm>
          <a:prstGeom prst="rect">
            <a:avLst/>
          </a:prstGeom>
          <a:noFill/>
          <a:ln>
            <a:solidFill>
              <a:srgbClr val="9AD1DC"/>
            </a:solidFill>
          </a:ln>
        </p:spPr>
        <p:txBody>
          <a:bodyPr wrap="square" rtlCol="0">
            <a:spAutoFit/>
          </a:bodyPr>
          <a:lstStyle/>
          <a:p>
            <a:pPr marL="285750" indent="-285750">
              <a:buFont typeface="Arial" pitchFamily="34" charset="0"/>
              <a:buChar char="•"/>
            </a:pPr>
            <a:r>
              <a:rPr lang="fr-FR" sz="1600" dirty="0">
                <a:solidFill>
                  <a:srgbClr val="D1D5D5"/>
                </a:solidFill>
                <a:hlinkClick r:id="rId6"/>
              </a:rPr>
              <a:t>http://fr.wikipedia.org/</a:t>
            </a:r>
            <a:endParaRPr lang="fr-FR" sz="1600" dirty="0">
              <a:solidFill>
                <a:srgbClr val="D1D5D5"/>
              </a:solidFill>
            </a:endParaRPr>
          </a:p>
          <a:p>
            <a:pPr marL="285750" indent="-285750">
              <a:buFont typeface="Arial" pitchFamily="34" charset="0"/>
              <a:buChar char="•"/>
            </a:pPr>
            <a:r>
              <a:rPr lang="fr-FR" sz="1600" dirty="0">
                <a:solidFill>
                  <a:srgbClr val="D1D5D5"/>
                </a:solidFill>
              </a:rPr>
              <a:t>ouverture en 2001</a:t>
            </a:r>
          </a:p>
          <a:p>
            <a:pPr marL="285750" lvl="1" indent="-285750">
              <a:buFont typeface="Arial" pitchFamily="34" charset="0"/>
              <a:buChar char="•"/>
            </a:pPr>
            <a:r>
              <a:rPr lang="fr-FR" sz="1600" dirty="0">
                <a:solidFill>
                  <a:srgbClr val="D1D5D5"/>
                </a:solidFill>
              </a:rPr>
              <a:t>22 millions d’articles (France : 2 millions)</a:t>
            </a:r>
          </a:p>
          <a:p>
            <a:pPr marL="285750" lvl="1" indent="-285750">
              <a:buFont typeface="Arial" pitchFamily="34" charset="0"/>
              <a:buChar char="•"/>
            </a:pPr>
            <a:r>
              <a:rPr lang="fr-FR" sz="1600" dirty="0">
                <a:solidFill>
                  <a:srgbClr val="D1D5D5"/>
                </a:solidFill>
              </a:rPr>
              <a:t>282  langues</a:t>
            </a:r>
          </a:p>
          <a:p>
            <a:pPr marL="285750" lvl="1" indent="-285750">
              <a:buFont typeface="Arial" pitchFamily="34" charset="0"/>
              <a:buChar char="•"/>
            </a:pPr>
            <a:r>
              <a:rPr lang="fr-FR" sz="1600" dirty="0">
                <a:solidFill>
                  <a:srgbClr val="D1D5D5"/>
                </a:solidFill>
              </a:rPr>
              <a:t>100 000 contributeurs</a:t>
            </a:r>
          </a:p>
          <a:p>
            <a:pPr marL="285750" lvl="1" indent="-285750">
              <a:buFont typeface="Arial" pitchFamily="34" charset="0"/>
              <a:buChar char="•"/>
            </a:pPr>
            <a:r>
              <a:rPr lang="fr-FR" sz="1600" dirty="0">
                <a:solidFill>
                  <a:srgbClr val="D1D5D5"/>
                </a:solidFill>
              </a:rPr>
              <a:t>470 millions de visiteurs / mois</a:t>
            </a:r>
            <a:endParaRPr lang="fr-FR" dirty="0">
              <a:solidFill>
                <a:srgbClr val="D1D5D5"/>
              </a:solidFill>
            </a:endParaRPr>
          </a:p>
        </p:txBody>
      </p:sp>
    </p:spTree>
    <p:extLst>
      <p:ext uri="{BB962C8B-B14F-4D97-AF65-F5344CB8AC3E}">
        <p14:creationId xmlns:p14="http://schemas.microsoft.com/office/powerpoint/2010/main" val="1813863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Rappel historique</a:t>
            </a:r>
          </a:p>
        </p:txBody>
      </p:sp>
      <p:sp>
        <p:nvSpPr>
          <p:cNvPr id="3" name="Espace réservé du contenu 2"/>
          <p:cNvSpPr>
            <a:spLocks noGrp="1"/>
          </p:cNvSpPr>
          <p:nvPr>
            <p:ph idx="1"/>
          </p:nvPr>
        </p:nvSpPr>
        <p:spPr/>
        <p:txBody>
          <a:bodyPr/>
          <a:lstStyle/>
          <a:p>
            <a:endParaRPr lang="fr-FR" dirty="0"/>
          </a:p>
          <a:p>
            <a:endParaRPr lang="fr-FR" dirty="0"/>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1428937">
            <a:off x="908062" y="1613928"/>
            <a:ext cx="5246046" cy="3455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4"/>
          <p:cNvSpPr>
            <a:spLocks noChangeArrowheads="1"/>
          </p:cNvSpPr>
          <p:nvPr/>
        </p:nvSpPr>
        <p:spPr bwMode="auto">
          <a:xfrm rot="21443254">
            <a:off x="465573" y="5101022"/>
            <a:ext cx="38448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fr-FR" sz="600" i="1" dirty="0">
                <a:solidFill>
                  <a:srgbClr val="D1D5D5"/>
                </a:solidFill>
                <a:latin typeface="Candara" pitchFamily="34" charset="0"/>
              </a:rPr>
              <a:t>Une soirée chez Madame Geoffrin. </a:t>
            </a:r>
            <a:r>
              <a:rPr lang="fr-FR" sz="600" dirty="0">
                <a:solidFill>
                  <a:srgbClr val="D1D5D5"/>
                </a:solidFill>
                <a:latin typeface="Candara" pitchFamily="34" charset="0"/>
                <a:cs typeface="Arial" charset="0"/>
              </a:rPr>
              <a:t>A. C. G. Lemonnier. 1812. Château de Malmaison.</a:t>
            </a:r>
          </a:p>
        </p:txBody>
      </p:sp>
      <p:pic>
        <p:nvPicPr>
          <p:cNvPr id="7"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508104" y="2420888"/>
            <a:ext cx="2528713" cy="3927901"/>
          </a:xfrm>
          <a:prstGeom prst="rect">
            <a:avLst/>
          </a:prstGeom>
          <a:ln>
            <a:noFill/>
          </a:ln>
          <a:effectLst>
            <a:outerShdw blurRad="292100" dist="177800" dir="10800000" algn="r" rotWithShape="0">
              <a:schemeClr val="tx1">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4"/>
          <p:cNvSpPr>
            <a:spLocks noChangeArrowheads="1"/>
          </p:cNvSpPr>
          <p:nvPr/>
        </p:nvSpPr>
        <p:spPr bwMode="auto">
          <a:xfrm>
            <a:off x="6865386" y="6309320"/>
            <a:ext cx="130516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600" b="0" i="1" u="none" strike="noStrike" cap="none" normalizeH="0" baseline="0" dirty="0">
                <a:ln>
                  <a:noFill/>
                </a:ln>
                <a:solidFill>
                  <a:schemeClr val="tx1"/>
                </a:solidFill>
                <a:effectLst/>
                <a:latin typeface="Candara" pitchFamily="34" charset="0"/>
                <a:cs typeface="Arial" charset="0"/>
                <a:hlinkClick r:id="rId5"/>
              </a:rPr>
              <a:t>Le Journal des savants.</a:t>
            </a:r>
            <a:r>
              <a:rPr kumimoji="0" lang="fr-FR" sz="600" b="0" i="0" u="none" strike="noStrike" cap="none" normalizeH="0" baseline="0" dirty="0">
                <a:ln>
                  <a:noFill/>
                </a:ln>
                <a:solidFill>
                  <a:schemeClr val="tx1"/>
                </a:solidFill>
                <a:effectLst/>
                <a:latin typeface="Candara" pitchFamily="34" charset="0"/>
                <a:cs typeface="Arial" charset="0"/>
                <a:hlinkClick r:id="rId5"/>
              </a:rPr>
              <a:t> 05/01/1665</a:t>
            </a:r>
            <a:r>
              <a:rPr kumimoji="0" lang="fr-FR" sz="600" b="0" i="0" u="none" strike="noStrike" cap="none" normalizeH="0" baseline="0" dirty="0">
                <a:ln>
                  <a:noFill/>
                </a:ln>
                <a:solidFill>
                  <a:schemeClr val="tx1"/>
                </a:solidFill>
                <a:effectLst/>
                <a:latin typeface="Candara" pitchFamily="34" charset="0"/>
                <a:cs typeface="Arial" charset="0"/>
              </a:rPr>
              <a:t> </a:t>
            </a:r>
          </a:p>
        </p:txBody>
      </p:sp>
    </p:spTree>
    <p:extLst>
      <p:ext uri="{BB962C8B-B14F-4D97-AF65-F5344CB8AC3E}">
        <p14:creationId xmlns:p14="http://schemas.microsoft.com/office/powerpoint/2010/main" val="37372338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252628"/>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Outils de production</a:t>
            </a:r>
            <a:br>
              <a:rPr lang="fr-FR" dirty="0"/>
            </a:br>
            <a:r>
              <a:rPr lang="fr-FR" sz="1600" dirty="0"/>
              <a:t>wikis</a:t>
            </a:r>
            <a:endParaRPr lang="fr-FR" dirty="0"/>
          </a:p>
        </p:txBody>
      </p:sp>
      <p:sp>
        <p:nvSpPr>
          <p:cNvPr id="3" name="Espace réservé du contenu 2"/>
          <p:cNvSpPr>
            <a:spLocks noGrp="1"/>
          </p:cNvSpPr>
          <p:nvPr>
            <p:ph idx="1"/>
          </p:nvPr>
        </p:nvSpPr>
        <p:spPr>
          <a:xfrm>
            <a:off x="827584" y="1417043"/>
            <a:ext cx="7344816" cy="5472608"/>
          </a:xfrm>
        </p:spPr>
        <p:txBody>
          <a:bodyPr>
            <a:normAutofit/>
          </a:bodyPr>
          <a:lstStyle/>
          <a:p>
            <a:pPr marL="542925" indent="-319088"/>
            <a:r>
              <a:rPr lang="fr-FR" sz="1600" dirty="0"/>
              <a:t>projets collaboratifs</a:t>
            </a:r>
          </a:p>
          <a:p>
            <a:pPr lvl="1">
              <a:buFont typeface="Arial" pitchFamily="34" charset="0"/>
              <a:buChar char="•"/>
            </a:pPr>
            <a:r>
              <a:rPr lang="fr-FR" sz="1200" dirty="0"/>
              <a:t>encyclopédistes</a:t>
            </a:r>
          </a:p>
          <a:p>
            <a:pPr marL="768096" lvl="2" indent="0">
              <a:buNone/>
            </a:pPr>
            <a:r>
              <a:rPr lang="fr-FR" sz="1100" i="1" dirty="0" err="1">
                <a:hlinkClick r:id="rId3"/>
              </a:rPr>
              <a:t>Citizendium</a:t>
            </a:r>
            <a:r>
              <a:rPr lang="fr-FR" sz="1100" dirty="0"/>
              <a:t>, </a:t>
            </a:r>
            <a:r>
              <a:rPr lang="fr-FR" sz="1100" i="1" dirty="0" err="1">
                <a:hlinkClick r:id="rId4"/>
              </a:rPr>
              <a:t>Wikiversity</a:t>
            </a:r>
            <a:endParaRPr lang="fr-FR" sz="1100" i="1" dirty="0"/>
          </a:p>
          <a:p>
            <a:pPr lvl="1">
              <a:buFont typeface="Arial" pitchFamily="34" charset="0"/>
              <a:buChar char="•"/>
            </a:pPr>
            <a:r>
              <a:rPr lang="fr-FR" sz="1200" dirty="0"/>
              <a:t>thématiques</a:t>
            </a:r>
          </a:p>
          <a:p>
            <a:pPr marL="768096" lvl="2" indent="0">
              <a:buNone/>
            </a:pPr>
            <a:r>
              <a:rPr lang="fr-FR" sz="1100" i="1" dirty="0" err="1">
                <a:hlinkClick r:id="rId5"/>
              </a:rPr>
              <a:t>Jurispedia</a:t>
            </a:r>
            <a:endParaRPr lang="fr-FR" sz="1100" i="1" dirty="0"/>
          </a:p>
          <a:p>
            <a:pPr lvl="1">
              <a:buFont typeface="Arial" pitchFamily="34" charset="0"/>
              <a:buChar char="•"/>
            </a:pPr>
            <a:r>
              <a:rPr lang="fr-FR" sz="1200" dirty="0"/>
              <a:t>communautaires</a:t>
            </a:r>
          </a:p>
          <a:p>
            <a:pPr marL="808038" lvl="1" indent="0">
              <a:buNone/>
            </a:pPr>
            <a:r>
              <a:rPr lang="fr-FR" sz="1100" i="1" dirty="0" err="1">
                <a:hlinkClick r:id="rId6"/>
              </a:rPr>
              <a:t>NumisWiki</a:t>
            </a:r>
            <a:r>
              <a:rPr lang="fr-FR" sz="1100" dirty="0"/>
              <a:t>, </a:t>
            </a:r>
            <a:r>
              <a:rPr lang="fr-FR" sz="1100" i="1" dirty="0">
                <a:hlinkClick r:id="rId7"/>
              </a:rPr>
              <a:t>Mots de l’agronomie</a:t>
            </a:r>
            <a:r>
              <a:rPr lang="fr-FR" sz="1100" dirty="0"/>
              <a:t>, </a:t>
            </a:r>
            <a:r>
              <a:rPr lang="fr-FR" sz="1100" i="1" dirty="0" err="1">
                <a:hlinkClick r:id="rId8"/>
              </a:rPr>
              <a:t>Pl@ntuse</a:t>
            </a:r>
            <a:endParaRPr lang="fr-FR" sz="1100" i="1" dirty="0"/>
          </a:p>
          <a:p>
            <a:pPr lvl="1">
              <a:buFont typeface="Arial" pitchFamily="34" charset="0"/>
              <a:buChar char="•"/>
            </a:pPr>
            <a:r>
              <a:rPr lang="fr-FR" sz="1200" dirty="0"/>
              <a:t>projets</a:t>
            </a:r>
          </a:p>
          <a:p>
            <a:pPr marL="808038" lvl="1" indent="0">
              <a:buNone/>
            </a:pPr>
            <a:r>
              <a:rPr lang="fr-FR" sz="1100" i="1" dirty="0">
                <a:hlinkClick r:id="rId9"/>
              </a:rPr>
              <a:t>ANR </a:t>
            </a:r>
            <a:r>
              <a:rPr lang="fr-FR" sz="1100" i="1" dirty="0" err="1">
                <a:hlinkClick r:id="rId9"/>
              </a:rPr>
              <a:t>Polima</a:t>
            </a:r>
            <a:endParaRPr lang="fr-FR" sz="1100" i="1" dirty="0"/>
          </a:p>
          <a:p>
            <a:pPr marL="808038" lvl="1" indent="0">
              <a:buNone/>
            </a:pPr>
            <a:endParaRPr lang="fr-FR" sz="1100" dirty="0"/>
          </a:p>
          <a:p>
            <a:pPr marL="542925" indent="-319088"/>
            <a:r>
              <a:rPr lang="fr-FR" sz="1600" i="1" dirty="0"/>
              <a:t>open science</a:t>
            </a:r>
          </a:p>
          <a:p>
            <a:pPr lvl="1">
              <a:buFont typeface="Arial" pitchFamily="34" charset="0"/>
              <a:buChar char="•"/>
            </a:pPr>
            <a:r>
              <a:rPr lang="fr-FR" sz="1200" i="1" dirty="0" err="1"/>
              <a:t>workflow</a:t>
            </a:r>
            <a:r>
              <a:rPr lang="fr-FR" sz="1200" dirty="0"/>
              <a:t> académique</a:t>
            </a:r>
          </a:p>
          <a:p>
            <a:pPr marL="809625" lvl="1" indent="0">
              <a:buNone/>
            </a:pPr>
            <a:r>
              <a:rPr lang="fr-FR" sz="1100" i="1" dirty="0" err="1">
                <a:hlinkClick r:id="rId10"/>
              </a:rPr>
              <a:t>OpenWetWare</a:t>
            </a:r>
            <a:r>
              <a:rPr lang="fr-FR" sz="1100" dirty="0"/>
              <a:t> (ex. : </a:t>
            </a:r>
            <a:r>
              <a:rPr lang="fr-FR" sz="1100" i="1" dirty="0" err="1">
                <a:hlinkClick r:id="rId11"/>
              </a:rPr>
              <a:t>material</a:t>
            </a:r>
            <a:r>
              <a:rPr lang="fr-FR" sz="1100" dirty="0"/>
              <a:t>)</a:t>
            </a:r>
          </a:p>
          <a:p>
            <a:pPr marL="809625" lvl="1" indent="0">
              <a:buNone/>
            </a:pPr>
            <a:endParaRPr lang="fr-FR" sz="1100" dirty="0"/>
          </a:p>
          <a:p>
            <a:pPr marL="542925" lvl="1" indent="-319088">
              <a:buFont typeface="Arial" pitchFamily="34" charset="0"/>
              <a:buChar char="•"/>
            </a:pPr>
            <a:r>
              <a:rPr lang="fr-FR" sz="1600" dirty="0"/>
              <a:t>outil de publication</a:t>
            </a:r>
          </a:p>
          <a:p>
            <a:pPr lvl="1">
              <a:buFont typeface="Arial" pitchFamily="34" charset="0"/>
              <a:buChar char="•"/>
            </a:pPr>
            <a:r>
              <a:rPr lang="fr-FR" sz="1200" dirty="0"/>
              <a:t>documentation</a:t>
            </a:r>
          </a:p>
          <a:p>
            <a:pPr marL="768096" lvl="2" indent="0">
              <a:buNone/>
            </a:pPr>
            <a:r>
              <a:rPr lang="fr-FR" sz="1100" dirty="0">
                <a:hlinkClick r:id="rId12"/>
              </a:rPr>
              <a:t>CDLI : wiki</a:t>
            </a:r>
            <a:r>
              <a:rPr lang="fr-FR" sz="1100" dirty="0"/>
              <a:t>, </a:t>
            </a:r>
            <a:r>
              <a:rPr lang="fr-FR" sz="1100" dirty="0">
                <a:hlinkClick r:id="rId13"/>
              </a:rPr>
              <a:t>Cat </a:t>
            </a:r>
            <a:r>
              <a:rPr lang="fr-FR" sz="1100" dirty="0" err="1">
                <a:hlinkClick r:id="rId13"/>
              </a:rPr>
              <a:t>OPIDoR</a:t>
            </a:r>
            <a:endParaRPr lang="fr-FR" sz="1100" dirty="0"/>
          </a:p>
        </p:txBody>
      </p:sp>
      <p:sp>
        <p:nvSpPr>
          <p:cNvPr id="4" name="Espace réservé du contenu 3"/>
          <p:cNvSpPr>
            <a:spLocks noGrp="1"/>
          </p:cNvSpPr>
          <p:nvPr>
            <p:ph sz="half" idx="4294967295"/>
          </p:nvPr>
        </p:nvSpPr>
        <p:spPr>
          <a:xfrm>
            <a:off x="5029776" y="2420888"/>
            <a:ext cx="3142623" cy="3672755"/>
          </a:xfrm>
        </p:spPr>
        <p:txBody>
          <a:bodyPr>
            <a:normAutofit/>
          </a:bodyPr>
          <a:lstStyle/>
          <a:p>
            <a:pPr marL="223837" lvl="2" indent="0">
              <a:spcBef>
                <a:spcPts val="0"/>
              </a:spcBef>
              <a:buClr>
                <a:srgbClr val="9AD1DC"/>
              </a:buClr>
              <a:buSzPct val="60000"/>
              <a:buNone/>
            </a:pPr>
            <a:r>
              <a:rPr lang="fr-FR" sz="2000" b="0" dirty="0">
                <a:solidFill>
                  <a:srgbClr val="D1D5D5"/>
                </a:solidFill>
              </a:rPr>
              <a:t>Outils</a:t>
            </a:r>
          </a:p>
          <a:p>
            <a:pPr marL="457200" lvl="1" indent="0">
              <a:buClr>
                <a:srgbClr val="9AD1DC"/>
              </a:buClr>
              <a:buSzPct val="60000"/>
              <a:buNone/>
            </a:pPr>
            <a:r>
              <a:rPr lang="fr-FR" sz="1600" b="0" dirty="0">
                <a:solidFill>
                  <a:srgbClr val="D1D5D5"/>
                </a:solidFill>
              </a:rPr>
              <a:t>solutions en ligne</a:t>
            </a:r>
          </a:p>
          <a:p>
            <a:pPr marL="768096" lvl="2" indent="0">
              <a:buClr>
                <a:srgbClr val="9AD1DC"/>
              </a:buClr>
              <a:buSzPct val="60000"/>
              <a:buNone/>
            </a:pPr>
            <a:r>
              <a:rPr lang="fr-FR" sz="1400" b="0" dirty="0">
                <a:solidFill>
                  <a:srgbClr val="D1D5D5"/>
                </a:solidFill>
                <a:hlinkClick r:id="rId14"/>
              </a:rPr>
              <a:t>Zoho Wiki</a:t>
            </a:r>
            <a:r>
              <a:rPr lang="fr-FR" sz="1400" b="0" dirty="0">
                <a:solidFill>
                  <a:srgbClr val="D1D5D5"/>
                </a:solidFill>
              </a:rPr>
              <a:t>, </a:t>
            </a:r>
            <a:r>
              <a:rPr lang="fr-FR" sz="1400" b="0" dirty="0">
                <a:solidFill>
                  <a:srgbClr val="D1D5D5"/>
                </a:solidFill>
                <a:hlinkClick r:id="rId15"/>
              </a:rPr>
              <a:t>PBWorks</a:t>
            </a:r>
            <a:endParaRPr lang="fr-FR" sz="1400" b="0" dirty="0">
              <a:solidFill>
                <a:srgbClr val="D1D5D5"/>
              </a:solidFill>
            </a:endParaRPr>
          </a:p>
          <a:p>
            <a:pPr marL="457200" lvl="1" indent="0">
              <a:buClr>
                <a:srgbClr val="9AD1DC"/>
              </a:buClr>
              <a:buSzPct val="60000"/>
              <a:buNone/>
            </a:pPr>
            <a:r>
              <a:rPr lang="fr-FR" sz="1600" b="0" dirty="0">
                <a:solidFill>
                  <a:srgbClr val="D1D5D5"/>
                </a:solidFill>
              </a:rPr>
              <a:t>solutions à installer</a:t>
            </a:r>
          </a:p>
          <a:p>
            <a:pPr marL="768096" lvl="2" indent="0">
              <a:buClr>
                <a:srgbClr val="9AD1DC"/>
              </a:buClr>
              <a:buSzPct val="60000"/>
              <a:buNone/>
            </a:pPr>
            <a:r>
              <a:rPr lang="fr-FR" sz="1400" b="0" dirty="0">
                <a:solidFill>
                  <a:srgbClr val="D1D5D5"/>
                </a:solidFill>
                <a:hlinkClick r:id="rId16"/>
              </a:rPr>
              <a:t>MediaWiki</a:t>
            </a:r>
            <a:endParaRPr lang="fr-FR" sz="1400" b="0" dirty="0">
              <a:solidFill>
                <a:srgbClr val="D1D5D5"/>
              </a:solidFill>
            </a:endParaRPr>
          </a:p>
          <a:p>
            <a:pPr lvl="1">
              <a:buNone/>
            </a:pPr>
            <a:endParaRPr lang="fr-FR" sz="1000" dirty="0">
              <a:solidFill>
                <a:srgbClr val="D1D5D5"/>
              </a:solidFill>
            </a:endParaRPr>
          </a:p>
          <a:p>
            <a:pPr marL="457200" lvl="1" indent="0">
              <a:buClr>
                <a:srgbClr val="9AD1DC"/>
              </a:buClr>
              <a:buSzPct val="60000"/>
              <a:buNone/>
            </a:pPr>
            <a:r>
              <a:rPr lang="fr-FR" sz="1600" b="0" dirty="0">
                <a:solidFill>
                  <a:srgbClr val="D1D5D5"/>
                </a:solidFill>
              </a:rPr>
              <a:t>Cf. comparateur </a:t>
            </a:r>
            <a:r>
              <a:rPr lang="fr-FR" sz="1600" b="0" dirty="0" err="1">
                <a:solidFill>
                  <a:srgbClr val="D1D5D5"/>
                </a:solidFill>
                <a:hlinkClick r:id="rId17"/>
              </a:rPr>
              <a:t>WikiMatrix</a:t>
            </a:r>
            <a:endParaRPr lang="fr-FR" sz="1600" b="0" dirty="0">
              <a:solidFill>
                <a:srgbClr val="D1D5D5"/>
              </a:solidFill>
            </a:endParaRPr>
          </a:p>
          <a:p>
            <a:pPr marL="542925" lvl="2" indent="-319088">
              <a:spcBef>
                <a:spcPts val="0"/>
              </a:spcBef>
              <a:buClr>
                <a:srgbClr val="9AD1DC"/>
              </a:buClr>
              <a:buSzPct val="60000"/>
              <a:buFont typeface="Calibri" pitchFamily="34" charset="0"/>
              <a:buChar char="●"/>
            </a:pPr>
            <a:endParaRPr lang="fr-FR" sz="2000" b="0" dirty="0">
              <a:solidFill>
                <a:srgbClr val="D1D5D5"/>
              </a:solidFill>
            </a:endParaRPr>
          </a:p>
          <a:p>
            <a:pPr marL="542925" lvl="2" indent="-319088">
              <a:spcBef>
                <a:spcPts val="0"/>
              </a:spcBef>
              <a:buClr>
                <a:srgbClr val="9AD1DC"/>
              </a:buClr>
              <a:buSzPct val="60000"/>
              <a:buFont typeface="Calibri" pitchFamily="34" charset="0"/>
              <a:buChar char="●"/>
            </a:pPr>
            <a:endParaRPr lang="fr-FR" sz="2000" b="0" dirty="0">
              <a:solidFill>
                <a:srgbClr val="D1D5D5"/>
              </a:solidFill>
            </a:endParaRPr>
          </a:p>
          <a:p>
            <a:pPr marL="223837" lvl="2" indent="0">
              <a:spcBef>
                <a:spcPts val="0"/>
              </a:spcBef>
              <a:buClr>
                <a:srgbClr val="9AD1DC"/>
              </a:buClr>
              <a:buSzPct val="60000"/>
              <a:buNone/>
            </a:pPr>
            <a:r>
              <a:rPr lang="fr-FR" sz="2000" b="0" dirty="0">
                <a:solidFill>
                  <a:srgbClr val="D1D5D5"/>
                </a:solidFill>
              </a:rPr>
              <a:t>Recherche de wikis</a:t>
            </a:r>
          </a:p>
          <a:p>
            <a:pPr marL="457200" lvl="1" indent="0">
              <a:buClr>
                <a:srgbClr val="9AD1DC"/>
              </a:buClr>
              <a:buSzPct val="60000"/>
              <a:buNone/>
            </a:pPr>
            <a:r>
              <a:rPr lang="fr-FR" sz="1400" b="0" dirty="0" err="1">
                <a:solidFill>
                  <a:srgbClr val="D1D5D5"/>
                </a:solidFill>
                <a:hlinkClick r:id="rId18"/>
              </a:rPr>
              <a:t>WikiIndex</a:t>
            </a:r>
            <a:r>
              <a:rPr lang="fr-FR" sz="1400" b="0" dirty="0">
                <a:solidFill>
                  <a:srgbClr val="D1D5D5"/>
                </a:solidFill>
              </a:rPr>
              <a:t>, </a:t>
            </a:r>
            <a:r>
              <a:rPr lang="fr-FR" sz="1400" b="0" dirty="0">
                <a:solidFill>
                  <a:srgbClr val="D1D5D5"/>
                </a:solidFill>
                <a:hlinkClick r:id="rId19"/>
              </a:rPr>
              <a:t>Sites MediaWiki</a:t>
            </a:r>
            <a:endParaRPr lang="fr-FR" sz="1400" b="0" dirty="0">
              <a:solidFill>
                <a:srgbClr val="D1D5D5"/>
              </a:solidFill>
            </a:endParaRPr>
          </a:p>
          <a:p>
            <a:pPr lvl="1">
              <a:buNone/>
            </a:pPr>
            <a:endParaRPr lang="fr-FR" sz="1800" dirty="0">
              <a:solidFill>
                <a:srgbClr val="D1D5D5"/>
              </a:solidFill>
            </a:endParaRPr>
          </a:p>
        </p:txBody>
      </p:sp>
      <p:pic>
        <p:nvPicPr>
          <p:cNvPr id="5" name="Image 4" descr="E:\Users\Suricate\AppData\Local\Microsoft\Windows\Temporary Internet Files\Content.IE5\1I25173Q\MC900432614[1].png"/>
          <p:cNvPicPr/>
          <p:nvPr/>
        </p:nvPicPr>
        <p:blipFill>
          <a:blip r:embed="rId20" cstate="email">
            <a:extLst>
              <a:ext uri="{28A0092B-C50C-407E-A947-70E740481C1C}">
                <a14:useLocalDpi xmlns:a14="http://schemas.microsoft.com/office/drawing/2010/main"/>
              </a:ext>
            </a:extLst>
          </a:blip>
          <a:srcRect/>
          <a:stretch>
            <a:fillRect/>
          </a:stretch>
        </p:blipFill>
        <p:spPr bwMode="auto">
          <a:xfrm>
            <a:off x="4885761" y="2420888"/>
            <a:ext cx="361315" cy="361315"/>
          </a:xfrm>
          <a:prstGeom prst="rect">
            <a:avLst/>
          </a:prstGeom>
          <a:noFill/>
          <a:ln>
            <a:noFill/>
          </a:ln>
        </p:spPr>
      </p:pic>
      <p:pic>
        <p:nvPicPr>
          <p:cNvPr id="6" name="Picture 2"/>
          <p:cNvPicPr>
            <a:picLocks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4885761" y="4869160"/>
            <a:ext cx="360000" cy="360000"/>
          </a:xfrm>
          <a:prstGeom prst="rect">
            <a:avLst/>
          </a:prstGeom>
          <a:noFill/>
          <a:ln w="9525">
            <a:noFill/>
            <a:miter lim="800000"/>
            <a:headEnd/>
            <a:tailEnd/>
          </a:ln>
        </p:spPr>
      </p:pic>
    </p:spTree>
    <p:extLst>
      <p:ext uri="{BB962C8B-B14F-4D97-AF65-F5344CB8AC3E}">
        <p14:creationId xmlns:p14="http://schemas.microsoft.com/office/powerpoint/2010/main" val="27852692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Outils de production</a:t>
            </a:r>
            <a:br>
              <a:rPr lang="fr-FR" dirty="0"/>
            </a:br>
            <a:r>
              <a:rPr lang="fr-FR" sz="1600" dirty="0"/>
              <a:t>blogs</a:t>
            </a:r>
            <a:endParaRPr lang="fr-FR" dirty="0"/>
          </a:p>
        </p:txBody>
      </p:sp>
      <p:pic>
        <p:nvPicPr>
          <p:cNvPr id="4" name="Espace réservé du contenu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t="-933"/>
          <a:stretch/>
        </p:blipFill>
        <p:spPr>
          <a:xfrm>
            <a:off x="3312000" y="2348880"/>
            <a:ext cx="2520000" cy="2078998"/>
          </a:xfrm>
        </p:spPr>
      </p:pic>
    </p:spTree>
    <p:extLst>
      <p:ext uri="{BB962C8B-B14F-4D97-AF65-F5344CB8AC3E}">
        <p14:creationId xmlns:p14="http://schemas.microsoft.com/office/powerpoint/2010/main" val="36174246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Outils de production</a:t>
            </a:r>
            <a:br>
              <a:rPr lang="fr-FR" dirty="0"/>
            </a:br>
            <a:r>
              <a:rPr lang="fr-FR" sz="1600" dirty="0"/>
              <a:t>blogs</a:t>
            </a:r>
            <a:endParaRPr lang="fr-FR" dirty="0"/>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7584" y="1479782"/>
            <a:ext cx="7538122" cy="1189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945124" y="2702079"/>
            <a:ext cx="1420582" cy="215444"/>
          </a:xfrm>
          <a:prstGeom prst="rect">
            <a:avLst/>
          </a:prstGeom>
        </p:spPr>
        <p:txBody>
          <a:bodyPr wrap="none">
            <a:spAutoFit/>
          </a:bodyPr>
          <a:lstStyle/>
          <a:p>
            <a:r>
              <a:rPr lang="fr-FR" sz="800" dirty="0">
                <a:solidFill>
                  <a:srgbClr val="D1D5D5"/>
                </a:solidFill>
                <a:hlinkClick r:id="rId4"/>
              </a:rPr>
              <a:t>The Redfield Lab. </a:t>
            </a:r>
            <a:r>
              <a:rPr lang="fr-FR" sz="800" i="1" dirty="0" err="1">
                <a:solidFill>
                  <a:srgbClr val="D1D5D5"/>
                </a:solidFill>
                <a:hlinkClick r:id="rId4"/>
              </a:rPr>
              <a:t>RRResearch</a:t>
            </a:r>
            <a:endParaRPr lang="fr-FR" sz="800" i="1" dirty="0">
              <a:solidFill>
                <a:srgbClr val="D1D5D5"/>
              </a:solidFill>
            </a:endParaRPr>
          </a:p>
        </p:txBody>
      </p:sp>
      <p:pic>
        <p:nvPicPr>
          <p:cNvPr id="2050"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71686" y="4855699"/>
            <a:ext cx="7538122" cy="1360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957115" y="5060831"/>
            <a:ext cx="1572304"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547626" y="6479269"/>
            <a:ext cx="933269" cy="215444"/>
          </a:xfrm>
          <a:prstGeom prst="rect">
            <a:avLst/>
          </a:prstGeom>
        </p:spPr>
        <p:txBody>
          <a:bodyPr wrap="none">
            <a:spAutoFit/>
          </a:bodyPr>
          <a:lstStyle/>
          <a:p>
            <a:r>
              <a:rPr lang="fr-FR" sz="800" dirty="0">
                <a:hlinkClick r:id="rId7"/>
              </a:rPr>
              <a:t>RESF. </a:t>
            </a:r>
            <a:r>
              <a:rPr lang="fr-FR" sz="800" i="1" dirty="0" err="1">
                <a:hlinkClick r:id="rId7"/>
              </a:rPr>
              <a:t>ReS</a:t>
            </a:r>
            <a:r>
              <a:rPr lang="fr-FR" sz="800" i="1" dirty="0">
                <a:hlinkClick r:id="rId7"/>
              </a:rPr>
              <a:t> </a:t>
            </a:r>
            <a:r>
              <a:rPr lang="fr-FR" sz="800" i="1" dirty="0" err="1">
                <a:hlinkClick r:id="rId7"/>
              </a:rPr>
              <a:t>Futurae</a:t>
            </a:r>
            <a:endParaRPr lang="fr-FR" sz="800" i="1" dirty="0"/>
          </a:p>
        </p:txBody>
      </p:sp>
      <p:pic>
        <p:nvPicPr>
          <p:cNvPr id="4" name="Image 3">
            <a:extLst>
              <a:ext uri="{FF2B5EF4-FFF2-40B4-BE49-F238E27FC236}">
                <a16:creationId xmlns:a16="http://schemas.microsoft.com/office/drawing/2014/main" id="{625B726D-593A-4CE8-BF51-BA2EB53901D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71686" y="3194997"/>
            <a:ext cx="7538122" cy="1140964"/>
          </a:xfrm>
          <a:prstGeom prst="rect">
            <a:avLst/>
          </a:prstGeom>
        </p:spPr>
      </p:pic>
      <p:sp>
        <p:nvSpPr>
          <p:cNvPr id="9" name="Rectangle 8">
            <a:extLst>
              <a:ext uri="{FF2B5EF4-FFF2-40B4-BE49-F238E27FC236}">
                <a16:creationId xmlns:a16="http://schemas.microsoft.com/office/drawing/2014/main" id="{75CE65A6-1A8B-4AA9-8144-9E443C78741C}"/>
              </a:ext>
            </a:extLst>
          </p:cNvPr>
          <p:cNvSpPr/>
          <p:nvPr/>
        </p:nvSpPr>
        <p:spPr>
          <a:xfrm>
            <a:off x="7550096" y="4359883"/>
            <a:ext cx="928459" cy="215444"/>
          </a:xfrm>
          <a:prstGeom prst="rect">
            <a:avLst/>
          </a:prstGeom>
        </p:spPr>
        <p:txBody>
          <a:bodyPr wrap="none">
            <a:spAutoFit/>
          </a:bodyPr>
          <a:lstStyle/>
          <a:p>
            <a:r>
              <a:rPr lang="fr-FR" sz="800" i="1" dirty="0">
                <a:solidFill>
                  <a:srgbClr val="D1D5D5"/>
                </a:solidFill>
                <a:hlinkClick r:id="rId9"/>
              </a:rPr>
              <a:t>Work in </a:t>
            </a:r>
            <a:r>
              <a:rPr lang="fr-FR" sz="800" i="1" dirty="0" err="1">
                <a:solidFill>
                  <a:srgbClr val="D1D5D5"/>
                </a:solidFill>
                <a:hlinkClick r:id="rId9"/>
              </a:rPr>
              <a:t>progress</a:t>
            </a:r>
            <a:endParaRPr lang="fr-FR" sz="800" i="1" dirty="0">
              <a:solidFill>
                <a:srgbClr val="D1D5D5"/>
              </a:solidFill>
            </a:endParaRPr>
          </a:p>
        </p:txBody>
      </p:sp>
    </p:spTree>
    <p:extLst>
      <p:ext uri="{BB962C8B-B14F-4D97-AF65-F5344CB8AC3E}">
        <p14:creationId xmlns:p14="http://schemas.microsoft.com/office/powerpoint/2010/main" val="34492044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Outils de production</a:t>
            </a:r>
            <a:br>
              <a:rPr lang="fr-FR" dirty="0"/>
            </a:br>
            <a:r>
              <a:rPr lang="fr-FR" sz="1600" dirty="0"/>
              <a:t>blogs</a:t>
            </a:r>
            <a:endParaRPr lang="fr-FR" dirty="0"/>
          </a:p>
        </p:txBody>
      </p:sp>
      <p:pic>
        <p:nvPicPr>
          <p:cNvPr id="1029" name="Picture 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55444" y="1340768"/>
            <a:ext cx="6833109"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588224" y="6453916"/>
            <a:ext cx="1512168" cy="215444"/>
          </a:xfrm>
          <a:prstGeom prst="rect">
            <a:avLst/>
          </a:prstGeom>
        </p:spPr>
        <p:txBody>
          <a:bodyPr wrap="square">
            <a:spAutoFit/>
          </a:bodyPr>
          <a:lstStyle/>
          <a:p>
            <a:r>
              <a:rPr lang="fr-FR" sz="800" dirty="0">
                <a:hlinkClick r:id="rId4"/>
              </a:rPr>
              <a:t>C. </a:t>
            </a:r>
            <a:r>
              <a:rPr lang="fr-FR" sz="800" dirty="0" err="1">
                <a:hlinkClick r:id="rId4"/>
              </a:rPr>
              <a:t>Hank</a:t>
            </a:r>
            <a:r>
              <a:rPr lang="fr-FR" sz="800" dirty="0">
                <a:hlinkClick r:id="rId4"/>
              </a:rPr>
              <a:t>. </a:t>
            </a:r>
            <a:r>
              <a:rPr lang="fr-FR" sz="800" i="1" dirty="0" err="1">
                <a:hlinkClick r:id="rId4"/>
              </a:rPr>
              <a:t>Scholars</a:t>
            </a:r>
            <a:r>
              <a:rPr lang="fr-FR" sz="800" i="1" dirty="0">
                <a:hlinkClick r:id="rId4"/>
              </a:rPr>
              <a:t>’ blogs…</a:t>
            </a:r>
            <a:r>
              <a:rPr lang="fr-FR" sz="800" dirty="0">
                <a:hlinkClick r:id="rId4"/>
              </a:rPr>
              <a:t>, 2012</a:t>
            </a:r>
            <a:endParaRPr lang="fr-FR" sz="800" dirty="0"/>
          </a:p>
        </p:txBody>
      </p:sp>
    </p:spTree>
    <p:extLst>
      <p:ext uri="{BB962C8B-B14F-4D97-AF65-F5344CB8AC3E}">
        <p14:creationId xmlns:p14="http://schemas.microsoft.com/office/powerpoint/2010/main" val="8163152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Outils de production</a:t>
            </a:r>
            <a:br>
              <a:rPr lang="fr-FR" dirty="0"/>
            </a:br>
            <a:r>
              <a:rPr lang="fr-FR" sz="1600" dirty="0"/>
              <a:t>blogs</a:t>
            </a:r>
            <a:endParaRPr lang="fr-FR" dirty="0"/>
          </a:p>
        </p:txBody>
      </p:sp>
      <p:sp>
        <p:nvSpPr>
          <p:cNvPr id="5" name="Espace réservé du contenu 4">
            <a:extLst>
              <a:ext uri="{FF2B5EF4-FFF2-40B4-BE49-F238E27FC236}">
                <a16:creationId xmlns:a16="http://schemas.microsoft.com/office/drawing/2014/main" id="{42BE71A3-1158-49B1-B190-F3873156DEE6}"/>
              </a:ext>
            </a:extLst>
          </p:cNvPr>
          <p:cNvSpPr>
            <a:spLocks noGrp="1"/>
          </p:cNvSpPr>
          <p:nvPr>
            <p:ph idx="1"/>
          </p:nvPr>
        </p:nvSpPr>
        <p:spPr>
          <a:xfrm>
            <a:off x="1043608" y="1381994"/>
            <a:ext cx="7056784" cy="5472608"/>
          </a:xfrm>
        </p:spPr>
        <p:txBody>
          <a:bodyPr>
            <a:normAutofit fontScale="92500" lnSpcReduction="10000"/>
          </a:bodyPr>
          <a:lstStyle/>
          <a:p>
            <a:r>
              <a:rPr lang="fr-FR" dirty="0"/>
              <a:t>Ce qu’un blog académique peut couvrir</a:t>
            </a:r>
            <a:r>
              <a:rPr lang="fr-FR" sz="1700" dirty="0"/>
              <a:t> (d’après </a:t>
            </a:r>
            <a:r>
              <a:rPr lang="fr-FR" sz="1700" dirty="0">
                <a:hlinkClick r:id="rId3"/>
              </a:rPr>
              <a:t>LSE, 2017</a:t>
            </a:r>
            <a:r>
              <a:rPr lang="fr-FR" sz="1700" dirty="0"/>
              <a:t>)</a:t>
            </a:r>
            <a:endParaRPr lang="fr-FR" dirty="0"/>
          </a:p>
          <a:p>
            <a:pPr lvl="1"/>
            <a:r>
              <a:rPr lang="fr-FR" sz="1900" dirty="0"/>
              <a:t>présentation du travail de recherche </a:t>
            </a:r>
          </a:p>
          <a:p>
            <a:pPr lvl="2"/>
            <a:r>
              <a:rPr lang="fr-FR" sz="1700" dirty="0"/>
              <a:t>contexte, buts, objectifs</a:t>
            </a:r>
          </a:p>
          <a:p>
            <a:pPr marL="914400" lvl="2" indent="0">
              <a:buNone/>
            </a:pPr>
            <a:r>
              <a:rPr lang="fr-FR" sz="1700" dirty="0">
                <a:sym typeface="Wingdings" panose="05000000000000000000" pitchFamily="2" charset="2"/>
              </a:rPr>
              <a:t> se faire connaître</a:t>
            </a:r>
            <a:endParaRPr lang="fr-FR" sz="1700" dirty="0"/>
          </a:p>
          <a:p>
            <a:pPr lvl="1"/>
            <a:r>
              <a:rPr lang="fr-FR" sz="1900" dirty="0"/>
              <a:t>rapports d’avancement des recherches</a:t>
            </a:r>
          </a:p>
          <a:p>
            <a:pPr lvl="2"/>
            <a:r>
              <a:rPr lang="fr-FR" sz="1700" dirty="0"/>
              <a:t>ex. : carnet de recherche</a:t>
            </a:r>
          </a:p>
          <a:p>
            <a:pPr marL="914400" lvl="2" indent="0">
              <a:buNone/>
            </a:pPr>
            <a:r>
              <a:rPr lang="fr-FR" sz="1700" dirty="0">
                <a:sym typeface="Wingdings" panose="05000000000000000000" pitchFamily="2" charset="2"/>
              </a:rPr>
              <a:t> montrer les projets en cours, susciter des échanges</a:t>
            </a:r>
            <a:endParaRPr lang="fr-FR" sz="1700" dirty="0"/>
          </a:p>
          <a:p>
            <a:pPr lvl="1"/>
            <a:r>
              <a:rPr lang="fr-FR" sz="1900" dirty="0"/>
              <a:t>apprentissages en lien avec la recherche</a:t>
            </a:r>
          </a:p>
          <a:p>
            <a:pPr lvl="2"/>
            <a:r>
              <a:rPr lang="fr-FR" sz="1700" dirty="0"/>
              <a:t>ex. : nouvelles méthodes, nouveaux outils, veille thématique</a:t>
            </a:r>
          </a:p>
          <a:p>
            <a:pPr marL="914400" lvl="2" indent="0">
              <a:buNone/>
            </a:pPr>
            <a:r>
              <a:rPr lang="fr-FR" sz="1700" dirty="0">
                <a:sym typeface="Wingdings" panose="05000000000000000000" pitchFamily="2" charset="2"/>
              </a:rPr>
              <a:t> </a:t>
            </a:r>
            <a:r>
              <a:rPr lang="fr-FR" sz="1700" dirty="0"/>
              <a:t>valoriser des compétences techniques et thématiques</a:t>
            </a:r>
          </a:p>
          <a:p>
            <a:pPr lvl="1"/>
            <a:r>
              <a:rPr lang="fr-FR" sz="1900" dirty="0"/>
              <a:t>réflexions sur des points d’actualité</a:t>
            </a:r>
          </a:p>
          <a:p>
            <a:pPr lvl="2">
              <a:buFont typeface="Wingdings" panose="05000000000000000000" pitchFamily="2" charset="2"/>
              <a:buChar char="à"/>
            </a:pPr>
            <a:r>
              <a:rPr lang="fr-FR" sz="1700" dirty="0"/>
              <a:t>valoriser une expertise thématique et participer au débat public</a:t>
            </a:r>
          </a:p>
          <a:p>
            <a:pPr lvl="1"/>
            <a:r>
              <a:rPr lang="fr-FR" sz="1900" dirty="0"/>
              <a:t>comptes rendus d’événements</a:t>
            </a:r>
          </a:p>
          <a:p>
            <a:pPr lvl="2"/>
            <a:r>
              <a:rPr lang="fr-FR" sz="1700" dirty="0"/>
              <a:t>ex. : comptes rendus de colloques, séminaires, expositions</a:t>
            </a:r>
          </a:p>
          <a:p>
            <a:pPr marL="914400" lvl="2" indent="0">
              <a:buNone/>
            </a:pPr>
            <a:r>
              <a:rPr lang="fr-FR" sz="1700" dirty="0">
                <a:sym typeface="Wingdings" panose="05000000000000000000" pitchFamily="2" charset="2"/>
              </a:rPr>
              <a:t> s’inscrire dans un réseau</a:t>
            </a:r>
            <a:endParaRPr lang="fr-FR" sz="1700" dirty="0"/>
          </a:p>
          <a:p>
            <a:pPr marL="457200" lvl="1" indent="0">
              <a:buNone/>
            </a:pPr>
            <a:endParaRPr lang="fr-FR" dirty="0">
              <a:hlinkClick r:id="rId4"/>
            </a:endParaRPr>
          </a:p>
          <a:p>
            <a:pPr marL="457200" lvl="1" indent="0">
              <a:buNone/>
            </a:pPr>
            <a:r>
              <a:rPr lang="fr-FR" dirty="0">
                <a:hlinkClick r:id="rId4"/>
              </a:rPr>
              <a:t>Cas du doctorant</a:t>
            </a:r>
            <a:endParaRPr lang="fr-FR" dirty="0"/>
          </a:p>
          <a:p>
            <a:pPr marL="457200" lvl="1" indent="0">
              <a:buNone/>
            </a:pPr>
            <a:r>
              <a:rPr lang="fr-FR" dirty="0">
                <a:hlinkClick r:id="rId5"/>
              </a:rPr>
              <a:t>Quelques conseils</a:t>
            </a:r>
            <a:endParaRPr lang="fr-FR" dirty="0"/>
          </a:p>
        </p:txBody>
      </p:sp>
    </p:spTree>
    <p:extLst>
      <p:ext uri="{BB962C8B-B14F-4D97-AF65-F5344CB8AC3E}">
        <p14:creationId xmlns:p14="http://schemas.microsoft.com/office/powerpoint/2010/main" val="10190118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3033CDA9-3A61-4ACC-8C3A-53BF08C8345D}"/>
              </a:ext>
            </a:extLst>
          </p:cNvPr>
          <p:cNvSpPr txBox="1">
            <a:spLocks/>
          </p:cNvSpPr>
          <p:nvPr/>
        </p:nvSpPr>
        <p:spPr>
          <a:xfrm>
            <a:off x="6084168" y="2060848"/>
            <a:ext cx="3744416" cy="63093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rgbClr val="D1D5D5"/>
                </a:solidFill>
                <a:latin typeface="Candara"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D1D5D5"/>
                </a:solidFill>
                <a:latin typeface="Candara"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D1D5D5"/>
                </a:solidFill>
                <a:latin typeface="Candara"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D1D5D5"/>
                </a:solidFill>
                <a:latin typeface="Candara" pitchFamily="34" charset="0"/>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D1D5D5"/>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br>
              <a:rPr lang="fr-FR" sz="2000" dirty="0"/>
            </a:br>
            <a:r>
              <a:rPr lang="en-US" sz="2000" dirty="0"/>
              <a:t>– #1, </a:t>
            </a:r>
            <a:r>
              <a:rPr lang="en-US" sz="2000" i="1" dirty="0"/>
              <a:t>ruining your public reputation</a:t>
            </a:r>
          </a:p>
          <a:p>
            <a:pPr marL="0" indent="0">
              <a:buNone/>
            </a:pPr>
            <a:endParaRPr lang="en-US" sz="2000" dirty="0"/>
          </a:p>
          <a:p>
            <a:pPr marL="0" indent="0">
              <a:buNone/>
            </a:pPr>
            <a:r>
              <a:rPr lang="en-US" sz="2000" dirty="0"/>
              <a:t>– #2, </a:t>
            </a:r>
            <a:r>
              <a:rPr lang="en-US" sz="2000" i="1" dirty="0"/>
              <a:t>offending potential educators/employers</a:t>
            </a:r>
          </a:p>
          <a:p>
            <a:pPr marL="0" indent="0">
              <a:buNone/>
            </a:pPr>
            <a:endParaRPr lang="en-US" sz="2000" dirty="0"/>
          </a:p>
          <a:p>
            <a:pPr marL="0" indent="0">
              <a:buNone/>
            </a:pPr>
            <a:r>
              <a:rPr lang="en-US" sz="2000" dirty="0"/>
              <a:t>– #3, </a:t>
            </a:r>
            <a:r>
              <a:rPr lang="en-US" sz="2000" i="1" dirty="0"/>
              <a:t>irrelevant topics</a:t>
            </a:r>
          </a:p>
          <a:p>
            <a:pPr marL="0" indent="0">
              <a:buNone/>
            </a:pPr>
            <a:endParaRPr lang="en-US" sz="2000" dirty="0"/>
          </a:p>
          <a:p>
            <a:pPr marL="0" indent="0">
              <a:buNone/>
            </a:pPr>
            <a:r>
              <a:rPr lang="en-US" sz="2000" dirty="0"/>
              <a:t>– #4, </a:t>
            </a:r>
            <a:r>
              <a:rPr lang="en-US" sz="2000" i="1" dirty="0"/>
              <a:t>time management</a:t>
            </a:r>
          </a:p>
          <a:p>
            <a:pPr marL="0" indent="0">
              <a:buNone/>
            </a:pPr>
            <a:endParaRPr lang="en-US" sz="2000" dirty="0"/>
          </a:p>
          <a:p>
            <a:pPr marL="0" indent="0">
              <a:buNone/>
            </a:pPr>
            <a:r>
              <a:rPr lang="en-US" sz="2000" dirty="0"/>
              <a:t>– #5, </a:t>
            </a:r>
            <a:r>
              <a:rPr lang="en-US" sz="2000" i="1" dirty="0"/>
              <a:t>prioritized writing</a:t>
            </a:r>
            <a:endParaRPr lang="fr-FR" sz="2000" i="1" dirty="0"/>
          </a:p>
          <a:p>
            <a:pPr marL="0" indent="0">
              <a:buFont typeface="Arial" pitchFamily="34" charset="0"/>
              <a:buNone/>
            </a:pPr>
            <a:endParaRPr lang="fr-FR" sz="2000" dirty="0"/>
          </a:p>
        </p:txBody>
      </p:sp>
      <p:pic>
        <p:nvPicPr>
          <p:cNvPr id="6" name="Image 5">
            <a:extLst>
              <a:ext uri="{FF2B5EF4-FFF2-40B4-BE49-F238E27FC236}">
                <a16:creationId xmlns:a16="http://schemas.microsoft.com/office/drawing/2014/main" id="{A9EF5373-CBC7-4DE9-A31D-9747B5831C9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1520" y="332656"/>
            <a:ext cx="5328592" cy="4464496"/>
          </a:xfrm>
          <a:prstGeom prst="rect">
            <a:avLst/>
          </a:prstGeom>
        </p:spPr>
      </p:pic>
      <p:sp>
        <p:nvSpPr>
          <p:cNvPr id="7" name="Rectangle 6">
            <a:extLst>
              <a:ext uri="{FF2B5EF4-FFF2-40B4-BE49-F238E27FC236}">
                <a16:creationId xmlns:a16="http://schemas.microsoft.com/office/drawing/2014/main" id="{B282A80A-B599-44DE-A10E-9F40324AB01A}"/>
              </a:ext>
            </a:extLst>
          </p:cNvPr>
          <p:cNvSpPr/>
          <p:nvPr/>
        </p:nvSpPr>
        <p:spPr>
          <a:xfrm>
            <a:off x="251520" y="4797221"/>
            <a:ext cx="4572000" cy="215444"/>
          </a:xfrm>
          <a:prstGeom prst="rect">
            <a:avLst/>
          </a:prstGeom>
        </p:spPr>
        <p:txBody>
          <a:bodyPr>
            <a:spAutoFit/>
          </a:bodyPr>
          <a:lstStyle/>
          <a:p>
            <a:r>
              <a:rPr lang="en-US" sz="800" dirty="0">
                <a:hlinkClick r:id="rId3"/>
              </a:rPr>
              <a:t>https://nearemmaus.wordpress.com/2013/09/18/5-reasons-a-student-shouldnt-blog-conclusion</a:t>
            </a:r>
            <a:r>
              <a:rPr lang="en-US" sz="800" dirty="0"/>
              <a:t> </a:t>
            </a:r>
            <a:endParaRPr lang="fr-FR" sz="800" dirty="0"/>
          </a:p>
        </p:txBody>
      </p:sp>
    </p:spTree>
    <p:extLst>
      <p:ext uri="{BB962C8B-B14F-4D97-AF65-F5344CB8AC3E}">
        <p14:creationId xmlns:p14="http://schemas.microsoft.com/office/powerpoint/2010/main" val="27670043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252628"/>
        </a:solid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dirty="0"/>
              <a:t>Outils de production</a:t>
            </a:r>
            <a:br>
              <a:rPr lang="fr-FR" dirty="0"/>
            </a:br>
            <a:r>
              <a:rPr lang="fr-FR" sz="1600" dirty="0"/>
              <a:t>blogs</a:t>
            </a:r>
            <a:endParaRPr lang="fr-FR" dirty="0"/>
          </a:p>
        </p:txBody>
      </p:sp>
      <p:sp>
        <p:nvSpPr>
          <p:cNvPr id="4" name="Espace réservé du contenu 3"/>
          <p:cNvSpPr>
            <a:spLocks noGrp="1"/>
          </p:cNvSpPr>
          <p:nvPr>
            <p:ph idx="1"/>
          </p:nvPr>
        </p:nvSpPr>
        <p:spPr>
          <a:xfrm>
            <a:off x="1043608" y="1484784"/>
            <a:ext cx="7056784" cy="5256584"/>
          </a:xfrm>
        </p:spPr>
        <p:txBody>
          <a:bodyPr>
            <a:normAutofit fontScale="92500" lnSpcReduction="20000"/>
          </a:bodyPr>
          <a:lstStyle/>
          <a:p>
            <a:r>
              <a:rPr lang="fr-FR" sz="2800" dirty="0"/>
              <a:t>La plateforme Hypothèses.org</a:t>
            </a:r>
          </a:p>
          <a:p>
            <a:endParaRPr lang="fr-FR" dirty="0"/>
          </a:p>
          <a:p>
            <a:endParaRPr lang="fr-FR" dirty="0"/>
          </a:p>
          <a:p>
            <a:endParaRPr lang="fr-FR" dirty="0"/>
          </a:p>
          <a:p>
            <a:endParaRPr lang="fr-FR" dirty="0"/>
          </a:p>
          <a:p>
            <a:endParaRPr lang="fr-FR" dirty="0"/>
          </a:p>
          <a:p>
            <a:endParaRPr lang="fr-FR" sz="1000" dirty="0"/>
          </a:p>
          <a:p>
            <a:endParaRPr lang="fr-FR" sz="1000" dirty="0"/>
          </a:p>
          <a:p>
            <a:endParaRPr lang="fr-FR" sz="2000" dirty="0"/>
          </a:p>
          <a:p>
            <a:pPr lvl="1"/>
            <a:endParaRPr lang="fr-FR" sz="1600" dirty="0"/>
          </a:p>
          <a:p>
            <a:pPr lvl="1"/>
            <a:endParaRPr lang="fr-FR" sz="1400" dirty="0"/>
          </a:p>
          <a:p>
            <a:pPr lvl="1"/>
            <a:endParaRPr lang="fr-FR" sz="1400" dirty="0"/>
          </a:p>
          <a:p>
            <a:pPr lvl="1"/>
            <a:endParaRPr lang="fr-FR" sz="1400" dirty="0"/>
          </a:p>
          <a:p>
            <a:pPr lvl="1"/>
            <a:endParaRPr lang="fr-FR" sz="1400" dirty="0"/>
          </a:p>
          <a:p>
            <a:pPr lvl="1"/>
            <a:r>
              <a:rPr lang="fr-FR" sz="1500" dirty="0"/>
              <a:t>plateforme de publication de blogs académiques (carnets de recherche, carnets de fouilles, chroniques scientifiques, carnets de bord, </a:t>
            </a:r>
            <a:r>
              <a:rPr lang="fr-FR" sz="1500" i="1" dirty="0"/>
              <a:t>newsletters</a:t>
            </a:r>
            <a:r>
              <a:rPr lang="fr-FR" sz="1500" dirty="0"/>
              <a:t>, blogs de revues ou de livres</a:t>
            </a:r>
            <a:r>
              <a:rPr lang="fr-FR" sz="1500" dirty="0">
                <a:latin typeface="Arial" pitchFamily="34" charset="0"/>
                <a:cs typeface="Arial" pitchFamily="34" charset="0"/>
              </a:rPr>
              <a:t>…</a:t>
            </a:r>
            <a:r>
              <a:rPr lang="fr-FR" sz="1500" dirty="0"/>
              <a:t>) </a:t>
            </a:r>
          </a:p>
          <a:p>
            <a:pPr lvl="1">
              <a:spcBef>
                <a:spcPts val="0"/>
              </a:spcBef>
            </a:pPr>
            <a:r>
              <a:rPr lang="fr-FR" sz="1500" dirty="0"/>
              <a:t>nécessite de </a:t>
            </a:r>
            <a:r>
              <a:rPr lang="fr-FR" sz="1500" dirty="0">
                <a:hlinkClick r:id="rId3"/>
              </a:rPr>
              <a:t>déposer une candidature</a:t>
            </a:r>
            <a:r>
              <a:rPr lang="fr-FR" sz="1500" dirty="0"/>
              <a:t> avec un projet de recherche défini</a:t>
            </a:r>
          </a:p>
          <a:p>
            <a:pPr lvl="1">
              <a:spcBef>
                <a:spcPts val="0"/>
              </a:spcBef>
            </a:pPr>
            <a:r>
              <a:rPr lang="fr-FR" sz="1500" dirty="0"/>
              <a:t>pour répondre à un besoin de communication et d’information scientifique directe, au-delà des institutions (</a:t>
            </a:r>
            <a:r>
              <a:rPr lang="fr-FR" sz="1500" dirty="0">
                <a:hlinkClick r:id="rId4"/>
              </a:rPr>
              <a:t>exemples du conseil scientifique</a:t>
            </a:r>
            <a:r>
              <a:rPr lang="fr-FR" sz="1500" dirty="0"/>
              <a:t>)</a:t>
            </a:r>
          </a:p>
          <a:p>
            <a:pPr marL="2959100" lvl="1" indent="0">
              <a:spcBef>
                <a:spcPts val="0"/>
              </a:spcBef>
              <a:buNone/>
            </a:pPr>
            <a:endParaRPr lang="fr-FR" sz="1400" dirty="0"/>
          </a:p>
          <a:p>
            <a:pPr marL="4394200" lvl="1" indent="0" algn="r">
              <a:spcBef>
                <a:spcPts val="0"/>
              </a:spcBef>
              <a:buNone/>
              <a:tabLst>
                <a:tab pos="4127500" algn="l"/>
                <a:tab pos="4305300" algn="l"/>
              </a:tabLst>
            </a:pPr>
            <a:r>
              <a:rPr lang="fr-FR" sz="1500" dirty="0">
                <a:hlinkClick r:id="rId5"/>
              </a:rPr>
              <a:t>parcours de formation en ligne</a:t>
            </a:r>
            <a:endParaRPr lang="fr-FR" sz="1500" dirty="0"/>
          </a:p>
          <a:p>
            <a:pPr marL="3949700" lvl="1" indent="0" algn="r">
              <a:spcBef>
                <a:spcPts val="0"/>
              </a:spcBef>
              <a:buNone/>
              <a:tabLst>
                <a:tab pos="4127500" algn="l"/>
                <a:tab pos="4305300" algn="l"/>
              </a:tabLst>
            </a:pPr>
            <a:r>
              <a:rPr lang="fr-FR" sz="1500" dirty="0">
                <a:hlinkClick r:id="rId6"/>
              </a:rPr>
              <a:t>améliorer l’accessibilité de son carnet</a:t>
            </a:r>
            <a:endParaRPr lang="fr-FR" sz="2200" dirty="0"/>
          </a:p>
        </p:txBody>
      </p:sp>
      <p:sp>
        <p:nvSpPr>
          <p:cNvPr id="2" name="ZoneTexte 1"/>
          <p:cNvSpPr txBox="1"/>
          <p:nvPr/>
        </p:nvSpPr>
        <p:spPr>
          <a:xfrm>
            <a:off x="2686471" y="2060848"/>
            <a:ext cx="5472609" cy="2769989"/>
          </a:xfrm>
          <a:prstGeom prst="rect">
            <a:avLst/>
          </a:prstGeom>
          <a:noFill/>
          <a:ln>
            <a:solidFill>
              <a:srgbClr val="9AD1DC"/>
            </a:solidFill>
          </a:ln>
        </p:spPr>
        <p:txBody>
          <a:bodyPr wrap="square" rtlCol="0">
            <a:spAutoFit/>
          </a:bodyPr>
          <a:lstStyle/>
          <a:p>
            <a:pPr marL="285750" indent="-285750">
              <a:buFont typeface="Arial" pitchFamily="34" charset="0"/>
              <a:buChar char="•"/>
            </a:pPr>
            <a:r>
              <a:rPr lang="fr-FR" sz="1600" dirty="0">
                <a:solidFill>
                  <a:srgbClr val="D1D5D5"/>
                </a:solidFill>
                <a:hlinkClick r:id="rId7"/>
              </a:rPr>
              <a:t>http://hypotheses.org/</a:t>
            </a:r>
            <a:endParaRPr lang="fr-FR" sz="1600" dirty="0">
              <a:solidFill>
                <a:srgbClr val="D1D5D5"/>
              </a:solidFill>
            </a:endParaRPr>
          </a:p>
          <a:p>
            <a:pPr marL="285750" indent="-285750">
              <a:buFont typeface="Arial" pitchFamily="34" charset="0"/>
              <a:buChar char="•"/>
            </a:pPr>
            <a:r>
              <a:rPr lang="fr-FR" sz="1600" dirty="0">
                <a:solidFill>
                  <a:srgbClr val="D1D5D5"/>
                </a:solidFill>
              </a:rPr>
              <a:t>ouverture en 2004 à l’initiative du CLEO [Centre pour l’édition électronique ouverte], </a:t>
            </a:r>
            <a:r>
              <a:rPr lang="fr-FR" sz="1600" dirty="0" err="1">
                <a:solidFill>
                  <a:srgbClr val="D1D5D5"/>
                </a:solidFill>
              </a:rPr>
              <a:t>OpenEdition</a:t>
            </a:r>
            <a:endParaRPr lang="fr-FR" sz="1600" dirty="0">
              <a:solidFill>
                <a:srgbClr val="D1D5D5"/>
              </a:solidFill>
            </a:endParaRPr>
          </a:p>
          <a:p>
            <a:pPr marL="285750" lvl="1" indent="-285750">
              <a:buFont typeface="Arial" pitchFamily="34" charset="0"/>
              <a:buChar char="•"/>
            </a:pPr>
            <a:r>
              <a:rPr lang="fr-FR" sz="1600" dirty="0">
                <a:solidFill>
                  <a:srgbClr val="D1D5D5"/>
                </a:solidFill>
              </a:rPr>
              <a:t>3 400 blogs (</a:t>
            </a:r>
            <a:r>
              <a:rPr lang="fr-FR" sz="1600" dirty="0">
                <a:solidFill>
                  <a:srgbClr val="D1D5D5"/>
                </a:solidFill>
                <a:hlinkClick r:id="rId8"/>
              </a:rPr>
              <a:t>liste et filtres par thèmes, types…</a:t>
            </a:r>
            <a:r>
              <a:rPr lang="fr-FR" sz="1600" dirty="0">
                <a:solidFill>
                  <a:srgbClr val="D1D5D5"/>
                </a:solidFill>
              </a:rPr>
              <a:t>)</a:t>
            </a:r>
          </a:p>
          <a:p>
            <a:pPr marL="285750" lvl="1" indent="-285750">
              <a:buFont typeface="Arial" pitchFamily="34" charset="0"/>
              <a:buChar char="•"/>
            </a:pPr>
            <a:r>
              <a:rPr lang="fr-FR" sz="1600" dirty="0">
                <a:solidFill>
                  <a:srgbClr val="D1D5D5"/>
                </a:solidFill>
              </a:rPr>
              <a:t>15 langues, orienté SHS</a:t>
            </a:r>
          </a:p>
          <a:p>
            <a:pPr marL="285750" lvl="1" indent="-285750">
              <a:buFont typeface="Arial" pitchFamily="34" charset="0"/>
              <a:buChar char="•"/>
            </a:pPr>
            <a:r>
              <a:rPr lang="fr-FR" sz="1600" dirty="0">
                <a:solidFill>
                  <a:srgbClr val="D1D5D5"/>
                </a:solidFill>
              </a:rPr>
              <a:t>plusieurs types de contributeurs (chercheurs, doctorants, documentalistes…)</a:t>
            </a:r>
          </a:p>
          <a:p>
            <a:pPr marL="285750" lvl="1" indent="-285750">
              <a:buFont typeface="Arial" pitchFamily="34" charset="0"/>
              <a:buChar char="•"/>
            </a:pPr>
            <a:r>
              <a:rPr lang="fr-FR" sz="1600" dirty="0">
                <a:solidFill>
                  <a:srgbClr val="D1D5D5"/>
                </a:solidFill>
              </a:rPr>
              <a:t>utiliser le moteur Isidore (</a:t>
            </a:r>
            <a:r>
              <a:rPr lang="fr-FR" sz="1600" dirty="0">
                <a:solidFill>
                  <a:srgbClr val="D1D5D5"/>
                </a:solidFill>
                <a:hlinkClick r:id="rId9"/>
              </a:rPr>
              <a:t>https://isidore.science/</a:t>
            </a:r>
            <a:r>
              <a:rPr lang="fr-FR" sz="1600" dirty="0">
                <a:solidFill>
                  <a:srgbClr val="D1D5D5"/>
                </a:solidFill>
              </a:rPr>
              <a:t>) pour la recherche de contenu </a:t>
            </a:r>
            <a:r>
              <a:rPr lang="fr-FR" sz="1400" dirty="0">
                <a:solidFill>
                  <a:srgbClr val="D1D5D5"/>
                </a:solidFill>
              </a:rPr>
              <a:t>(filtre « billets de blogs » sur la page de résultats, « Type de document »)</a:t>
            </a:r>
          </a:p>
          <a:p>
            <a:pPr marL="285750" lvl="1" indent="-285750">
              <a:buFont typeface="Arial" pitchFamily="34" charset="0"/>
              <a:buChar char="•"/>
            </a:pPr>
            <a:r>
              <a:rPr lang="fr-FR" sz="1600" dirty="0">
                <a:solidFill>
                  <a:srgbClr val="D1D5D5"/>
                </a:solidFill>
              </a:rPr>
              <a:t>archivage garanti</a:t>
            </a:r>
            <a:endParaRPr lang="fr-FR" dirty="0">
              <a:solidFill>
                <a:srgbClr val="D1D5D5"/>
              </a:solidFill>
            </a:endParaRPr>
          </a:p>
        </p:txBody>
      </p:sp>
      <p:pic>
        <p:nvPicPr>
          <p:cNvPr id="5"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53133" y="2733423"/>
            <a:ext cx="1887860" cy="431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3273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252628"/>
        </a:solid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dirty="0"/>
              <a:t>Outils de production</a:t>
            </a:r>
            <a:br>
              <a:rPr lang="fr-FR" dirty="0"/>
            </a:br>
            <a:r>
              <a:rPr lang="fr-FR" sz="1600" dirty="0"/>
              <a:t>blogs</a:t>
            </a:r>
            <a:endParaRPr lang="fr-FR" dirty="0"/>
          </a:p>
        </p:txBody>
      </p:sp>
      <p:sp>
        <p:nvSpPr>
          <p:cNvPr id="4" name="Espace réservé du contenu 3"/>
          <p:cNvSpPr>
            <a:spLocks noGrp="1"/>
          </p:cNvSpPr>
          <p:nvPr>
            <p:ph idx="1"/>
          </p:nvPr>
        </p:nvSpPr>
        <p:spPr>
          <a:xfrm>
            <a:off x="1043608" y="1916832"/>
            <a:ext cx="7056784" cy="4320480"/>
          </a:xfrm>
        </p:spPr>
        <p:txBody>
          <a:bodyPr>
            <a:normAutofit/>
          </a:bodyPr>
          <a:lstStyle/>
          <a:p>
            <a:r>
              <a:rPr lang="fr-FR" sz="2800" dirty="0" err="1"/>
              <a:t>C@fé</a:t>
            </a:r>
            <a:r>
              <a:rPr lang="fr-FR" sz="2800" dirty="0"/>
              <a:t> des sciences</a:t>
            </a:r>
          </a:p>
          <a:p>
            <a:endParaRPr lang="fr-FR" dirty="0"/>
          </a:p>
          <a:p>
            <a:endParaRPr lang="fr-FR" dirty="0"/>
          </a:p>
          <a:p>
            <a:endParaRPr lang="fr-FR" dirty="0"/>
          </a:p>
          <a:p>
            <a:endParaRPr lang="fr-FR" dirty="0"/>
          </a:p>
          <a:p>
            <a:endParaRPr lang="fr-FR" sz="1000" dirty="0"/>
          </a:p>
          <a:p>
            <a:endParaRPr lang="fr-FR" sz="1000" dirty="0"/>
          </a:p>
        </p:txBody>
      </p:sp>
      <p:sp>
        <p:nvSpPr>
          <p:cNvPr id="2" name="ZoneTexte 1"/>
          <p:cNvSpPr txBox="1"/>
          <p:nvPr/>
        </p:nvSpPr>
        <p:spPr>
          <a:xfrm>
            <a:off x="2683586" y="2780928"/>
            <a:ext cx="5472609" cy="1815882"/>
          </a:xfrm>
          <a:prstGeom prst="rect">
            <a:avLst/>
          </a:prstGeom>
          <a:noFill/>
          <a:ln>
            <a:solidFill>
              <a:srgbClr val="9AD1DC"/>
            </a:solidFill>
          </a:ln>
        </p:spPr>
        <p:txBody>
          <a:bodyPr wrap="square" rtlCol="0">
            <a:spAutoFit/>
          </a:bodyPr>
          <a:lstStyle/>
          <a:p>
            <a:pPr marL="285750" indent="-285750">
              <a:buFont typeface="Arial" pitchFamily="34" charset="0"/>
              <a:buChar char="•"/>
            </a:pPr>
            <a:r>
              <a:rPr lang="fr-FR" sz="1600" dirty="0">
                <a:solidFill>
                  <a:srgbClr val="D1D5D5"/>
                </a:solidFill>
                <a:latin typeface="Candara" pitchFamily="34" charset="0"/>
                <a:hlinkClick r:id="rId3"/>
              </a:rPr>
              <a:t>http://www.cafe-sciences.org/</a:t>
            </a:r>
            <a:endParaRPr lang="fr-FR" sz="1600" dirty="0">
              <a:solidFill>
                <a:srgbClr val="D1D5D5"/>
              </a:solidFill>
              <a:latin typeface="Candara" pitchFamily="34" charset="0"/>
            </a:endParaRPr>
          </a:p>
          <a:p>
            <a:pPr marL="285750" indent="-285750">
              <a:buFont typeface="Arial" pitchFamily="34" charset="0"/>
              <a:buChar char="•"/>
            </a:pPr>
            <a:r>
              <a:rPr lang="fr-FR" sz="1600" dirty="0">
                <a:solidFill>
                  <a:srgbClr val="D1D5D5"/>
                </a:solidFill>
                <a:latin typeface="Candara" pitchFamily="34" charset="0"/>
              </a:rPr>
              <a:t>ouverture en 2006, appuyée sur une association de vulgarisation scientifique loi 1901</a:t>
            </a:r>
          </a:p>
          <a:p>
            <a:pPr marL="285750" indent="-285750">
              <a:buFont typeface="Arial" pitchFamily="34" charset="0"/>
              <a:buChar char="•"/>
            </a:pPr>
            <a:r>
              <a:rPr lang="fr-FR" sz="1600" dirty="0">
                <a:solidFill>
                  <a:srgbClr val="D1D5D5"/>
                </a:solidFill>
                <a:latin typeface="Candara" pitchFamily="34" charset="0"/>
              </a:rPr>
              <a:t>plateforme d’agrégation de contenus de vulgarisation scientifique (notamment des blogs) : culture scientifique, actualités de la recherche, controverses et débats</a:t>
            </a:r>
          </a:p>
          <a:p>
            <a:pPr marL="285750" indent="-285750">
              <a:buFont typeface="Arial" pitchFamily="34" charset="0"/>
              <a:buChar char="•"/>
            </a:pPr>
            <a:r>
              <a:rPr lang="fr-FR" sz="1600" dirty="0">
                <a:solidFill>
                  <a:srgbClr val="D1D5D5"/>
                </a:solidFill>
                <a:latin typeface="Candara" pitchFamily="34" charset="0"/>
              </a:rPr>
              <a:t>sur </a:t>
            </a:r>
            <a:r>
              <a:rPr lang="fr-FR" sz="1600" dirty="0">
                <a:solidFill>
                  <a:srgbClr val="D1D5D5"/>
                </a:solidFill>
                <a:latin typeface="Candara" pitchFamily="34" charset="0"/>
                <a:hlinkClick r:id="rId4"/>
              </a:rPr>
              <a:t>dépôt de candidature</a:t>
            </a:r>
            <a:endParaRPr lang="fr-FR" sz="1600" dirty="0">
              <a:solidFill>
                <a:srgbClr val="D1D5D5"/>
              </a:solidFill>
              <a:latin typeface="Candara" pitchFamily="34" charset="0"/>
            </a:endParaRPr>
          </a:p>
        </p:txBody>
      </p:sp>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39552" y="2796739"/>
            <a:ext cx="1885950" cy="104559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73010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252628"/>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Outils de production</a:t>
            </a:r>
            <a:br>
              <a:rPr lang="fr-FR" dirty="0"/>
            </a:br>
            <a:r>
              <a:rPr lang="fr-FR" sz="1600" dirty="0"/>
              <a:t>blogs</a:t>
            </a:r>
            <a:endParaRPr lang="fr-FR" dirty="0"/>
          </a:p>
        </p:txBody>
      </p:sp>
      <p:sp>
        <p:nvSpPr>
          <p:cNvPr id="3" name="Espace réservé du contenu 2"/>
          <p:cNvSpPr>
            <a:spLocks noGrp="1"/>
          </p:cNvSpPr>
          <p:nvPr>
            <p:ph idx="1"/>
          </p:nvPr>
        </p:nvSpPr>
        <p:spPr>
          <a:xfrm>
            <a:off x="246230" y="1226552"/>
            <a:ext cx="4536504" cy="5435354"/>
          </a:xfrm>
        </p:spPr>
        <p:txBody>
          <a:bodyPr>
            <a:normAutofit fontScale="77500" lnSpcReduction="20000"/>
          </a:bodyPr>
          <a:lstStyle/>
          <a:p>
            <a:pPr marL="542925" indent="-180975"/>
            <a:r>
              <a:rPr lang="fr-FR" sz="1600" dirty="0"/>
              <a:t>individuels</a:t>
            </a:r>
          </a:p>
          <a:p>
            <a:pPr marL="717550" lvl="1" indent="-174625">
              <a:buFont typeface="Arial" pitchFamily="34" charset="0"/>
              <a:buChar char="•"/>
            </a:pPr>
            <a:r>
              <a:rPr lang="fr-FR" sz="1200" dirty="0"/>
              <a:t>blogs de chercheurs</a:t>
            </a:r>
          </a:p>
          <a:p>
            <a:pPr marL="812800" lvl="1" indent="-174625">
              <a:buNone/>
            </a:pPr>
            <a:r>
              <a:rPr lang="fr-FR" sz="1100" dirty="0">
                <a:hlinkClick r:id="rId3"/>
              </a:rPr>
              <a:t>Antonio </a:t>
            </a:r>
            <a:r>
              <a:rPr lang="fr-FR" sz="1100" dirty="0" err="1">
                <a:hlinkClick r:id="rId3"/>
              </a:rPr>
              <a:t>Casilli</a:t>
            </a:r>
            <a:r>
              <a:rPr lang="fr-FR" sz="1100" dirty="0"/>
              <a:t>, </a:t>
            </a:r>
            <a:r>
              <a:rPr lang="fr-FR" sz="1100" i="1" dirty="0">
                <a:hlinkClick r:id="rId4"/>
              </a:rPr>
              <a:t>Rumor</a:t>
            </a:r>
            <a:endParaRPr lang="fr-FR" sz="1100" i="1" dirty="0"/>
          </a:p>
          <a:p>
            <a:pPr marL="717550" lvl="1" indent="-174625">
              <a:buFont typeface="Arial" pitchFamily="34" charset="0"/>
              <a:buChar char="•"/>
            </a:pPr>
            <a:r>
              <a:rPr lang="fr-FR" sz="1200" dirty="0"/>
              <a:t>blogs de doctorants</a:t>
            </a:r>
          </a:p>
          <a:p>
            <a:pPr marL="812800" lvl="1" indent="-174625">
              <a:buNone/>
            </a:pPr>
            <a:r>
              <a:rPr lang="fr-FR" sz="1100" i="1" dirty="0">
                <a:hlinkClick r:id="rId5"/>
              </a:rPr>
              <a:t>L’encens et la myrrhe</a:t>
            </a:r>
            <a:r>
              <a:rPr lang="fr-FR" sz="1100" dirty="0"/>
              <a:t>, </a:t>
            </a:r>
            <a:r>
              <a:rPr lang="fr-FR" sz="1100" i="1" dirty="0">
                <a:hlinkClick r:id="rId6"/>
              </a:rPr>
              <a:t>Acquis</a:t>
            </a:r>
            <a:r>
              <a:rPr lang="fr-FR" sz="1100" dirty="0">
                <a:hlinkClick r:id="rId6"/>
              </a:rPr>
              <a:t> de conscience</a:t>
            </a:r>
            <a:r>
              <a:rPr lang="fr-FR" sz="1100" dirty="0"/>
              <a:t>, </a:t>
            </a:r>
            <a:r>
              <a:rPr lang="fr-FR" sz="1100" i="1" dirty="0">
                <a:hlinkClick r:id="rId7"/>
              </a:rPr>
              <a:t>Comment vivre au quotidien ?</a:t>
            </a:r>
            <a:r>
              <a:rPr lang="fr-FR" sz="1100" i="1" dirty="0"/>
              <a:t> </a:t>
            </a:r>
            <a:endParaRPr lang="fr-FR" sz="600" i="1" dirty="0"/>
          </a:p>
          <a:p>
            <a:pPr marL="542925" lvl="1" indent="-180975">
              <a:lnSpc>
                <a:spcPct val="110000"/>
              </a:lnSpc>
              <a:spcBef>
                <a:spcPts val="1200"/>
              </a:spcBef>
              <a:buFont typeface="Arial" pitchFamily="34" charset="0"/>
              <a:buChar char="•"/>
            </a:pPr>
            <a:r>
              <a:rPr lang="fr-FR" sz="1600" dirty="0"/>
              <a:t>collectifs</a:t>
            </a:r>
          </a:p>
          <a:p>
            <a:pPr marL="717550" lvl="1" indent="-174625">
              <a:buFont typeface="Arial" pitchFamily="34" charset="0"/>
              <a:buChar char="•"/>
            </a:pPr>
            <a:r>
              <a:rPr lang="fr-FR" sz="1200" dirty="0"/>
              <a:t>blogs de recension et de veille</a:t>
            </a:r>
          </a:p>
          <a:p>
            <a:pPr marL="812800" lvl="1" indent="-174625">
              <a:lnSpc>
                <a:spcPct val="120000"/>
              </a:lnSpc>
              <a:spcBef>
                <a:spcPts val="0"/>
              </a:spcBef>
              <a:buNone/>
            </a:pPr>
            <a:r>
              <a:rPr lang="fr-FR" sz="1100" i="1" dirty="0">
                <a:hlinkClick r:id="rId8"/>
              </a:rPr>
              <a:t>DLIS</a:t>
            </a:r>
            <a:r>
              <a:rPr lang="fr-FR" sz="1100" i="1" dirty="0"/>
              <a:t>, </a:t>
            </a:r>
            <a:r>
              <a:rPr lang="fr-FR" sz="1100" i="1" dirty="0">
                <a:hlinkClick r:id="rId9"/>
              </a:rPr>
              <a:t>Lisons les thèses !</a:t>
            </a:r>
            <a:r>
              <a:rPr lang="fr-FR" sz="1100" i="1" dirty="0"/>
              <a:t>, </a:t>
            </a:r>
            <a:r>
              <a:rPr lang="fr-FR" sz="1100" i="1" dirty="0" err="1">
                <a:hlinkClick r:id="rId10"/>
              </a:rPr>
              <a:t>AgriUrbain</a:t>
            </a:r>
            <a:r>
              <a:rPr lang="fr-FR" sz="1100" dirty="0"/>
              <a:t>, </a:t>
            </a:r>
            <a:r>
              <a:rPr lang="fr-FR" sz="1100" i="1" dirty="0">
                <a:hlinkClick r:id="rId11"/>
              </a:rPr>
              <a:t>Klinai</a:t>
            </a:r>
            <a:endParaRPr lang="fr-FR" sz="1100" i="1" dirty="0"/>
          </a:p>
          <a:p>
            <a:pPr marL="717550" lvl="1" indent="-174625">
              <a:buFont typeface="Arial" pitchFamily="34" charset="0"/>
              <a:buChar char="•"/>
            </a:pPr>
            <a:r>
              <a:rPr lang="fr-FR" sz="1200" dirty="0"/>
              <a:t>projets collaboratifs</a:t>
            </a:r>
          </a:p>
          <a:p>
            <a:pPr marL="628650" lvl="1" indent="0">
              <a:buNone/>
            </a:pPr>
            <a:r>
              <a:rPr lang="fr-FR" sz="1200" dirty="0"/>
              <a:t>projet de recherche </a:t>
            </a:r>
            <a:r>
              <a:rPr lang="fr-FR" sz="1200" i="1" dirty="0">
                <a:hlinkClick r:id="rId12"/>
              </a:rPr>
              <a:t>PAPERS</a:t>
            </a:r>
            <a:r>
              <a:rPr lang="fr-FR" sz="1200" i="1" dirty="0"/>
              <a:t>, </a:t>
            </a:r>
            <a:r>
              <a:rPr lang="fr-FR" sz="1200" i="1" dirty="0">
                <a:hlinkClick r:id="rId13"/>
              </a:rPr>
              <a:t>Archives nationales participatives</a:t>
            </a:r>
            <a:endParaRPr lang="fr-FR" sz="1200" i="1" dirty="0"/>
          </a:p>
          <a:p>
            <a:pPr marL="717550" lvl="1" indent="-174625">
              <a:buFont typeface="Arial" pitchFamily="34" charset="0"/>
              <a:buChar char="•"/>
            </a:pPr>
            <a:r>
              <a:rPr lang="fr-FR" sz="1200" dirty="0"/>
              <a:t>blogs d’événements</a:t>
            </a:r>
          </a:p>
          <a:p>
            <a:pPr marL="812800" lvl="1" indent="-174625">
              <a:buNone/>
            </a:pPr>
            <a:r>
              <a:rPr lang="fr-FR" sz="1100" i="1" dirty="0" err="1">
                <a:hlinkClick r:id="rId14"/>
              </a:rPr>
              <a:t>THATCamp</a:t>
            </a:r>
            <a:r>
              <a:rPr lang="fr-FR" sz="1100" i="1" dirty="0">
                <a:hlinkClick r:id="rId14"/>
              </a:rPr>
              <a:t> 2014</a:t>
            </a:r>
            <a:r>
              <a:rPr lang="fr-FR" sz="1100" i="1" dirty="0"/>
              <a:t>, </a:t>
            </a:r>
            <a:r>
              <a:rPr lang="fr-FR" sz="1100" i="1" dirty="0">
                <a:hlinkClick r:id="rId15"/>
              </a:rPr>
              <a:t>7</a:t>
            </a:r>
            <a:r>
              <a:rPr lang="fr-FR" sz="1100" i="1" baseline="30000" dirty="0">
                <a:hlinkClick r:id="rId15"/>
              </a:rPr>
              <a:t>e</a:t>
            </a:r>
            <a:r>
              <a:rPr lang="fr-FR" sz="1100" i="1" dirty="0">
                <a:hlinkClick r:id="rId15"/>
              </a:rPr>
              <a:t> journée nationale d’étude du réseau des URFIST</a:t>
            </a:r>
            <a:endParaRPr lang="fr-FR" sz="1100" i="1" dirty="0"/>
          </a:p>
          <a:p>
            <a:pPr marL="542925" lvl="1" indent="-180975">
              <a:lnSpc>
                <a:spcPct val="110000"/>
              </a:lnSpc>
              <a:spcBef>
                <a:spcPts val="1200"/>
              </a:spcBef>
              <a:buFont typeface="Arial" pitchFamily="34" charset="0"/>
              <a:buChar char="•"/>
            </a:pPr>
            <a:r>
              <a:rPr lang="fr-FR" sz="1600" dirty="0"/>
              <a:t>institutionnels</a:t>
            </a:r>
          </a:p>
          <a:p>
            <a:pPr marL="717550" lvl="1" indent="-174625">
              <a:buFont typeface="Arial" pitchFamily="34" charset="0"/>
              <a:buChar char="•"/>
            </a:pPr>
            <a:r>
              <a:rPr lang="fr-FR" sz="1200" dirty="0"/>
              <a:t>carnets de recherche (laboratoires, équipes…) ou d’enseignement</a:t>
            </a:r>
          </a:p>
          <a:p>
            <a:pPr marL="628650" lvl="1" indent="0">
              <a:buNone/>
            </a:pPr>
            <a:r>
              <a:rPr lang="fr-FR" sz="1100" i="1" dirty="0">
                <a:hlinkClick r:id="rId16" tooltip="&quot;Ou grant livraire&quot;"/>
              </a:rPr>
              <a:t>« Ou </a:t>
            </a:r>
            <a:r>
              <a:rPr lang="fr-FR" sz="1100" i="1" dirty="0" err="1">
                <a:hlinkClick r:id="rId16" tooltip="&quot;Ou grant livraire&quot;"/>
              </a:rPr>
              <a:t>grant</a:t>
            </a:r>
            <a:r>
              <a:rPr lang="fr-FR" sz="1100" i="1" dirty="0">
                <a:hlinkClick r:id="rId16" tooltip="&quot;Ou grant livraire&quot;"/>
              </a:rPr>
              <a:t> </a:t>
            </a:r>
            <a:r>
              <a:rPr lang="fr-FR" sz="1100" i="1" dirty="0" err="1">
                <a:hlinkClick r:id="rId16" tooltip="&quot;Ou grant livraire&quot;"/>
              </a:rPr>
              <a:t>livraire</a:t>
            </a:r>
            <a:r>
              <a:rPr lang="fr-FR" sz="1100" i="1" dirty="0">
                <a:hlinkClick r:id="rId16" tooltip="&quot;Ou grant livraire&quot;"/>
              </a:rPr>
              <a:t> » </a:t>
            </a:r>
            <a:r>
              <a:rPr lang="fr-FR" sz="1100" dirty="0"/>
              <a:t>, </a:t>
            </a:r>
            <a:r>
              <a:rPr lang="fr-FR" sz="1100" i="1" dirty="0">
                <a:hlinkClick r:id="rId17"/>
              </a:rPr>
              <a:t>La recherche à MIGRINTER</a:t>
            </a:r>
            <a:r>
              <a:rPr lang="fr-FR" sz="1100" i="1" dirty="0"/>
              <a:t>, </a:t>
            </a:r>
            <a:r>
              <a:rPr lang="fr-FR" sz="1100" i="1" dirty="0" err="1">
                <a:hlinkClick r:id="rId18"/>
              </a:rPr>
              <a:t>ArchéOrient</a:t>
            </a:r>
            <a:r>
              <a:rPr lang="fr-FR" sz="1100" dirty="0"/>
              <a:t>, </a:t>
            </a:r>
            <a:r>
              <a:rPr lang="fr-FR" sz="1100" i="1" dirty="0">
                <a:hlinkClick r:id="rId19"/>
              </a:rPr>
              <a:t>Carnets de l’IFPO</a:t>
            </a:r>
            <a:r>
              <a:rPr lang="fr-FR" sz="1100" i="1" dirty="0"/>
              <a:t>, </a:t>
            </a:r>
            <a:r>
              <a:rPr lang="fr-FR" sz="1100" i="1" dirty="0">
                <a:hlinkClick r:id="rId20"/>
              </a:rPr>
              <a:t>UMR </a:t>
            </a:r>
            <a:r>
              <a:rPr lang="fr-FR" sz="1100" i="1" dirty="0" err="1">
                <a:hlinkClick r:id="rId20"/>
              </a:rPr>
              <a:t>AUSser</a:t>
            </a:r>
            <a:r>
              <a:rPr lang="fr-FR" sz="1100" i="1" dirty="0"/>
              <a:t>, </a:t>
            </a:r>
            <a:r>
              <a:rPr lang="fr-FR" sz="1100" i="1" dirty="0">
                <a:hlinkClick r:id="rId21"/>
              </a:rPr>
              <a:t>Master MTI Paris 13</a:t>
            </a:r>
            <a:r>
              <a:rPr lang="fr-FR" sz="1100" i="1" dirty="0"/>
              <a:t>, </a:t>
            </a:r>
            <a:r>
              <a:rPr lang="fr-FR" sz="1100" i="1" dirty="0">
                <a:hlinkClick r:id="rId22"/>
              </a:rPr>
              <a:t>Master Histoire et humanités AMU</a:t>
            </a:r>
            <a:endParaRPr lang="fr-FR" sz="1100" i="1" dirty="0"/>
          </a:p>
          <a:p>
            <a:pPr marL="717550" lvl="1" indent="-174625">
              <a:buFont typeface="Arial" pitchFamily="34" charset="0"/>
              <a:buChar char="•"/>
            </a:pPr>
            <a:r>
              <a:rPr lang="fr-FR" sz="1100" dirty="0"/>
              <a:t>blogs de programmes de recherche</a:t>
            </a:r>
          </a:p>
          <a:p>
            <a:pPr marL="812800" lvl="1" indent="-174625">
              <a:buNone/>
            </a:pPr>
            <a:r>
              <a:rPr lang="fr-FR" sz="1050" i="1" dirty="0">
                <a:hlinkClick r:id="rId23"/>
              </a:rPr>
              <a:t>ANR</a:t>
            </a:r>
            <a:r>
              <a:rPr lang="fr-FR" sz="1050" dirty="0">
                <a:hlinkClick r:id="rId23"/>
              </a:rPr>
              <a:t> </a:t>
            </a:r>
            <a:r>
              <a:rPr lang="fr-FR" sz="1050" i="1" dirty="0">
                <a:hlinkClick r:id="rId23"/>
              </a:rPr>
              <a:t>ACTAPOL</a:t>
            </a:r>
            <a:r>
              <a:rPr lang="fr-FR" sz="1050" dirty="0"/>
              <a:t>, </a:t>
            </a:r>
            <a:r>
              <a:rPr lang="fr-FR" sz="1050" i="1" dirty="0">
                <a:hlinkClick r:id="rId24"/>
              </a:rPr>
              <a:t>PCR </a:t>
            </a:r>
            <a:r>
              <a:rPr lang="fr-FR" sz="1050" i="1" dirty="0" err="1">
                <a:hlinkClick r:id="rId24"/>
              </a:rPr>
              <a:t>Antarec</a:t>
            </a:r>
            <a:r>
              <a:rPr lang="fr-FR" sz="1050" dirty="0"/>
              <a:t>, </a:t>
            </a:r>
            <a:r>
              <a:rPr lang="fr-FR" sz="1050" i="1" dirty="0" err="1">
                <a:hlinkClick r:id="rId25"/>
              </a:rPr>
              <a:t>Biblindex</a:t>
            </a:r>
            <a:r>
              <a:rPr lang="fr-FR" sz="1050" dirty="0"/>
              <a:t>, </a:t>
            </a:r>
            <a:r>
              <a:rPr lang="fr-FR" sz="1050" i="1" dirty="0">
                <a:hlinkClick r:id="rId26"/>
              </a:rPr>
              <a:t>ENDGIND</a:t>
            </a:r>
            <a:r>
              <a:rPr lang="fr-FR" sz="1050" i="1" dirty="0"/>
              <a:t>, </a:t>
            </a:r>
            <a:r>
              <a:rPr lang="fr-FR" sz="1050" i="1" dirty="0">
                <a:hlinkClick r:id="rId27"/>
              </a:rPr>
              <a:t>projet PLACES</a:t>
            </a:r>
            <a:endParaRPr lang="fr-FR" sz="1050" i="1" dirty="0"/>
          </a:p>
          <a:p>
            <a:pPr marL="717550" lvl="1" indent="-174625">
              <a:buFont typeface="Arial" pitchFamily="34" charset="0"/>
              <a:buChar char="•"/>
            </a:pPr>
            <a:r>
              <a:rPr lang="fr-FR" sz="1100" dirty="0"/>
              <a:t>blogs de séminaires</a:t>
            </a:r>
          </a:p>
          <a:p>
            <a:pPr marL="812800" lvl="1" indent="-174625">
              <a:buNone/>
            </a:pPr>
            <a:r>
              <a:rPr lang="fr-FR" sz="1050" i="1" dirty="0">
                <a:hlinkClick r:id="rId28"/>
              </a:rPr>
              <a:t>Genre et classes populaires</a:t>
            </a:r>
            <a:r>
              <a:rPr lang="fr-FR" sz="1050" dirty="0"/>
              <a:t>, </a:t>
            </a:r>
            <a:r>
              <a:rPr lang="fr-FR" sz="1050" i="1" dirty="0">
                <a:hlinkClick r:id="rId29"/>
              </a:rPr>
              <a:t>Les aspects concrets de la thèse</a:t>
            </a:r>
            <a:r>
              <a:rPr lang="fr-FR" sz="1050" i="1" dirty="0"/>
              <a:t>, </a:t>
            </a:r>
            <a:r>
              <a:rPr lang="fr-FR" sz="1050" i="1" dirty="0">
                <a:hlinkClick r:id="rId30"/>
              </a:rPr>
              <a:t>Les séminaires du CRH-LAVUE</a:t>
            </a:r>
            <a:endParaRPr lang="fr-FR" sz="1100" i="1" dirty="0"/>
          </a:p>
          <a:p>
            <a:pPr marL="717550" lvl="1" indent="-174625">
              <a:buFont typeface="Arial" pitchFamily="34" charset="0"/>
              <a:buChar char="•"/>
            </a:pPr>
            <a:r>
              <a:rPr lang="fr-FR" sz="1100" dirty="0"/>
              <a:t>blogs d’étudiants</a:t>
            </a:r>
          </a:p>
          <a:p>
            <a:pPr marL="812800" lvl="1" indent="-174625">
              <a:buNone/>
            </a:pPr>
            <a:r>
              <a:rPr lang="fr-FR" sz="1050" i="1" dirty="0">
                <a:hlinkClick r:id="rId31"/>
              </a:rPr>
              <a:t>NEO</a:t>
            </a:r>
            <a:r>
              <a:rPr lang="fr-FR" sz="1050" dirty="0"/>
              <a:t> (étudiants), </a:t>
            </a:r>
            <a:r>
              <a:rPr lang="fr-FR" sz="1050" i="1" dirty="0" err="1">
                <a:hlinkClick r:id="rId32"/>
              </a:rPr>
              <a:t>Populeum</a:t>
            </a:r>
            <a:r>
              <a:rPr lang="fr-FR" sz="1050" i="1" dirty="0"/>
              <a:t> </a:t>
            </a:r>
            <a:r>
              <a:rPr lang="fr-FR" sz="1050" dirty="0"/>
              <a:t>(doctorants)</a:t>
            </a:r>
            <a:r>
              <a:rPr lang="fr-FR" sz="1050" i="1" dirty="0"/>
              <a:t>, </a:t>
            </a:r>
            <a:r>
              <a:rPr lang="fr-FR" sz="1050" i="1" dirty="0">
                <a:hlinkClick r:id="rId33"/>
              </a:rPr>
              <a:t>Chroniques chartistes</a:t>
            </a:r>
            <a:endParaRPr lang="fr-FR" sz="1100" dirty="0"/>
          </a:p>
          <a:p>
            <a:pPr marL="717550" lvl="1" indent="-174625">
              <a:buFont typeface="Arial" pitchFamily="34" charset="0"/>
              <a:buChar char="•"/>
            </a:pPr>
            <a:r>
              <a:rPr lang="fr-FR" sz="1100" dirty="0"/>
              <a:t>blogs de méthodologie</a:t>
            </a:r>
          </a:p>
          <a:p>
            <a:pPr marL="812800" lvl="1" indent="-174625">
              <a:buNone/>
            </a:pPr>
            <a:r>
              <a:rPr lang="fr-FR" sz="1050" i="1" dirty="0" err="1">
                <a:hlinkClick r:id="rId34"/>
              </a:rPr>
              <a:t>Etudoc</a:t>
            </a:r>
            <a:r>
              <a:rPr lang="fr-FR" sz="1050" i="1" dirty="0"/>
              <a:t>, </a:t>
            </a:r>
            <a:r>
              <a:rPr lang="fr-FR" sz="1050" i="1" dirty="0">
                <a:hlinkClick r:id="rId35"/>
              </a:rPr>
              <a:t>Devenir historien</a:t>
            </a:r>
            <a:endParaRPr lang="fr-FR" sz="1050" i="1" dirty="0"/>
          </a:p>
          <a:p>
            <a:pPr marL="542925" lvl="1" indent="-180975">
              <a:lnSpc>
                <a:spcPct val="110000"/>
              </a:lnSpc>
              <a:spcBef>
                <a:spcPts val="1200"/>
              </a:spcBef>
              <a:buFont typeface="Arial" pitchFamily="34" charset="0"/>
              <a:buChar char="•"/>
            </a:pPr>
            <a:r>
              <a:rPr lang="fr-FR" sz="1600" dirty="0"/>
              <a:t>publications multimédia</a:t>
            </a:r>
          </a:p>
          <a:p>
            <a:pPr marL="717550" lvl="1" indent="-174625">
              <a:buFont typeface="Arial" pitchFamily="34" charset="0"/>
              <a:buChar char="•"/>
            </a:pPr>
            <a:r>
              <a:rPr lang="fr-FR" sz="1200" dirty="0"/>
              <a:t>revues en ligne</a:t>
            </a:r>
          </a:p>
          <a:p>
            <a:pPr marL="812800" lvl="1" indent="-174625">
              <a:buNone/>
            </a:pPr>
            <a:r>
              <a:rPr lang="fr-FR" sz="1100" i="1" dirty="0">
                <a:hlinkClick r:id="rId36"/>
              </a:rPr>
              <a:t>Mondes</a:t>
            </a:r>
            <a:r>
              <a:rPr lang="fr-FR" sz="1100" dirty="0">
                <a:hlinkClick r:id="rId36"/>
              </a:rPr>
              <a:t> </a:t>
            </a:r>
            <a:r>
              <a:rPr lang="fr-FR" sz="1100" i="1" dirty="0">
                <a:hlinkClick r:id="rId36"/>
              </a:rPr>
              <a:t>sociaux</a:t>
            </a:r>
            <a:r>
              <a:rPr lang="fr-FR" sz="1100" dirty="0"/>
              <a:t>, </a:t>
            </a:r>
            <a:r>
              <a:rPr lang="fr-FR" sz="1100" i="1" dirty="0">
                <a:hlinkClick r:id="rId37"/>
              </a:rPr>
              <a:t>Japon(s)</a:t>
            </a:r>
            <a:endParaRPr lang="fr-FR" sz="1100" i="1" dirty="0"/>
          </a:p>
          <a:p>
            <a:pPr marL="717550" lvl="1" indent="-174625">
              <a:buFont typeface="Arial" pitchFamily="34" charset="0"/>
              <a:buChar char="•"/>
            </a:pPr>
            <a:r>
              <a:rPr lang="fr-FR" sz="1200" dirty="0"/>
              <a:t>blogs d’accompagnement de publication</a:t>
            </a:r>
          </a:p>
          <a:p>
            <a:pPr marL="812800" lvl="1" indent="-174625">
              <a:buNone/>
            </a:pPr>
            <a:r>
              <a:rPr lang="fr-FR" sz="1100" i="1" dirty="0">
                <a:hlinkClick r:id="rId38"/>
              </a:rPr>
              <a:t>Lieux de savoir</a:t>
            </a:r>
            <a:r>
              <a:rPr lang="fr-FR" sz="1100" dirty="0"/>
              <a:t>, </a:t>
            </a:r>
            <a:r>
              <a:rPr lang="fr-FR" sz="1100" i="1" dirty="0">
                <a:hlinkClick r:id="rId39"/>
              </a:rPr>
              <a:t>Terrain</a:t>
            </a:r>
            <a:r>
              <a:rPr lang="fr-FR" sz="1100" dirty="0"/>
              <a:t>, </a:t>
            </a:r>
            <a:r>
              <a:rPr lang="fr-FR" sz="1100" i="1" dirty="0">
                <a:hlinkClick r:id="rId40"/>
              </a:rPr>
              <a:t>Revue des études anciennes</a:t>
            </a:r>
            <a:endParaRPr lang="fr-FR" sz="1100" i="1" dirty="0"/>
          </a:p>
          <a:p>
            <a:pPr marL="717550" lvl="1" indent="-174625">
              <a:buFont typeface="Arial" pitchFamily="34" charset="0"/>
              <a:buChar char="•"/>
            </a:pPr>
            <a:r>
              <a:rPr lang="fr-FR" sz="1200" dirty="0"/>
              <a:t>carnets de fouilles</a:t>
            </a:r>
          </a:p>
          <a:p>
            <a:pPr marL="812800" lvl="1" indent="-174625">
              <a:buNone/>
            </a:pPr>
            <a:r>
              <a:rPr lang="fr-FR" sz="1050" i="1" dirty="0">
                <a:hlinkClick r:id="rId41"/>
              </a:rPr>
              <a:t>Désert oriental</a:t>
            </a:r>
            <a:r>
              <a:rPr lang="fr-FR" sz="1050" dirty="0"/>
              <a:t>, </a:t>
            </a:r>
            <a:r>
              <a:rPr lang="fr-FR" sz="1050" i="1" dirty="0">
                <a:hlinkClick r:id="rId42"/>
              </a:rPr>
              <a:t>Saint-Gond</a:t>
            </a:r>
            <a:endParaRPr lang="fr-FR" sz="1050" i="1" dirty="0"/>
          </a:p>
          <a:p>
            <a:pPr marL="717550" lvl="1" indent="-174625">
              <a:buFont typeface="Arial" pitchFamily="34" charset="0"/>
              <a:buChar char="•"/>
            </a:pPr>
            <a:r>
              <a:rPr lang="fr-FR" sz="1200" dirty="0"/>
              <a:t>blogs média</a:t>
            </a:r>
          </a:p>
          <a:p>
            <a:pPr marL="812800" lvl="1" indent="-174625">
              <a:buNone/>
            </a:pPr>
            <a:r>
              <a:rPr lang="fr-FR" sz="1050" i="1" dirty="0">
                <a:hlinkClick r:id="rId43"/>
              </a:rPr>
              <a:t>Plaques de verre de géographes</a:t>
            </a:r>
            <a:r>
              <a:rPr lang="fr-FR" sz="1050" dirty="0"/>
              <a:t>, </a:t>
            </a:r>
            <a:r>
              <a:rPr lang="fr-FR" sz="1050" i="1" dirty="0">
                <a:hlinkClick r:id="rId44"/>
              </a:rPr>
              <a:t>Le scintillomètre</a:t>
            </a:r>
            <a:endParaRPr lang="fr-FR" sz="1050" i="1" dirty="0"/>
          </a:p>
        </p:txBody>
      </p:sp>
      <p:sp>
        <p:nvSpPr>
          <p:cNvPr id="4" name="Espace réservé du contenu 3"/>
          <p:cNvSpPr>
            <a:spLocks noGrp="1"/>
          </p:cNvSpPr>
          <p:nvPr>
            <p:ph sz="half" idx="4294967295"/>
          </p:nvPr>
        </p:nvSpPr>
        <p:spPr>
          <a:xfrm>
            <a:off x="5201504" y="3705882"/>
            <a:ext cx="3671132" cy="2952328"/>
          </a:xfrm>
        </p:spPr>
        <p:txBody>
          <a:bodyPr>
            <a:normAutofit/>
          </a:bodyPr>
          <a:lstStyle/>
          <a:p>
            <a:pPr marL="223837" lvl="2" indent="0">
              <a:spcBef>
                <a:spcPts val="0"/>
              </a:spcBef>
              <a:buClr>
                <a:srgbClr val="9AD1DC"/>
              </a:buClr>
              <a:buSzPct val="60000"/>
              <a:buNone/>
            </a:pPr>
            <a:r>
              <a:rPr lang="fr-FR" sz="1500" b="0" dirty="0">
                <a:solidFill>
                  <a:srgbClr val="D1D5D5"/>
                </a:solidFill>
              </a:rPr>
              <a:t>Outils</a:t>
            </a:r>
          </a:p>
          <a:p>
            <a:pPr marL="457200" lvl="1" indent="0">
              <a:buClr>
                <a:srgbClr val="9AD1DC"/>
              </a:buClr>
              <a:buSzPct val="60000"/>
              <a:buNone/>
            </a:pPr>
            <a:r>
              <a:rPr lang="fr-FR" sz="1200" b="0" dirty="0">
                <a:solidFill>
                  <a:srgbClr val="D1D5D5"/>
                </a:solidFill>
              </a:rPr>
              <a:t>solutions en ligne</a:t>
            </a:r>
          </a:p>
          <a:p>
            <a:pPr marL="546100" lvl="2" indent="0">
              <a:spcBef>
                <a:spcPts val="0"/>
              </a:spcBef>
              <a:buClr>
                <a:srgbClr val="9AD1DC"/>
              </a:buClr>
              <a:buSzPct val="60000"/>
              <a:buNone/>
            </a:pPr>
            <a:r>
              <a:rPr lang="fr-FR" sz="1100" dirty="0" err="1">
                <a:solidFill>
                  <a:srgbClr val="D1D5D5"/>
                </a:solidFill>
                <a:hlinkClick r:id="rId45"/>
              </a:rPr>
              <a:t>Blogger</a:t>
            </a:r>
            <a:r>
              <a:rPr lang="fr-FR" sz="1100" dirty="0">
                <a:solidFill>
                  <a:srgbClr val="D1D5D5"/>
                </a:solidFill>
              </a:rPr>
              <a:t>, </a:t>
            </a:r>
            <a:r>
              <a:rPr lang="fr-FR" sz="1100" dirty="0">
                <a:solidFill>
                  <a:srgbClr val="D1D5D5"/>
                </a:solidFill>
                <a:hlinkClick r:id="rId46"/>
              </a:rPr>
              <a:t>OverBlog</a:t>
            </a:r>
            <a:r>
              <a:rPr lang="fr-FR" sz="1100" dirty="0">
                <a:solidFill>
                  <a:srgbClr val="D1D5D5"/>
                </a:solidFill>
              </a:rPr>
              <a:t>, </a:t>
            </a:r>
            <a:r>
              <a:rPr lang="fr-FR" sz="1100" dirty="0" err="1">
                <a:solidFill>
                  <a:srgbClr val="D1D5D5"/>
                </a:solidFill>
                <a:hlinkClick r:id="rId47"/>
              </a:rPr>
              <a:t>Wordpress</a:t>
            </a:r>
            <a:endParaRPr lang="fr-FR" sz="1100" b="0" dirty="0">
              <a:solidFill>
                <a:srgbClr val="D1D5D5"/>
              </a:solidFill>
            </a:endParaRPr>
          </a:p>
          <a:p>
            <a:pPr marL="457200" lvl="1" indent="0">
              <a:buClr>
                <a:srgbClr val="9AD1DC"/>
              </a:buClr>
              <a:buSzPct val="60000"/>
              <a:buNone/>
            </a:pPr>
            <a:r>
              <a:rPr lang="fr-FR" sz="1200" dirty="0">
                <a:solidFill>
                  <a:srgbClr val="D1D5D5"/>
                </a:solidFill>
              </a:rPr>
              <a:t>solutions à installer</a:t>
            </a:r>
          </a:p>
          <a:p>
            <a:pPr marL="546100" lvl="2" indent="0">
              <a:spcBef>
                <a:spcPts val="0"/>
              </a:spcBef>
              <a:buClr>
                <a:srgbClr val="9AD1DC"/>
              </a:buClr>
              <a:buSzPct val="60000"/>
              <a:buNone/>
            </a:pPr>
            <a:r>
              <a:rPr lang="fr-FR" sz="1100" dirty="0" err="1">
                <a:solidFill>
                  <a:srgbClr val="D1D5D5"/>
                </a:solidFill>
                <a:hlinkClick r:id="rId47"/>
              </a:rPr>
              <a:t>Wordpress</a:t>
            </a:r>
            <a:endParaRPr lang="fr-FR" sz="1100" dirty="0">
              <a:solidFill>
                <a:srgbClr val="D1D5D5"/>
              </a:solidFill>
            </a:endParaRPr>
          </a:p>
          <a:p>
            <a:pPr marL="542925" lvl="2" indent="-319088">
              <a:spcBef>
                <a:spcPts val="0"/>
              </a:spcBef>
              <a:buClr>
                <a:srgbClr val="9AD1DC"/>
              </a:buClr>
              <a:buSzPct val="60000"/>
              <a:buFont typeface="Calibri" pitchFamily="34" charset="0"/>
              <a:buChar char="●"/>
            </a:pPr>
            <a:endParaRPr lang="fr-FR" sz="1600" b="0" dirty="0">
              <a:solidFill>
                <a:srgbClr val="D1D5D5"/>
              </a:solidFill>
            </a:endParaRPr>
          </a:p>
          <a:p>
            <a:pPr marL="223837" lvl="2" indent="0">
              <a:spcBef>
                <a:spcPts val="0"/>
              </a:spcBef>
              <a:buClr>
                <a:srgbClr val="9AD1DC"/>
              </a:buClr>
              <a:buSzPct val="60000"/>
              <a:buNone/>
            </a:pPr>
            <a:r>
              <a:rPr lang="fr-FR" sz="1500" dirty="0">
                <a:solidFill>
                  <a:srgbClr val="D1D5D5"/>
                </a:solidFill>
              </a:rPr>
              <a:t>Recherche de blogs</a:t>
            </a:r>
          </a:p>
          <a:p>
            <a:pPr marL="442913" lvl="2" indent="0">
              <a:spcBef>
                <a:spcPts val="0"/>
              </a:spcBef>
              <a:buClr>
                <a:srgbClr val="9AD1DC"/>
              </a:buClr>
              <a:buSzPct val="60000"/>
              <a:buNone/>
            </a:pPr>
            <a:r>
              <a:rPr lang="fr-FR" sz="1200" dirty="0">
                <a:solidFill>
                  <a:srgbClr val="D1D5D5"/>
                </a:solidFill>
              </a:rPr>
              <a:t>moteurs de recherche scientifique</a:t>
            </a:r>
          </a:p>
          <a:p>
            <a:pPr marL="542925" lvl="2" indent="0">
              <a:spcBef>
                <a:spcPts val="0"/>
              </a:spcBef>
              <a:buClr>
                <a:srgbClr val="9AD1DC"/>
              </a:buClr>
              <a:buSzPct val="60000"/>
              <a:buNone/>
            </a:pPr>
            <a:r>
              <a:rPr lang="fr-FR" sz="1100" dirty="0">
                <a:solidFill>
                  <a:srgbClr val="D1D5D5"/>
                </a:solidFill>
                <a:hlinkClick r:id="rId48"/>
              </a:rPr>
              <a:t>Isidore</a:t>
            </a:r>
            <a:r>
              <a:rPr lang="fr-FR" sz="1100" dirty="0">
                <a:solidFill>
                  <a:srgbClr val="D1D5D5"/>
                </a:solidFill>
              </a:rPr>
              <a:t> pour Hypothèses</a:t>
            </a:r>
          </a:p>
          <a:p>
            <a:pPr marL="442913" lvl="2" indent="0">
              <a:spcBef>
                <a:spcPts val="0"/>
              </a:spcBef>
              <a:buClr>
                <a:srgbClr val="9AD1DC"/>
              </a:buClr>
              <a:buSzPct val="60000"/>
              <a:buNone/>
            </a:pPr>
            <a:r>
              <a:rPr lang="fr-FR" sz="1200" dirty="0" err="1">
                <a:solidFill>
                  <a:srgbClr val="D1D5D5"/>
                </a:solidFill>
              </a:rPr>
              <a:t>blogrolls</a:t>
            </a:r>
            <a:r>
              <a:rPr lang="fr-FR" sz="1200" dirty="0">
                <a:solidFill>
                  <a:srgbClr val="D1D5D5"/>
                </a:solidFill>
              </a:rPr>
              <a:t> des blogs</a:t>
            </a:r>
          </a:p>
          <a:p>
            <a:pPr marL="542925" lvl="2" indent="0">
              <a:spcBef>
                <a:spcPts val="0"/>
              </a:spcBef>
              <a:buClr>
                <a:srgbClr val="9AD1DC"/>
              </a:buClr>
              <a:buSzPct val="60000"/>
              <a:buNone/>
            </a:pPr>
            <a:endParaRPr lang="fr-FR" sz="1100" dirty="0">
              <a:solidFill>
                <a:srgbClr val="D1D5D5"/>
              </a:solidFill>
            </a:endParaRPr>
          </a:p>
        </p:txBody>
      </p:sp>
      <p:pic>
        <p:nvPicPr>
          <p:cNvPr id="5" name="Image 4" descr="E:\Users\Suricate\AppData\Local\Microsoft\Windows\Temporary Internet Files\Content.IE5\1I25173Q\MC900432614[1].png"/>
          <p:cNvPicPr/>
          <p:nvPr/>
        </p:nvPicPr>
        <p:blipFill>
          <a:blip r:embed="rId49" cstate="email">
            <a:extLst>
              <a:ext uri="{28A0092B-C50C-407E-A947-70E740481C1C}">
                <a14:useLocalDpi xmlns:a14="http://schemas.microsoft.com/office/drawing/2010/main"/>
              </a:ext>
            </a:extLst>
          </a:blip>
          <a:srcRect/>
          <a:stretch>
            <a:fillRect/>
          </a:stretch>
        </p:blipFill>
        <p:spPr bwMode="auto">
          <a:xfrm>
            <a:off x="4945611" y="3932225"/>
            <a:ext cx="361315" cy="361315"/>
          </a:xfrm>
          <a:prstGeom prst="rect">
            <a:avLst/>
          </a:prstGeom>
          <a:noFill/>
          <a:ln>
            <a:noFill/>
          </a:ln>
        </p:spPr>
      </p:pic>
      <p:pic>
        <p:nvPicPr>
          <p:cNvPr id="6" name="Picture 2"/>
          <p:cNvPicPr>
            <a:picLocks noChangeAspect="1" noChangeArrowheads="1"/>
          </p:cNvPicPr>
          <p:nvPr/>
        </p:nvPicPr>
        <p:blipFill>
          <a:blip r:embed="rId50" cstate="email">
            <a:extLst>
              <a:ext uri="{28A0092B-C50C-407E-A947-70E740481C1C}">
                <a14:useLocalDpi xmlns:a14="http://schemas.microsoft.com/office/drawing/2010/main"/>
              </a:ext>
            </a:extLst>
          </a:blip>
          <a:srcRect/>
          <a:stretch>
            <a:fillRect/>
          </a:stretch>
        </p:blipFill>
        <p:spPr bwMode="auto">
          <a:xfrm>
            <a:off x="4932747" y="5247299"/>
            <a:ext cx="361316" cy="444697"/>
          </a:xfrm>
          <a:prstGeom prst="rect">
            <a:avLst/>
          </a:prstGeom>
          <a:noFill/>
          <a:ln w="9525">
            <a:noFill/>
            <a:miter lim="800000"/>
            <a:headEnd/>
            <a:tailEnd/>
          </a:ln>
        </p:spPr>
      </p:pic>
      <p:sp>
        <p:nvSpPr>
          <p:cNvPr id="7" name="Espace réservé du contenu 2"/>
          <p:cNvSpPr txBox="1">
            <a:spLocks/>
          </p:cNvSpPr>
          <p:nvPr/>
        </p:nvSpPr>
        <p:spPr>
          <a:xfrm>
            <a:off x="4336132" y="1229226"/>
            <a:ext cx="4484340" cy="425625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rgbClr val="D1D5D5"/>
                </a:solidFill>
                <a:latin typeface="Candara"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D1D5D5"/>
                </a:solidFill>
                <a:latin typeface="Candara"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D1D5D5"/>
                </a:solidFill>
                <a:latin typeface="Candara"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D1D5D5"/>
                </a:solidFill>
                <a:latin typeface="Candara" pitchFamily="34" charset="0"/>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D1D5D5"/>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42925" lvl="1" indent="-180975">
              <a:spcBef>
                <a:spcPts val="1200"/>
              </a:spcBef>
              <a:buFont typeface="Arial" pitchFamily="34" charset="0"/>
              <a:buChar char="•"/>
            </a:pPr>
            <a:r>
              <a:rPr lang="fr-FR" sz="1500" dirty="0"/>
              <a:t>plateformes académiques généralistes</a:t>
            </a:r>
          </a:p>
          <a:p>
            <a:pPr marL="717550" lvl="1" indent="0">
              <a:spcBef>
                <a:spcPts val="0"/>
              </a:spcBef>
              <a:buNone/>
            </a:pPr>
            <a:r>
              <a:rPr lang="fr-FR" sz="1000" dirty="0">
                <a:hlinkClick r:id="rId51"/>
              </a:rPr>
              <a:t>Agence Science-Presse</a:t>
            </a:r>
            <a:r>
              <a:rPr lang="fr-FR" sz="1000" dirty="0"/>
              <a:t> , blogs, ouvert en 2005 (Québec)</a:t>
            </a:r>
          </a:p>
          <a:p>
            <a:pPr marL="717550" lvl="1" indent="0">
              <a:spcBef>
                <a:spcPts val="0"/>
              </a:spcBef>
              <a:buNone/>
            </a:pPr>
            <a:r>
              <a:rPr lang="fr-FR" sz="1000" dirty="0" err="1">
                <a:hlinkClick r:id="rId52"/>
              </a:rPr>
              <a:t>C@fé</a:t>
            </a:r>
            <a:r>
              <a:rPr lang="fr-FR" sz="1000" dirty="0">
                <a:hlinkClick r:id="rId52"/>
              </a:rPr>
              <a:t> des sciences</a:t>
            </a:r>
            <a:r>
              <a:rPr lang="fr-FR" sz="1000" dirty="0"/>
              <a:t>, vulgarisation STM</a:t>
            </a:r>
          </a:p>
          <a:p>
            <a:pPr marL="717550" lvl="1" indent="0">
              <a:spcBef>
                <a:spcPts val="0"/>
              </a:spcBef>
              <a:buNone/>
            </a:pPr>
            <a:r>
              <a:rPr lang="fr-FR" sz="1000" dirty="0">
                <a:hlinkClick r:id="rId53"/>
              </a:rPr>
              <a:t>Hypothèses.org</a:t>
            </a:r>
            <a:r>
              <a:rPr lang="fr-FR" sz="1000" dirty="0"/>
              <a:t> , ouvert en 2004, SHS</a:t>
            </a:r>
          </a:p>
          <a:p>
            <a:pPr marL="717550" lvl="1" indent="0">
              <a:spcBef>
                <a:spcPts val="0"/>
              </a:spcBef>
              <a:buFont typeface="Arial" pitchFamily="34" charset="0"/>
              <a:buNone/>
            </a:pPr>
            <a:r>
              <a:rPr lang="fr-FR" sz="1000" dirty="0">
                <a:hlinkClick r:id="rId54"/>
              </a:rPr>
              <a:t>PLOS blogs</a:t>
            </a:r>
            <a:endParaRPr lang="fr-FR" sz="1000" dirty="0"/>
          </a:p>
          <a:p>
            <a:pPr marL="717550" lvl="1" indent="0">
              <a:spcBef>
                <a:spcPts val="0"/>
              </a:spcBef>
              <a:buFont typeface="Arial" pitchFamily="34" charset="0"/>
              <a:buNone/>
            </a:pPr>
            <a:r>
              <a:rPr lang="fr-FR" sz="1000" dirty="0">
                <a:hlinkClick r:id="rId55"/>
              </a:rPr>
              <a:t>ResearchBlogging</a:t>
            </a:r>
            <a:r>
              <a:rPr lang="fr-FR" sz="1000" dirty="0"/>
              <a:t>, 2008-2017, 2 000 membres</a:t>
            </a:r>
          </a:p>
          <a:p>
            <a:pPr marL="717550" lvl="1" indent="0">
              <a:spcBef>
                <a:spcPts val="0"/>
              </a:spcBef>
              <a:buFont typeface="Arial" pitchFamily="34" charset="0"/>
              <a:buNone/>
            </a:pPr>
            <a:r>
              <a:rPr lang="fr-FR" sz="1000" dirty="0" err="1">
                <a:hlinkClick r:id="rId56"/>
              </a:rPr>
              <a:t>ScienceBlogs</a:t>
            </a:r>
            <a:endParaRPr lang="fr-FR" sz="1000" dirty="0"/>
          </a:p>
          <a:p>
            <a:pPr marL="717550" lvl="1" indent="0">
              <a:spcBef>
                <a:spcPts val="0"/>
              </a:spcBef>
              <a:buFont typeface="Arial" pitchFamily="34" charset="0"/>
              <a:buNone/>
            </a:pPr>
            <a:r>
              <a:rPr lang="fr-FR" sz="1000" dirty="0" err="1">
                <a:hlinkClick r:id="rId57"/>
              </a:rPr>
              <a:t>ScienceSeeker</a:t>
            </a:r>
            <a:r>
              <a:rPr lang="fr-FR" sz="1000" dirty="0"/>
              <a:t>, 2 400 blogs</a:t>
            </a:r>
          </a:p>
        </p:txBody>
      </p:sp>
    </p:spTree>
    <p:extLst>
      <p:ext uri="{BB962C8B-B14F-4D97-AF65-F5344CB8AC3E}">
        <p14:creationId xmlns:p14="http://schemas.microsoft.com/office/powerpoint/2010/main" val="15582969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67544" y="1772816"/>
            <a:ext cx="4680520" cy="3325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Connecteur droit 15"/>
          <p:cNvCxnSpPr/>
          <p:nvPr/>
        </p:nvCxnSpPr>
        <p:spPr>
          <a:xfrm flipV="1">
            <a:off x="5148064" y="3068960"/>
            <a:ext cx="3384376" cy="2364"/>
          </a:xfrm>
          <a:prstGeom prst="line">
            <a:avLst/>
          </a:prstGeom>
          <a:ln w="19050">
            <a:solidFill>
              <a:srgbClr val="13C1C2"/>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588224" y="2996952"/>
            <a:ext cx="2034916" cy="369332"/>
          </a:xfrm>
          <a:prstGeom prst="rect">
            <a:avLst/>
          </a:prstGeom>
        </p:spPr>
        <p:txBody>
          <a:bodyPr wrap="none">
            <a:spAutoFit/>
          </a:bodyPr>
          <a:lstStyle/>
          <a:p>
            <a:pPr lvl="0"/>
            <a:r>
              <a:rPr lang="fr-FR" i="1" dirty="0">
                <a:solidFill>
                  <a:srgbClr val="D1D5D5"/>
                </a:solidFill>
              </a:rPr>
              <a:t>Usages et pratiques</a:t>
            </a:r>
          </a:p>
        </p:txBody>
      </p:sp>
    </p:spTree>
    <p:extLst>
      <p:ext uri="{BB962C8B-B14F-4D97-AF65-F5344CB8AC3E}">
        <p14:creationId xmlns:p14="http://schemas.microsoft.com/office/powerpoint/2010/main" val="3086850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 nouveaux outils</a:t>
            </a:r>
          </a:p>
        </p:txBody>
      </p:sp>
      <p:pic>
        <p:nvPicPr>
          <p:cNvPr id="9" name="Espace réservé du contenu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12177"/>
            <a:ext cx="9144000" cy="4343400"/>
          </a:xfrm>
          <a:prstGeom prst="rect">
            <a:avLst/>
          </a:prstGeom>
        </p:spPr>
      </p:pic>
      <p:sp>
        <p:nvSpPr>
          <p:cNvPr id="10" name="Rectangle 9"/>
          <p:cNvSpPr/>
          <p:nvPr/>
        </p:nvSpPr>
        <p:spPr>
          <a:xfrm>
            <a:off x="5822052" y="5980638"/>
            <a:ext cx="3312368" cy="184666"/>
          </a:xfrm>
          <a:prstGeom prst="rect">
            <a:avLst/>
          </a:prstGeom>
        </p:spPr>
        <p:txBody>
          <a:bodyPr wrap="square">
            <a:spAutoFit/>
          </a:bodyPr>
          <a:lstStyle/>
          <a:p>
            <a:r>
              <a:rPr lang="fr-FR" sz="600" dirty="0">
                <a:solidFill>
                  <a:schemeClr val="bg1"/>
                </a:solidFill>
                <a:latin typeface="Candara" pitchFamily="34" charset="0"/>
                <a:hlinkClick r:id="rId4"/>
              </a:rPr>
              <a:t>http://blog.skloog.com/history-social-media-history-social-media-bookmarking/</a:t>
            </a:r>
            <a:r>
              <a:rPr lang="fr-FR" sz="600" dirty="0">
                <a:solidFill>
                  <a:schemeClr val="bg1"/>
                </a:solidFill>
                <a:latin typeface="Candara" pitchFamily="34" charset="0"/>
              </a:rPr>
              <a:t> †</a:t>
            </a:r>
          </a:p>
        </p:txBody>
      </p:sp>
    </p:spTree>
    <p:extLst>
      <p:ext uri="{BB962C8B-B14F-4D97-AF65-F5344CB8AC3E}">
        <p14:creationId xmlns:p14="http://schemas.microsoft.com/office/powerpoint/2010/main" val="13876594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825252"/>
            <a:ext cx="9144000" cy="4215608"/>
          </a:xfrm>
          <a:prstGeom prst="rect">
            <a:avLst/>
          </a:prstGeom>
        </p:spPr>
      </p:pic>
      <p:sp>
        <p:nvSpPr>
          <p:cNvPr id="3" name="Titre 2">
            <a:extLst>
              <a:ext uri="{FF2B5EF4-FFF2-40B4-BE49-F238E27FC236}">
                <a16:creationId xmlns:a16="http://schemas.microsoft.com/office/drawing/2014/main" id="{02D624E4-47C4-4C05-AD9D-E96747FA600D}"/>
              </a:ext>
            </a:extLst>
          </p:cNvPr>
          <p:cNvSpPr>
            <a:spLocks noGrp="1"/>
          </p:cNvSpPr>
          <p:nvPr>
            <p:ph type="title"/>
          </p:nvPr>
        </p:nvSpPr>
        <p:spPr/>
        <p:txBody>
          <a:bodyPr/>
          <a:lstStyle/>
          <a:p>
            <a:r>
              <a:rPr lang="fr-FR" dirty="0"/>
              <a:t>Des intérêts multiples</a:t>
            </a:r>
          </a:p>
        </p:txBody>
      </p:sp>
      <p:sp>
        <p:nvSpPr>
          <p:cNvPr id="5" name="Rectangle 4">
            <a:extLst>
              <a:ext uri="{FF2B5EF4-FFF2-40B4-BE49-F238E27FC236}">
                <a16:creationId xmlns:a16="http://schemas.microsoft.com/office/drawing/2014/main" id="{1D36B69E-BF03-4003-9CAE-5DBA3D845CCB}"/>
              </a:ext>
            </a:extLst>
          </p:cNvPr>
          <p:cNvSpPr/>
          <p:nvPr/>
        </p:nvSpPr>
        <p:spPr>
          <a:xfrm>
            <a:off x="4067944" y="6056487"/>
            <a:ext cx="4572000" cy="215444"/>
          </a:xfrm>
          <a:prstGeom prst="rect">
            <a:avLst/>
          </a:prstGeom>
        </p:spPr>
        <p:txBody>
          <a:bodyPr>
            <a:spAutoFit/>
          </a:bodyPr>
          <a:lstStyle/>
          <a:p>
            <a:r>
              <a:rPr lang="fr-FR" sz="800" dirty="0">
                <a:hlinkClick r:id="rId4"/>
              </a:rPr>
              <a:t>Groupe </a:t>
            </a:r>
            <a:r>
              <a:rPr lang="fr-FR" sz="800" i="1" dirty="0">
                <a:hlinkClick r:id="rId4"/>
              </a:rPr>
              <a:t>Open access</a:t>
            </a:r>
            <a:r>
              <a:rPr lang="fr-FR" sz="800" dirty="0">
                <a:hlinkClick r:id="rId4"/>
              </a:rPr>
              <a:t> LR</a:t>
            </a:r>
            <a:endParaRPr lang="fr-FR" sz="800" dirty="0"/>
          </a:p>
        </p:txBody>
      </p:sp>
    </p:spTree>
    <p:extLst>
      <p:ext uri="{BB962C8B-B14F-4D97-AF65-F5344CB8AC3E}">
        <p14:creationId xmlns:p14="http://schemas.microsoft.com/office/powerpoint/2010/main" val="17702036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Des outils à chaque étape du travail</a:t>
            </a:r>
          </a:p>
        </p:txBody>
      </p:sp>
      <p:pic>
        <p:nvPicPr>
          <p:cNvPr id="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34656" y="2253416"/>
            <a:ext cx="5375050" cy="3744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1979712" y="5949280"/>
            <a:ext cx="2304256" cy="184666"/>
          </a:xfrm>
          <a:prstGeom prst="rect">
            <a:avLst/>
          </a:prstGeom>
          <a:noFill/>
        </p:spPr>
        <p:txBody>
          <a:bodyPr wrap="square" rtlCol="0">
            <a:spAutoFit/>
          </a:bodyPr>
          <a:lstStyle/>
          <a:p>
            <a:r>
              <a:rPr lang="fr-FR" sz="600" dirty="0">
                <a:solidFill>
                  <a:srgbClr val="D1D5D5"/>
                </a:solidFill>
              </a:rPr>
              <a:t>D. L’</a:t>
            </a:r>
            <a:r>
              <a:rPr lang="fr-FR" sz="600" dirty="0" err="1">
                <a:solidFill>
                  <a:srgbClr val="D1D5D5"/>
                </a:solidFill>
              </a:rPr>
              <a:t>Hostis</a:t>
            </a:r>
            <a:r>
              <a:rPr lang="fr-FR" sz="600" dirty="0">
                <a:solidFill>
                  <a:srgbClr val="D1D5D5"/>
                </a:solidFill>
              </a:rPr>
              <a:t> et P. Volland-</a:t>
            </a:r>
            <a:r>
              <a:rPr lang="fr-FR" sz="600" dirty="0" err="1">
                <a:solidFill>
                  <a:srgbClr val="D1D5D5"/>
                </a:solidFill>
              </a:rPr>
              <a:t>Nail</a:t>
            </a:r>
            <a:r>
              <a:rPr lang="fr-FR" sz="600" dirty="0">
                <a:solidFill>
                  <a:srgbClr val="D1D5D5"/>
                </a:solidFill>
              </a:rPr>
              <a:t>, In </a:t>
            </a:r>
            <a:r>
              <a:rPr lang="fr-FR" sz="600" dirty="0">
                <a:solidFill>
                  <a:srgbClr val="D1D5D5"/>
                </a:solidFill>
                <a:hlinkClick r:id="rId4"/>
              </a:rPr>
              <a:t>P. Aventurier et al.</a:t>
            </a:r>
            <a:endParaRPr lang="fr-FR" sz="600" dirty="0">
              <a:solidFill>
                <a:srgbClr val="D1D5D5"/>
              </a:solidFill>
            </a:endParaRPr>
          </a:p>
        </p:txBody>
      </p:sp>
      <p:sp>
        <p:nvSpPr>
          <p:cNvPr id="6" name="ZoneTexte 5"/>
          <p:cNvSpPr txBox="1"/>
          <p:nvPr/>
        </p:nvSpPr>
        <p:spPr>
          <a:xfrm>
            <a:off x="7889938" y="5240233"/>
            <a:ext cx="720080" cy="276999"/>
          </a:xfrm>
          <a:prstGeom prst="rect">
            <a:avLst/>
          </a:prstGeom>
          <a:noFill/>
        </p:spPr>
        <p:txBody>
          <a:bodyPr wrap="square" rtlCol="0">
            <a:spAutoFit/>
          </a:bodyPr>
          <a:lstStyle/>
          <a:p>
            <a:r>
              <a:rPr lang="fr-FR" sz="1200" i="1" dirty="0">
                <a:solidFill>
                  <a:srgbClr val="D1D5D5"/>
                </a:solidFill>
                <a:latin typeface="Candara" pitchFamily="34" charset="0"/>
              </a:rPr>
              <a:t>blogs</a:t>
            </a:r>
          </a:p>
        </p:txBody>
      </p:sp>
      <p:sp>
        <p:nvSpPr>
          <p:cNvPr id="7" name="Rectangle 6"/>
          <p:cNvSpPr/>
          <p:nvPr/>
        </p:nvSpPr>
        <p:spPr>
          <a:xfrm>
            <a:off x="7596336" y="4852651"/>
            <a:ext cx="505267" cy="276999"/>
          </a:xfrm>
          <a:prstGeom prst="rect">
            <a:avLst/>
          </a:prstGeom>
        </p:spPr>
        <p:txBody>
          <a:bodyPr wrap="none">
            <a:spAutoFit/>
          </a:bodyPr>
          <a:lstStyle/>
          <a:p>
            <a:r>
              <a:rPr lang="fr-FR" sz="1200" i="1" dirty="0">
                <a:solidFill>
                  <a:srgbClr val="D1D5D5"/>
                </a:solidFill>
                <a:latin typeface="Candara" pitchFamily="34" charset="0"/>
              </a:rPr>
              <a:t>wikis</a:t>
            </a:r>
          </a:p>
        </p:txBody>
      </p:sp>
      <p:sp>
        <p:nvSpPr>
          <p:cNvPr id="9" name="Rectangle 8"/>
          <p:cNvSpPr/>
          <p:nvPr/>
        </p:nvSpPr>
        <p:spPr>
          <a:xfrm>
            <a:off x="7452320" y="2263805"/>
            <a:ext cx="756938" cy="461665"/>
          </a:xfrm>
          <a:prstGeom prst="rect">
            <a:avLst/>
          </a:prstGeom>
        </p:spPr>
        <p:txBody>
          <a:bodyPr wrap="none">
            <a:spAutoFit/>
          </a:bodyPr>
          <a:lstStyle/>
          <a:p>
            <a:pPr lvl="0"/>
            <a:r>
              <a:rPr lang="fr-FR" sz="1200" i="1" dirty="0">
                <a:solidFill>
                  <a:srgbClr val="D1D5D5"/>
                </a:solidFill>
                <a:latin typeface="Candara" pitchFamily="34" charset="0"/>
              </a:rPr>
              <a:t>outils de </a:t>
            </a:r>
            <a:br>
              <a:rPr lang="fr-FR" sz="1200" i="1" dirty="0">
                <a:solidFill>
                  <a:srgbClr val="D1D5D5"/>
                </a:solidFill>
                <a:latin typeface="Candara" pitchFamily="34" charset="0"/>
              </a:rPr>
            </a:br>
            <a:r>
              <a:rPr lang="fr-FR" sz="1200" i="1" dirty="0">
                <a:solidFill>
                  <a:srgbClr val="D1D5D5"/>
                </a:solidFill>
                <a:latin typeface="Candara" pitchFamily="34" charset="0"/>
              </a:rPr>
              <a:t>partage</a:t>
            </a:r>
          </a:p>
        </p:txBody>
      </p:sp>
      <p:sp>
        <p:nvSpPr>
          <p:cNvPr id="10" name="Rectangle 9"/>
          <p:cNvSpPr/>
          <p:nvPr/>
        </p:nvSpPr>
        <p:spPr>
          <a:xfrm>
            <a:off x="4140930" y="1528915"/>
            <a:ext cx="1253869" cy="276999"/>
          </a:xfrm>
          <a:prstGeom prst="rect">
            <a:avLst/>
          </a:prstGeom>
        </p:spPr>
        <p:txBody>
          <a:bodyPr wrap="none">
            <a:spAutoFit/>
          </a:bodyPr>
          <a:lstStyle/>
          <a:p>
            <a:pPr lvl="0"/>
            <a:r>
              <a:rPr lang="fr-FR" sz="1200" i="1" dirty="0">
                <a:solidFill>
                  <a:srgbClr val="D1D5D5"/>
                </a:solidFill>
                <a:latin typeface="Candara" pitchFamily="34" charset="0"/>
              </a:rPr>
              <a:t>outils de partage</a:t>
            </a:r>
          </a:p>
        </p:txBody>
      </p:sp>
      <p:sp>
        <p:nvSpPr>
          <p:cNvPr id="11" name="Rectangle 10"/>
          <p:cNvSpPr/>
          <p:nvPr/>
        </p:nvSpPr>
        <p:spPr>
          <a:xfrm>
            <a:off x="3558078" y="1789366"/>
            <a:ext cx="1183337" cy="276999"/>
          </a:xfrm>
          <a:prstGeom prst="rect">
            <a:avLst/>
          </a:prstGeom>
        </p:spPr>
        <p:txBody>
          <a:bodyPr wrap="none">
            <a:spAutoFit/>
          </a:bodyPr>
          <a:lstStyle/>
          <a:p>
            <a:pPr lvl="0"/>
            <a:r>
              <a:rPr lang="fr-FR" sz="1200" i="1" dirty="0">
                <a:solidFill>
                  <a:srgbClr val="D1D5D5"/>
                </a:solidFill>
                <a:latin typeface="Candara" pitchFamily="34" charset="0"/>
              </a:rPr>
              <a:t>réseaux sociaux</a:t>
            </a:r>
          </a:p>
        </p:txBody>
      </p:sp>
      <p:sp>
        <p:nvSpPr>
          <p:cNvPr id="13" name="Rectangle 12"/>
          <p:cNvSpPr/>
          <p:nvPr/>
        </p:nvSpPr>
        <p:spPr>
          <a:xfrm>
            <a:off x="4861010" y="1872407"/>
            <a:ext cx="1098378" cy="276999"/>
          </a:xfrm>
          <a:prstGeom prst="rect">
            <a:avLst/>
          </a:prstGeom>
        </p:spPr>
        <p:txBody>
          <a:bodyPr wrap="none">
            <a:spAutoFit/>
          </a:bodyPr>
          <a:lstStyle/>
          <a:p>
            <a:r>
              <a:rPr lang="fr-FR" sz="1200" i="1" dirty="0">
                <a:solidFill>
                  <a:srgbClr val="D1D5D5"/>
                </a:solidFill>
                <a:latin typeface="Candara" pitchFamily="34" charset="0"/>
              </a:rPr>
              <a:t>microblogging</a:t>
            </a:r>
            <a:endParaRPr lang="fr-FR" dirty="0">
              <a:latin typeface="Candara" pitchFamily="34" charset="0"/>
            </a:endParaRPr>
          </a:p>
        </p:txBody>
      </p:sp>
      <p:sp>
        <p:nvSpPr>
          <p:cNvPr id="14" name="Rectangle 13"/>
          <p:cNvSpPr/>
          <p:nvPr/>
        </p:nvSpPr>
        <p:spPr>
          <a:xfrm>
            <a:off x="597984" y="4695528"/>
            <a:ext cx="1183337" cy="276999"/>
          </a:xfrm>
          <a:prstGeom prst="rect">
            <a:avLst/>
          </a:prstGeom>
        </p:spPr>
        <p:txBody>
          <a:bodyPr wrap="none">
            <a:spAutoFit/>
          </a:bodyPr>
          <a:lstStyle/>
          <a:p>
            <a:pPr lvl="0"/>
            <a:r>
              <a:rPr lang="fr-FR" sz="1200" i="1" dirty="0">
                <a:solidFill>
                  <a:srgbClr val="D1D5D5"/>
                </a:solidFill>
                <a:latin typeface="Candara" pitchFamily="34" charset="0"/>
              </a:rPr>
              <a:t>réseaux sociaux</a:t>
            </a:r>
          </a:p>
        </p:txBody>
      </p:sp>
      <p:sp>
        <p:nvSpPr>
          <p:cNvPr id="15" name="Rectangle 14"/>
          <p:cNvSpPr/>
          <p:nvPr/>
        </p:nvSpPr>
        <p:spPr>
          <a:xfrm>
            <a:off x="941374" y="4963234"/>
            <a:ext cx="1098378" cy="276999"/>
          </a:xfrm>
          <a:prstGeom prst="rect">
            <a:avLst/>
          </a:prstGeom>
        </p:spPr>
        <p:txBody>
          <a:bodyPr wrap="none">
            <a:spAutoFit/>
          </a:bodyPr>
          <a:lstStyle/>
          <a:p>
            <a:r>
              <a:rPr lang="fr-FR" sz="1200" i="1" dirty="0">
                <a:solidFill>
                  <a:srgbClr val="D1D5D5"/>
                </a:solidFill>
                <a:latin typeface="Candara" pitchFamily="34" charset="0"/>
              </a:rPr>
              <a:t>microblogging</a:t>
            </a:r>
            <a:endParaRPr lang="fr-FR" dirty="0">
              <a:latin typeface="Candara" pitchFamily="34" charset="0"/>
            </a:endParaRPr>
          </a:p>
        </p:txBody>
      </p:sp>
      <p:sp>
        <p:nvSpPr>
          <p:cNvPr id="16" name="Rectangle 15"/>
          <p:cNvSpPr/>
          <p:nvPr/>
        </p:nvSpPr>
        <p:spPr>
          <a:xfrm>
            <a:off x="7589548" y="3290501"/>
            <a:ext cx="1183337" cy="276999"/>
          </a:xfrm>
          <a:prstGeom prst="rect">
            <a:avLst/>
          </a:prstGeom>
        </p:spPr>
        <p:txBody>
          <a:bodyPr wrap="none">
            <a:spAutoFit/>
          </a:bodyPr>
          <a:lstStyle/>
          <a:p>
            <a:pPr lvl="0"/>
            <a:r>
              <a:rPr lang="fr-FR" sz="1200" i="1" dirty="0">
                <a:solidFill>
                  <a:srgbClr val="D1D5D5"/>
                </a:solidFill>
                <a:latin typeface="Candara" pitchFamily="34" charset="0"/>
              </a:rPr>
              <a:t>réseaux sociaux</a:t>
            </a:r>
          </a:p>
        </p:txBody>
      </p:sp>
      <p:sp>
        <p:nvSpPr>
          <p:cNvPr id="17" name="Rectangle 16"/>
          <p:cNvSpPr/>
          <p:nvPr/>
        </p:nvSpPr>
        <p:spPr>
          <a:xfrm>
            <a:off x="7429623" y="3568676"/>
            <a:ext cx="1098378" cy="276999"/>
          </a:xfrm>
          <a:prstGeom prst="rect">
            <a:avLst/>
          </a:prstGeom>
        </p:spPr>
        <p:txBody>
          <a:bodyPr wrap="none">
            <a:spAutoFit/>
          </a:bodyPr>
          <a:lstStyle/>
          <a:p>
            <a:r>
              <a:rPr lang="fr-FR" sz="1200" i="1" dirty="0">
                <a:solidFill>
                  <a:srgbClr val="D1D5D5"/>
                </a:solidFill>
                <a:latin typeface="Candara" pitchFamily="34" charset="0"/>
              </a:rPr>
              <a:t>microblogging</a:t>
            </a:r>
            <a:endParaRPr lang="fr-FR" dirty="0">
              <a:latin typeface="Candara" pitchFamily="34" charset="0"/>
            </a:endParaRPr>
          </a:p>
        </p:txBody>
      </p:sp>
      <p:sp>
        <p:nvSpPr>
          <p:cNvPr id="18" name="Rectangle 17"/>
          <p:cNvSpPr/>
          <p:nvPr/>
        </p:nvSpPr>
        <p:spPr>
          <a:xfrm>
            <a:off x="1043608" y="3198167"/>
            <a:ext cx="756938" cy="461665"/>
          </a:xfrm>
          <a:prstGeom prst="rect">
            <a:avLst/>
          </a:prstGeom>
        </p:spPr>
        <p:txBody>
          <a:bodyPr wrap="none">
            <a:spAutoFit/>
          </a:bodyPr>
          <a:lstStyle/>
          <a:p>
            <a:pPr lvl="0"/>
            <a:r>
              <a:rPr lang="fr-FR" sz="1200" i="1" dirty="0">
                <a:solidFill>
                  <a:srgbClr val="D1D5D5"/>
                </a:solidFill>
                <a:latin typeface="Candara" pitchFamily="34" charset="0"/>
              </a:rPr>
              <a:t>outils de </a:t>
            </a:r>
            <a:br>
              <a:rPr lang="fr-FR" sz="1200" i="1" dirty="0">
                <a:solidFill>
                  <a:srgbClr val="D1D5D5"/>
                </a:solidFill>
                <a:latin typeface="Candara" pitchFamily="34" charset="0"/>
              </a:rPr>
            </a:br>
            <a:r>
              <a:rPr lang="fr-FR" sz="1200" i="1" dirty="0">
                <a:solidFill>
                  <a:srgbClr val="D1D5D5"/>
                </a:solidFill>
                <a:latin typeface="Candara" pitchFamily="34" charset="0"/>
              </a:rPr>
              <a:t>partage</a:t>
            </a:r>
          </a:p>
        </p:txBody>
      </p:sp>
    </p:spTree>
    <p:extLst>
      <p:ext uri="{BB962C8B-B14F-4D97-AF65-F5344CB8AC3E}">
        <p14:creationId xmlns:p14="http://schemas.microsoft.com/office/powerpoint/2010/main" val="4067142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dirty="0"/>
              <a:t>Rechercher et partager l’information</a:t>
            </a:r>
            <a:endParaRPr lang="fr-FR" sz="1600" dirty="0"/>
          </a:p>
        </p:txBody>
      </p:sp>
      <p:sp>
        <p:nvSpPr>
          <p:cNvPr id="5" name="Espace réservé du contenu 4"/>
          <p:cNvSpPr>
            <a:spLocks noGrp="1"/>
          </p:cNvSpPr>
          <p:nvPr>
            <p:ph idx="1"/>
          </p:nvPr>
        </p:nvSpPr>
        <p:spPr>
          <a:xfrm>
            <a:off x="1007604" y="2492896"/>
            <a:ext cx="7128792" cy="1872208"/>
          </a:xfrm>
          <a:solidFill>
            <a:srgbClr val="13C1C2">
              <a:alpha val="50000"/>
            </a:srgbClr>
          </a:solidFill>
          <a:ln w="76200">
            <a:solidFill>
              <a:schemeClr val="bg1">
                <a:lumMod val="75000"/>
              </a:schemeClr>
            </a:solidFill>
          </a:ln>
          <a:effectLst>
            <a:outerShdw blurRad="50800" dist="50800" dir="5400000" algn="ctr" rotWithShape="0">
              <a:srgbClr val="000000">
                <a:alpha val="65000"/>
              </a:srgbClr>
            </a:outerShdw>
          </a:effectLst>
          <a:scene3d>
            <a:camera prst="orthographicFront"/>
            <a:lightRig rig="threePt" dir="t"/>
          </a:scene3d>
          <a:sp3d>
            <a:bevelT prst="slope"/>
          </a:sp3d>
        </p:spPr>
        <p:txBody>
          <a:bodyPr>
            <a:normAutofit fontScale="92500" lnSpcReduction="10000"/>
          </a:bodyPr>
          <a:lstStyle/>
          <a:p>
            <a:pPr marL="0" indent="0" algn="ctr">
              <a:buNone/>
            </a:pPr>
            <a:endParaRPr lang="fr-FR" sz="1300" dirty="0">
              <a:solidFill>
                <a:schemeClr val="bg1"/>
              </a:solidFill>
            </a:endParaRPr>
          </a:p>
          <a:p>
            <a:pPr marL="0" indent="0" algn="ctr">
              <a:buNone/>
            </a:pPr>
            <a:r>
              <a:rPr lang="fr-FR" dirty="0">
                <a:solidFill>
                  <a:schemeClr val="bg1"/>
                </a:solidFill>
              </a:rPr>
              <a:t>« En matière de recherche et de veille dans le domaine scientifique, il faudra donc penser à utiliser : </a:t>
            </a:r>
          </a:p>
          <a:p>
            <a:pPr marL="0" lvl="1" indent="0" algn="ctr">
              <a:buNone/>
            </a:pPr>
            <a:r>
              <a:rPr lang="fr-FR" sz="2400" dirty="0">
                <a:solidFill>
                  <a:schemeClr val="bg1"/>
                </a:solidFill>
              </a:rPr>
              <a:t>- les serveurs professionnels […] ;</a:t>
            </a:r>
          </a:p>
          <a:p>
            <a:pPr marL="0" lvl="1" indent="0" algn="ctr">
              <a:buNone/>
            </a:pPr>
            <a:r>
              <a:rPr lang="fr-FR" sz="2400" dirty="0">
                <a:solidFill>
                  <a:schemeClr val="bg1"/>
                </a:solidFill>
              </a:rPr>
              <a:t>- mais aussi les outils du web 2.0 […] »</a:t>
            </a:r>
          </a:p>
          <a:p>
            <a:pPr marL="0" lvl="1" indent="0" algn="ctr">
              <a:buNone/>
            </a:pPr>
            <a:r>
              <a:rPr lang="fr-FR" sz="800" dirty="0">
                <a:solidFill>
                  <a:schemeClr val="bg1"/>
                </a:solidFill>
              </a:rPr>
              <a:t>(C. Tisserand-</a:t>
            </a:r>
            <a:r>
              <a:rPr lang="fr-FR" sz="800" dirty="0" err="1">
                <a:solidFill>
                  <a:schemeClr val="bg1"/>
                </a:solidFill>
              </a:rPr>
              <a:t>Barthole</a:t>
            </a:r>
            <a:r>
              <a:rPr lang="fr-FR" sz="800" dirty="0">
                <a:solidFill>
                  <a:schemeClr val="bg1"/>
                </a:solidFill>
              </a:rPr>
              <a:t>, 09/2012)</a:t>
            </a:r>
          </a:p>
          <a:p>
            <a:pPr marL="0" lvl="1" indent="0" algn="ctr">
              <a:buNone/>
            </a:pPr>
            <a:endParaRPr lang="fr-FR" sz="1300" dirty="0">
              <a:solidFill>
                <a:schemeClr val="bg1"/>
              </a:solidFill>
            </a:endParaRPr>
          </a:p>
        </p:txBody>
      </p:sp>
    </p:spTree>
    <p:extLst>
      <p:ext uri="{BB962C8B-B14F-4D97-AF65-F5344CB8AC3E}">
        <p14:creationId xmlns:p14="http://schemas.microsoft.com/office/powerpoint/2010/main" val="14830522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Rechercher et partager l’information</a:t>
            </a:r>
            <a:br>
              <a:rPr lang="fr-FR" dirty="0"/>
            </a:br>
            <a:r>
              <a:rPr lang="fr-FR" sz="1600" dirty="0"/>
              <a:t>intérêt</a:t>
            </a:r>
            <a:endParaRPr lang="fr-FR" dirty="0"/>
          </a:p>
        </p:txBody>
      </p:sp>
      <p:pic>
        <p:nvPicPr>
          <p:cNvPr id="18"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79079" y="3284984"/>
            <a:ext cx="5843264" cy="2653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7512882" y="5754027"/>
            <a:ext cx="609462" cy="184666"/>
          </a:xfrm>
          <a:prstGeom prst="rect">
            <a:avLst/>
          </a:prstGeom>
        </p:spPr>
        <p:txBody>
          <a:bodyPr wrap="none">
            <a:spAutoFit/>
          </a:bodyPr>
          <a:lstStyle/>
          <a:p>
            <a:pPr marL="0" lvl="1" algn="ctr"/>
            <a:r>
              <a:rPr lang="fr-FR" sz="600" dirty="0">
                <a:latin typeface="Candara" pitchFamily="34" charset="0"/>
                <a:hlinkClick r:id="rId4"/>
              </a:rPr>
              <a:t>O. Ertzscheid</a:t>
            </a:r>
            <a:endParaRPr lang="fr-FR" sz="600" dirty="0">
              <a:latin typeface="Candara" pitchFamily="34" charset="0"/>
            </a:endParaRPr>
          </a:p>
        </p:txBody>
      </p:sp>
      <p:sp>
        <p:nvSpPr>
          <p:cNvPr id="6" name="Rectangle 5"/>
          <p:cNvSpPr/>
          <p:nvPr/>
        </p:nvSpPr>
        <p:spPr>
          <a:xfrm>
            <a:off x="1017960" y="1700808"/>
            <a:ext cx="5040560" cy="1200329"/>
          </a:xfrm>
          <a:prstGeom prst="rect">
            <a:avLst/>
          </a:prstGeom>
          <a:solidFill>
            <a:srgbClr val="13C1C2">
              <a:alpha val="50000"/>
            </a:srgbClr>
          </a:solidFill>
          <a:ln w="76200">
            <a:solidFill>
              <a:schemeClr val="bg1">
                <a:lumMod val="75000"/>
              </a:schemeClr>
            </a:solidFill>
          </a:ln>
          <a:scene3d>
            <a:camera prst="orthographicFront"/>
            <a:lightRig rig="threePt" dir="t"/>
          </a:scene3d>
          <a:sp3d>
            <a:bevelT prst="slope"/>
          </a:sp3d>
        </p:spPr>
        <p:txBody>
          <a:bodyPr wrap="square">
            <a:spAutoFit/>
          </a:bodyPr>
          <a:lstStyle/>
          <a:p>
            <a:pPr algn="ctr"/>
            <a:endParaRPr lang="fr-FR" sz="1200" dirty="0">
              <a:solidFill>
                <a:schemeClr val="bg1"/>
              </a:solidFill>
              <a:latin typeface="Candara" pitchFamily="34" charset="0"/>
            </a:endParaRPr>
          </a:p>
          <a:p>
            <a:r>
              <a:rPr lang="en-US" sz="2400" dirty="0">
                <a:solidFill>
                  <a:schemeClr val="bg1"/>
                </a:solidFill>
                <a:latin typeface="Candara" pitchFamily="34" charset="0"/>
              </a:rPr>
              <a:t>« </a:t>
            </a:r>
            <a:r>
              <a:rPr lang="en-US" sz="2400" i="1" dirty="0">
                <a:solidFill>
                  <a:schemeClr val="bg1"/>
                </a:solidFill>
                <a:latin typeface="Candara" pitchFamily="34" charset="0"/>
              </a:rPr>
              <a:t>It’s not just who you know… it’s what they’ve published</a:t>
            </a:r>
            <a:r>
              <a:rPr lang="en-US" sz="2400" dirty="0">
                <a:solidFill>
                  <a:schemeClr val="bg1"/>
                </a:solidFill>
                <a:latin typeface="Candara" pitchFamily="34" charset="0"/>
              </a:rPr>
              <a:t> »</a:t>
            </a:r>
            <a:r>
              <a:rPr lang="en-US" sz="1000" dirty="0"/>
              <a:t> </a:t>
            </a:r>
            <a:r>
              <a:rPr lang="fr-FR" sz="1000" dirty="0">
                <a:solidFill>
                  <a:schemeClr val="bg1"/>
                </a:solidFill>
                <a:latin typeface="Candara" pitchFamily="34" charset="0"/>
              </a:rPr>
              <a:t>(</a:t>
            </a:r>
            <a:r>
              <a:rPr lang="fr-FR" sz="1000" i="1" dirty="0">
                <a:solidFill>
                  <a:schemeClr val="bg1"/>
                </a:solidFill>
                <a:latin typeface="Candara" pitchFamily="34" charset="0"/>
                <a:hlinkClick r:id="rId5"/>
              </a:rPr>
              <a:t>American </a:t>
            </a:r>
            <a:r>
              <a:rPr lang="fr-FR" sz="1000" i="1" dirty="0" err="1">
                <a:solidFill>
                  <a:schemeClr val="bg1"/>
                </a:solidFill>
                <a:latin typeface="Candara" pitchFamily="34" charset="0"/>
                <a:hlinkClick r:id="rId5"/>
              </a:rPr>
              <a:t>Biotechnologist</a:t>
            </a:r>
            <a:r>
              <a:rPr lang="fr-FR" sz="1000" dirty="0">
                <a:solidFill>
                  <a:schemeClr val="bg1"/>
                </a:solidFill>
                <a:latin typeface="Candara" pitchFamily="34" charset="0"/>
              </a:rPr>
              <a:t>)</a:t>
            </a:r>
          </a:p>
          <a:p>
            <a:pPr algn="ctr"/>
            <a:endParaRPr lang="fr-FR" sz="1200" dirty="0">
              <a:solidFill>
                <a:schemeClr val="bg1"/>
              </a:solidFill>
              <a:latin typeface="Candara" pitchFamily="34" charset="0"/>
            </a:endParaRPr>
          </a:p>
        </p:txBody>
      </p:sp>
    </p:spTree>
    <p:extLst>
      <p:ext uri="{BB962C8B-B14F-4D97-AF65-F5344CB8AC3E}">
        <p14:creationId xmlns:p14="http://schemas.microsoft.com/office/powerpoint/2010/main" val="14810797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Rechercher et partager l’information</a:t>
            </a:r>
            <a:br>
              <a:rPr lang="fr-FR" dirty="0"/>
            </a:br>
            <a:r>
              <a:rPr lang="fr-FR" sz="1600" dirty="0"/>
              <a:t>intérêt</a:t>
            </a:r>
          </a:p>
        </p:txBody>
      </p:sp>
      <p:sp>
        <p:nvSpPr>
          <p:cNvPr id="4" name="Rectangle 3"/>
          <p:cNvSpPr/>
          <p:nvPr/>
        </p:nvSpPr>
        <p:spPr>
          <a:xfrm>
            <a:off x="967825" y="1483069"/>
            <a:ext cx="2984317" cy="461665"/>
          </a:xfrm>
          <a:prstGeom prst="rect">
            <a:avLst/>
          </a:prstGeom>
        </p:spPr>
        <p:txBody>
          <a:bodyPr wrap="square">
            <a:spAutoFit/>
          </a:bodyPr>
          <a:lstStyle/>
          <a:p>
            <a:r>
              <a:rPr lang="fr-FR" sz="2400" dirty="0">
                <a:solidFill>
                  <a:srgbClr val="D1D5D5"/>
                </a:solidFill>
                <a:latin typeface="Candara" pitchFamily="34" charset="0"/>
              </a:rPr>
              <a:t>Tags (</a:t>
            </a:r>
            <a:r>
              <a:rPr lang="fr-FR" sz="2400" dirty="0" err="1">
                <a:solidFill>
                  <a:srgbClr val="D1D5D5"/>
                </a:solidFill>
                <a:latin typeface="Candara" pitchFamily="34" charset="0"/>
              </a:rPr>
              <a:t>folksonomie</a:t>
            </a:r>
            <a:r>
              <a:rPr lang="fr-FR" sz="2400" dirty="0">
                <a:solidFill>
                  <a:srgbClr val="D1D5D5"/>
                </a:solidFill>
                <a:latin typeface="Candara" pitchFamily="34" charset="0"/>
              </a:rPr>
              <a:t>)</a:t>
            </a:r>
          </a:p>
        </p:txBody>
      </p:sp>
      <p:pic>
        <p:nvPicPr>
          <p:cNvPr id="1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7825" y="2468700"/>
            <a:ext cx="2160240" cy="2736304"/>
          </a:xfrm>
          <a:prstGeom prst="rect">
            <a:avLst/>
          </a:prstGeom>
          <a:noFill/>
          <a:ln w="9525">
            <a:noFill/>
            <a:miter lim="800000"/>
            <a:headEnd/>
            <a:tailEnd/>
          </a:ln>
        </p:spPr>
      </p:pic>
      <p:pic>
        <p:nvPicPr>
          <p:cNvPr id="20"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t="-13262"/>
          <a:stretch>
            <a:fillRect/>
          </a:stretch>
        </p:blipFill>
        <p:spPr bwMode="auto">
          <a:xfrm>
            <a:off x="5562539" y="2543157"/>
            <a:ext cx="2414569" cy="597811"/>
          </a:xfrm>
          <a:prstGeom prst="rect">
            <a:avLst/>
          </a:prstGeom>
          <a:noFill/>
          <a:ln w="9525">
            <a:noFill/>
            <a:miter lim="800000"/>
            <a:headEnd/>
            <a:tailEnd/>
          </a:ln>
        </p:spPr>
      </p:pic>
      <p:pic>
        <p:nvPicPr>
          <p:cNvPr id="21"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38269" y="4094903"/>
            <a:ext cx="4806139" cy="1123513"/>
          </a:xfrm>
          <a:prstGeom prst="rect">
            <a:avLst/>
          </a:prstGeom>
          <a:noFill/>
          <a:ln w="9525">
            <a:noFill/>
            <a:miter lim="800000"/>
            <a:headEnd/>
            <a:tailEnd/>
          </a:ln>
        </p:spPr>
      </p:pic>
      <p:sp>
        <p:nvSpPr>
          <p:cNvPr id="22" name="ZoneTexte 21"/>
          <p:cNvSpPr txBox="1"/>
          <p:nvPr/>
        </p:nvSpPr>
        <p:spPr>
          <a:xfrm>
            <a:off x="3142129" y="2622383"/>
            <a:ext cx="2585744" cy="104644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D1D5D5"/>
                </a:solidFill>
                <a:effectLst/>
                <a:uLnTx/>
                <a:uFillTx/>
                <a:latin typeface="Candara" pitchFamily="34" charset="0"/>
              </a:rPr>
              <a:t> </a:t>
            </a:r>
            <a:r>
              <a:rPr kumimoji="0" lang="fr-FR" sz="1100" b="0" i="0" u="none" strike="noStrike" kern="0" cap="none" spc="0" normalizeH="0" baseline="0" noProof="0" dirty="0">
                <a:ln>
                  <a:noFill/>
                </a:ln>
                <a:solidFill>
                  <a:srgbClr val="D1D5D5"/>
                </a:solidFill>
                <a:effectLst/>
                <a:uLnTx/>
                <a:uFillTx/>
                <a:latin typeface="Candara" pitchFamily="34" charset="0"/>
              </a:rPr>
              <a:t>indexation </a:t>
            </a:r>
            <a:r>
              <a:rPr kumimoji="0" lang="fr-FR" sz="1100" b="0" i="0" u="none" strike="noStrike" kern="0" cap="none" spc="0" normalizeH="0" noProof="0" dirty="0">
                <a:ln>
                  <a:noFill/>
                </a:ln>
                <a:solidFill>
                  <a:srgbClr val="D1D5D5"/>
                </a:solidFill>
                <a:effectLst/>
                <a:uLnTx/>
                <a:uFillTx/>
                <a:latin typeface="Candara" pitchFamily="34" charset="0"/>
              </a:rPr>
              <a:t>par la </a:t>
            </a:r>
            <a:br>
              <a:rPr kumimoji="0" lang="fr-FR" sz="1100" b="0" i="0" u="none" strike="noStrike" kern="0" cap="none" spc="0" normalizeH="0" noProof="0" dirty="0">
                <a:ln>
                  <a:noFill/>
                </a:ln>
                <a:solidFill>
                  <a:srgbClr val="D1D5D5"/>
                </a:solidFill>
                <a:effectLst/>
                <a:uLnTx/>
                <a:uFillTx/>
                <a:latin typeface="Candara" pitchFamily="34" charset="0"/>
              </a:rPr>
            </a:br>
            <a:r>
              <a:rPr kumimoji="0" lang="fr-FR" sz="1100" b="0" i="0" u="none" strike="noStrike" kern="0" cap="none" spc="0" normalizeH="0" baseline="0" noProof="0" dirty="0">
                <a:ln>
                  <a:noFill/>
                </a:ln>
                <a:solidFill>
                  <a:srgbClr val="D1D5D5"/>
                </a:solidFill>
                <a:effectLst/>
                <a:uLnTx/>
                <a:uFillTx/>
                <a:latin typeface="Candara" pitchFamily="34" charset="0"/>
                <a:hlinkClick r:id="rId6"/>
              </a:rPr>
              <a:t>Library of </a:t>
            </a:r>
            <a:r>
              <a:rPr kumimoji="0" lang="fr-FR" sz="1100" b="0" i="0" u="none" strike="noStrike" kern="0" cap="none" spc="0" normalizeH="0" baseline="0" noProof="0" dirty="0" err="1">
                <a:ln>
                  <a:noFill/>
                </a:ln>
                <a:solidFill>
                  <a:srgbClr val="D1D5D5"/>
                </a:solidFill>
                <a:effectLst/>
                <a:uLnTx/>
                <a:uFillTx/>
                <a:latin typeface="Candara" pitchFamily="34" charset="0"/>
                <a:hlinkClick r:id="rId6"/>
              </a:rPr>
              <a:t>Congress</a:t>
            </a:r>
            <a:endParaRPr kumimoji="0" lang="fr-FR" sz="1100" b="0" i="0" u="none" strike="noStrike" kern="0" cap="none" spc="0" normalizeH="0" baseline="0" noProof="0" dirty="0">
              <a:ln>
                <a:noFill/>
              </a:ln>
              <a:solidFill>
                <a:srgbClr val="D1D5D5"/>
              </a:solidFill>
              <a:effectLst/>
              <a:uLnTx/>
              <a:uFillTx/>
              <a:latin typeface="Candara"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100" b="0" i="0" u="none" strike="noStrike" kern="0" cap="none" spc="0" normalizeH="0" baseline="0" noProof="0" dirty="0">
              <a:ln>
                <a:noFill/>
              </a:ln>
              <a:solidFill>
                <a:srgbClr val="D1D5D5"/>
              </a:solidFill>
              <a:effectLst/>
              <a:uLnTx/>
              <a:uFillTx/>
              <a:latin typeface="Candara"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1100" b="0" i="0" u="none" strike="noStrike" kern="0" cap="none" spc="0" normalizeH="0" baseline="0" noProof="0" dirty="0">
                <a:ln>
                  <a:noFill/>
                </a:ln>
                <a:solidFill>
                  <a:srgbClr val="D1D5D5"/>
                </a:solidFill>
                <a:effectLst/>
                <a:uLnTx/>
                <a:uFillTx/>
                <a:latin typeface="Candara" pitchFamily="34" charset="0"/>
              </a:rPr>
              <a:t> indexation collaborative </a:t>
            </a:r>
            <a:br>
              <a:rPr kumimoji="0" lang="fr-FR" sz="1100" b="0" i="0" u="none" strike="noStrike" kern="0" cap="none" spc="0" normalizeH="0" baseline="0" noProof="0" dirty="0">
                <a:ln>
                  <a:noFill/>
                </a:ln>
                <a:solidFill>
                  <a:srgbClr val="D1D5D5"/>
                </a:solidFill>
                <a:effectLst/>
                <a:uLnTx/>
                <a:uFillTx/>
                <a:latin typeface="Candara" pitchFamily="34" charset="0"/>
              </a:rPr>
            </a:br>
            <a:r>
              <a:rPr kumimoji="0" lang="fr-FR" sz="1100" b="0" i="0" u="none" strike="noStrike" kern="0" cap="none" spc="0" normalizeH="0" baseline="0" noProof="0" dirty="0">
                <a:ln>
                  <a:noFill/>
                </a:ln>
                <a:solidFill>
                  <a:srgbClr val="D1D5D5"/>
                </a:solidFill>
                <a:effectLst/>
                <a:uLnTx/>
                <a:uFillTx/>
                <a:latin typeface="Candara" pitchFamily="34" charset="0"/>
                <a:hlinkClick r:id="rId7"/>
              </a:rPr>
              <a:t>Library </a:t>
            </a:r>
            <a:r>
              <a:rPr kumimoji="0" lang="fr-FR" sz="1100" b="0" i="0" u="none" strike="noStrike" kern="0" cap="none" spc="0" normalizeH="0" baseline="0" noProof="0" dirty="0" err="1">
                <a:ln>
                  <a:noFill/>
                </a:ln>
                <a:solidFill>
                  <a:srgbClr val="D1D5D5"/>
                </a:solidFill>
                <a:effectLst/>
                <a:uLnTx/>
                <a:uFillTx/>
                <a:latin typeface="Candara" pitchFamily="34" charset="0"/>
                <a:hlinkClick r:id="rId7"/>
              </a:rPr>
              <a:t>Thing</a:t>
            </a:r>
            <a:endParaRPr kumimoji="0" lang="fr-FR" sz="1100" b="0" i="0" u="none" strike="noStrike" kern="0" cap="none" spc="0" normalizeH="0" baseline="0" noProof="0" dirty="0">
              <a:ln>
                <a:noFill/>
              </a:ln>
              <a:solidFill>
                <a:srgbClr val="D1D5D5"/>
              </a:solidFill>
              <a:effectLst/>
              <a:uLnTx/>
              <a:uFillTx/>
              <a:latin typeface="Candara" pitchFamily="34" charset="0"/>
            </a:endParaRPr>
          </a:p>
        </p:txBody>
      </p:sp>
      <p:sp>
        <p:nvSpPr>
          <p:cNvPr id="23" name="Flèche droite 22"/>
          <p:cNvSpPr/>
          <p:nvPr/>
        </p:nvSpPr>
        <p:spPr>
          <a:xfrm>
            <a:off x="4868469" y="2795261"/>
            <a:ext cx="582677" cy="174606"/>
          </a:xfrm>
          <a:prstGeom prst="rightArrow">
            <a:avLst/>
          </a:prstGeom>
          <a:solidFill>
            <a:srgbClr val="13C1C2"/>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24" name="Flèche droite 23"/>
          <p:cNvSpPr/>
          <p:nvPr/>
        </p:nvSpPr>
        <p:spPr>
          <a:xfrm rot="2462249">
            <a:off x="3971116" y="3758644"/>
            <a:ext cx="458927" cy="186857"/>
          </a:xfrm>
          <a:prstGeom prst="rightArrow">
            <a:avLst/>
          </a:prstGeom>
          <a:solidFill>
            <a:srgbClr val="13C1C2"/>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orbel"/>
              <a:ea typeface="+mn-ea"/>
              <a:cs typeface="+mn-cs"/>
            </a:endParaRPr>
          </a:p>
        </p:txBody>
      </p:sp>
    </p:spTree>
    <p:extLst>
      <p:ext uri="{BB962C8B-B14F-4D97-AF65-F5344CB8AC3E}">
        <p14:creationId xmlns:p14="http://schemas.microsoft.com/office/powerpoint/2010/main" val="39419186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Rechercher et partager l’information</a:t>
            </a:r>
            <a:br>
              <a:rPr lang="fr-FR" dirty="0"/>
            </a:br>
            <a:r>
              <a:rPr lang="fr-FR" sz="1600" dirty="0"/>
              <a:t>intérêt</a:t>
            </a:r>
            <a:endParaRPr lang="fr-FR" dirty="0"/>
          </a:p>
        </p:txBody>
      </p:sp>
      <p:sp>
        <p:nvSpPr>
          <p:cNvPr id="3" name="Espace réservé du contenu 2"/>
          <p:cNvSpPr>
            <a:spLocks noGrp="1"/>
          </p:cNvSpPr>
          <p:nvPr>
            <p:ph idx="1"/>
          </p:nvPr>
        </p:nvSpPr>
        <p:spPr>
          <a:xfrm>
            <a:off x="1029841" y="1196752"/>
            <a:ext cx="7056784" cy="5472608"/>
          </a:xfrm>
        </p:spPr>
        <p:txBody>
          <a:bodyPr/>
          <a:lstStyle/>
          <a:p>
            <a:pPr marL="0" indent="0">
              <a:buNone/>
            </a:pPr>
            <a:r>
              <a:rPr lang="fr-FR" dirty="0"/>
              <a:t>Suivi de colloques à distance</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29841" y="2348880"/>
            <a:ext cx="7067550" cy="332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987824" y="5768516"/>
            <a:ext cx="1863824" cy="276999"/>
          </a:xfrm>
          <a:prstGeom prst="rect">
            <a:avLst/>
          </a:prstGeom>
        </p:spPr>
        <p:txBody>
          <a:bodyPr wrap="square">
            <a:spAutoFit/>
          </a:bodyPr>
          <a:lstStyle/>
          <a:p>
            <a:r>
              <a:rPr lang="fr-FR" sz="1200" dirty="0">
                <a:solidFill>
                  <a:srgbClr val="D1D5D5"/>
                </a:solidFill>
                <a:latin typeface="Candara" pitchFamily="34" charset="0"/>
              </a:rPr>
              <a:t>bloc-notes  collaboratif  </a:t>
            </a:r>
          </a:p>
        </p:txBody>
      </p:sp>
      <p:sp>
        <p:nvSpPr>
          <p:cNvPr id="5" name="Rectangle 4"/>
          <p:cNvSpPr/>
          <p:nvPr/>
        </p:nvSpPr>
        <p:spPr>
          <a:xfrm>
            <a:off x="1029841" y="5692674"/>
            <a:ext cx="1525935" cy="461665"/>
          </a:xfrm>
          <a:prstGeom prst="rect">
            <a:avLst/>
          </a:prstGeom>
        </p:spPr>
        <p:txBody>
          <a:bodyPr wrap="square">
            <a:spAutoFit/>
          </a:bodyPr>
          <a:lstStyle/>
          <a:p>
            <a:pPr algn="ctr"/>
            <a:r>
              <a:rPr lang="fr-FR" sz="1200" dirty="0">
                <a:solidFill>
                  <a:srgbClr val="D1D5D5"/>
                </a:solidFill>
                <a:latin typeface="Candara" pitchFamily="34" charset="0"/>
              </a:rPr>
              <a:t>retransmission en direct sur Internet</a:t>
            </a:r>
            <a:endParaRPr lang="fr-FR" sz="1200" dirty="0"/>
          </a:p>
        </p:txBody>
      </p:sp>
      <p:sp>
        <p:nvSpPr>
          <p:cNvPr id="7" name="Rectangle 6"/>
          <p:cNvSpPr/>
          <p:nvPr/>
        </p:nvSpPr>
        <p:spPr>
          <a:xfrm>
            <a:off x="6076131" y="5744289"/>
            <a:ext cx="1534779" cy="276999"/>
          </a:xfrm>
          <a:prstGeom prst="rect">
            <a:avLst/>
          </a:prstGeom>
        </p:spPr>
        <p:txBody>
          <a:bodyPr wrap="none">
            <a:spAutoFit/>
          </a:bodyPr>
          <a:lstStyle/>
          <a:p>
            <a:r>
              <a:rPr lang="fr-FR" sz="1200" dirty="0">
                <a:solidFill>
                  <a:srgbClr val="D1D5D5"/>
                </a:solidFill>
                <a:latin typeface="Candara" pitchFamily="34" charset="0"/>
              </a:rPr>
              <a:t>échanges sur Twitter</a:t>
            </a:r>
            <a:endParaRPr lang="fr-FR" dirty="0"/>
          </a:p>
        </p:txBody>
      </p:sp>
      <p:sp>
        <p:nvSpPr>
          <p:cNvPr id="6" name="Rectangle 5"/>
          <p:cNvSpPr/>
          <p:nvPr/>
        </p:nvSpPr>
        <p:spPr>
          <a:xfrm>
            <a:off x="2286000" y="6369153"/>
            <a:ext cx="4572000" cy="307777"/>
          </a:xfrm>
          <a:prstGeom prst="rect">
            <a:avLst/>
          </a:prstGeom>
        </p:spPr>
        <p:txBody>
          <a:bodyPr>
            <a:spAutoFit/>
          </a:bodyPr>
          <a:lstStyle/>
          <a:p>
            <a:pPr algn="ctr"/>
            <a:r>
              <a:rPr lang="fr-FR" sz="1400" dirty="0">
                <a:solidFill>
                  <a:srgbClr val="D1D5D5"/>
                </a:solidFill>
                <a:latin typeface="Candara" panose="020E0502030303020204" pitchFamily="34" charset="0"/>
              </a:rPr>
              <a:t>Un exemple : la </a:t>
            </a:r>
            <a:r>
              <a:rPr lang="fr-FR" sz="1400" dirty="0">
                <a:solidFill>
                  <a:srgbClr val="D1D5D5"/>
                </a:solidFill>
                <a:latin typeface="Candara" panose="020E0502030303020204" pitchFamily="34" charset="0"/>
                <a:hlinkClick r:id="rId4"/>
              </a:rPr>
              <a:t>journée </a:t>
            </a:r>
            <a:r>
              <a:rPr lang="fr-FR" sz="1400" i="1" dirty="0">
                <a:solidFill>
                  <a:srgbClr val="D1D5D5"/>
                </a:solidFill>
                <a:latin typeface="Candara" panose="020E0502030303020204" pitchFamily="34" charset="0"/>
                <a:hlinkClick r:id="rId4"/>
              </a:rPr>
              <a:t>Sciences sociales 2.0</a:t>
            </a:r>
            <a:r>
              <a:rPr lang="fr-FR" sz="1400" i="1" dirty="0">
                <a:solidFill>
                  <a:srgbClr val="D1D5D5"/>
                </a:solidFill>
                <a:latin typeface="Candara" panose="020E0502030303020204" pitchFamily="34" charset="0"/>
              </a:rPr>
              <a:t> </a:t>
            </a:r>
            <a:r>
              <a:rPr lang="fr-FR" sz="1400" dirty="0">
                <a:solidFill>
                  <a:srgbClr val="D1D5D5"/>
                </a:solidFill>
                <a:latin typeface="Candara" panose="020E0502030303020204" pitchFamily="34" charset="0"/>
              </a:rPr>
              <a:t>(17/11/2011)</a:t>
            </a:r>
          </a:p>
        </p:txBody>
      </p:sp>
    </p:spTree>
    <p:extLst>
      <p:ext uri="{BB962C8B-B14F-4D97-AF65-F5344CB8AC3E}">
        <p14:creationId xmlns:p14="http://schemas.microsoft.com/office/powerpoint/2010/main" val="6583470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solidFill>
                  <a:schemeClr val="bg1"/>
                </a:solidFill>
              </a:rPr>
              <a:t>Rechercher et partager l’information</a:t>
            </a:r>
            <a:br>
              <a:rPr lang="fr-FR" dirty="0">
                <a:solidFill>
                  <a:schemeClr val="bg1"/>
                </a:solidFill>
              </a:rPr>
            </a:br>
            <a:r>
              <a:rPr lang="fr-FR" sz="1600" dirty="0">
                <a:solidFill>
                  <a:schemeClr val="bg1"/>
                </a:solidFill>
              </a:rPr>
              <a:t>type d’informations</a:t>
            </a:r>
          </a:p>
        </p:txBody>
      </p:sp>
      <p:sp>
        <p:nvSpPr>
          <p:cNvPr id="4" name="Rectangle 3"/>
          <p:cNvSpPr/>
          <p:nvPr/>
        </p:nvSpPr>
        <p:spPr>
          <a:xfrm>
            <a:off x="25524" y="1293937"/>
            <a:ext cx="5400600" cy="461665"/>
          </a:xfrm>
          <a:prstGeom prst="rect">
            <a:avLst/>
          </a:prstGeom>
        </p:spPr>
        <p:txBody>
          <a:bodyPr wrap="square">
            <a:spAutoFit/>
          </a:bodyPr>
          <a:lstStyle/>
          <a:p>
            <a:pPr algn="ctr"/>
            <a:r>
              <a:rPr lang="fr-FR" sz="2400" dirty="0">
                <a:solidFill>
                  <a:srgbClr val="D1D5D5"/>
                </a:solidFill>
                <a:latin typeface="Candara" pitchFamily="34" charset="0"/>
              </a:rPr>
              <a:t>Eléments bibliographiques</a:t>
            </a:r>
          </a:p>
        </p:txBody>
      </p:sp>
      <p:sp>
        <p:nvSpPr>
          <p:cNvPr id="5" name="Rectangle 4"/>
          <p:cNvSpPr/>
          <p:nvPr/>
        </p:nvSpPr>
        <p:spPr>
          <a:xfrm>
            <a:off x="5220072" y="1941756"/>
            <a:ext cx="3168352" cy="523220"/>
          </a:xfrm>
          <a:prstGeom prst="rect">
            <a:avLst/>
          </a:prstGeom>
        </p:spPr>
        <p:txBody>
          <a:bodyPr wrap="square">
            <a:spAutoFit/>
          </a:bodyPr>
          <a:lstStyle/>
          <a:p>
            <a:pPr algn="ctr"/>
            <a:r>
              <a:rPr lang="fr-FR" sz="1400" dirty="0">
                <a:solidFill>
                  <a:srgbClr val="D5D5D5"/>
                </a:solidFill>
                <a:latin typeface="Candara" pitchFamily="34" charset="0"/>
              </a:rPr>
              <a:t>bases de références</a:t>
            </a:r>
            <a:br>
              <a:rPr lang="fr-FR" sz="1400" dirty="0">
                <a:solidFill>
                  <a:srgbClr val="D5D5D5"/>
                </a:solidFill>
                <a:latin typeface="Candara" pitchFamily="34" charset="0"/>
              </a:rPr>
            </a:br>
            <a:r>
              <a:rPr lang="fr-FR" sz="1400" dirty="0">
                <a:solidFill>
                  <a:srgbClr val="D5D5D5"/>
                </a:solidFill>
                <a:latin typeface="Candara" pitchFamily="34" charset="0"/>
              </a:rPr>
              <a:t>bibliographiques</a:t>
            </a:r>
          </a:p>
        </p:txBody>
      </p:sp>
      <p:pic>
        <p:nvPicPr>
          <p:cNvPr id="1026" name="Picture 2">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29572" y="3545959"/>
            <a:ext cx="1495983" cy="391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46739" y="2685391"/>
            <a:ext cx="2053653" cy="436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827584" y="1901591"/>
            <a:ext cx="2915816" cy="523220"/>
          </a:xfrm>
          <a:prstGeom prst="rect">
            <a:avLst/>
          </a:prstGeom>
        </p:spPr>
        <p:txBody>
          <a:bodyPr wrap="square">
            <a:spAutoFit/>
          </a:bodyPr>
          <a:lstStyle/>
          <a:p>
            <a:pPr algn="ctr"/>
            <a:r>
              <a:rPr lang="fr-FR" sz="1400" dirty="0">
                <a:solidFill>
                  <a:srgbClr val="D5D5D5"/>
                </a:solidFill>
                <a:latin typeface="Candara" pitchFamily="34" charset="0"/>
              </a:rPr>
              <a:t>bibliographie voire documents</a:t>
            </a:r>
            <a:br>
              <a:rPr lang="fr-FR" sz="1400" dirty="0">
                <a:solidFill>
                  <a:srgbClr val="D5D5D5"/>
                </a:solidFill>
                <a:latin typeface="Candara" pitchFamily="34" charset="0"/>
              </a:rPr>
            </a:br>
            <a:r>
              <a:rPr lang="fr-FR" sz="1400" dirty="0">
                <a:solidFill>
                  <a:srgbClr val="D5D5D5"/>
                </a:solidFill>
                <a:latin typeface="Candara" pitchFamily="34" charset="0"/>
              </a:rPr>
              <a:t>sur les réseaux sociaux</a:t>
            </a:r>
          </a:p>
        </p:txBody>
      </p:sp>
      <p:pic>
        <p:nvPicPr>
          <p:cNvPr id="17" name="Image 1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43225" y="2737847"/>
            <a:ext cx="2484533" cy="435600"/>
          </a:xfrm>
          <a:prstGeom prst="rect">
            <a:avLst/>
          </a:prstGeom>
        </p:spPr>
      </p:pic>
      <p:sp>
        <p:nvSpPr>
          <p:cNvPr id="3" name="Rectangle 2"/>
          <p:cNvSpPr/>
          <p:nvPr/>
        </p:nvSpPr>
        <p:spPr>
          <a:xfrm>
            <a:off x="2940784" y="4581128"/>
            <a:ext cx="3262432" cy="307777"/>
          </a:xfrm>
          <a:prstGeom prst="rect">
            <a:avLst/>
          </a:prstGeom>
        </p:spPr>
        <p:txBody>
          <a:bodyPr wrap="none">
            <a:spAutoFit/>
          </a:bodyPr>
          <a:lstStyle/>
          <a:p>
            <a:pPr algn="ctr"/>
            <a:r>
              <a:rPr lang="fr-FR" sz="1400" dirty="0">
                <a:solidFill>
                  <a:srgbClr val="D5D5D5"/>
                </a:solidFill>
                <a:latin typeface="Candara" pitchFamily="34" charset="0"/>
              </a:rPr>
              <a:t>références bibliographiques ponctuelles</a:t>
            </a:r>
          </a:p>
        </p:txBody>
      </p:sp>
      <p:pic>
        <p:nvPicPr>
          <p:cNvPr id="20" name="Picture 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218169" y="4953205"/>
            <a:ext cx="4707661" cy="9326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Image 20"/>
          <p:cNvPicPr>
            <a:picLocks noChangeAspect="1"/>
          </p:cNvPicPr>
          <p:nvPr/>
        </p:nvPicPr>
        <p:blipFill rotWithShape="1">
          <a:blip r:embed="rId9" cstate="email">
            <a:extLst>
              <a:ext uri="{28A0092B-C50C-407E-A947-70E740481C1C}">
                <a14:useLocalDpi xmlns:a14="http://schemas.microsoft.com/office/drawing/2010/main"/>
              </a:ext>
            </a:extLst>
          </a:blip>
          <a:srcRect b="8517"/>
          <a:stretch/>
        </p:blipFill>
        <p:spPr>
          <a:xfrm>
            <a:off x="2209293" y="5940102"/>
            <a:ext cx="4708277" cy="670016"/>
          </a:xfrm>
          <a:prstGeom prst="rect">
            <a:avLst/>
          </a:prstGeom>
          <a:effectLst>
            <a:outerShdw blurRad="292100" dist="139700" dir="2700000" algn="ctr" rotWithShape="0">
              <a:srgbClr val="000000">
                <a:alpha val="65000"/>
              </a:srgbClr>
            </a:outerShdw>
          </a:effectLst>
        </p:spPr>
      </p:pic>
      <p:sp>
        <p:nvSpPr>
          <p:cNvPr id="22" name="Rectangle 21"/>
          <p:cNvSpPr/>
          <p:nvPr/>
        </p:nvSpPr>
        <p:spPr>
          <a:xfrm>
            <a:off x="6046740" y="5677468"/>
            <a:ext cx="1262205" cy="184666"/>
          </a:xfrm>
          <a:prstGeom prst="rect">
            <a:avLst/>
          </a:prstGeom>
        </p:spPr>
        <p:txBody>
          <a:bodyPr wrap="square">
            <a:spAutoFit/>
          </a:bodyPr>
          <a:lstStyle/>
          <a:p>
            <a:r>
              <a:rPr lang="fr-FR" sz="600" dirty="0">
                <a:latin typeface="Candara" pitchFamily="34" charset="0"/>
              </a:rPr>
              <a:t>Ex. : </a:t>
            </a:r>
            <a:r>
              <a:rPr lang="fr-FR" sz="600" dirty="0" err="1">
                <a:latin typeface="Candara" pitchFamily="34" charset="0"/>
              </a:rPr>
              <a:t>tweet</a:t>
            </a:r>
            <a:r>
              <a:rPr lang="fr-FR" sz="600" dirty="0">
                <a:latin typeface="Candara" pitchFamily="34" charset="0"/>
              </a:rPr>
              <a:t> B. </a:t>
            </a:r>
            <a:r>
              <a:rPr lang="fr-FR" sz="600" dirty="0" err="1">
                <a:latin typeface="Candara" pitchFamily="34" charset="0"/>
              </a:rPr>
              <a:t>Kermoal</a:t>
            </a:r>
            <a:endParaRPr lang="fr-FR" sz="600" dirty="0">
              <a:latin typeface="Candara" pitchFamily="34" charset="0"/>
            </a:endParaRPr>
          </a:p>
        </p:txBody>
      </p:sp>
      <p:sp>
        <p:nvSpPr>
          <p:cNvPr id="23" name="Rectangle 22"/>
          <p:cNvSpPr/>
          <p:nvPr/>
        </p:nvSpPr>
        <p:spPr>
          <a:xfrm>
            <a:off x="6012160" y="6425452"/>
            <a:ext cx="1262205" cy="184666"/>
          </a:xfrm>
          <a:prstGeom prst="rect">
            <a:avLst/>
          </a:prstGeom>
        </p:spPr>
        <p:txBody>
          <a:bodyPr wrap="square">
            <a:spAutoFit/>
          </a:bodyPr>
          <a:lstStyle/>
          <a:p>
            <a:r>
              <a:rPr lang="fr-FR" sz="600" dirty="0">
                <a:latin typeface="Candara" pitchFamily="34" charset="0"/>
              </a:rPr>
              <a:t>Ex. : tweet Mines Nantes</a:t>
            </a:r>
          </a:p>
        </p:txBody>
      </p:sp>
      <p:pic>
        <p:nvPicPr>
          <p:cNvPr id="15" name="Image 14">
            <a:extLst>
              <a:ext uri="{FF2B5EF4-FFF2-40B4-BE49-F238E27FC236}">
                <a16:creationId xmlns:a16="http://schemas.microsoft.com/office/drawing/2014/main" id="{103EF706-7F4A-4C51-B064-26567A1E338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571851" y="3497795"/>
            <a:ext cx="2737865" cy="346796"/>
          </a:xfrm>
          <a:prstGeom prst="rect">
            <a:avLst/>
          </a:prstGeom>
        </p:spPr>
      </p:pic>
    </p:spTree>
    <p:extLst>
      <p:ext uri="{BB962C8B-B14F-4D97-AF65-F5344CB8AC3E}">
        <p14:creationId xmlns:p14="http://schemas.microsoft.com/office/powerpoint/2010/main" val="21264197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solidFill>
                  <a:schemeClr val="bg1"/>
                </a:solidFill>
              </a:rPr>
              <a:t>Rechercher et partager l’information</a:t>
            </a:r>
            <a:br>
              <a:rPr lang="fr-FR" dirty="0">
                <a:solidFill>
                  <a:schemeClr val="bg1"/>
                </a:solidFill>
              </a:rPr>
            </a:br>
            <a:r>
              <a:rPr lang="fr-FR" sz="1600" dirty="0">
                <a:solidFill>
                  <a:schemeClr val="bg1"/>
                </a:solidFill>
              </a:rPr>
              <a:t>type d’informations</a:t>
            </a:r>
            <a:endParaRPr lang="fr-FR" dirty="0"/>
          </a:p>
        </p:txBody>
      </p:sp>
      <p:sp>
        <p:nvSpPr>
          <p:cNvPr id="4" name="Rectangle 3"/>
          <p:cNvSpPr/>
          <p:nvPr/>
        </p:nvSpPr>
        <p:spPr>
          <a:xfrm>
            <a:off x="-240952" y="1299414"/>
            <a:ext cx="5400600" cy="461665"/>
          </a:xfrm>
          <a:prstGeom prst="rect">
            <a:avLst/>
          </a:prstGeom>
        </p:spPr>
        <p:txBody>
          <a:bodyPr wrap="square">
            <a:spAutoFit/>
          </a:bodyPr>
          <a:lstStyle/>
          <a:p>
            <a:pPr algn="ctr"/>
            <a:r>
              <a:rPr lang="fr-FR" sz="2400" dirty="0">
                <a:solidFill>
                  <a:srgbClr val="D5D5D5"/>
                </a:solidFill>
                <a:latin typeface="Candara" pitchFamily="34" charset="0"/>
              </a:rPr>
              <a:t>Eléments de recherche</a:t>
            </a:r>
          </a:p>
        </p:txBody>
      </p:sp>
      <p:sp>
        <p:nvSpPr>
          <p:cNvPr id="6" name="Rectangle 5"/>
          <p:cNvSpPr/>
          <p:nvPr/>
        </p:nvSpPr>
        <p:spPr>
          <a:xfrm>
            <a:off x="542561" y="2299266"/>
            <a:ext cx="2448272" cy="307777"/>
          </a:xfrm>
          <a:prstGeom prst="rect">
            <a:avLst/>
          </a:prstGeom>
        </p:spPr>
        <p:txBody>
          <a:bodyPr wrap="square">
            <a:spAutoFit/>
          </a:bodyPr>
          <a:lstStyle/>
          <a:p>
            <a:pPr algn="ctr">
              <a:buClr>
                <a:srgbClr val="9AD1DC"/>
              </a:buClr>
              <a:buSzPct val="60000"/>
              <a:defRPr/>
            </a:pPr>
            <a:r>
              <a:rPr lang="fr-FR" sz="1400" dirty="0" err="1">
                <a:solidFill>
                  <a:srgbClr val="D5D5D5"/>
                </a:solidFill>
                <a:latin typeface="Candara" pitchFamily="34" charset="0"/>
              </a:rPr>
              <a:t>blogging</a:t>
            </a:r>
            <a:r>
              <a:rPr lang="fr-FR" sz="1400" dirty="0">
                <a:solidFill>
                  <a:srgbClr val="D5D5D5"/>
                </a:solidFill>
                <a:latin typeface="Candara" pitchFamily="34" charset="0"/>
              </a:rPr>
              <a:t> scientifique</a:t>
            </a:r>
          </a:p>
        </p:txBody>
      </p:sp>
      <p:sp>
        <p:nvSpPr>
          <p:cNvPr id="10" name="Rectangle 9"/>
          <p:cNvSpPr/>
          <p:nvPr/>
        </p:nvSpPr>
        <p:spPr>
          <a:xfrm>
            <a:off x="2195736" y="3389490"/>
            <a:ext cx="1937802" cy="307777"/>
          </a:xfrm>
          <a:prstGeom prst="rect">
            <a:avLst/>
          </a:prstGeom>
        </p:spPr>
        <p:txBody>
          <a:bodyPr wrap="square">
            <a:spAutoFit/>
          </a:bodyPr>
          <a:lstStyle/>
          <a:p>
            <a:pPr algn="ctr">
              <a:buClr>
                <a:srgbClr val="9AD1DC"/>
              </a:buClr>
              <a:buSzPct val="60000"/>
              <a:defRPr/>
            </a:pPr>
            <a:r>
              <a:rPr lang="fr-FR" sz="700" dirty="0">
                <a:solidFill>
                  <a:srgbClr val="D5D5D5"/>
                </a:solidFill>
                <a:latin typeface="Candara" pitchFamily="34" charset="0"/>
              </a:rPr>
              <a:t>Ex. : </a:t>
            </a:r>
            <a:r>
              <a:rPr lang="fr-FR" sz="700" dirty="0" err="1">
                <a:solidFill>
                  <a:srgbClr val="D5D5D5"/>
                </a:solidFill>
                <a:latin typeface="Candara" pitchFamily="34" charset="0"/>
                <a:hlinkClick r:id="rId3"/>
              </a:rPr>
              <a:t>Résonaances</a:t>
            </a:r>
            <a:r>
              <a:rPr lang="fr-FR" sz="700" dirty="0">
                <a:solidFill>
                  <a:srgbClr val="D5D5D5"/>
                </a:solidFill>
                <a:latin typeface="Candara" pitchFamily="34" charset="0"/>
              </a:rPr>
              <a:t>  sur la physique des particules</a:t>
            </a:r>
          </a:p>
        </p:txBody>
      </p:sp>
      <p:sp>
        <p:nvSpPr>
          <p:cNvPr id="12" name="Rectangle 11"/>
          <p:cNvSpPr/>
          <p:nvPr/>
        </p:nvSpPr>
        <p:spPr>
          <a:xfrm>
            <a:off x="5672545" y="2276872"/>
            <a:ext cx="2448272" cy="307777"/>
          </a:xfrm>
          <a:prstGeom prst="rect">
            <a:avLst/>
          </a:prstGeom>
        </p:spPr>
        <p:txBody>
          <a:bodyPr wrap="square">
            <a:spAutoFit/>
          </a:bodyPr>
          <a:lstStyle/>
          <a:p>
            <a:pPr algn="ctr">
              <a:buClr>
                <a:srgbClr val="9AD1DC"/>
              </a:buClr>
              <a:buSzPct val="60000"/>
              <a:defRPr/>
            </a:pPr>
            <a:r>
              <a:rPr lang="fr-FR" sz="1400" dirty="0">
                <a:solidFill>
                  <a:srgbClr val="D5D5D5"/>
                </a:solidFill>
                <a:latin typeface="Candara" pitchFamily="34" charset="0"/>
              </a:rPr>
              <a:t>expériences</a:t>
            </a:r>
          </a:p>
        </p:txBody>
      </p:sp>
      <p:pic>
        <p:nvPicPr>
          <p:cNvPr id="2053" name="Picture 5">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48064" y="2972586"/>
            <a:ext cx="1646388" cy="465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a:hlinkClick r:id="rId6"/>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600880" y="3638049"/>
            <a:ext cx="1325885" cy="46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3351486" y="5013176"/>
            <a:ext cx="2448272" cy="307777"/>
          </a:xfrm>
          <a:prstGeom prst="rect">
            <a:avLst/>
          </a:prstGeom>
        </p:spPr>
        <p:txBody>
          <a:bodyPr wrap="square">
            <a:spAutoFit/>
          </a:bodyPr>
          <a:lstStyle/>
          <a:p>
            <a:pPr algn="ctr">
              <a:buClr>
                <a:srgbClr val="9AD1DC"/>
              </a:buClr>
              <a:buSzPct val="60000"/>
              <a:defRPr/>
            </a:pPr>
            <a:r>
              <a:rPr lang="fr-FR" sz="1400" dirty="0">
                <a:solidFill>
                  <a:srgbClr val="D5D5D5"/>
                </a:solidFill>
                <a:latin typeface="Candara" pitchFamily="34" charset="0"/>
              </a:rPr>
              <a:t>supports de présentations</a:t>
            </a:r>
          </a:p>
        </p:txBody>
      </p:sp>
      <p:pic>
        <p:nvPicPr>
          <p:cNvPr id="1026"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88321" y="2780928"/>
            <a:ext cx="2245217" cy="59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6898" y="3638049"/>
            <a:ext cx="2152650"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786898" y="3902428"/>
            <a:ext cx="1937802" cy="200055"/>
          </a:xfrm>
          <a:prstGeom prst="rect">
            <a:avLst/>
          </a:prstGeom>
        </p:spPr>
        <p:txBody>
          <a:bodyPr wrap="square">
            <a:spAutoFit/>
          </a:bodyPr>
          <a:lstStyle/>
          <a:p>
            <a:pPr algn="ctr">
              <a:buClr>
                <a:srgbClr val="9AD1DC"/>
              </a:buClr>
              <a:buSzPct val="60000"/>
              <a:defRPr/>
            </a:pPr>
            <a:r>
              <a:rPr lang="fr-FR" sz="700" dirty="0">
                <a:solidFill>
                  <a:srgbClr val="D5D5D5"/>
                </a:solidFill>
                <a:latin typeface="Candara" pitchFamily="34" charset="0"/>
              </a:rPr>
              <a:t>Ex. : </a:t>
            </a:r>
            <a:r>
              <a:rPr lang="fr-FR" sz="700" dirty="0">
                <a:solidFill>
                  <a:srgbClr val="D5D5D5"/>
                </a:solidFill>
                <a:latin typeface="Candara" pitchFamily="34" charset="0"/>
                <a:hlinkClick r:id="rId10"/>
              </a:rPr>
              <a:t>Baptiste </a:t>
            </a:r>
            <a:r>
              <a:rPr lang="fr-FR" sz="700" dirty="0" err="1">
                <a:solidFill>
                  <a:srgbClr val="D5D5D5"/>
                </a:solidFill>
                <a:latin typeface="Candara" pitchFamily="34" charset="0"/>
                <a:hlinkClick r:id="rId10"/>
              </a:rPr>
              <a:t>Coulmont</a:t>
            </a:r>
            <a:endParaRPr lang="fr-FR" sz="700" dirty="0">
              <a:solidFill>
                <a:srgbClr val="D5D5D5"/>
              </a:solidFill>
              <a:latin typeface="Candara" pitchFamily="34" charset="0"/>
            </a:endParaRPr>
          </a:p>
        </p:txBody>
      </p:sp>
      <p:pic>
        <p:nvPicPr>
          <p:cNvPr id="15" name="Picture 2" descr="LinkedIn SlideShare"/>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860471" y="5445224"/>
            <a:ext cx="1423057" cy="37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9892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Rechercher et partager l’information</a:t>
            </a:r>
            <a:br>
              <a:rPr lang="fr-FR" dirty="0"/>
            </a:br>
            <a:r>
              <a:rPr lang="fr-FR" sz="1600" dirty="0">
                <a:solidFill>
                  <a:schemeClr val="bg1"/>
                </a:solidFill>
              </a:rPr>
              <a:t>type d’informations</a:t>
            </a:r>
            <a:endParaRPr lang="fr-FR" dirty="0"/>
          </a:p>
        </p:txBody>
      </p:sp>
      <p:sp>
        <p:nvSpPr>
          <p:cNvPr id="4" name="Rectangle 3"/>
          <p:cNvSpPr/>
          <p:nvPr/>
        </p:nvSpPr>
        <p:spPr>
          <a:xfrm>
            <a:off x="984997" y="1358154"/>
            <a:ext cx="6971379" cy="461665"/>
          </a:xfrm>
          <a:prstGeom prst="rect">
            <a:avLst/>
          </a:prstGeom>
        </p:spPr>
        <p:txBody>
          <a:bodyPr wrap="square">
            <a:spAutoFit/>
          </a:bodyPr>
          <a:lstStyle/>
          <a:p>
            <a:r>
              <a:rPr lang="fr-FR" sz="2400" dirty="0">
                <a:solidFill>
                  <a:srgbClr val="D5D5D5"/>
                </a:solidFill>
                <a:latin typeface="Candara" pitchFamily="34" charset="0"/>
              </a:rPr>
              <a:t>Projets en cours </a:t>
            </a:r>
            <a:r>
              <a:rPr lang="fr-FR" sz="1600" dirty="0">
                <a:solidFill>
                  <a:srgbClr val="D5D5D5"/>
                </a:solidFill>
                <a:latin typeface="Candara" pitchFamily="34" charset="0"/>
              </a:rPr>
              <a:t>(communications, bourses...)</a:t>
            </a:r>
          </a:p>
        </p:txBody>
      </p:sp>
      <p:pic>
        <p:nvPicPr>
          <p:cNvPr id="6"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6350" y="4011974"/>
            <a:ext cx="4320480" cy="71317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8180881" y="4581128"/>
            <a:ext cx="920445" cy="184666"/>
          </a:xfrm>
          <a:prstGeom prst="rect">
            <a:avLst/>
          </a:prstGeom>
        </p:spPr>
        <p:txBody>
          <a:bodyPr wrap="none">
            <a:spAutoFit/>
          </a:bodyPr>
          <a:lstStyle/>
          <a:p>
            <a:r>
              <a:rPr lang="fr-FR" sz="600" dirty="0">
                <a:latin typeface="Candara" pitchFamily="34" charset="0"/>
              </a:rPr>
              <a:t>Ex. </a:t>
            </a:r>
            <a:r>
              <a:rPr lang="fr-FR" sz="600" dirty="0" err="1">
                <a:latin typeface="Candara" pitchFamily="34" charset="0"/>
              </a:rPr>
              <a:t>tweet</a:t>
            </a:r>
            <a:r>
              <a:rPr lang="fr-FR" sz="600" dirty="0">
                <a:latin typeface="Candara" pitchFamily="34" charset="0"/>
              </a:rPr>
              <a:t> D. </a:t>
            </a:r>
            <a:r>
              <a:rPr lang="fr-FR" sz="600" dirty="0" err="1">
                <a:latin typeface="Candara" pitchFamily="34" charset="0"/>
              </a:rPr>
              <a:t>Monniaux</a:t>
            </a:r>
            <a:endParaRPr lang="fr-FR" sz="600" dirty="0">
              <a:latin typeface="Candara" pitchFamily="34" charset="0"/>
            </a:endParaRPr>
          </a:p>
        </p:txBody>
      </p:sp>
      <p:pic>
        <p:nvPicPr>
          <p:cNvPr id="614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31640" y="5556918"/>
            <a:ext cx="5599908" cy="6083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185591" y="6173410"/>
            <a:ext cx="4758288" cy="38822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5937924" y="6412686"/>
            <a:ext cx="1082348" cy="184666"/>
          </a:xfrm>
          <a:prstGeom prst="rect">
            <a:avLst/>
          </a:prstGeom>
        </p:spPr>
        <p:txBody>
          <a:bodyPr wrap="none">
            <a:spAutoFit/>
          </a:bodyPr>
          <a:lstStyle/>
          <a:p>
            <a:r>
              <a:rPr lang="fr-FR" sz="600" dirty="0">
                <a:latin typeface="Candara" pitchFamily="34" charset="0"/>
              </a:rPr>
              <a:t>Ex. </a:t>
            </a:r>
            <a:r>
              <a:rPr lang="fr-FR" sz="600" dirty="0">
                <a:latin typeface="Candara" pitchFamily="34" charset="0"/>
                <a:hlinkClick r:id="rId6"/>
              </a:rPr>
              <a:t>échange </a:t>
            </a:r>
            <a:r>
              <a:rPr lang="fr-FR" sz="600" dirty="0" err="1">
                <a:latin typeface="Candara" pitchFamily="34" charset="0"/>
                <a:hlinkClick r:id="rId6"/>
              </a:rPr>
              <a:t>FriendFeed</a:t>
            </a:r>
            <a:r>
              <a:rPr lang="fr-FR" sz="600" dirty="0">
                <a:latin typeface="Candara" pitchFamily="34" charset="0"/>
              </a:rPr>
              <a:t>, </a:t>
            </a:r>
            <a:r>
              <a:rPr lang="fr-FR" sz="600" dirty="0">
                <a:latin typeface="Candara" pitchFamily="34" charset="0"/>
                <a:hlinkClick r:id="rId7"/>
              </a:rPr>
              <a:t>via</a:t>
            </a:r>
            <a:endParaRPr lang="fr-FR" sz="600" dirty="0">
              <a:latin typeface="Candara" pitchFamily="34" charset="0"/>
            </a:endParaRPr>
          </a:p>
        </p:txBody>
      </p:sp>
      <p:sp>
        <p:nvSpPr>
          <p:cNvPr id="9" name="Rectangle 8"/>
          <p:cNvSpPr/>
          <p:nvPr/>
        </p:nvSpPr>
        <p:spPr>
          <a:xfrm>
            <a:off x="3538605" y="4971951"/>
            <a:ext cx="699230" cy="184666"/>
          </a:xfrm>
          <a:prstGeom prst="rect">
            <a:avLst/>
          </a:prstGeom>
        </p:spPr>
        <p:txBody>
          <a:bodyPr wrap="none">
            <a:spAutoFit/>
          </a:bodyPr>
          <a:lstStyle/>
          <a:p>
            <a:r>
              <a:rPr lang="fr-FR" sz="600" dirty="0">
                <a:latin typeface="Candara" pitchFamily="34" charset="0"/>
                <a:hlinkClick r:id="rId8"/>
              </a:rPr>
              <a:t>blog </a:t>
            </a:r>
            <a:r>
              <a:rPr lang="fr-FR" sz="600" i="1" dirty="0">
                <a:latin typeface="Candara" pitchFamily="34" charset="0"/>
                <a:hlinkClick r:id="rId8"/>
              </a:rPr>
              <a:t>AgriUrbain</a:t>
            </a:r>
            <a:endParaRPr lang="fr-FR" sz="600" i="1" dirty="0">
              <a:latin typeface="Candara" pitchFamily="34" charset="0"/>
            </a:endParaRPr>
          </a:p>
        </p:txBody>
      </p:sp>
      <p:pic>
        <p:nvPicPr>
          <p:cNvPr id="2051"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813847" y="2817147"/>
            <a:ext cx="4145237" cy="465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8089177" y="3097836"/>
            <a:ext cx="920445" cy="184666"/>
          </a:xfrm>
          <a:prstGeom prst="rect">
            <a:avLst/>
          </a:prstGeom>
        </p:spPr>
        <p:txBody>
          <a:bodyPr wrap="none">
            <a:spAutoFit/>
          </a:bodyPr>
          <a:lstStyle/>
          <a:p>
            <a:r>
              <a:rPr lang="fr-FR" sz="600" dirty="0">
                <a:latin typeface="Candara" pitchFamily="34" charset="0"/>
              </a:rPr>
              <a:t>Ex. </a:t>
            </a:r>
            <a:r>
              <a:rPr lang="fr-FR" sz="600" dirty="0" err="1">
                <a:latin typeface="Candara" pitchFamily="34" charset="0"/>
              </a:rPr>
              <a:t>tweet</a:t>
            </a:r>
            <a:r>
              <a:rPr lang="fr-FR" sz="600" dirty="0">
                <a:latin typeface="Candara" pitchFamily="34" charset="0"/>
              </a:rPr>
              <a:t> </a:t>
            </a:r>
            <a:r>
              <a:rPr lang="fr-FR" sz="600" dirty="0" err="1">
                <a:latin typeface="Candara" pitchFamily="34" charset="0"/>
              </a:rPr>
              <a:t>Inderscience</a:t>
            </a:r>
            <a:endParaRPr lang="fr-FR" sz="600" dirty="0">
              <a:latin typeface="Candara" pitchFamily="34" charset="0"/>
            </a:endParaRPr>
          </a:p>
        </p:txBody>
      </p:sp>
      <p:pic>
        <p:nvPicPr>
          <p:cNvPr id="2052" name="Picture 4"/>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11560" y="2348880"/>
            <a:ext cx="3740088" cy="2622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11461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Rechercher et partager l’information</a:t>
            </a:r>
            <a:br>
              <a:rPr lang="fr-FR" dirty="0"/>
            </a:br>
            <a:r>
              <a:rPr lang="fr-FR" sz="1600" dirty="0">
                <a:solidFill>
                  <a:schemeClr val="bg1"/>
                </a:solidFill>
              </a:rPr>
              <a:t>type d’informations</a:t>
            </a:r>
            <a:endParaRPr lang="fr-FR" dirty="0"/>
          </a:p>
        </p:txBody>
      </p:sp>
      <p:sp>
        <p:nvSpPr>
          <p:cNvPr id="4" name="Rectangle 3"/>
          <p:cNvSpPr/>
          <p:nvPr/>
        </p:nvSpPr>
        <p:spPr>
          <a:xfrm>
            <a:off x="899592" y="1268760"/>
            <a:ext cx="1656184" cy="461665"/>
          </a:xfrm>
          <a:prstGeom prst="rect">
            <a:avLst/>
          </a:prstGeom>
        </p:spPr>
        <p:txBody>
          <a:bodyPr wrap="square">
            <a:spAutoFit/>
          </a:bodyPr>
          <a:lstStyle/>
          <a:p>
            <a:pPr algn="ctr"/>
            <a:r>
              <a:rPr lang="fr-FR" sz="2400" dirty="0">
                <a:solidFill>
                  <a:srgbClr val="D5D5D5"/>
                </a:solidFill>
                <a:latin typeface="Candara" pitchFamily="34" charset="0"/>
              </a:rPr>
              <a:t>Colloques</a:t>
            </a:r>
          </a:p>
        </p:txBody>
      </p:sp>
      <p:sp>
        <p:nvSpPr>
          <p:cNvPr id="6" name="Rectangle 5"/>
          <p:cNvSpPr/>
          <p:nvPr/>
        </p:nvSpPr>
        <p:spPr>
          <a:xfrm>
            <a:off x="2783533" y="4869160"/>
            <a:ext cx="1471725" cy="830997"/>
          </a:xfrm>
          <a:prstGeom prst="rect">
            <a:avLst/>
          </a:prstGeom>
        </p:spPr>
        <p:txBody>
          <a:bodyPr wrap="square">
            <a:spAutoFit/>
          </a:bodyPr>
          <a:lstStyle/>
          <a:p>
            <a:r>
              <a:rPr lang="fr-FR" sz="4800" dirty="0">
                <a:solidFill>
                  <a:srgbClr val="D5D5D5"/>
                </a:solidFill>
                <a:latin typeface="Candara" pitchFamily="34" charset="0"/>
              </a:rPr>
              <a:t># </a:t>
            </a:r>
          </a:p>
        </p:txBody>
      </p:sp>
      <p:pic>
        <p:nvPicPr>
          <p:cNvPr id="3076"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536355" y="1381923"/>
            <a:ext cx="2564035" cy="5503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1600" y="3501009"/>
            <a:ext cx="5095592" cy="8439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9" name="Rectangle 8"/>
          <p:cNvSpPr/>
          <p:nvPr/>
        </p:nvSpPr>
        <p:spPr>
          <a:xfrm>
            <a:off x="7524328" y="6741368"/>
            <a:ext cx="792086" cy="184666"/>
          </a:xfrm>
          <a:prstGeom prst="rect">
            <a:avLst/>
          </a:prstGeom>
        </p:spPr>
        <p:txBody>
          <a:bodyPr wrap="square">
            <a:spAutoFit/>
          </a:bodyPr>
          <a:lstStyle/>
          <a:p>
            <a:r>
              <a:rPr lang="fr-FR" sz="600" dirty="0">
                <a:latin typeface="Candara" pitchFamily="34" charset="0"/>
              </a:rPr>
              <a:t>Ex. : GCARD2</a:t>
            </a:r>
          </a:p>
        </p:txBody>
      </p:sp>
    </p:spTree>
    <p:extLst>
      <p:ext uri="{BB962C8B-B14F-4D97-AF65-F5344CB8AC3E}">
        <p14:creationId xmlns:p14="http://schemas.microsoft.com/office/powerpoint/2010/main" val="1231182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 nouveaux outils</a:t>
            </a: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600" y="1087573"/>
            <a:ext cx="5993098" cy="2413435"/>
          </a:xfrm>
          <a:prstGeom prst="rect">
            <a:avLst/>
          </a:prstGeom>
          <a:noFill/>
          <a:ln w="9525">
            <a:noFill/>
            <a:miter lim="800000"/>
            <a:headEnd/>
            <a:tailEnd/>
          </a:ln>
        </p:spPr>
      </p:pic>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139952" y="3420461"/>
            <a:ext cx="4834508" cy="3392915"/>
          </a:xfrm>
          <a:prstGeom prst="rect">
            <a:avLst/>
          </a:prstGeom>
          <a:noFill/>
          <a:ln w="9525">
            <a:noFill/>
            <a:miter lim="800000"/>
            <a:headEnd/>
            <a:tailEnd/>
          </a:ln>
        </p:spPr>
      </p:pic>
      <p:sp>
        <p:nvSpPr>
          <p:cNvPr id="6" name="Rectangle 5"/>
          <p:cNvSpPr/>
          <p:nvPr/>
        </p:nvSpPr>
        <p:spPr>
          <a:xfrm rot="16200000">
            <a:off x="8159765" y="5901571"/>
            <a:ext cx="1728192" cy="184666"/>
          </a:xfrm>
          <a:prstGeom prst="rect">
            <a:avLst/>
          </a:prstGeom>
        </p:spPr>
        <p:txBody>
          <a:bodyPr wrap="square">
            <a:spAutoFit/>
          </a:bodyPr>
          <a:lstStyle/>
          <a:p>
            <a:r>
              <a:rPr lang="fr-FR" sz="600" dirty="0" err="1">
                <a:hlinkClick r:id="rId5"/>
              </a:rPr>
              <a:t>ConceptArt</a:t>
            </a:r>
            <a:r>
              <a:rPr lang="fr-FR" sz="600" dirty="0">
                <a:hlinkClick r:id="rId5"/>
              </a:rPr>
              <a:t> multimédia, 2010</a:t>
            </a:r>
            <a:endParaRPr lang="fr-FR" sz="600" dirty="0"/>
          </a:p>
        </p:txBody>
      </p:sp>
    </p:spTree>
    <p:extLst>
      <p:ext uri="{BB962C8B-B14F-4D97-AF65-F5344CB8AC3E}">
        <p14:creationId xmlns:p14="http://schemas.microsoft.com/office/powerpoint/2010/main" val="27656581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Rechercher et partager l’information</a:t>
            </a:r>
            <a:br>
              <a:rPr lang="fr-FR" dirty="0"/>
            </a:br>
            <a:r>
              <a:rPr lang="fr-FR" sz="1600" dirty="0">
                <a:solidFill>
                  <a:schemeClr val="bg1"/>
                </a:solidFill>
              </a:rPr>
              <a:t>type d’informations</a:t>
            </a:r>
            <a:endParaRPr lang="fr-FR" sz="16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01329" y="2060848"/>
            <a:ext cx="7082667" cy="3249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524328" y="5310190"/>
            <a:ext cx="792088" cy="21544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800" b="0" i="1" u="none" strike="noStrike" kern="0" cap="none" spc="0" normalizeH="0" baseline="0" noProof="0" dirty="0" err="1">
                <a:ln>
                  <a:noFill/>
                </a:ln>
                <a:solidFill>
                  <a:srgbClr val="D1D5D5"/>
                </a:solidFill>
                <a:effectLst/>
                <a:uLnTx/>
                <a:uFillTx/>
                <a:latin typeface="Candara" pitchFamily="34" charset="0"/>
                <a:hlinkClick r:id="rId4"/>
              </a:rPr>
              <a:t>Formadoct</a:t>
            </a:r>
            <a:endParaRPr kumimoji="0" lang="fr-FR" sz="800" b="0" i="1" u="none" strike="noStrike" kern="0" cap="none" spc="0" normalizeH="0" baseline="0" noProof="0" dirty="0">
              <a:ln>
                <a:noFill/>
              </a:ln>
              <a:solidFill>
                <a:srgbClr val="D1D5D5"/>
              </a:solidFill>
              <a:effectLst/>
              <a:uLnTx/>
              <a:uFillTx/>
              <a:latin typeface="Candara" pitchFamily="34" charset="0"/>
            </a:endParaRPr>
          </a:p>
        </p:txBody>
      </p:sp>
      <p:sp>
        <p:nvSpPr>
          <p:cNvPr id="8" name="Rectangle 7"/>
          <p:cNvSpPr/>
          <p:nvPr/>
        </p:nvSpPr>
        <p:spPr>
          <a:xfrm>
            <a:off x="791580" y="1268760"/>
            <a:ext cx="1476164" cy="461665"/>
          </a:xfrm>
          <a:prstGeom prst="rect">
            <a:avLst/>
          </a:prstGeom>
        </p:spPr>
        <p:txBody>
          <a:bodyPr wrap="square">
            <a:spAutoFit/>
          </a:bodyPr>
          <a:lstStyle/>
          <a:p>
            <a:pPr algn="ctr"/>
            <a:r>
              <a:rPr lang="fr-FR" sz="2400" dirty="0">
                <a:solidFill>
                  <a:srgbClr val="D5D5D5"/>
                </a:solidFill>
                <a:latin typeface="Candara" pitchFamily="34" charset="0"/>
              </a:rPr>
              <a:t>Experts</a:t>
            </a:r>
          </a:p>
        </p:txBody>
      </p:sp>
      <p:sp>
        <p:nvSpPr>
          <p:cNvPr id="7" name="Flèche : bas 6">
            <a:extLst>
              <a:ext uri="{FF2B5EF4-FFF2-40B4-BE49-F238E27FC236}">
                <a16:creationId xmlns:a16="http://schemas.microsoft.com/office/drawing/2014/main" id="{61831EC4-09E1-4109-80D8-2BD925D4E03A}"/>
              </a:ext>
            </a:extLst>
          </p:cNvPr>
          <p:cNvSpPr/>
          <p:nvPr/>
        </p:nvSpPr>
        <p:spPr>
          <a:xfrm rot="16200000">
            <a:off x="971600" y="4725144"/>
            <a:ext cx="288032" cy="576064"/>
          </a:xfrm>
          <a:prstGeom prst="downArrow">
            <a:avLst/>
          </a:prstGeom>
          <a:solidFill>
            <a:srgbClr val="13C1C2"/>
          </a:solidFill>
          <a:ln>
            <a:solidFill>
              <a:srgbClr val="13C1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372140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Rechercher et partager l’information</a:t>
            </a:r>
            <a:br>
              <a:rPr lang="fr-FR" dirty="0"/>
            </a:br>
            <a:r>
              <a:rPr lang="fr-FR" sz="1600" dirty="0"/>
              <a:t>méthodes</a:t>
            </a:r>
          </a:p>
        </p:txBody>
      </p:sp>
      <p:sp>
        <p:nvSpPr>
          <p:cNvPr id="3" name="Espace réservé du contenu 2"/>
          <p:cNvSpPr>
            <a:spLocks noGrp="1"/>
          </p:cNvSpPr>
          <p:nvPr>
            <p:ph idx="1"/>
          </p:nvPr>
        </p:nvSpPr>
        <p:spPr>
          <a:xfrm>
            <a:off x="1043608" y="2044824"/>
            <a:ext cx="7056784" cy="4365104"/>
          </a:xfrm>
        </p:spPr>
        <p:txBody>
          <a:bodyPr>
            <a:normAutofit fontScale="92500"/>
          </a:bodyPr>
          <a:lstStyle/>
          <a:p>
            <a:r>
              <a:rPr lang="fr-FR" sz="2000" dirty="0">
                <a:sym typeface="Wingdings" pitchFamily="2" charset="2"/>
              </a:rPr>
              <a:t>moteurs propres aux plateformes et services 2.0</a:t>
            </a:r>
          </a:p>
          <a:p>
            <a:pPr lvl="1"/>
            <a:r>
              <a:rPr lang="fr-FR" sz="1800" dirty="0">
                <a:sym typeface="Wingdings" pitchFamily="2" charset="2"/>
              </a:rPr>
              <a:t>souvent décevants (difficilement accessibles sans avoir de compte, pas de fonctionnalités avancées, peu de filtres, etc.)</a:t>
            </a:r>
          </a:p>
          <a:p>
            <a:pPr marL="914400" lvl="2" indent="0">
              <a:buNone/>
            </a:pPr>
            <a:r>
              <a:rPr lang="fr-FR" sz="1300" dirty="0">
                <a:sym typeface="Wingdings" pitchFamily="2" charset="2"/>
              </a:rPr>
              <a:t>Ex. :     Academia : </a:t>
            </a:r>
            <a:r>
              <a:rPr lang="fr-FR" sz="1300" dirty="0">
                <a:hlinkClick r:id="rId3"/>
              </a:rPr>
              <a:t>https://www.academia.edu/about</a:t>
            </a:r>
            <a:endParaRPr lang="fr-FR" sz="1300" dirty="0">
              <a:sym typeface="Wingdings" pitchFamily="2" charset="2"/>
            </a:endParaRPr>
          </a:p>
          <a:p>
            <a:pPr marL="1347788" lvl="2" indent="0">
              <a:buNone/>
            </a:pPr>
            <a:r>
              <a:rPr lang="fr-FR" sz="1300" dirty="0">
                <a:sym typeface="Wingdings" pitchFamily="2" charset="2"/>
              </a:rPr>
              <a:t>ResearchGate : </a:t>
            </a:r>
            <a:r>
              <a:rPr lang="fr-FR" sz="1300" dirty="0">
                <a:hlinkClick r:id="rId4"/>
              </a:rPr>
              <a:t>https://www.researchgate.net/search</a:t>
            </a:r>
            <a:br>
              <a:rPr lang="fr-FR" sz="1300" dirty="0">
                <a:sym typeface="Wingdings" pitchFamily="2" charset="2"/>
              </a:rPr>
            </a:br>
            <a:r>
              <a:rPr lang="fr-FR" sz="1300" dirty="0">
                <a:sym typeface="Wingdings" pitchFamily="2" charset="2"/>
              </a:rPr>
              <a:t>Twitter : </a:t>
            </a:r>
            <a:r>
              <a:rPr lang="fr-FR" sz="1300" dirty="0">
                <a:hlinkClick r:id="rId4"/>
              </a:rPr>
              <a:t>https://www.researchgate.net/search</a:t>
            </a:r>
            <a:endParaRPr lang="fr-FR" sz="1300" dirty="0"/>
          </a:p>
          <a:p>
            <a:pPr marL="1347788" lvl="2" indent="0">
              <a:buNone/>
            </a:pPr>
            <a:r>
              <a:rPr lang="fr-FR" sz="1300" dirty="0">
                <a:sym typeface="Wingdings" pitchFamily="2" charset="2"/>
              </a:rPr>
              <a:t>Mendeley : </a:t>
            </a:r>
            <a:r>
              <a:rPr lang="fr-FR" sz="1300" dirty="0">
                <a:hlinkClick r:id="rId5"/>
              </a:rPr>
              <a:t>https://www.mendeley.com/research-papers/</a:t>
            </a:r>
            <a:endParaRPr lang="fr-FR" sz="1300" dirty="0">
              <a:sym typeface="Wingdings" pitchFamily="2" charset="2"/>
            </a:endParaRPr>
          </a:p>
          <a:p>
            <a:pPr>
              <a:lnSpc>
                <a:spcPct val="150000"/>
              </a:lnSpc>
            </a:pPr>
            <a:endParaRPr lang="fr-FR" sz="2000" dirty="0">
              <a:sym typeface="Wingdings" pitchFamily="2" charset="2"/>
            </a:endParaRPr>
          </a:p>
          <a:p>
            <a:pPr>
              <a:lnSpc>
                <a:spcPct val="150000"/>
              </a:lnSpc>
            </a:pPr>
            <a:r>
              <a:rPr lang="fr-FR" sz="2000" dirty="0">
                <a:sym typeface="Wingdings" pitchFamily="2" charset="2"/>
              </a:rPr>
              <a:t>le cas des moteurs de recherche </a:t>
            </a:r>
            <a:r>
              <a:rPr lang="fr-FR" sz="1800" dirty="0">
                <a:sym typeface="Wingdings" pitchFamily="2" charset="2"/>
              </a:rPr>
              <a:t>(type Google, Bing, Qwant)</a:t>
            </a:r>
          </a:p>
          <a:p>
            <a:pPr lvl="2"/>
            <a:r>
              <a:rPr lang="fr-FR" sz="1600" dirty="0">
                <a:sym typeface="Wingdings" pitchFamily="2" charset="2"/>
              </a:rPr>
              <a:t>par défaut, les moteurs traditionnels interrogent peu/mal les outils 2.0</a:t>
            </a:r>
          </a:p>
          <a:p>
            <a:pPr lvl="2"/>
            <a:r>
              <a:rPr lang="fr-FR" sz="1600" dirty="0">
                <a:sym typeface="Wingdings" pitchFamily="2" charset="2"/>
              </a:rPr>
              <a:t>possibilité d’utiliser cependant ces moteurs comme moteur de recherche interne aux sites avec une requête de type </a:t>
            </a:r>
            <a:r>
              <a:rPr lang="fr-FR" sz="1600" b="1" dirty="0">
                <a:sym typeface="Wingdings" pitchFamily="2" charset="2"/>
              </a:rPr>
              <a:t>site:</a:t>
            </a:r>
          </a:p>
          <a:p>
            <a:pPr marL="990600" lvl="2" indent="0">
              <a:buNone/>
            </a:pPr>
            <a:r>
              <a:rPr lang="fr-FR" sz="1600" dirty="0">
                <a:sym typeface="Wingdings" pitchFamily="2" charset="2"/>
              </a:rPr>
              <a:t>ex. : occurrences du CNRS sur Academia : </a:t>
            </a:r>
            <a:r>
              <a:rPr lang="fr-FR" sz="1600" i="1" dirty="0">
                <a:sym typeface="Wingdings" pitchFamily="2" charset="2"/>
              </a:rPr>
              <a:t>[CNRS </a:t>
            </a:r>
            <a:r>
              <a:rPr lang="fr-FR" sz="1600" i="1" dirty="0" err="1">
                <a:sym typeface="Wingdings" pitchFamily="2" charset="2"/>
              </a:rPr>
              <a:t>site:Academia.edu</a:t>
            </a:r>
            <a:r>
              <a:rPr lang="fr-FR" sz="1600" i="1" dirty="0">
                <a:sym typeface="Wingdings" pitchFamily="2" charset="2"/>
              </a:rPr>
              <a:t>]</a:t>
            </a:r>
          </a:p>
          <a:p>
            <a:pPr marL="1168400" lvl="2" indent="0">
              <a:buNone/>
            </a:pPr>
            <a:r>
              <a:rPr lang="fr-FR" sz="1600" i="1" dirty="0">
                <a:sym typeface="Wingdings" pitchFamily="2" charset="2"/>
              </a:rPr>
              <a:t>ramène souvent des résultats plus pertinents que le réseau lui-même, avec possibilité de filtres par date</a:t>
            </a:r>
          </a:p>
          <a:p>
            <a:pPr lvl="1"/>
            <a:endParaRPr lang="fr-FR" sz="1800" dirty="0">
              <a:sym typeface="Wingdings" pitchFamily="2" charset="2"/>
            </a:endParaRPr>
          </a:p>
        </p:txBody>
      </p:sp>
      <p:sp>
        <p:nvSpPr>
          <p:cNvPr id="4" name="Espace réservé du contenu 2"/>
          <p:cNvSpPr txBox="1">
            <a:spLocks/>
          </p:cNvSpPr>
          <p:nvPr/>
        </p:nvSpPr>
        <p:spPr>
          <a:xfrm>
            <a:off x="1043608" y="1211440"/>
            <a:ext cx="7056784" cy="54726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rgbClr val="D1D5D5"/>
                </a:solidFill>
                <a:latin typeface="Candara"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D1D5D5"/>
                </a:solidFill>
                <a:latin typeface="Candara"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D1D5D5"/>
                </a:solidFill>
                <a:latin typeface="Candara"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D1D5D5"/>
                </a:solidFill>
                <a:latin typeface="Candara" pitchFamily="34" charset="0"/>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D1D5D5"/>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fr-FR" dirty="0"/>
          </a:p>
        </p:txBody>
      </p:sp>
      <p:sp>
        <p:nvSpPr>
          <p:cNvPr id="5" name="Rectangle 4"/>
          <p:cNvSpPr/>
          <p:nvPr/>
        </p:nvSpPr>
        <p:spPr>
          <a:xfrm>
            <a:off x="899592" y="1324815"/>
            <a:ext cx="3096344" cy="461665"/>
          </a:xfrm>
          <a:prstGeom prst="rect">
            <a:avLst/>
          </a:prstGeom>
        </p:spPr>
        <p:txBody>
          <a:bodyPr wrap="square">
            <a:spAutoFit/>
          </a:bodyPr>
          <a:lstStyle/>
          <a:p>
            <a:r>
              <a:rPr lang="fr-FR" sz="2400" dirty="0">
                <a:solidFill>
                  <a:srgbClr val="D1D5D5"/>
                </a:solidFill>
                <a:latin typeface="Candara" pitchFamily="34" charset="0"/>
              </a:rPr>
              <a:t>Moteurs de recherche</a:t>
            </a:r>
          </a:p>
        </p:txBody>
      </p:sp>
      <p:pic>
        <p:nvPicPr>
          <p:cNvPr id="6"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1259632" y="5061633"/>
            <a:ext cx="584927" cy="584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29472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Rechercher et partager l’information</a:t>
            </a:r>
            <a:br>
              <a:rPr lang="fr-FR" dirty="0"/>
            </a:br>
            <a:r>
              <a:rPr lang="fr-FR" sz="1600" dirty="0"/>
              <a:t>méthodes</a:t>
            </a:r>
          </a:p>
        </p:txBody>
      </p:sp>
      <p:sp>
        <p:nvSpPr>
          <p:cNvPr id="28" name="ZoneTexte 27"/>
          <p:cNvSpPr txBox="1"/>
          <p:nvPr/>
        </p:nvSpPr>
        <p:spPr>
          <a:xfrm>
            <a:off x="5508104" y="6499851"/>
            <a:ext cx="280838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D1D5D5"/>
                </a:solidFill>
                <a:effectLst/>
                <a:uLnTx/>
                <a:uFillTx/>
                <a:latin typeface="Candara" pitchFamily="34" charset="0"/>
              </a:rPr>
              <a:t> </a:t>
            </a:r>
            <a:r>
              <a:rPr kumimoji="0" lang="fr-FR" sz="1200" b="0" i="0" u="none" strike="noStrike" kern="0" cap="none" spc="0" normalizeH="0" baseline="0" noProof="0" dirty="0">
                <a:ln>
                  <a:noFill/>
                </a:ln>
                <a:solidFill>
                  <a:srgbClr val="D1D5D5"/>
                </a:solidFill>
                <a:effectLst/>
                <a:uLnTx/>
                <a:uFillTx/>
                <a:latin typeface="Candara" pitchFamily="34" charset="0"/>
              </a:rPr>
              <a:t>Ex. en sciences de la vie (</a:t>
            </a:r>
            <a:r>
              <a:rPr kumimoji="0" lang="fr-FR" sz="1200" b="0" i="0" u="none" strike="noStrike" kern="0" cap="none" spc="0" normalizeH="0" noProof="0" dirty="0">
                <a:ln>
                  <a:noFill/>
                </a:ln>
                <a:solidFill>
                  <a:srgbClr val="D1D5D5"/>
                </a:solidFill>
                <a:effectLst/>
                <a:uLnTx/>
                <a:uFillTx/>
                <a:latin typeface="Candara" pitchFamily="34" charset="0"/>
                <a:hlinkClick r:id="rId3"/>
              </a:rPr>
              <a:t>Comprendia</a:t>
            </a:r>
            <a:r>
              <a:rPr lang="fr-FR" sz="1200" kern="0" noProof="0" dirty="0">
                <a:solidFill>
                  <a:srgbClr val="D1D5D5"/>
                </a:solidFill>
                <a:latin typeface="Candara" pitchFamily="34" charset="0"/>
              </a:rPr>
              <a:t>) </a:t>
            </a:r>
            <a:endParaRPr kumimoji="0" lang="fr-FR" sz="1200" b="0" i="0" u="none" strike="noStrike" kern="0" cap="none" spc="0" normalizeH="0" baseline="0" noProof="0" dirty="0">
              <a:ln>
                <a:noFill/>
              </a:ln>
              <a:solidFill>
                <a:srgbClr val="D1D5D5"/>
              </a:solidFill>
              <a:effectLst/>
              <a:uLnTx/>
              <a:uFillTx/>
              <a:latin typeface="Candara" pitchFamily="34" charset="0"/>
            </a:endParaRPr>
          </a:p>
        </p:txBody>
      </p:sp>
      <p:sp>
        <p:nvSpPr>
          <p:cNvPr id="6" name="Rectangle 5"/>
          <p:cNvSpPr/>
          <p:nvPr/>
        </p:nvSpPr>
        <p:spPr>
          <a:xfrm>
            <a:off x="899592" y="1193852"/>
            <a:ext cx="2984317" cy="461665"/>
          </a:xfrm>
          <a:prstGeom prst="rect">
            <a:avLst/>
          </a:prstGeom>
        </p:spPr>
        <p:txBody>
          <a:bodyPr wrap="square">
            <a:spAutoFit/>
          </a:bodyPr>
          <a:lstStyle/>
          <a:p>
            <a:r>
              <a:rPr lang="fr-FR" sz="2400" dirty="0">
                <a:solidFill>
                  <a:srgbClr val="D1D5D5"/>
                </a:solidFill>
                <a:latin typeface="Candara" pitchFamily="34" charset="0"/>
              </a:rPr>
              <a:t>Hashtags (#)</a:t>
            </a:r>
          </a:p>
        </p:txBody>
      </p:sp>
      <p:sp>
        <p:nvSpPr>
          <p:cNvPr id="3" name="Rectangle 2">
            <a:extLst>
              <a:ext uri="{FF2B5EF4-FFF2-40B4-BE49-F238E27FC236}">
                <a16:creationId xmlns:a16="http://schemas.microsoft.com/office/drawing/2014/main" id="{E13678D4-FD66-4E90-8B25-EE3C136A7D45}"/>
              </a:ext>
            </a:extLst>
          </p:cNvPr>
          <p:cNvSpPr/>
          <p:nvPr/>
        </p:nvSpPr>
        <p:spPr>
          <a:xfrm>
            <a:off x="1784293" y="6519862"/>
            <a:ext cx="1818203" cy="307777"/>
          </a:xfrm>
          <a:prstGeom prst="rect">
            <a:avLst/>
          </a:prstGeom>
        </p:spPr>
        <p:txBody>
          <a:bodyPr wrap="square">
            <a:spAutoFit/>
          </a:bodyPr>
          <a:lstStyle/>
          <a:p>
            <a:r>
              <a:rPr lang="fr-FR" sz="1400" dirty="0">
                <a:solidFill>
                  <a:srgbClr val="D1D5D5"/>
                </a:solidFill>
              </a:rPr>
              <a:t>Ex. : </a:t>
            </a:r>
            <a:r>
              <a:rPr lang="fr-FR" sz="1400" dirty="0">
                <a:hlinkClick r:id="rId4"/>
              </a:rPr>
              <a:t>#</a:t>
            </a:r>
            <a:r>
              <a:rPr lang="fr-FR" sz="1400" dirty="0" err="1">
                <a:hlinkClick r:id="rId4"/>
              </a:rPr>
              <a:t>IcanhazPDF</a:t>
            </a:r>
            <a:endParaRPr lang="fr-FR" sz="1400" dirty="0"/>
          </a:p>
        </p:txBody>
      </p:sp>
      <p:pic>
        <p:nvPicPr>
          <p:cNvPr id="5" name="Image 4">
            <a:extLst>
              <a:ext uri="{FF2B5EF4-FFF2-40B4-BE49-F238E27FC236}">
                <a16:creationId xmlns:a16="http://schemas.microsoft.com/office/drawing/2014/main" id="{71203792-D48A-4251-B8BD-893CF5369C4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961"/>
          <a:stretch/>
        </p:blipFill>
        <p:spPr>
          <a:xfrm>
            <a:off x="2397813" y="1796633"/>
            <a:ext cx="4384972" cy="4699227"/>
          </a:xfrm>
          <a:prstGeom prst="rect">
            <a:avLst/>
          </a:prstGeom>
        </p:spPr>
      </p:pic>
    </p:spTree>
    <p:extLst>
      <p:ext uri="{BB962C8B-B14F-4D97-AF65-F5344CB8AC3E}">
        <p14:creationId xmlns:p14="http://schemas.microsoft.com/office/powerpoint/2010/main" val="21394731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Rechercher et partager l’information</a:t>
            </a:r>
            <a:br>
              <a:rPr lang="fr-FR" sz="1600" dirty="0"/>
            </a:br>
            <a:r>
              <a:rPr lang="fr-FR" sz="1600" dirty="0"/>
              <a:t>méthodes</a:t>
            </a:r>
          </a:p>
        </p:txBody>
      </p:sp>
      <p:sp>
        <p:nvSpPr>
          <p:cNvPr id="4" name="Rectangle 3"/>
          <p:cNvSpPr/>
          <p:nvPr/>
        </p:nvSpPr>
        <p:spPr>
          <a:xfrm>
            <a:off x="915740" y="1277831"/>
            <a:ext cx="3672408" cy="461665"/>
          </a:xfrm>
          <a:prstGeom prst="rect">
            <a:avLst/>
          </a:prstGeom>
        </p:spPr>
        <p:txBody>
          <a:bodyPr wrap="square">
            <a:spAutoFit/>
          </a:bodyPr>
          <a:lstStyle/>
          <a:p>
            <a:r>
              <a:rPr lang="fr-FR" sz="2400" dirty="0">
                <a:solidFill>
                  <a:srgbClr val="D1D5D5"/>
                </a:solidFill>
                <a:latin typeface="Candara" pitchFamily="34" charset="0"/>
              </a:rPr>
              <a:t>Appels à la communauté</a:t>
            </a:r>
          </a:p>
        </p:txBody>
      </p:sp>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496" y="1988840"/>
            <a:ext cx="3168352" cy="4125372"/>
          </a:xfrm>
          <a:prstGeom prst="rect">
            <a:avLst/>
          </a:prstGeom>
          <a:solidFill>
            <a:schemeClr val="accent2"/>
          </a:solidFill>
          <a:ln>
            <a:noFill/>
          </a:ln>
          <a:effectLs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347864" y="3127862"/>
            <a:ext cx="5600985" cy="1128903"/>
          </a:xfrm>
          <a:prstGeom prst="rect">
            <a:avLst/>
          </a:prstGeom>
          <a:solidFill>
            <a:schemeClr val="accent2"/>
          </a:solidFill>
          <a:ln w="9525">
            <a:noFill/>
            <a:miter lim="800000"/>
            <a:headEnd/>
            <a:tailEnd/>
          </a:ln>
        </p:spPr>
      </p:pic>
      <p:pic>
        <p:nvPicPr>
          <p:cNvPr id="8" name="Picture 11"/>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347864" y="2357700"/>
            <a:ext cx="5561013" cy="743668"/>
          </a:xfrm>
          <a:prstGeom prst="rect">
            <a:avLst/>
          </a:prstGeom>
          <a:solidFill>
            <a:schemeClr val="accent2"/>
          </a:solidFill>
          <a:ln w="9525">
            <a:noFill/>
            <a:miter lim="800000"/>
            <a:headEnd/>
            <a:tailEnd/>
          </a:ln>
        </p:spPr>
      </p:pic>
      <p:pic>
        <p:nvPicPr>
          <p:cNvPr id="10" name="Picture 3"/>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357624" y="1765764"/>
            <a:ext cx="5591225" cy="562868"/>
          </a:xfrm>
          <a:prstGeom prst="rect">
            <a:avLst/>
          </a:prstGeom>
          <a:solidFill>
            <a:schemeClr val="accent2"/>
          </a:solidFill>
          <a:ln>
            <a:noFill/>
          </a:ln>
          <a:effectLst/>
          <a:extLst/>
        </p:spPr>
      </p:pic>
      <p:sp>
        <p:nvSpPr>
          <p:cNvPr id="12" name="Rectangle 11"/>
          <p:cNvSpPr/>
          <p:nvPr/>
        </p:nvSpPr>
        <p:spPr>
          <a:xfrm>
            <a:off x="2320752" y="6062226"/>
            <a:ext cx="1224136" cy="215444"/>
          </a:xfrm>
          <a:prstGeom prst="rect">
            <a:avLst/>
          </a:prstGeom>
        </p:spPr>
        <p:txBody>
          <a:bodyPr wrap="square">
            <a:spAutoFit/>
          </a:bodyPr>
          <a:lstStyle/>
          <a:p>
            <a:r>
              <a:rPr lang="fr-FR" sz="800" dirty="0">
                <a:solidFill>
                  <a:srgbClr val="D1D5D5"/>
                </a:solidFill>
                <a:latin typeface="Candara" pitchFamily="34" charset="0"/>
              </a:rPr>
              <a:t>Ex. : </a:t>
            </a:r>
            <a:r>
              <a:rPr lang="fr-FR" sz="800" dirty="0">
                <a:latin typeface="Candara" pitchFamily="34" charset="0"/>
                <a:hlinkClick r:id="rId7"/>
              </a:rPr>
              <a:t>ResearchGate</a:t>
            </a:r>
            <a:endParaRPr lang="fr-FR" sz="800" dirty="0">
              <a:latin typeface="Candara" pitchFamily="34" charset="0"/>
            </a:endParaRPr>
          </a:p>
        </p:txBody>
      </p:sp>
      <p:pic>
        <p:nvPicPr>
          <p:cNvPr id="14" name="Picture 3">
            <a:extLst>
              <a:ext uri="{FF2B5EF4-FFF2-40B4-BE49-F238E27FC236}">
                <a16:creationId xmlns:a16="http://schemas.microsoft.com/office/drawing/2014/main" id="{FD0E6353-4F02-4EAD-A2DE-3EEA2BABCF49}"/>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427984" y="4302264"/>
            <a:ext cx="3672408" cy="2163995"/>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78087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13C1C2"/>
          </a:solidFill>
        </p:spPr>
        <p:txBody>
          <a:bodyPr>
            <a:normAutofit fontScale="90000"/>
          </a:bodyPr>
          <a:lstStyle/>
          <a:p>
            <a:r>
              <a:rPr lang="fr-FR" dirty="0"/>
              <a:t>Rechercher et partager l’information</a:t>
            </a:r>
            <a:br>
              <a:rPr lang="fr-FR" dirty="0"/>
            </a:br>
            <a:r>
              <a:rPr lang="fr-FR" sz="1600" dirty="0"/>
              <a:t>méthodes</a:t>
            </a:r>
          </a:p>
        </p:txBody>
      </p:sp>
      <p:sp>
        <p:nvSpPr>
          <p:cNvPr id="3" name="Espace réservé du contenu 2"/>
          <p:cNvSpPr>
            <a:spLocks noGrp="1"/>
          </p:cNvSpPr>
          <p:nvPr>
            <p:ph idx="1"/>
          </p:nvPr>
        </p:nvSpPr>
        <p:spPr/>
        <p:txBody>
          <a:bodyPr/>
          <a:lstStyle/>
          <a:p>
            <a:pPr marL="0" indent="0">
              <a:buNone/>
            </a:pPr>
            <a:r>
              <a:rPr lang="fr-FR" dirty="0"/>
              <a:t>Information en temps réel</a:t>
            </a: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115616" y="1872050"/>
            <a:ext cx="6001836" cy="1031865"/>
          </a:xfrm>
          <a:prstGeom prst="rect">
            <a:avLst/>
          </a:prstGeom>
          <a:noFill/>
          <a:ln w="9525">
            <a:noFill/>
            <a:miter lim="800000"/>
            <a:headEnd/>
            <a:tailEnd/>
          </a:ln>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333871" y="2769851"/>
            <a:ext cx="5974432" cy="691561"/>
          </a:xfrm>
          <a:prstGeom prst="rect">
            <a:avLst/>
          </a:prstGeom>
          <a:ln>
            <a:noFill/>
          </a:ln>
          <a:effectLst>
            <a:outerShdw blurRad="292100" dist="139700" dir="10800000" algn="r" rotWithShape="0">
              <a:prstClr val="black">
                <a:alpha val="65000"/>
              </a:prstClr>
            </a:outerShdw>
          </a:effectLst>
        </p:spPr>
      </p:pic>
      <p:pic>
        <p:nvPicPr>
          <p:cNvPr id="14"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59832" y="4276700"/>
            <a:ext cx="4857750" cy="9525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64647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Rechercher et partager l’information</a:t>
            </a:r>
            <a:br>
              <a:rPr lang="fr-FR" dirty="0"/>
            </a:br>
            <a:r>
              <a:rPr lang="fr-FR" sz="1600" dirty="0"/>
              <a:t>méthodes</a:t>
            </a:r>
          </a:p>
        </p:txBody>
      </p:sp>
      <p:sp>
        <p:nvSpPr>
          <p:cNvPr id="3" name="Espace réservé du contenu 2"/>
          <p:cNvSpPr>
            <a:spLocks noGrp="1"/>
          </p:cNvSpPr>
          <p:nvPr>
            <p:ph idx="1"/>
          </p:nvPr>
        </p:nvSpPr>
        <p:spPr>
          <a:xfrm>
            <a:off x="899592" y="1268760"/>
            <a:ext cx="7056784" cy="5472608"/>
          </a:xfrm>
        </p:spPr>
        <p:txBody>
          <a:bodyPr/>
          <a:lstStyle/>
          <a:p>
            <a:pPr marL="0" indent="0">
              <a:buNone/>
            </a:pPr>
            <a:r>
              <a:rPr lang="fr-FR" dirty="0"/>
              <a:t>Les flux RSS</a:t>
            </a:r>
          </a:p>
        </p:txBody>
      </p:sp>
      <p:pic>
        <p:nvPicPr>
          <p:cNvPr id="11"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43606" y="2002030"/>
            <a:ext cx="3359949" cy="1742015"/>
          </a:xfrm>
          <a:prstGeom prst="rect">
            <a:avLst/>
          </a:prstGeom>
          <a:noFill/>
          <a:ln w="9525">
            <a:noFill/>
            <a:miter lim="800000"/>
            <a:headEnd/>
            <a:tailEnd/>
          </a:ln>
        </p:spPr>
      </p:pic>
      <p:pic>
        <p:nvPicPr>
          <p:cNvPr id="12"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40443" y="1988840"/>
            <a:ext cx="3359949" cy="2695446"/>
          </a:xfrm>
          <a:prstGeom prst="rect">
            <a:avLst/>
          </a:prstGeom>
          <a:noFill/>
          <a:ln w="9525">
            <a:noFill/>
            <a:miter lim="800000"/>
            <a:headEnd/>
            <a:tailEnd/>
          </a:ln>
        </p:spPr>
      </p:pic>
      <p:pic>
        <p:nvPicPr>
          <p:cNvPr id="8" name="Image 7">
            <a:extLst>
              <a:ext uri="{FF2B5EF4-FFF2-40B4-BE49-F238E27FC236}">
                <a16:creationId xmlns:a16="http://schemas.microsoft.com/office/drawing/2014/main" id="{B43FCE33-A539-4331-9B01-24EA55187FC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8751" t="-1" r="3749" b="1334"/>
          <a:stretch/>
        </p:blipFill>
        <p:spPr bwMode="auto">
          <a:xfrm>
            <a:off x="6156176" y="5733256"/>
            <a:ext cx="1603422" cy="225769"/>
          </a:xfrm>
          <a:prstGeom prst="rect">
            <a:avLst/>
          </a:prstGeom>
          <a:ln>
            <a:noFill/>
          </a:ln>
          <a:effectLst/>
          <a:extLst>
            <a:ext uri="{53640926-AAD7-44D8-BBD7-CCE9431645EC}">
              <a14:shadowObscured xmlns:a14="http://schemas.microsoft.com/office/drawing/2010/main"/>
            </a:ext>
          </a:extLst>
        </p:spPr>
      </p:pic>
      <p:pic>
        <p:nvPicPr>
          <p:cNvPr id="1026" name="Picture 2" descr="RSS — Wikipédia">
            <a:extLst>
              <a:ext uri="{FF2B5EF4-FFF2-40B4-BE49-F238E27FC236}">
                <a16:creationId xmlns:a16="http://schemas.microsoft.com/office/drawing/2014/main" id="{7AE6870D-C293-4798-A543-6987B0F7AD0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92608" y="5085390"/>
            <a:ext cx="432048" cy="43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0345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Rechercher et partager l’information</a:t>
            </a:r>
            <a:br>
              <a:rPr lang="fr-FR" dirty="0"/>
            </a:br>
            <a:r>
              <a:rPr lang="fr-FR" sz="1600" dirty="0"/>
              <a:t>des usages complémentaires des autres outils</a:t>
            </a:r>
          </a:p>
        </p:txBody>
      </p:sp>
      <p:pic>
        <p:nvPicPr>
          <p:cNvPr id="7" name="Image 6">
            <a:extLst>
              <a:ext uri="{FF2B5EF4-FFF2-40B4-BE49-F238E27FC236}">
                <a16:creationId xmlns:a16="http://schemas.microsoft.com/office/drawing/2014/main" id="{77095775-B5BE-470D-B89A-16AF61DB37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57170" y="3969270"/>
            <a:ext cx="6004224" cy="2844106"/>
          </a:xfrm>
          <a:prstGeom prst="rect">
            <a:avLst/>
          </a:prstGeom>
        </p:spPr>
      </p:pic>
      <p:sp>
        <p:nvSpPr>
          <p:cNvPr id="9" name="Rectangle 8">
            <a:extLst>
              <a:ext uri="{FF2B5EF4-FFF2-40B4-BE49-F238E27FC236}">
                <a16:creationId xmlns:a16="http://schemas.microsoft.com/office/drawing/2014/main" id="{0D948FA3-6926-4968-94A4-1E7646F688F6}"/>
              </a:ext>
            </a:extLst>
          </p:cNvPr>
          <p:cNvSpPr/>
          <p:nvPr/>
        </p:nvSpPr>
        <p:spPr>
          <a:xfrm>
            <a:off x="755576" y="3969270"/>
            <a:ext cx="1587294" cy="215444"/>
          </a:xfrm>
          <a:prstGeom prst="rect">
            <a:avLst/>
          </a:prstGeom>
        </p:spPr>
        <p:txBody>
          <a:bodyPr wrap="none">
            <a:spAutoFit/>
          </a:bodyPr>
          <a:lstStyle/>
          <a:p>
            <a:r>
              <a:rPr lang="fr-FR" sz="800" dirty="0">
                <a:hlinkClick r:id="rId4"/>
              </a:rPr>
              <a:t>étude T. Gardner et S. </a:t>
            </a:r>
            <a:r>
              <a:rPr lang="fr-FR" sz="800" dirty="0" err="1">
                <a:hlinkClick r:id="rId4"/>
              </a:rPr>
              <a:t>Inger</a:t>
            </a:r>
            <a:r>
              <a:rPr lang="fr-FR" sz="800" dirty="0">
                <a:hlinkClick r:id="rId4"/>
              </a:rPr>
              <a:t>, 2018</a:t>
            </a:r>
            <a:endParaRPr lang="fr-FR" sz="800" dirty="0"/>
          </a:p>
        </p:txBody>
      </p:sp>
      <p:pic>
        <p:nvPicPr>
          <p:cNvPr id="10" name="Image 9">
            <a:extLst>
              <a:ext uri="{FF2B5EF4-FFF2-40B4-BE49-F238E27FC236}">
                <a16:creationId xmlns:a16="http://schemas.microsoft.com/office/drawing/2014/main" id="{EE06D304-CEA4-473A-BB38-AAFE06502FB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6106" y="1124886"/>
            <a:ext cx="5796136" cy="2845376"/>
          </a:xfrm>
          <a:prstGeom prst="rect">
            <a:avLst/>
          </a:prstGeom>
        </p:spPr>
      </p:pic>
      <p:sp>
        <p:nvSpPr>
          <p:cNvPr id="17" name="Flèche : bas 16">
            <a:extLst>
              <a:ext uri="{FF2B5EF4-FFF2-40B4-BE49-F238E27FC236}">
                <a16:creationId xmlns:a16="http://schemas.microsoft.com/office/drawing/2014/main" id="{F874D5A9-09FE-4633-B1F8-5AA1AB9796D8}"/>
              </a:ext>
            </a:extLst>
          </p:cNvPr>
          <p:cNvSpPr/>
          <p:nvPr/>
        </p:nvSpPr>
        <p:spPr>
          <a:xfrm>
            <a:off x="2267744" y="1682982"/>
            <a:ext cx="288032" cy="576064"/>
          </a:xfrm>
          <a:prstGeom prst="downArrow">
            <a:avLst/>
          </a:prstGeom>
          <a:solidFill>
            <a:srgbClr val="13C1C2"/>
          </a:solidFill>
          <a:ln>
            <a:solidFill>
              <a:srgbClr val="13C1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lèche : bas 17">
            <a:extLst>
              <a:ext uri="{FF2B5EF4-FFF2-40B4-BE49-F238E27FC236}">
                <a16:creationId xmlns:a16="http://schemas.microsoft.com/office/drawing/2014/main" id="{86B96BD2-9781-49E7-B06A-A8684883C6A5}"/>
              </a:ext>
            </a:extLst>
          </p:cNvPr>
          <p:cNvSpPr/>
          <p:nvPr/>
        </p:nvSpPr>
        <p:spPr>
          <a:xfrm>
            <a:off x="7380312" y="4581128"/>
            <a:ext cx="288032" cy="576064"/>
          </a:xfrm>
          <a:prstGeom prst="downArrow">
            <a:avLst/>
          </a:prstGeom>
          <a:solidFill>
            <a:srgbClr val="13C1C2"/>
          </a:solidFill>
          <a:ln>
            <a:solidFill>
              <a:srgbClr val="13C1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368291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rganigramme 29"/>
          <p:cNvGraphicFramePr/>
          <p:nvPr>
            <p:extLst>
              <p:ext uri="{D42A27DB-BD31-4B8C-83A1-F6EECF244321}">
                <p14:modId xmlns:p14="http://schemas.microsoft.com/office/powerpoint/2010/main" val="3960595346"/>
              </p:ext>
            </p:extLst>
          </p:nvPr>
        </p:nvGraphicFramePr>
        <p:xfrm>
          <a:off x="107504" y="1844824"/>
          <a:ext cx="8928992" cy="4228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ZoneTexte 5">
            <a:extLst>
              <a:ext uri="{FF2B5EF4-FFF2-40B4-BE49-F238E27FC236}">
                <a16:creationId xmlns:a16="http://schemas.microsoft.com/office/drawing/2014/main" id="{D10E6219-683C-4B06-9CD9-0192601DFF3C}"/>
              </a:ext>
            </a:extLst>
          </p:cNvPr>
          <p:cNvSpPr txBox="1"/>
          <p:nvPr/>
        </p:nvSpPr>
        <p:spPr>
          <a:xfrm>
            <a:off x="179512" y="3821703"/>
            <a:ext cx="1944216" cy="1623521"/>
          </a:xfrm>
          <a:prstGeom prst="rect">
            <a:avLst/>
          </a:prstGeom>
          <a:noFill/>
        </p:spPr>
        <p:txBody>
          <a:bodyPr wrap="square" rtlCol="0">
            <a:spAutoFit/>
          </a:bodyPr>
          <a:lstStyle/>
          <a:p>
            <a:pPr lvl="0" algn="ctr" defTabSz="622300">
              <a:spcAft>
                <a:spcPts val="300"/>
              </a:spcAft>
            </a:pPr>
            <a:br>
              <a:rPr lang="fr-FR" sz="1400" b="1" dirty="0">
                <a:solidFill>
                  <a:prstClr val="white"/>
                </a:solidFill>
              </a:rPr>
            </a:br>
            <a:r>
              <a:rPr lang="fr-FR" sz="1400" b="1" dirty="0">
                <a:solidFill>
                  <a:prstClr val="white"/>
                </a:solidFill>
              </a:rPr>
              <a:t>publication</a:t>
            </a:r>
            <a:br>
              <a:rPr lang="fr-FR" sz="1400" b="1" dirty="0">
                <a:solidFill>
                  <a:prstClr val="white"/>
                </a:solidFill>
              </a:rPr>
            </a:br>
            <a:endParaRPr lang="fr-FR" sz="1400" b="1" dirty="0">
              <a:solidFill>
                <a:prstClr val="white"/>
              </a:solidFill>
            </a:endParaRPr>
          </a:p>
          <a:p>
            <a:pPr lvl="0" algn="ctr" defTabSz="622300">
              <a:spcAft>
                <a:spcPts val="300"/>
              </a:spcAft>
            </a:pPr>
            <a:r>
              <a:rPr lang="fr-FR" sz="1100" dirty="0">
                <a:solidFill>
                  <a:prstClr val="white"/>
                </a:solidFill>
              </a:rPr>
              <a:t>présentation</a:t>
            </a:r>
            <a:br>
              <a:rPr lang="fr-FR" sz="1100" dirty="0">
                <a:solidFill>
                  <a:prstClr val="white"/>
                </a:solidFill>
              </a:rPr>
            </a:br>
            <a:r>
              <a:rPr lang="fr-FR" sz="1100" dirty="0">
                <a:solidFill>
                  <a:prstClr val="white"/>
                </a:solidFill>
              </a:rPr>
              <a:t>de son profil, ses activités</a:t>
            </a:r>
            <a:br>
              <a:rPr lang="fr-FR" sz="1100" dirty="0">
                <a:solidFill>
                  <a:prstClr val="white"/>
                </a:solidFill>
              </a:rPr>
            </a:br>
            <a:br>
              <a:rPr lang="fr-FR" sz="1100" dirty="0">
                <a:solidFill>
                  <a:prstClr val="white"/>
                </a:solidFill>
              </a:rPr>
            </a:br>
            <a:r>
              <a:rPr lang="fr-FR" sz="1100" dirty="0">
                <a:solidFill>
                  <a:prstClr val="white"/>
                </a:solidFill>
              </a:rPr>
              <a:t>ex. : LinkedIn, ResearchGate, Academia, etc.</a:t>
            </a:r>
            <a:endParaRPr lang="fr-FR" dirty="0"/>
          </a:p>
        </p:txBody>
      </p:sp>
      <p:sp>
        <p:nvSpPr>
          <p:cNvPr id="9" name="Titre 8">
            <a:extLst>
              <a:ext uri="{FF2B5EF4-FFF2-40B4-BE49-F238E27FC236}">
                <a16:creationId xmlns:a16="http://schemas.microsoft.com/office/drawing/2014/main" id="{31ECFDFD-AC6E-4213-B66A-379D2C541158}"/>
              </a:ext>
            </a:extLst>
          </p:cNvPr>
          <p:cNvSpPr>
            <a:spLocks noGrp="1"/>
          </p:cNvSpPr>
          <p:nvPr>
            <p:ph type="title"/>
          </p:nvPr>
        </p:nvSpPr>
        <p:spPr/>
        <p:txBody>
          <a:bodyPr/>
          <a:lstStyle/>
          <a:p>
            <a:r>
              <a:rPr lang="fr-FR" dirty="0"/>
              <a:t>Être visible</a:t>
            </a:r>
          </a:p>
        </p:txBody>
      </p:sp>
    </p:spTree>
    <p:extLst>
      <p:ext uri="{BB962C8B-B14F-4D97-AF65-F5344CB8AC3E}">
        <p14:creationId xmlns:p14="http://schemas.microsoft.com/office/powerpoint/2010/main" val="23045283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BBF6927-7BD2-405A-B923-A065DBB3368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5072" y="1396172"/>
            <a:ext cx="8244772" cy="4625116"/>
          </a:xfrm>
          <a:prstGeom prst="rect">
            <a:avLst/>
          </a:prstGeom>
        </p:spPr>
      </p:pic>
      <p:sp>
        <p:nvSpPr>
          <p:cNvPr id="7" name="Rectangle 6">
            <a:extLst>
              <a:ext uri="{FF2B5EF4-FFF2-40B4-BE49-F238E27FC236}">
                <a16:creationId xmlns:a16="http://schemas.microsoft.com/office/drawing/2014/main" id="{2981533B-CDDA-4326-9B38-06859F8F269D}"/>
              </a:ext>
            </a:extLst>
          </p:cNvPr>
          <p:cNvSpPr/>
          <p:nvPr/>
        </p:nvSpPr>
        <p:spPr>
          <a:xfrm>
            <a:off x="7668344" y="6021288"/>
            <a:ext cx="1277888" cy="215444"/>
          </a:xfrm>
          <a:prstGeom prst="rect">
            <a:avLst/>
          </a:prstGeom>
        </p:spPr>
        <p:txBody>
          <a:bodyPr wrap="square">
            <a:spAutoFit/>
          </a:bodyPr>
          <a:lstStyle/>
          <a:p>
            <a:r>
              <a:rPr lang="fr-FR" sz="800" dirty="0">
                <a:hlinkClick r:id="rId4"/>
              </a:rPr>
              <a:t>D. </a:t>
            </a:r>
            <a:r>
              <a:rPr lang="fr-FR" sz="800" dirty="0" err="1">
                <a:hlinkClick r:id="rId4"/>
              </a:rPr>
              <a:t>Christenson</a:t>
            </a:r>
            <a:r>
              <a:rPr lang="fr-FR" sz="800" dirty="0">
                <a:hlinkClick r:id="rId4"/>
              </a:rPr>
              <a:t>, 2017</a:t>
            </a:r>
            <a:endParaRPr lang="fr-FR" sz="800" dirty="0"/>
          </a:p>
        </p:txBody>
      </p:sp>
      <p:sp>
        <p:nvSpPr>
          <p:cNvPr id="4" name="Ellipse 3">
            <a:extLst>
              <a:ext uri="{FF2B5EF4-FFF2-40B4-BE49-F238E27FC236}">
                <a16:creationId xmlns:a16="http://schemas.microsoft.com/office/drawing/2014/main" id="{871C6D6D-D5D2-4E27-9663-3999B351638D}"/>
              </a:ext>
            </a:extLst>
          </p:cNvPr>
          <p:cNvSpPr/>
          <p:nvPr/>
        </p:nvSpPr>
        <p:spPr>
          <a:xfrm>
            <a:off x="971600" y="2996952"/>
            <a:ext cx="3456384" cy="576064"/>
          </a:xfrm>
          <a:prstGeom prst="ellipse">
            <a:avLst/>
          </a:prstGeom>
          <a:noFill/>
          <a:ln w="25400" cmpd="sng">
            <a:solidFill>
              <a:srgbClr val="13C1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457315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Être visible</a:t>
            </a:r>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03339" y="2709381"/>
            <a:ext cx="6337321" cy="1640915"/>
          </a:xfrm>
          <a:prstGeom prst="rect">
            <a:avLst/>
          </a:prstGeom>
        </p:spPr>
      </p:pic>
      <p:sp>
        <p:nvSpPr>
          <p:cNvPr id="2" name="Rectangle 1"/>
          <p:cNvSpPr/>
          <p:nvPr/>
        </p:nvSpPr>
        <p:spPr>
          <a:xfrm>
            <a:off x="7182544" y="4350296"/>
            <a:ext cx="773832" cy="230832"/>
          </a:xfrm>
          <a:prstGeom prst="rect">
            <a:avLst/>
          </a:prstGeom>
        </p:spPr>
        <p:txBody>
          <a:bodyPr wrap="square">
            <a:spAutoFit/>
          </a:bodyPr>
          <a:lstStyle/>
          <a:p>
            <a:r>
              <a:rPr lang="fr-FR" sz="900" dirty="0">
                <a:latin typeface="Candara" panose="020E0502030303020204" pitchFamily="34" charset="0"/>
                <a:hlinkClick r:id="rId4"/>
              </a:rPr>
              <a:t>E. Dubois</a:t>
            </a:r>
            <a:endParaRPr lang="fr-FR" sz="900" dirty="0">
              <a:latin typeface="Candara" panose="020E0502030303020204" pitchFamily="34" charset="0"/>
            </a:endParaRPr>
          </a:p>
        </p:txBody>
      </p:sp>
    </p:spTree>
    <p:extLst>
      <p:ext uri="{BB962C8B-B14F-4D97-AF65-F5344CB8AC3E}">
        <p14:creationId xmlns:p14="http://schemas.microsoft.com/office/powerpoint/2010/main" val="1771551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Forme libre 2"/>
          <p:cNvSpPr/>
          <p:nvPr/>
        </p:nvSpPr>
        <p:spPr>
          <a:xfrm>
            <a:off x="1010344" y="3592429"/>
            <a:ext cx="4094471" cy="288482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10800 f11 1"/>
              <a:gd name="f24" fmla="+- 0 0 f19"/>
              <a:gd name="f25" fmla="+- f20 0 f1"/>
              <a:gd name="f26" fmla="+- f21 0 f1"/>
              <a:gd name="f27" fmla="*/ f24 f0 1"/>
              <a:gd name="f28" fmla="+- f26 0 f25"/>
              <a:gd name="f29" fmla="*/ f27 1 f5"/>
              <a:gd name="f30" fmla="+- f29 0 f1"/>
              <a:gd name="f31" fmla="cos 1 f30"/>
              <a:gd name="f32" fmla="sin 1 f30"/>
              <a:gd name="f33" fmla="+- 0 0 f31"/>
              <a:gd name="f34" fmla="+- 0 0 f32"/>
              <a:gd name="f35" fmla="*/ 10800 f33 1"/>
              <a:gd name="f36" fmla="*/ 10800 f34 1"/>
              <a:gd name="f37" fmla="*/ f35 f35 1"/>
              <a:gd name="f38" fmla="*/ f36 f36 1"/>
              <a:gd name="f39" fmla="+- f37 f38 0"/>
              <a:gd name="f40" fmla="sqrt f39"/>
              <a:gd name="f41" fmla="*/ f6 1 f40"/>
              <a:gd name="f42" fmla="*/ f33 f41 1"/>
              <a:gd name="f43" fmla="*/ f34 f41 1"/>
              <a:gd name="f44" fmla="+- 10800 0 f42"/>
              <a:gd name="f45" fmla="+- 10800 0 f43"/>
            </a:gdLst>
            <a:ahLst/>
            <a:cxnLst>
              <a:cxn ang="3cd4">
                <a:pos x="hc" y="t"/>
              </a:cxn>
              <a:cxn ang="0">
                <a:pos x="r" y="vc"/>
              </a:cxn>
              <a:cxn ang="cd4">
                <a:pos x="hc" y="b"/>
              </a:cxn>
              <a:cxn ang="cd2">
                <a:pos x="l" y="vc"/>
              </a:cxn>
              <a:cxn ang="f25">
                <a:pos x="f22" y="f23"/>
              </a:cxn>
            </a:cxnLst>
            <a:rect l="f15" t="f18" r="f16" b="f17"/>
            <a:pathLst>
              <a:path w="21600" h="21600">
                <a:moveTo>
                  <a:pt x="f44" y="f45"/>
                </a:moveTo>
                <a:arcTo wR="f9" hR="f9" stAng="f25" swAng="f28"/>
                <a:close/>
              </a:path>
            </a:pathLst>
          </a:custGeom>
          <a:noFill/>
          <a:ln w="63360">
            <a:solidFill>
              <a:srgbClr val="FF9900"/>
            </a:solidFill>
            <a:prstDash val="solid"/>
            <a:miter/>
            <a:headEnd type="arrow"/>
            <a:tailEnd type="arrow"/>
          </a:ln>
        </p:spPr>
        <p:txBody>
          <a:bodyPr vert="horz" wrap="square" lIns="0" tIns="0" rIns="0" bIns="0" anchor="t" anchorCtr="0" compatLnSpc="0"/>
          <a:lstStyle/>
          <a:p>
            <a:pPr lvl="0" rtl="0" hangingPunct="0">
              <a:buNone/>
              <a:tabLst/>
            </a:pPr>
            <a:endParaRPr lang="fr-FR" sz="1700">
              <a:latin typeface="Times New Roman" pitchFamily="18"/>
              <a:ea typeface="Arial Unicode MS" pitchFamily="2"/>
              <a:cs typeface="Tahoma" pitchFamily="2"/>
            </a:endParaRPr>
          </a:p>
        </p:txBody>
      </p:sp>
      <p:sp>
        <p:nvSpPr>
          <p:cNvPr id="4" name="Forme libre 3"/>
          <p:cNvSpPr/>
          <p:nvPr/>
        </p:nvSpPr>
        <p:spPr>
          <a:xfrm>
            <a:off x="3667216" y="3865219"/>
            <a:ext cx="4289160" cy="272406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10800 f11 1"/>
              <a:gd name="f24" fmla="+- 0 0 f19"/>
              <a:gd name="f25" fmla="+- f20 0 f1"/>
              <a:gd name="f26" fmla="+- f21 0 f1"/>
              <a:gd name="f27" fmla="*/ f24 f0 1"/>
              <a:gd name="f28" fmla="+- f26 0 f25"/>
              <a:gd name="f29" fmla="*/ f27 1 f5"/>
              <a:gd name="f30" fmla="+- f29 0 f1"/>
              <a:gd name="f31" fmla="cos 1 f30"/>
              <a:gd name="f32" fmla="sin 1 f30"/>
              <a:gd name="f33" fmla="+- 0 0 f31"/>
              <a:gd name="f34" fmla="+- 0 0 f32"/>
              <a:gd name="f35" fmla="*/ 10800 f33 1"/>
              <a:gd name="f36" fmla="*/ 10800 f34 1"/>
              <a:gd name="f37" fmla="*/ f35 f35 1"/>
              <a:gd name="f38" fmla="*/ f36 f36 1"/>
              <a:gd name="f39" fmla="+- f37 f38 0"/>
              <a:gd name="f40" fmla="sqrt f39"/>
              <a:gd name="f41" fmla="*/ f6 1 f40"/>
              <a:gd name="f42" fmla="*/ f33 f41 1"/>
              <a:gd name="f43" fmla="*/ f34 f41 1"/>
              <a:gd name="f44" fmla="+- 10800 0 f42"/>
              <a:gd name="f45" fmla="+- 10800 0 f43"/>
            </a:gdLst>
            <a:ahLst/>
            <a:cxnLst>
              <a:cxn ang="3cd4">
                <a:pos x="hc" y="t"/>
              </a:cxn>
              <a:cxn ang="0">
                <a:pos x="r" y="vc"/>
              </a:cxn>
              <a:cxn ang="cd4">
                <a:pos x="hc" y="b"/>
              </a:cxn>
              <a:cxn ang="cd2">
                <a:pos x="l" y="vc"/>
              </a:cxn>
              <a:cxn ang="f25">
                <a:pos x="f22" y="f23"/>
              </a:cxn>
            </a:cxnLst>
            <a:rect l="f15" t="f18" r="f16" b="f17"/>
            <a:pathLst>
              <a:path w="21600" h="21600">
                <a:moveTo>
                  <a:pt x="f44" y="f45"/>
                </a:moveTo>
                <a:arcTo wR="f9" hR="f9" stAng="f25" swAng="f28"/>
                <a:close/>
              </a:path>
            </a:pathLst>
          </a:custGeom>
          <a:noFill/>
          <a:ln w="63360">
            <a:solidFill>
              <a:srgbClr val="B027AE"/>
            </a:solidFill>
            <a:prstDash val="solid"/>
            <a:miter/>
            <a:headEnd type="arrow"/>
            <a:tailEnd type="arrow"/>
          </a:ln>
        </p:spPr>
        <p:txBody>
          <a:bodyPr vert="horz" wrap="square" lIns="0" tIns="0" rIns="0" bIns="0" anchor="t" anchorCtr="0" compatLnSpc="0"/>
          <a:lstStyle/>
          <a:p>
            <a:pPr lvl="0" rtl="0" hangingPunct="0">
              <a:buNone/>
              <a:tabLst/>
            </a:pPr>
            <a:endParaRPr lang="fr-FR" sz="1700">
              <a:latin typeface="Times New Roman" pitchFamily="18"/>
              <a:ea typeface="Arial Unicode MS" pitchFamily="2"/>
              <a:cs typeface="Tahoma" pitchFamily="2"/>
            </a:endParaRPr>
          </a:p>
        </p:txBody>
      </p:sp>
      <p:sp>
        <p:nvSpPr>
          <p:cNvPr id="5" name="Forme libre 4"/>
          <p:cNvSpPr/>
          <p:nvPr/>
        </p:nvSpPr>
        <p:spPr>
          <a:xfrm>
            <a:off x="3351276" y="2559763"/>
            <a:ext cx="4179603" cy="303672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10800 f11 1"/>
              <a:gd name="f24" fmla="+- 0 0 f19"/>
              <a:gd name="f25" fmla="+- f20 0 f1"/>
              <a:gd name="f26" fmla="+- f21 0 f1"/>
              <a:gd name="f27" fmla="*/ f24 f0 1"/>
              <a:gd name="f28" fmla="+- f26 0 f25"/>
              <a:gd name="f29" fmla="*/ f27 1 f5"/>
              <a:gd name="f30" fmla="+- f29 0 f1"/>
              <a:gd name="f31" fmla="cos 1 f30"/>
              <a:gd name="f32" fmla="sin 1 f30"/>
              <a:gd name="f33" fmla="+- 0 0 f31"/>
              <a:gd name="f34" fmla="+- 0 0 f32"/>
              <a:gd name="f35" fmla="*/ 10800 f33 1"/>
              <a:gd name="f36" fmla="*/ 10800 f34 1"/>
              <a:gd name="f37" fmla="*/ f35 f35 1"/>
              <a:gd name="f38" fmla="*/ f36 f36 1"/>
              <a:gd name="f39" fmla="+- f37 f38 0"/>
              <a:gd name="f40" fmla="sqrt f39"/>
              <a:gd name="f41" fmla="*/ f6 1 f40"/>
              <a:gd name="f42" fmla="*/ f33 f41 1"/>
              <a:gd name="f43" fmla="*/ f34 f41 1"/>
              <a:gd name="f44" fmla="+- 10800 0 f42"/>
              <a:gd name="f45" fmla="+- 10800 0 f43"/>
            </a:gdLst>
            <a:ahLst/>
            <a:cxnLst>
              <a:cxn ang="3cd4">
                <a:pos x="hc" y="t"/>
              </a:cxn>
              <a:cxn ang="0">
                <a:pos x="r" y="vc"/>
              </a:cxn>
              <a:cxn ang="cd4">
                <a:pos x="hc" y="b"/>
              </a:cxn>
              <a:cxn ang="cd2">
                <a:pos x="l" y="vc"/>
              </a:cxn>
              <a:cxn ang="f25">
                <a:pos x="f22" y="f23"/>
              </a:cxn>
            </a:cxnLst>
            <a:rect l="f15" t="f18" r="f16" b="f17"/>
            <a:pathLst>
              <a:path w="21600" h="21600">
                <a:moveTo>
                  <a:pt x="f44" y="f45"/>
                </a:moveTo>
                <a:arcTo wR="f9" hR="f9" stAng="f25" swAng="f28"/>
                <a:close/>
              </a:path>
            </a:pathLst>
          </a:custGeom>
          <a:noFill/>
          <a:ln w="63360">
            <a:solidFill>
              <a:srgbClr val="2B6991"/>
            </a:solidFill>
            <a:prstDash val="solid"/>
            <a:miter/>
            <a:headEnd type="arrow"/>
            <a:tailEnd type="arrow"/>
          </a:ln>
        </p:spPr>
        <p:txBody>
          <a:bodyPr vert="horz" wrap="square" lIns="0" tIns="0" rIns="0" bIns="0" anchor="t" anchorCtr="0" compatLnSpc="0"/>
          <a:lstStyle/>
          <a:p>
            <a:pPr lvl="0" rtl="0" hangingPunct="0">
              <a:buNone/>
              <a:tabLst/>
            </a:pPr>
            <a:endParaRPr lang="fr-FR" sz="1700">
              <a:latin typeface="Times New Roman" pitchFamily="18"/>
              <a:ea typeface="Arial Unicode MS" pitchFamily="2"/>
              <a:cs typeface="Tahoma" pitchFamily="2"/>
            </a:endParaRPr>
          </a:p>
        </p:txBody>
      </p:sp>
      <p:sp>
        <p:nvSpPr>
          <p:cNvPr id="6" name="Forme libre 5"/>
          <p:cNvSpPr/>
          <p:nvPr/>
        </p:nvSpPr>
        <p:spPr>
          <a:xfrm>
            <a:off x="1008066" y="1749379"/>
            <a:ext cx="3920625" cy="2866854"/>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10800 f11 1"/>
              <a:gd name="f24" fmla="+- 0 0 f19"/>
              <a:gd name="f25" fmla="+- f20 0 f1"/>
              <a:gd name="f26" fmla="+- f21 0 f1"/>
              <a:gd name="f27" fmla="*/ f24 f0 1"/>
              <a:gd name="f28" fmla="+- f26 0 f25"/>
              <a:gd name="f29" fmla="*/ f27 1 f5"/>
              <a:gd name="f30" fmla="+- f29 0 f1"/>
              <a:gd name="f31" fmla="cos 1 f30"/>
              <a:gd name="f32" fmla="sin 1 f30"/>
              <a:gd name="f33" fmla="+- 0 0 f31"/>
              <a:gd name="f34" fmla="+- 0 0 f32"/>
              <a:gd name="f35" fmla="*/ 10800 f33 1"/>
              <a:gd name="f36" fmla="*/ 10800 f34 1"/>
              <a:gd name="f37" fmla="*/ f35 f35 1"/>
              <a:gd name="f38" fmla="*/ f36 f36 1"/>
              <a:gd name="f39" fmla="+- f37 f38 0"/>
              <a:gd name="f40" fmla="sqrt f39"/>
              <a:gd name="f41" fmla="*/ f6 1 f40"/>
              <a:gd name="f42" fmla="*/ f33 f41 1"/>
              <a:gd name="f43" fmla="*/ f34 f41 1"/>
              <a:gd name="f44" fmla="+- 10800 0 f42"/>
              <a:gd name="f45" fmla="+- 10800 0 f43"/>
            </a:gdLst>
            <a:ahLst/>
            <a:cxnLst>
              <a:cxn ang="3cd4">
                <a:pos x="hc" y="t"/>
              </a:cxn>
              <a:cxn ang="0">
                <a:pos x="r" y="vc"/>
              </a:cxn>
              <a:cxn ang="cd4">
                <a:pos x="hc" y="b"/>
              </a:cxn>
              <a:cxn ang="cd2">
                <a:pos x="l" y="vc"/>
              </a:cxn>
              <a:cxn ang="f25">
                <a:pos x="f22" y="f23"/>
              </a:cxn>
            </a:cxnLst>
            <a:rect l="f15" t="f18" r="f16" b="f17"/>
            <a:pathLst>
              <a:path w="21600" h="21600">
                <a:moveTo>
                  <a:pt x="f44" y="f45"/>
                </a:moveTo>
                <a:arcTo wR="f9" hR="f9" stAng="f25" swAng="f28"/>
                <a:close/>
              </a:path>
            </a:pathLst>
          </a:custGeom>
          <a:noFill/>
          <a:ln w="63360">
            <a:solidFill>
              <a:srgbClr val="369159"/>
            </a:solidFill>
            <a:prstDash val="solid"/>
            <a:miter/>
            <a:headEnd type="arrow"/>
            <a:tailEnd type="arrow"/>
          </a:ln>
        </p:spPr>
        <p:txBody>
          <a:bodyPr vert="horz" wrap="square" lIns="0" tIns="0" rIns="0" bIns="0" anchor="t" anchorCtr="0" compatLnSpc="0"/>
          <a:lstStyle/>
          <a:p>
            <a:pPr lvl="0" rtl="0" hangingPunct="0">
              <a:buNone/>
              <a:tabLst/>
            </a:pPr>
            <a:endParaRPr lang="fr-FR" sz="1700">
              <a:latin typeface="Times New Roman" pitchFamily="18"/>
              <a:ea typeface="Arial Unicode MS" pitchFamily="2"/>
              <a:cs typeface="Tahoma" pitchFamily="2"/>
            </a:endParaRPr>
          </a:p>
        </p:txBody>
      </p:sp>
      <p:sp>
        <p:nvSpPr>
          <p:cNvPr id="7" name="Forme libre 6"/>
          <p:cNvSpPr/>
          <p:nvPr/>
        </p:nvSpPr>
        <p:spPr>
          <a:xfrm>
            <a:off x="256011" y="6118650"/>
            <a:ext cx="1254447" cy="391389"/>
          </a:xfrm>
          <a:custGeom>
            <a:avLst/>
            <a:gdLst>
              <a:gd name="f0" fmla="val 10800000"/>
              <a:gd name="f1" fmla="val 5400000"/>
              <a:gd name="f2" fmla="val 180"/>
              <a:gd name="f3" fmla="val w"/>
              <a:gd name="f4" fmla="val h"/>
              <a:gd name="f5" fmla="val 0"/>
              <a:gd name="f6" fmla="val 21600"/>
              <a:gd name="f7" fmla="+- 0 0 0"/>
              <a:gd name="f8" fmla="*/ f3 1 21600"/>
              <a:gd name="f9" fmla="*/ f4 1 21600"/>
              <a:gd name="f10" fmla="*/ f7 f0 1"/>
              <a:gd name="f11" fmla="*/ 10800 f8 1"/>
              <a:gd name="f12" fmla="*/ 10800 f9 1"/>
              <a:gd name="f13" fmla="*/ f10 1 f2"/>
              <a:gd name="f14" fmla="+- f13 0 f1"/>
            </a:gdLst>
            <a:ahLst/>
            <a:cxnLst>
              <a:cxn ang="3cd4">
                <a:pos x="hc" y="t"/>
              </a:cxn>
              <a:cxn ang="0">
                <a:pos x="r" y="vc"/>
              </a:cxn>
              <a:cxn ang="cd4">
                <a:pos x="hc" y="b"/>
              </a:cxn>
              <a:cxn ang="cd2">
                <a:pos x="l" y="vc"/>
              </a:cxn>
              <a:cxn ang="f14">
                <a:pos x="f11" y="f12"/>
              </a:cxn>
            </a:cxnLst>
            <a:rect l="l" t="t" r="r" b="b"/>
            <a:pathLst>
              <a:path w="21600" h="21600">
                <a:moveTo>
                  <a:pt x="f5" y="f5"/>
                </a:moveTo>
                <a:lnTo>
                  <a:pt x="f6" y="f5"/>
                </a:lnTo>
                <a:lnTo>
                  <a:pt x="f6" y="f6"/>
                </a:lnTo>
                <a:lnTo>
                  <a:pt x="f5" y="f6"/>
                </a:lnTo>
                <a:lnTo>
                  <a:pt x="f5" y="f5"/>
                </a:lnTo>
                <a:close/>
              </a:path>
            </a:pathLst>
          </a:custGeom>
          <a:noFill/>
          <a:ln>
            <a:noFill/>
            <a:prstDash val="solid"/>
          </a:ln>
        </p:spPr>
        <p:txBody>
          <a:bodyPr vert="horz" wrap="none" lIns="0" tIns="0" rIns="0" bIns="0" anchor="ctr" anchorCtr="0" compatLnSpc="0">
            <a:spAutoFit/>
          </a:bodyPr>
          <a:lstStyle/>
          <a:p>
            <a:pPr algn="ctr" hangingPunct="0"/>
            <a:r>
              <a:rPr lang="fr-FR" sz="2500" b="1" dirty="0">
                <a:solidFill>
                  <a:srgbClr val="FF9900"/>
                </a:solidFill>
                <a:latin typeface="Candara" panose="020E0502030303020204" pitchFamily="34" charset="0"/>
                <a:ea typeface="Palatino" pitchFamily="2"/>
                <a:cs typeface="Palatino" pitchFamily="2"/>
              </a:rPr>
              <a:t>E-science</a:t>
            </a:r>
          </a:p>
        </p:txBody>
      </p:sp>
      <p:sp>
        <p:nvSpPr>
          <p:cNvPr id="8" name="Forme libre 7"/>
          <p:cNvSpPr/>
          <p:nvPr/>
        </p:nvSpPr>
        <p:spPr>
          <a:xfrm>
            <a:off x="7272063" y="6118650"/>
            <a:ext cx="1513043" cy="391389"/>
          </a:xfrm>
          <a:custGeom>
            <a:avLst/>
            <a:gdLst>
              <a:gd name="f0" fmla="val 10800000"/>
              <a:gd name="f1" fmla="val 5400000"/>
              <a:gd name="f2" fmla="val 180"/>
              <a:gd name="f3" fmla="val w"/>
              <a:gd name="f4" fmla="val h"/>
              <a:gd name="f5" fmla="val 0"/>
              <a:gd name="f6" fmla="val 21600"/>
              <a:gd name="f7" fmla="+- 0 0 0"/>
              <a:gd name="f8" fmla="*/ f3 1 21600"/>
              <a:gd name="f9" fmla="*/ f4 1 21600"/>
              <a:gd name="f10" fmla="*/ f7 f0 1"/>
              <a:gd name="f11" fmla="*/ 10800 f8 1"/>
              <a:gd name="f12" fmla="*/ 10800 f9 1"/>
              <a:gd name="f13" fmla="*/ f10 1 f2"/>
              <a:gd name="f14" fmla="+- f13 0 f1"/>
            </a:gdLst>
            <a:ahLst/>
            <a:cxnLst>
              <a:cxn ang="3cd4">
                <a:pos x="hc" y="t"/>
              </a:cxn>
              <a:cxn ang="0">
                <a:pos x="r" y="vc"/>
              </a:cxn>
              <a:cxn ang="cd4">
                <a:pos x="hc" y="b"/>
              </a:cxn>
              <a:cxn ang="cd2">
                <a:pos x="l" y="vc"/>
              </a:cxn>
              <a:cxn ang="f14">
                <a:pos x="f11" y="f12"/>
              </a:cxn>
            </a:cxnLst>
            <a:rect l="l" t="t" r="r" b="b"/>
            <a:pathLst>
              <a:path w="21600" h="21600">
                <a:moveTo>
                  <a:pt x="f5" y="f5"/>
                </a:moveTo>
                <a:lnTo>
                  <a:pt x="f6" y="f5"/>
                </a:lnTo>
                <a:lnTo>
                  <a:pt x="f6" y="f6"/>
                </a:lnTo>
                <a:lnTo>
                  <a:pt x="f5" y="f6"/>
                </a:lnTo>
                <a:lnTo>
                  <a:pt x="f5" y="f5"/>
                </a:lnTo>
                <a:close/>
              </a:path>
            </a:pathLst>
          </a:custGeom>
          <a:noFill/>
          <a:ln>
            <a:noFill/>
            <a:prstDash val="solid"/>
          </a:ln>
        </p:spPr>
        <p:txBody>
          <a:bodyPr vert="horz" wrap="none" lIns="0" tIns="0" rIns="0" bIns="0" anchor="ctr" anchorCtr="0" compatLnSpc="0">
            <a:spAutoFit/>
          </a:bodyPr>
          <a:lstStyle/>
          <a:p>
            <a:pPr algn="ctr" hangingPunct="0"/>
            <a:r>
              <a:rPr lang="fr-FR" sz="2500" b="1" dirty="0">
                <a:solidFill>
                  <a:srgbClr val="B027AE"/>
                </a:solidFill>
                <a:latin typeface="Candara" panose="020E0502030303020204" pitchFamily="34" charset="0"/>
                <a:ea typeface="Palatino" pitchFamily="2"/>
                <a:cs typeface="Palatino" pitchFamily="2"/>
              </a:rPr>
              <a:t>Science 2.0</a:t>
            </a:r>
          </a:p>
        </p:txBody>
      </p:sp>
      <p:sp>
        <p:nvSpPr>
          <p:cNvPr id="9" name="Forme libre 8"/>
          <p:cNvSpPr/>
          <p:nvPr/>
        </p:nvSpPr>
        <p:spPr>
          <a:xfrm>
            <a:off x="7414682" y="2447105"/>
            <a:ext cx="1286032" cy="928867"/>
          </a:xfrm>
          <a:custGeom>
            <a:avLst/>
            <a:gdLst>
              <a:gd name="f0" fmla="val 10800000"/>
              <a:gd name="f1" fmla="val 5400000"/>
              <a:gd name="f2" fmla="val 180"/>
              <a:gd name="f3" fmla="val w"/>
              <a:gd name="f4" fmla="val h"/>
              <a:gd name="f5" fmla="val 0"/>
              <a:gd name="f6" fmla="val 21600"/>
              <a:gd name="f7" fmla="+- 0 0 0"/>
              <a:gd name="f8" fmla="*/ f3 1 21600"/>
              <a:gd name="f9" fmla="*/ f4 1 21600"/>
              <a:gd name="f10" fmla="*/ f7 f0 1"/>
              <a:gd name="f11" fmla="*/ 10800 f8 1"/>
              <a:gd name="f12" fmla="*/ 10800 f9 1"/>
              <a:gd name="f13" fmla="*/ f10 1 f2"/>
              <a:gd name="f14" fmla="+- f13 0 f1"/>
            </a:gdLst>
            <a:ahLst/>
            <a:cxnLst>
              <a:cxn ang="3cd4">
                <a:pos x="hc" y="t"/>
              </a:cxn>
              <a:cxn ang="0">
                <a:pos x="r" y="vc"/>
              </a:cxn>
              <a:cxn ang="cd4">
                <a:pos x="hc" y="b"/>
              </a:cxn>
              <a:cxn ang="cd2">
                <a:pos x="l" y="vc"/>
              </a:cxn>
              <a:cxn ang="f14">
                <a:pos x="f11" y="f12"/>
              </a:cxn>
            </a:cxnLst>
            <a:rect l="l" t="t" r="r" b="b"/>
            <a:pathLst>
              <a:path w="21600" h="21600">
                <a:moveTo>
                  <a:pt x="f5" y="f5"/>
                </a:moveTo>
                <a:lnTo>
                  <a:pt x="f6" y="f5"/>
                </a:lnTo>
                <a:lnTo>
                  <a:pt x="f6" y="f6"/>
                </a:lnTo>
                <a:lnTo>
                  <a:pt x="f5" y="f6"/>
                </a:lnTo>
                <a:lnTo>
                  <a:pt x="f5" y="f5"/>
                </a:lnTo>
                <a:close/>
              </a:path>
            </a:pathLst>
          </a:custGeom>
          <a:noFill/>
          <a:ln>
            <a:noFill/>
            <a:prstDash val="solid"/>
          </a:ln>
        </p:spPr>
        <p:txBody>
          <a:bodyPr vert="horz" wrap="square" lIns="0" tIns="0" rIns="0" bIns="0" anchor="ctr" anchorCtr="0" compatLnSpc="0"/>
          <a:lstStyle/>
          <a:p>
            <a:pPr algn="ctr" hangingPunct="0"/>
            <a:r>
              <a:rPr lang="fr-FR" sz="2500" b="1" i="1" dirty="0">
                <a:solidFill>
                  <a:srgbClr val="2B6991"/>
                </a:solidFill>
                <a:latin typeface="Candara" panose="020E0502030303020204" pitchFamily="34" charset="0"/>
                <a:ea typeface="Palatino" pitchFamily="2"/>
                <a:cs typeface="Palatino" pitchFamily="2"/>
              </a:rPr>
              <a:t>Open science</a:t>
            </a:r>
          </a:p>
        </p:txBody>
      </p:sp>
      <p:sp>
        <p:nvSpPr>
          <p:cNvPr id="11" name="Forme libre 10"/>
          <p:cNvSpPr/>
          <p:nvPr/>
        </p:nvSpPr>
        <p:spPr>
          <a:xfrm>
            <a:off x="302521" y="1125324"/>
            <a:ext cx="1714625" cy="928867"/>
          </a:xfrm>
          <a:custGeom>
            <a:avLst/>
            <a:gdLst>
              <a:gd name="f0" fmla="val 10800000"/>
              <a:gd name="f1" fmla="val 5400000"/>
              <a:gd name="f2" fmla="val 180"/>
              <a:gd name="f3" fmla="val w"/>
              <a:gd name="f4" fmla="val h"/>
              <a:gd name="f5" fmla="val 0"/>
              <a:gd name="f6" fmla="val 21600"/>
              <a:gd name="f7" fmla="+- 0 0 0"/>
              <a:gd name="f8" fmla="*/ f3 1 21600"/>
              <a:gd name="f9" fmla="*/ f4 1 21600"/>
              <a:gd name="f10" fmla="*/ f7 f0 1"/>
              <a:gd name="f11" fmla="*/ 10800 f8 1"/>
              <a:gd name="f12" fmla="*/ 10800 f9 1"/>
              <a:gd name="f13" fmla="*/ f10 1 f2"/>
              <a:gd name="f14" fmla="+- f13 0 f1"/>
            </a:gdLst>
            <a:ahLst/>
            <a:cxnLst>
              <a:cxn ang="3cd4">
                <a:pos x="hc" y="t"/>
              </a:cxn>
              <a:cxn ang="0">
                <a:pos x="r" y="vc"/>
              </a:cxn>
              <a:cxn ang="cd4">
                <a:pos x="hc" y="b"/>
              </a:cxn>
              <a:cxn ang="cd2">
                <a:pos x="l" y="vc"/>
              </a:cxn>
              <a:cxn ang="f14">
                <a:pos x="f11" y="f12"/>
              </a:cxn>
            </a:cxnLst>
            <a:rect l="l" t="t" r="r" b="b"/>
            <a:pathLst>
              <a:path w="21600" h="21600">
                <a:moveTo>
                  <a:pt x="f5" y="f5"/>
                </a:moveTo>
                <a:lnTo>
                  <a:pt x="f6" y="f5"/>
                </a:lnTo>
                <a:lnTo>
                  <a:pt x="f6" y="f6"/>
                </a:lnTo>
                <a:lnTo>
                  <a:pt x="f5" y="f6"/>
                </a:lnTo>
                <a:lnTo>
                  <a:pt x="f5" y="f5"/>
                </a:lnTo>
                <a:close/>
              </a:path>
            </a:pathLst>
          </a:custGeom>
          <a:noFill/>
          <a:ln>
            <a:noFill/>
            <a:prstDash val="solid"/>
          </a:ln>
        </p:spPr>
        <p:txBody>
          <a:bodyPr vert="horz" wrap="square" lIns="0" tIns="0" rIns="0" bIns="0" anchor="ctr" anchorCtr="0" compatLnSpc="0"/>
          <a:lstStyle/>
          <a:p>
            <a:pPr algn="ctr" hangingPunct="0"/>
            <a:r>
              <a:rPr lang="fr-FR" sz="2500" b="1" i="1" dirty="0">
                <a:solidFill>
                  <a:srgbClr val="369159"/>
                </a:solidFill>
                <a:latin typeface="Candara" panose="020E0502030303020204" pitchFamily="34" charset="0"/>
                <a:ea typeface="Palatino" pitchFamily="2"/>
                <a:cs typeface="Palatino" pitchFamily="2"/>
              </a:rPr>
              <a:t>Digital </a:t>
            </a:r>
            <a:r>
              <a:rPr lang="fr-FR" sz="2500" b="1" i="1" dirty="0" err="1">
                <a:solidFill>
                  <a:srgbClr val="369159"/>
                </a:solidFill>
                <a:latin typeface="Candara" panose="020E0502030303020204" pitchFamily="34" charset="0"/>
                <a:ea typeface="Palatino" pitchFamily="2"/>
                <a:cs typeface="Palatino" pitchFamily="2"/>
              </a:rPr>
              <a:t>humanities</a:t>
            </a:r>
            <a:endParaRPr lang="fr-FR" sz="2500" b="1" i="1" dirty="0">
              <a:solidFill>
                <a:srgbClr val="369159"/>
              </a:solidFill>
              <a:latin typeface="Candara" panose="020E0502030303020204" pitchFamily="34" charset="0"/>
              <a:ea typeface="Palatino" pitchFamily="2"/>
              <a:cs typeface="Palatino" pitchFamily="2"/>
            </a:endParaRPr>
          </a:p>
        </p:txBody>
      </p:sp>
      <p:sp>
        <p:nvSpPr>
          <p:cNvPr id="12" name="Forme libre 11"/>
          <p:cNvSpPr/>
          <p:nvPr/>
        </p:nvSpPr>
        <p:spPr>
          <a:xfrm>
            <a:off x="1750445" y="3810150"/>
            <a:ext cx="1714625" cy="535953"/>
          </a:xfrm>
          <a:custGeom>
            <a:avLst/>
            <a:gdLst>
              <a:gd name="f0" fmla="val 10800000"/>
              <a:gd name="f1" fmla="val 5400000"/>
              <a:gd name="f2" fmla="val 180"/>
              <a:gd name="f3" fmla="val w"/>
              <a:gd name="f4" fmla="val h"/>
              <a:gd name="f5" fmla="val 0"/>
              <a:gd name="f6" fmla="val 21600"/>
              <a:gd name="f7" fmla="+- 0 0 0"/>
              <a:gd name="f8" fmla="*/ f3 1 21600"/>
              <a:gd name="f9" fmla="*/ f4 1 21600"/>
              <a:gd name="f10" fmla="*/ f7 f0 1"/>
              <a:gd name="f11" fmla="*/ 10800 f8 1"/>
              <a:gd name="f12" fmla="*/ 10800 f9 1"/>
              <a:gd name="f13" fmla="*/ f10 1 f2"/>
              <a:gd name="f14" fmla="+- f13 0 f1"/>
            </a:gdLst>
            <a:ahLst/>
            <a:cxnLst>
              <a:cxn ang="3cd4">
                <a:pos x="hc" y="t"/>
              </a:cxn>
              <a:cxn ang="0">
                <a:pos x="r" y="vc"/>
              </a:cxn>
              <a:cxn ang="cd4">
                <a:pos x="hc" y="b"/>
              </a:cxn>
              <a:cxn ang="cd2">
                <a:pos x="l" y="vc"/>
              </a:cxn>
              <a:cxn ang="f14">
                <a:pos x="f11" y="f12"/>
              </a:cxn>
            </a:cxnLst>
            <a:rect l="l" t="t" r="r" b="b"/>
            <a:pathLst>
              <a:path w="21600" h="21600">
                <a:moveTo>
                  <a:pt x="f5" y="f5"/>
                </a:moveTo>
                <a:lnTo>
                  <a:pt x="f6" y="f5"/>
                </a:lnTo>
                <a:lnTo>
                  <a:pt x="f6" y="f6"/>
                </a:lnTo>
                <a:lnTo>
                  <a:pt x="f5" y="f6"/>
                </a:lnTo>
                <a:lnTo>
                  <a:pt x="f5" y="f5"/>
                </a:lnTo>
                <a:close/>
              </a:path>
            </a:pathLst>
          </a:custGeom>
          <a:noFill/>
          <a:ln>
            <a:noFill/>
            <a:prstDash val="solid"/>
          </a:ln>
        </p:spPr>
        <p:txBody>
          <a:bodyPr vert="horz" wrap="square" lIns="0" tIns="0" rIns="0" bIns="0" anchor="ctr" anchorCtr="0" compatLnSpc="0"/>
          <a:lstStyle/>
          <a:p>
            <a:pPr algn="ctr" hangingPunct="0"/>
            <a:r>
              <a:rPr lang="fr-FR" sz="1200" dirty="0">
                <a:solidFill>
                  <a:srgbClr val="D1D5D5"/>
                </a:solidFill>
                <a:latin typeface="Candara" panose="020E0502030303020204" pitchFamily="34" charset="0"/>
                <a:ea typeface="Palatino" pitchFamily="2"/>
                <a:cs typeface="Times New Roman" panose="02020603050405020304" pitchFamily="18" charset="0"/>
              </a:rPr>
              <a:t>grille informatique, </a:t>
            </a:r>
            <a:r>
              <a:rPr lang="fr-FR" sz="1200" dirty="0" err="1">
                <a:solidFill>
                  <a:srgbClr val="D1D5D5"/>
                </a:solidFill>
                <a:latin typeface="Candara" panose="020E0502030303020204" pitchFamily="34" charset="0"/>
                <a:ea typeface="Palatino" pitchFamily="2"/>
                <a:cs typeface="Times New Roman" panose="02020603050405020304" pitchFamily="18" charset="0"/>
              </a:rPr>
              <a:t>cyberinfrastructure</a:t>
            </a:r>
            <a:endParaRPr lang="fr-FR" sz="1200" dirty="0">
              <a:solidFill>
                <a:srgbClr val="D1D5D5"/>
              </a:solidFill>
              <a:latin typeface="Candara" panose="020E0502030303020204" pitchFamily="34" charset="0"/>
              <a:ea typeface="Palatino" pitchFamily="2"/>
              <a:cs typeface="Times New Roman" panose="02020603050405020304" pitchFamily="18" charset="0"/>
            </a:endParaRPr>
          </a:p>
        </p:txBody>
      </p:sp>
      <p:sp>
        <p:nvSpPr>
          <p:cNvPr id="13" name="Forme libre 12"/>
          <p:cNvSpPr/>
          <p:nvPr/>
        </p:nvSpPr>
        <p:spPr>
          <a:xfrm>
            <a:off x="3340138" y="3849392"/>
            <a:ext cx="928829" cy="303546"/>
          </a:xfrm>
          <a:custGeom>
            <a:avLst/>
            <a:gdLst>
              <a:gd name="f0" fmla="val 10800000"/>
              <a:gd name="f1" fmla="val 5400000"/>
              <a:gd name="f2" fmla="val 180"/>
              <a:gd name="f3" fmla="val w"/>
              <a:gd name="f4" fmla="val h"/>
              <a:gd name="f5" fmla="val 0"/>
              <a:gd name="f6" fmla="val 21600"/>
              <a:gd name="f7" fmla="+- 0 0 0"/>
              <a:gd name="f8" fmla="*/ f3 1 21600"/>
              <a:gd name="f9" fmla="*/ f4 1 21600"/>
              <a:gd name="f10" fmla="*/ f7 f0 1"/>
              <a:gd name="f11" fmla="*/ 10800 f8 1"/>
              <a:gd name="f12" fmla="*/ 10800 f9 1"/>
              <a:gd name="f13" fmla="*/ f10 1 f2"/>
              <a:gd name="f14" fmla="+- f13 0 f1"/>
            </a:gdLst>
            <a:ahLst/>
            <a:cxnLst>
              <a:cxn ang="3cd4">
                <a:pos x="hc" y="t"/>
              </a:cxn>
              <a:cxn ang="0">
                <a:pos x="r" y="vc"/>
              </a:cxn>
              <a:cxn ang="cd4">
                <a:pos x="hc" y="b"/>
              </a:cxn>
              <a:cxn ang="cd2">
                <a:pos x="l" y="vc"/>
              </a:cxn>
              <a:cxn ang="f14">
                <a:pos x="f11" y="f12"/>
              </a:cxn>
            </a:cxnLst>
            <a:rect l="l" t="t" r="r" b="b"/>
            <a:pathLst>
              <a:path w="21600" h="21600">
                <a:moveTo>
                  <a:pt x="f5" y="f5"/>
                </a:moveTo>
                <a:lnTo>
                  <a:pt x="f6" y="f5"/>
                </a:lnTo>
                <a:lnTo>
                  <a:pt x="f6" y="f6"/>
                </a:lnTo>
                <a:lnTo>
                  <a:pt x="f5" y="f6"/>
                </a:lnTo>
                <a:lnTo>
                  <a:pt x="f5" y="f5"/>
                </a:lnTo>
                <a:close/>
              </a:path>
            </a:pathLst>
          </a:custGeom>
          <a:noFill/>
          <a:ln>
            <a:noFill/>
            <a:prstDash val="solid"/>
          </a:ln>
        </p:spPr>
        <p:txBody>
          <a:bodyPr vert="horz" wrap="square" lIns="0" tIns="0" rIns="0" bIns="0" anchor="ctr" anchorCtr="0" compatLnSpc="0"/>
          <a:lstStyle/>
          <a:p>
            <a:pPr algn="ctr" hangingPunct="0"/>
            <a:r>
              <a:rPr lang="fr-FR" sz="1200" i="1" dirty="0">
                <a:solidFill>
                  <a:srgbClr val="D1D5D5"/>
                </a:solidFill>
                <a:latin typeface="Candara" panose="020E0502030303020204" pitchFamily="34" charset="0"/>
                <a:ea typeface="Palatino" pitchFamily="2"/>
                <a:cs typeface="Times New Roman" panose="02020603050405020304" pitchFamily="18" charset="0"/>
              </a:rPr>
              <a:t>open data</a:t>
            </a:r>
          </a:p>
        </p:txBody>
      </p:sp>
      <p:sp>
        <p:nvSpPr>
          <p:cNvPr id="14" name="Forme libre 13"/>
          <p:cNvSpPr/>
          <p:nvPr/>
        </p:nvSpPr>
        <p:spPr>
          <a:xfrm>
            <a:off x="3915646" y="4543455"/>
            <a:ext cx="1053887" cy="768106"/>
          </a:xfrm>
          <a:custGeom>
            <a:avLst/>
            <a:gdLst>
              <a:gd name="f0" fmla="val 10800000"/>
              <a:gd name="f1" fmla="val 5400000"/>
              <a:gd name="f2" fmla="val 180"/>
              <a:gd name="f3" fmla="val w"/>
              <a:gd name="f4" fmla="val h"/>
              <a:gd name="f5" fmla="val 0"/>
              <a:gd name="f6" fmla="val 21600"/>
              <a:gd name="f7" fmla="+- 0 0 0"/>
              <a:gd name="f8" fmla="*/ f3 1 21600"/>
              <a:gd name="f9" fmla="*/ f4 1 21600"/>
              <a:gd name="f10" fmla="*/ f7 f0 1"/>
              <a:gd name="f11" fmla="*/ 10800 f8 1"/>
              <a:gd name="f12" fmla="*/ 10800 f9 1"/>
              <a:gd name="f13" fmla="*/ f10 1 f2"/>
              <a:gd name="f14" fmla="+- f13 0 f1"/>
            </a:gdLst>
            <a:ahLst/>
            <a:cxnLst>
              <a:cxn ang="3cd4">
                <a:pos x="hc" y="t"/>
              </a:cxn>
              <a:cxn ang="0">
                <a:pos x="r" y="vc"/>
              </a:cxn>
              <a:cxn ang="cd4">
                <a:pos x="hc" y="b"/>
              </a:cxn>
              <a:cxn ang="cd2">
                <a:pos x="l" y="vc"/>
              </a:cxn>
              <a:cxn ang="f14">
                <a:pos x="f11" y="f12"/>
              </a:cxn>
            </a:cxnLst>
            <a:rect l="l" t="t" r="r" b="b"/>
            <a:pathLst>
              <a:path w="21600" h="21600">
                <a:moveTo>
                  <a:pt x="f5" y="f5"/>
                </a:moveTo>
                <a:lnTo>
                  <a:pt x="f6" y="f5"/>
                </a:lnTo>
                <a:lnTo>
                  <a:pt x="f6" y="f6"/>
                </a:lnTo>
                <a:lnTo>
                  <a:pt x="f5" y="f6"/>
                </a:lnTo>
                <a:lnTo>
                  <a:pt x="f5" y="f5"/>
                </a:lnTo>
                <a:close/>
              </a:path>
            </a:pathLst>
          </a:custGeom>
          <a:noFill/>
          <a:ln>
            <a:noFill/>
            <a:prstDash val="solid"/>
          </a:ln>
        </p:spPr>
        <p:txBody>
          <a:bodyPr vert="horz" wrap="square" lIns="0" tIns="0" rIns="0" bIns="0" anchor="ctr" anchorCtr="0" compatLnSpc="0"/>
          <a:lstStyle/>
          <a:p>
            <a:pPr algn="ctr" hangingPunct="0"/>
            <a:r>
              <a:rPr lang="fr-FR" sz="1200" dirty="0">
                <a:solidFill>
                  <a:srgbClr val="D1D5D5"/>
                </a:solidFill>
                <a:latin typeface="Candara" panose="020E0502030303020204" pitchFamily="34" charset="0"/>
                <a:ea typeface="Palatino" pitchFamily="2"/>
                <a:cs typeface="Times New Roman" panose="02020603050405020304" pitchFamily="18" charset="0"/>
              </a:rPr>
              <a:t>publications et archives ouvertes</a:t>
            </a:r>
          </a:p>
        </p:txBody>
      </p:sp>
      <p:sp>
        <p:nvSpPr>
          <p:cNvPr id="15" name="Forme libre 14"/>
          <p:cNvSpPr/>
          <p:nvPr/>
        </p:nvSpPr>
        <p:spPr>
          <a:xfrm>
            <a:off x="1661209" y="5287123"/>
            <a:ext cx="1134138" cy="535953"/>
          </a:xfrm>
          <a:custGeom>
            <a:avLst/>
            <a:gdLst>
              <a:gd name="f0" fmla="val 10800000"/>
              <a:gd name="f1" fmla="val 5400000"/>
              <a:gd name="f2" fmla="val 180"/>
              <a:gd name="f3" fmla="val w"/>
              <a:gd name="f4" fmla="val h"/>
              <a:gd name="f5" fmla="val 0"/>
              <a:gd name="f6" fmla="val 21600"/>
              <a:gd name="f7" fmla="+- 0 0 0"/>
              <a:gd name="f8" fmla="*/ f3 1 21600"/>
              <a:gd name="f9" fmla="*/ f4 1 21600"/>
              <a:gd name="f10" fmla="*/ f7 f0 1"/>
              <a:gd name="f11" fmla="*/ 10800 f8 1"/>
              <a:gd name="f12" fmla="*/ 10800 f9 1"/>
              <a:gd name="f13" fmla="*/ f10 1 f2"/>
              <a:gd name="f14" fmla="+- f13 0 f1"/>
            </a:gdLst>
            <a:ahLst/>
            <a:cxnLst>
              <a:cxn ang="3cd4">
                <a:pos x="hc" y="t"/>
              </a:cxn>
              <a:cxn ang="0">
                <a:pos x="r" y="vc"/>
              </a:cxn>
              <a:cxn ang="cd4">
                <a:pos x="hc" y="b"/>
              </a:cxn>
              <a:cxn ang="cd2">
                <a:pos x="l" y="vc"/>
              </a:cxn>
              <a:cxn ang="f14">
                <a:pos x="f11" y="f12"/>
              </a:cxn>
            </a:cxnLst>
            <a:rect l="l" t="t" r="r" b="b"/>
            <a:pathLst>
              <a:path w="21600" h="21600">
                <a:moveTo>
                  <a:pt x="f5" y="f5"/>
                </a:moveTo>
                <a:lnTo>
                  <a:pt x="f6" y="f5"/>
                </a:lnTo>
                <a:lnTo>
                  <a:pt x="f6" y="f6"/>
                </a:lnTo>
                <a:lnTo>
                  <a:pt x="f5" y="f6"/>
                </a:lnTo>
                <a:lnTo>
                  <a:pt x="f5" y="f5"/>
                </a:lnTo>
                <a:close/>
              </a:path>
            </a:pathLst>
          </a:custGeom>
          <a:noFill/>
          <a:ln>
            <a:noFill/>
            <a:prstDash val="solid"/>
          </a:ln>
        </p:spPr>
        <p:txBody>
          <a:bodyPr vert="horz" wrap="square" lIns="0" tIns="0" rIns="0" bIns="0" anchor="ctr" anchorCtr="0" compatLnSpc="0"/>
          <a:lstStyle/>
          <a:p>
            <a:pPr algn="ctr" hangingPunct="0"/>
            <a:r>
              <a:rPr lang="fr-FR" sz="1200" dirty="0">
                <a:solidFill>
                  <a:srgbClr val="D1D5D5"/>
                </a:solidFill>
                <a:latin typeface="Candara" panose="020E0502030303020204" pitchFamily="34" charset="0"/>
                <a:ea typeface="Palatino" pitchFamily="2"/>
                <a:cs typeface="Times New Roman" panose="02020603050405020304" pitchFamily="18" charset="0"/>
              </a:rPr>
              <a:t>e-learning </a:t>
            </a:r>
            <a:br>
              <a:rPr lang="fr-FR" sz="1200" dirty="0">
                <a:solidFill>
                  <a:srgbClr val="D1D5D5"/>
                </a:solidFill>
                <a:latin typeface="Candara" panose="020E0502030303020204" pitchFamily="34" charset="0"/>
                <a:ea typeface="Palatino" pitchFamily="2"/>
                <a:cs typeface="Times New Roman" panose="02020603050405020304" pitchFamily="18" charset="0"/>
              </a:rPr>
            </a:br>
            <a:r>
              <a:rPr lang="fr-FR" sz="1200" dirty="0">
                <a:solidFill>
                  <a:srgbClr val="D1D5D5"/>
                </a:solidFill>
                <a:latin typeface="Candara" panose="020E0502030303020204" pitchFamily="34" charset="0"/>
                <a:ea typeface="Palatino" pitchFamily="2"/>
                <a:cs typeface="Times New Roman" panose="02020603050405020304" pitchFamily="18" charset="0"/>
              </a:rPr>
              <a:t>(sur SL)</a:t>
            </a:r>
          </a:p>
        </p:txBody>
      </p:sp>
      <p:sp>
        <p:nvSpPr>
          <p:cNvPr id="16" name="Forme libre 15"/>
          <p:cNvSpPr/>
          <p:nvPr/>
        </p:nvSpPr>
        <p:spPr>
          <a:xfrm>
            <a:off x="1142786" y="4634896"/>
            <a:ext cx="1134138" cy="535699"/>
          </a:xfrm>
          <a:custGeom>
            <a:avLst/>
            <a:gdLst>
              <a:gd name="f0" fmla="val 10800000"/>
              <a:gd name="f1" fmla="val 5400000"/>
              <a:gd name="f2" fmla="val 180"/>
              <a:gd name="f3" fmla="val w"/>
              <a:gd name="f4" fmla="val h"/>
              <a:gd name="f5" fmla="val 0"/>
              <a:gd name="f6" fmla="val 21600"/>
              <a:gd name="f7" fmla="+- 0 0 0"/>
              <a:gd name="f8" fmla="*/ f3 1 21600"/>
              <a:gd name="f9" fmla="*/ f4 1 21600"/>
              <a:gd name="f10" fmla="*/ f7 f0 1"/>
              <a:gd name="f11" fmla="*/ 10800 f8 1"/>
              <a:gd name="f12" fmla="*/ 10800 f9 1"/>
              <a:gd name="f13" fmla="*/ f10 1 f2"/>
              <a:gd name="f14" fmla="+- f13 0 f1"/>
            </a:gdLst>
            <a:ahLst/>
            <a:cxnLst>
              <a:cxn ang="3cd4">
                <a:pos x="hc" y="t"/>
              </a:cxn>
              <a:cxn ang="0">
                <a:pos x="r" y="vc"/>
              </a:cxn>
              <a:cxn ang="cd4">
                <a:pos x="hc" y="b"/>
              </a:cxn>
              <a:cxn ang="cd2">
                <a:pos x="l" y="vc"/>
              </a:cxn>
              <a:cxn ang="f14">
                <a:pos x="f11" y="f12"/>
              </a:cxn>
            </a:cxnLst>
            <a:rect l="l" t="t" r="r" b="b"/>
            <a:pathLst>
              <a:path w="21600" h="21600">
                <a:moveTo>
                  <a:pt x="f5" y="f5"/>
                </a:moveTo>
                <a:lnTo>
                  <a:pt x="f6" y="f5"/>
                </a:lnTo>
                <a:lnTo>
                  <a:pt x="f6" y="f6"/>
                </a:lnTo>
                <a:lnTo>
                  <a:pt x="f5" y="f6"/>
                </a:lnTo>
                <a:lnTo>
                  <a:pt x="f5" y="f5"/>
                </a:lnTo>
                <a:close/>
              </a:path>
            </a:pathLst>
          </a:custGeom>
          <a:noFill/>
          <a:ln>
            <a:noFill/>
            <a:prstDash val="solid"/>
          </a:ln>
        </p:spPr>
        <p:txBody>
          <a:bodyPr vert="horz" wrap="square" lIns="0" tIns="0" rIns="0" bIns="0" anchor="ctr" anchorCtr="0" compatLnSpc="0"/>
          <a:lstStyle/>
          <a:p>
            <a:pPr algn="ctr" hangingPunct="0"/>
            <a:r>
              <a:rPr lang="fr-FR" sz="1200" dirty="0">
                <a:solidFill>
                  <a:srgbClr val="D1D5D5"/>
                </a:solidFill>
                <a:latin typeface="Candara" panose="020E0502030303020204" pitchFamily="34" charset="0"/>
                <a:ea typeface="Palatino" pitchFamily="2"/>
                <a:cs typeface="Times New Roman" panose="02020603050405020304" pitchFamily="18" charset="0"/>
              </a:rPr>
              <a:t>article augmenté</a:t>
            </a:r>
          </a:p>
        </p:txBody>
      </p:sp>
      <p:sp>
        <p:nvSpPr>
          <p:cNvPr id="17" name="Forme libre 16"/>
          <p:cNvSpPr/>
          <p:nvPr/>
        </p:nvSpPr>
        <p:spPr>
          <a:xfrm>
            <a:off x="2678054" y="5823076"/>
            <a:ext cx="1134138" cy="535953"/>
          </a:xfrm>
          <a:custGeom>
            <a:avLst/>
            <a:gdLst>
              <a:gd name="f0" fmla="val 10800000"/>
              <a:gd name="f1" fmla="val 5400000"/>
              <a:gd name="f2" fmla="val 180"/>
              <a:gd name="f3" fmla="val w"/>
              <a:gd name="f4" fmla="val h"/>
              <a:gd name="f5" fmla="val 0"/>
              <a:gd name="f6" fmla="val 21600"/>
              <a:gd name="f7" fmla="+- 0 0 0"/>
              <a:gd name="f8" fmla="*/ f3 1 21600"/>
              <a:gd name="f9" fmla="*/ f4 1 21600"/>
              <a:gd name="f10" fmla="*/ f7 f0 1"/>
              <a:gd name="f11" fmla="*/ 10800 f8 1"/>
              <a:gd name="f12" fmla="*/ 10800 f9 1"/>
              <a:gd name="f13" fmla="*/ f10 1 f2"/>
              <a:gd name="f14" fmla="+- f13 0 f1"/>
            </a:gdLst>
            <a:ahLst/>
            <a:cxnLst>
              <a:cxn ang="3cd4">
                <a:pos x="hc" y="t"/>
              </a:cxn>
              <a:cxn ang="0">
                <a:pos x="r" y="vc"/>
              </a:cxn>
              <a:cxn ang="cd4">
                <a:pos x="hc" y="b"/>
              </a:cxn>
              <a:cxn ang="cd2">
                <a:pos x="l" y="vc"/>
              </a:cxn>
              <a:cxn ang="f14">
                <a:pos x="f11" y="f12"/>
              </a:cxn>
            </a:cxnLst>
            <a:rect l="l" t="t" r="r" b="b"/>
            <a:pathLst>
              <a:path w="21600" h="21600">
                <a:moveTo>
                  <a:pt x="f5" y="f5"/>
                </a:moveTo>
                <a:lnTo>
                  <a:pt x="f6" y="f5"/>
                </a:lnTo>
                <a:lnTo>
                  <a:pt x="f6" y="f6"/>
                </a:lnTo>
                <a:lnTo>
                  <a:pt x="f5" y="f6"/>
                </a:lnTo>
                <a:lnTo>
                  <a:pt x="f5" y="f5"/>
                </a:lnTo>
                <a:close/>
              </a:path>
            </a:pathLst>
          </a:custGeom>
          <a:noFill/>
          <a:ln>
            <a:noFill/>
            <a:prstDash val="solid"/>
          </a:ln>
        </p:spPr>
        <p:txBody>
          <a:bodyPr vert="horz" wrap="square" lIns="0" tIns="0" rIns="0" bIns="0" anchor="ctr" anchorCtr="0" compatLnSpc="0"/>
          <a:lstStyle/>
          <a:p>
            <a:pPr algn="ctr" hangingPunct="0"/>
            <a:r>
              <a:rPr lang="fr-FR" sz="1200" dirty="0">
                <a:solidFill>
                  <a:srgbClr val="D1D5D5"/>
                </a:solidFill>
                <a:latin typeface="Candara" panose="020E0502030303020204" pitchFamily="34" charset="0"/>
                <a:ea typeface="Palatino" pitchFamily="2"/>
                <a:cs typeface="Times New Roman" panose="02020603050405020304" pitchFamily="18" charset="0"/>
              </a:rPr>
              <a:t>collaboration en ligne</a:t>
            </a:r>
          </a:p>
        </p:txBody>
      </p:sp>
      <p:sp>
        <p:nvSpPr>
          <p:cNvPr id="18" name="Forme libre 17"/>
          <p:cNvSpPr/>
          <p:nvPr/>
        </p:nvSpPr>
        <p:spPr>
          <a:xfrm>
            <a:off x="5313741" y="4215471"/>
            <a:ext cx="1053887" cy="535953"/>
          </a:xfrm>
          <a:custGeom>
            <a:avLst/>
            <a:gdLst>
              <a:gd name="f0" fmla="val 10800000"/>
              <a:gd name="f1" fmla="val 5400000"/>
              <a:gd name="f2" fmla="val 180"/>
              <a:gd name="f3" fmla="val w"/>
              <a:gd name="f4" fmla="val h"/>
              <a:gd name="f5" fmla="val 0"/>
              <a:gd name="f6" fmla="val 21600"/>
              <a:gd name="f7" fmla="+- 0 0 0"/>
              <a:gd name="f8" fmla="*/ f3 1 21600"/>
              <a:gd name="f9" fmla="*/ f4 1 21600"/>
              <a:gd name="f10" fmla="*/ f7 f0 1"/>
              <a:gd name="f11" fmla="*/ 10800 f8 1"/>
              <a:gd name="f12" fmla="*/ 10800 f9 1"/>
              <a:gd name="f13" fmla="*/ f10 1 f2"/>
              <a:gd name="f14" fmla="+- f13 0 f1"/>
            </a:gdLst>
            <a:ahLst/>
            <a:cxnLst>
              <a:cxn ang="3cd4">
                <a:pos x="hc" y="t"/>
              </a:cxn>
              <a:cxn ang="0">
                <a:pos x="r" y="vc"/>
              </a:cxn>
              <a:cxn ang="cd4">
                <a:pos x="hc" y="b"/>
              </a:cxn>
              <a:cxn ang="cd2">
                <a:pos x="l" y="vc"/>
              </a:cxn>
              <a:cxn ang="f14">
                <a:pos x="f11" y="f12"/>
              </a:cxn>
            </a:cxnLst>
            <a:rect l="l" t="t" r="r" b="b"/>
            <a:pathLst>
              <a:path w="21600" h="21600">
                <a:moveTo>
                  <a:pt x="f5" y="f5"/>
                </a:moveTo>
                <a:lnTo>
                  <a:pt x="f6" y="f5"/>
                </a:lnTo>
                <a:lnTo>
                  <a:pt x="f6" y="f6"/>
                </a:lnTo>
                <a:lnTo>
                  <a:pt x="f5" y="f6"/>
                </a:lnTo>
                <a:lnTo>
                  <a:pt x="f5" y="f5"/>
                </a:lnTo>
                <a:close/>
              </a:path>
            </a:pathLst>
          </a:custGeom>
          <a:noFill/>
          <a:ln>
            <a:noFill/>
            <a:prstDash val="solid"/>
          </a:ln>
        </p:spPr>
        <p:txBody>
          <a:bodyPr vert="horz" wrap="square" lIns="0" tIns="0" rIns="0" bIns="0" anchor="ctr" anchorCtr="0" compatLnSpc="0"/>
          <a:lstStyle/>
          <a:p>
            <a:pPr algn="ctr" hangingPunct="0"/>
            <a:r>
              <a:rPr lang="fr-FR" sz="1200" dirty="0">
                <a:solidFill>
                  <a:srgbClr val="D1D5D5"/>
                </a:solidFill>
                <a:latin typeface="Candara" panose="020E0502030303020204" pitchFamily="34" charset="0"/>
                <a:ea typeface="Palatino" pitchFamily="2"/>
                <a:cs typeface="Times New Roman" panose="02020603050405020304" pitchFamily="18" charset="0"/>
              </a:rPr>
              <a:t>carnets de recherche</a:t>
            </a:r>
          </a:p>
        </p:txBody>
      </p:sp>
      <p:sp>
        <p:nvSpPr>
          <p:cNvPr id="19" name="Forme libre 18"/>
          <p:cNvSpPr/>
          <p:nvPr/>
        </p:nvSpPr>
        <p:spPr>
          <a:xfrm>
            <a:off x="6591531" y="5224844"/>
            <a:ext cx="1292837" cy="535699"/>
          </a:xfrm>
          <a:custGeom>
            <a:avLst/>
            <a:gdLst>
              <a:gd name="f0" fmla="val 10800000"/>
              <a:gd name="f1" fmla="val 5400000"/>
              <a:gd name="f2" fmla="val 180"/>
              <a:gd name="f3" fmla="val w"/>
              <a:gd name="f4" fmla="val h"/>
              <a:gd name="f5" fmla="val 0"/>
              <a:gd name="f6" fmla="val 21600"/>
              <a:gd name="f7" fmla="+- 0 0 0"/>
              <a:gd name="f8" fmla="*/ f3 1 21600"/>
              <a:gd name="f9" fmla="*/ f4 1 21600"/>
              <a:gd name="f10" fmla="*/ f7 f0 1"/>
              <a:gd name="f11" fmla="*/ 10800 f8 1"/>
              <a:gd name="f12" fmla="*/ 10800 f9 1"/>
              <a:gd name="f13" fmla="*/ f10 1 f2"/>
              <a:gd name="f14" fmla="+- f13 0 f1"/>
            </a:gdLst>
            <a:ahLst/>
            <a:cxnLst>
              <a:cxn ang="3cd4">
                <a:pos x="hc" y="t"/>
              </a:cxn>
              <a:cxn ang="0">
                <a:pos x="r" y="vc"/>
              </a:cxn>
              <a:cxn ang="cd4">
                <a:pos x="hc" y="b"/>
              </a:cxn>
              <a:cxn ang="cd2">
                <a:pos x="l" y="vc"/>
              </a:cxn>
              <a:cxn ang="f14">
                <a:pos x="f11" y="f12"/>
              </a:cxn>
            </a:cxnLst>
            <a:rect l="l" t="t" r="r" b="b"/>
            <a:pathLst>
              <a:path w="21600" h="21600">
                <a:moveTo>
                  <a:pt x="f5" y="f5"/>
                </a:moveTo>
                <a:lnTo>
                  <a:pt x="f6" y="f5"/>
                </a:lnTo>
                <a:lnTo>
                  <a:pt x="f6" y="f6"/>
                </a:lnTo>
                <a:lnTo>
                  <a:pt x="f5" y="f6"/>
                </a:lnTo>
                <a:lnTo>
                  <a:pt x="f5" y="f5"/>
                </a:lnTo>
                <a:close/>
              </a:path>
            </a:pathLst>
          </a:custGeom>
          <a:noFill/>
          <a:ln>
            <a:noFill/>
            <a:prstDash val="solid"/>
          </a:ln>
        </p:spPr>
        <p:txBody>
          <a:bodyPr vert="horz" wrap="square" lIns="0" tIns="0" rIns="0" bIns="0" anchor="ctr" anchorCtr="0" compatLnSpc="0"/>
          <a:lstStyle/>
          <a:p>
            <a:pPr algn="ctr" hangingPunct="0"/>
            <a:r>
              <a:rPr lang="fr-FR" sz="1200" i="1" dirty="0" err="1">
                <a:solidFill>
                  <a:srgbClr val="D1D5D5"/>
                </a:solidFill>
                <a:latin typeface="Candara" panose="020E0502030303020204" pitchFamily="34" charset="0"/>
                <a:ea typeface="Palatino" pitchFamily="2"/>
                <a:cs typeface="Times New Roman" panose="02020603050405020304" pitchFamily="18" charset="0"/>
              </a:rPr>
              <a:t>peer</a:t>
            </a:r>
            <a:r>
              <a:rPr lang="fr-FR" sz="1200" i="1" dirty="0">
                <a:solidFill>
                  <a:srgbClr val="D1D5D5"/>
                </a:solidFill>
                <a:latin typeface="Candara" panose="020E0502030303020204" pitchFamily="34" charset="0"/>
                <a:ea typeface="Palatino" pitchFamily="2"/>
                <a:cs typeface="Times New Roman" panose="02020603050405020304" pitchFamily="18" charset="0"/>
              </a:rPr>
              <a:t> </a:t>
            </a:r>
            <a:r>
              <a:rPr lang="fr-FR" sz="1200" i="1" dirty="0" err="1">
                <a:solidFill>
                  <a:srgbClr val="D1D5D5"/>
                </a:solidFill>
                <a:latin typeface="Candara" panose="020E0502030303020204" pitchFamily="34" charset="0"/>
                <a:ea typeface="Palatino" pitchFamily="2"/>
                <a:cs typeface="Times New Roman" panose="02020603050405020304" pitchFamily="18" charset="0"/>
              </a:rPr>
              <a:t>commentary</a:t>
            </a:r>
            <a:endParaRPr lang="fr-FR" sz="1200" i="1" dirty="0">
              <a:solidFill>
                <a:srgbClr val="D1D5D5"/>
              </a:solidFill>
              <a:latin typeface="Candara" panose="020E0502030303020204" pitchFamily="34" charset="0"/>
              <a:ea typeface="Palatino" pitchFamily="2"/>
              <a:cs typeface="Times New Roman" panose="02020603050405020304" pitchFamily="18" charset="0"/>
            </a:endParaRPr>
          </a:p>
        </p:txBody>
      </p:sp>
      <p:sp>
        <p:nvSpPr>
          <p:cNvPr id="20" name="Forme libre 19"/>
          <p:cNvSpPr/>
          <p:nvPr/>
        </p:nvSpPr>
        <p:spPr>
          <a:xfrm>
            <a:off x="4551164" y="5823076"/>
            <a:ext cx="1107303" cy="535699"/>
          </a:xfrm>
          <a:custGeom>
            <a:avLst/>
            <a:gdLst>
              <a:gd name="f0" fmla="val 10800000"/>
              <a:gd name="f1" fmla="val 5400000"/>
              <a:gd name="f2" fmla="val 180"/>
              <a:gd name="f3" fmla="val w"/>
              <a:gd name="f4" fmla="val h"/>
              <a:gd name="f5" fmla="val 0"/>
              <a:gd name="f6" fmla="val 21600"/>
              <a:gd name="f7" fmla="+- 0 0 0"/>
              <a:gd name="f8" fmla="*/ f3 1 21600"/>
              <a:gd name="f9" fmla="*/ f4 1 21600"/>
              <a:gd name="f10" fmla="*/ f7 f0 1"/>
              <a:gd name="f11" fmla="*/ 10800 f8 1"/>
              <a:gd name="f12" fmla="*/ 10800 f9 1"/>
              <a:gd name="f13" fmla="*/ f10 1 f2"/>
              <a:gd name="f14" fmla="+- f13 0 f1"/>
            </a:gdLst>
            <a:ahLst/>
            <a:cxnLst>
              <a:cxn ang="3cd4">
                <a:pos x="hc" y="t"/>
              </a:cxn>
              <a:cxn ang="0">
                <a:pos x="r" y="vc"/>
              </a:cxn>
              <a:cxn ang="cd4">
                <a:pos x="hc" y="b"/>
              </a:cxn>
              <a:cxn ang="cd2">
                <a:pos x="l" y="vc"/>
              </a:cxn>
              <a:cxn ang="f14">
                <a:pos x="f11" y="f12"/>
              </a:cxn>
            </a:cxnLst>
            <a:rect l="l" t="t" r="r" b="b"/>
            <a:pathLst>
              <a:path w="21600" h="21600">
                <a:moveTo>
                  <a:pt x="f5" y="f5"/>
                </a:moveTo>
                <a:lnTo>
                  <a:pt x="f6" y="f5"/>
                </a:lnTo>
                <a:lnTo>
                  <a:pt x="f6" y="f6"/>
                </a:lnTo>
                <a:lnTo>
                  <a:pt x="f5" y="f6"/>
                </a:lnTo>
                <a:lnTo>
                  <a:pt x="f5" y="f5"/>
                </a:lnTo>
                <a:close/>
              </a:path>
            </a:pathLst>
          </a:custGeom>
          <a:noFill/>
          <a:ln>
            <a:noFill/>
            <a:prstDash val="solid"/>
          </a:ln>
        </p:spPr>
        <p:txBody>
          <a:bodyPr vert="horz" wrap="square" lIns="0" tIns="0" rIns="0" bIns="0" anchor="ctr" anchorCtr="0" compatLnSpc="0"/>
          <a:lstStyle/>
          <a:p>
            <a:pPr algn="ctr" hangingPunct="0"/>
            <a:r>
              <a:rPr lang="fr-FR" sz="1200" dirty="0">
                <a:solidFill>
                  <a:srgbClr val="D1D5D5"/>
                </a:solidFill>
                <a:latin typeface="Candara" panose="020E0502030303020204" pitchFamily="34" charset="0"/>
                <a:ea typeface="Palatino" pitchFamily="2"/>
                <a:cs typeface="Times New Roman" panose="02020603050405020304" pitchFamily="18" charset="0"/>
              </a:rPr>
              <a:t>réseaux sociaux</a:t>
            </a:r>
          </a:p>
        </p:txBody>
      </p:sp>
      <p:sp>
        <p:nvSpPr>
          <p:cNvPr id="21" name="Forme libre 20"/>
          <p:cNvSpPr/>
          <p:nvPr/>
        </p:nvSpPr>
        <p:spPr>
          <a:xfrm>
            <a:off x="5594398" y="5644594"/>
            <a:ext cx="1393117" cy="767853"/>
          </a:xfrm>
          <a:custGeom>
            <a:avLst/>
            <a:gdLst>
              <a:gd name="f0" fmla="val 10800000"/>
              <a:gd name="f1" fmla="val 5400000"/>
              <a:gd name="f2" fmla="val 180"/>
              <a:gd name="f3" fmla="val w"/>
              <a:gd name="f4" fmla="val h"/>
              <a:gd name="f5" fmla="val 0"/>
              <a:gd name="f6" fmla="val 21600"/>
              <a:gd name="f7" fmla="+- 0 0 0"/>
              <a:gd name="f8" fmla="*/ f3 1 21600"/>
              <a:gd name="f9" fmla="*/ f4 1 21600"/>
              <a:gd name="f10" fmla="*/ f7 f0 1"/>
              <a:gd name="f11" fmla="*/ 10800 f8 1"/>
              <a:gd name="f12" fmla="*/ 10800 f9 1"/>
              <a:gd name="f13" fmla="*/ f10 1 f2"/>
              <a:gd name="f14" fmla="+- f13 0 f1"/>
            </a:gdLst>
            <a:ahLst/>
            <a:cxnLst>
              <a:cxn ang="3cd4">
                <a:pos x="hc" y="t"/>
              </a:cxn>
              <a:cxn ang="0">
                <a:pos x="r" y="vc"/>
              </a:cxn>
              <a:cxn ang="cd4">
                <a:pos x="hc" y="b"/>
              </a:cxn>
              <a:cxn ang="cd2">
                <a:pos x="l" y="vc"/>
              </a:cxn>
              <a:cxn ang="f14">
                <a:pos x="f11" y="f12"/>
              </a:cxn>
            </a:cxnLst>
            <a:rect l="l" t="t" r="r" b="b"/>
            <a:pathLst>
              <a:path w="21600" h="21600">
                <a:moveTo>
                  <a:pt x="f5" y="f5"/>
                </a:moveTo>
                <a:lnTo>
                  <a:pt x="f6" y="f5"/>
                </a:lnTo>
                <a:lnTo>
                  <a:pt x="f6" y="f6"/>
                </a:lnTo>
                <a:lnTo>
                  <a:pt x="f5" y="f6"/>
                </a:lnTo>
                <a:lnTo>
                  <a:pt x="f5" y="f5"/>
                </a:lnTo>
                <a:close/>
              </a:path>
            </a:pathLst>
          </a:custGeom>
          <a:noFill/>
          <a:ln>
            <a:noFill/>
            <a:prstDash val="solid"/>
          </a:ln>
        </p:spPr>
        <p:txBody>
          <a:bodyPr vert="horz" wrap="square" lIns="0" tIns="0" rIns="0" bIns="0" anchor="ctr" anchorCtr="0" compatLnSpc="0"/>
          <a:lstStyle/>
          <a:p>
            <a:pPr algn="ctr" hangingPunct="0"/>
            <a:r>
              <a:rPr lang="fr-FR" sz="1200" dirty="0">
                <a:solidFill>
                  <a:srgbClr val="D1D5D5"/>
                </a:solidFill>
                <a:latin typeface="Candara" panose="020E0502030303020204" pitchFamily="34" charset="0"/>
                <a:ea typeface="Palatino" pitchFamily="2"/>
                <a:cs typeface="Times New Roman" panose="02020603050405020304" pitchFamily="18" charset="0"/>
              </a:rPr>
              <a:t>science contributive (</a:t>
            </a:r>
            <a:r>
              <a:rPr lang="fr-FR" sz="1200" i="1" dirty="0" err="1">
                <a:solidFill>
                  <a:srgbClr val="D1D5D5"/>
                </a:solidFill>
                <a:latin typeface="Candara" panose="020E0502030303020204" pitchFamily="34" charset="0"/>
                <a:ea typeface="Palatino" pitchFamily="2"/>
                <a:cs typeface="Times New Roman" panose="02020603050405020304" pitchFamily="18" charset="0"/>
              </a:rPr>
              <a:t>crowdsourcing</a:t>
            </a:r>
            <a:r>
              <a:rPr lang="fr-FR" sz="1200" dirty="0">
                <a:solidFill>
                  <a:srgbClr val="D1D5D5"/>
                </a:solidFill>
                <a:latin typeface="Candara" panose="020E0502030303020204" pitchFamily="34" charset="0"/>
                <a:ea typeface="Palatino" pitchFamily="2"/>
                <a:cs typeface="Times New Roman" panose="02020603050405020304" pitchFamily="18" charset="0"/>
              </a:rPr>
              <a:t>)</a:t>
            </a:r>
          </a:p>
        </p:txBody>
      </p:sp>
      <p:sp>
        <p:nvSpPr>
          <p:cNvPr id="22" name="Forme libre 21"/>
          <p:cNvSpPr/>
          <p:nvPr/>
        </p:nvSpPr>
        <p:spPr>
          <a:xfrm>
            <a:off x="5019068" y="2724069"/>
            <a:ext cx="1393117" cy="535699"/>
          </a:xfrm>
          <a:custGeom>
            <a:avLst/>
            <a:gdLst>
              <a:gd name="f0" fmla="val 10800000"/>
              <a:gd name="f1" fmla="val 5400000"/>
              <a:gd name="f2" fmla="val 180"/>
              <a:gd name="f3" fmla="val w"/>
              <a:gd name="f4" fmla="val h"/>
              <a:gd name="f5" fmla="val 0"/>
              <a:gd name="f6" fmla="val 21600"/>
              <a:gd name="f7" fmla="+- 0 0 0"/>
              <a:gd name="f8" fmla="*/ f3 1 21600"/>
              <a:gd name="f9" fmla="*/ f4 1 21600"/>
              <a:gd name="f10" fmla="*/ f7 f0 1"/>
              <a:gd name="f11" fmla="*/ 10800 f8 1"/>
              <a:gd name="f12" fmla="*/ 10800 f9 1"/>
              <a:gd name="f13" fmla="*/ f10 1 f2"/>
              <a:gd name="f14" fmla="+- f13 0 f1"/>
            </a:gdLst>
            <a:ahLst/>
            <a:cxnLst>
              <a:cxn ang="3cd4">
                <a:pos x="hc" y="t"/>
              </a:cxn>
              <a:cxn ang="0">
                <a:pos x="r" y="vc"/>
              </a:cxn>
              <a:cxn ang="cd4">
                <a:pos x="hc" y="b"/>
              </a:cxn>
              <a:cxn ang="cd2">
                <a:pos x="l" y="vc"/>
              </a:cxn>
              <a:cxn ang="f14">
                <a:pos x="f11" y="f12"/>
              </a:cxn>
            </a:cxnLst>
            <a:rect l="l" t="t" r="r" b="b"/>
            <a:pathLst>
              <a:path w="21600" h="21600">
                <a:moveTo>
                  <a:pt x="f5" y="f5"/>
                </a:moveTo>
                <a:lnTo>
                  <a:pt x="f6" y="f5"/>
                </a:lnTo>
                <a:lnTo>
                  <a:pt x="f6" y="f6"/>
                </a:lnTo>
                <a:lnTo>
                  <a:pt x="f5" y="f6"/>
                </a:lnTo>
                <a:lnTo>
                  <a:pt x="f5" y="f5"/>
                </a:lnTo>
                <a:close/>
              </a:path>
            </a:pathLst>
          </a:custGeom>
          <a:noFill/>
          <a:ln>
            <a:noFill/>
            <a:prstDash val="solid"/>
          </a:ln>
        </p:spPr>
        <p:txBody>
          <a:bodyPr vert="horz" wrap="square" lIns="0" tIns="0" rIns="0" bIns="0" anchor="ctr" anchorCtr="0" compatLnSpc="0"/>
          <a:lstStyle/>
          <a:p>
            <a:pPr algn="ctr" hangingPunct="0"/>
            <a:r>
              <a:rPr lang="fr-FR" sz="1200" dirty="0">
                <a:solidFill>
                  <a:srgbClr val="D1D5D5"/>
                </a:solidFill>
                <a:latin typeface="Candara" panose="020E0502030303020204" pitchFamily="34" charset="0"/>
                <a:ea typeface="Palatino" pitchFamily="2"/>
                <a:cs typeface="Times New Roman" panose="02020603050405020304" pitchFamily="18" charset="0"/>
              </a:rPr>
              <a:t>science participative</a:t>
            </a:r>
          </a:p>
        </p:txBody>
      </p:sp>
      <p:sp>
        <p:nvSpPr>
          <p:cNvPr id="24" name="Forme libre 23"/>
          <p:cNvSpPr/>
          <p:nvPr/>
        </p:nvSpPr>
        <p:spPr>
          <a:xfrm>
            <a:off x="6037261" y="3277743"/>
            <a:ext cx="1393117" cy="535953"/>
          </a:xfrm>
          <a:custGeom>
            <a:avLst/>
            <a:gdLst>
              <a:gd name="f0" fmla="val 10800000"/>
              <a:gd name="f1" fmla="val 5400000"/>
              <a:gd name="f2" fmla="val 180"/>
              <a:gd name="f3" fmla="val w"/>
              <a:gd name="f4" fmla="val h"/>
              <a:gd name="f5" fmla="val 0"/>
              <a:gd name="f6" fmla="val 21600"/>
              <a:gd name="f7" fmla="+- 0 0 0"/>
              <a:gd name="f8" fmla="*/ f3 1 21600"/>
              <a:gd name="f9" fmla="*/ f4 1 21600"/>
              <a:gd name="f10" fmla="*/ f7 f0 1"/>
              <a:gd name="f11" fmla="*/ 10800 f8 1"/>
              <a:gd name="f12" fmla="*/ 10800 f9 1"/>
              <a:gd name="f13" fmla="*/ f10 1 f2"/>
              <a:gd name="f14" fmla="+- f13 0 f1"/>
            </a:gdLst>
            <a:ahLst/>
            <a:cxnLst>
              <a:cxn ang="3cd4">
                <a:pos x="hc" y="t"/>
              </a:cxn>
              <a:cxn ang="0">
                <a:pos x="r" y="vc"/>
              </a:cxn>
              <a:cxn ang="cd4">
                <a:pos x="hc" y="b"/>
              </a:cxn>
              <a:cxn ang="cd2">
                <a:pos x="l" y="vc"/>
              </a:cxn>
              <a:cxn ang="f14">
                <a:pos x="f11" y="f12"/>
              </a:cxn>
            </a:cxnLst>
            <a:rect l="l" t="t" r="r" b="b"/>
            <a:pathLst>
              <a:path w="21600" h="21600">
                <a:moveTo>
                  <a:pt x="f5" y="f5"/>
                </a:moveTo>
                <a:lnTo>
                  <a:pt x="f6" y="f5"/>
                </a:lnTo>
                <a:lnTo>
                  <a:pt x="f6" y="f6"/>
                </a:lnTo>
                <a:lnTo>
                  <a:pt x="f5" y="f6"/>
                </a:lnTo>
                <a:lnTo>
                  <a:pt x="f5" y="f5"/>
                </a:lnTo>
                <a:close/>
              </a:path>
            </a:pathLst>
          </a:custGeom>
          <a:noFill/>
          <a:ln>
            <a:noFill/>
            <a:prstDash val="solid"/>
          </a:ln>
        </p:spPr>
        <p:txBody>
          <a:bodyPr vert="horz" wrap="square" lIns="0" tIns="0" rIns="0" bIns="0" anchor="ctr" anchorCtr="0" compatLnSpc="0"/>
          <a:lstStyle/>
          <a:p>
            <a:pPr algn="ctr" hangingPunct="0"/>
            <a:r>
              <a:rPr lang="fr-FR" sz="1200" dirty="0">
                <a:solidFill>
                  <a:srgbClr val="D1D5D5"/>
                </a:solidFill>
                <a:latin typeface="Candara" panose="020E0502030303020204" pitchFamily="34" charset="0"/>
                <a:ea typeface="Palatino" pitchFamily="2"/>
                <a:cs typeface="Times New Roman" panose="02020603050405020304" pitchFamily="18" charset="0"/>
              </a:rPr>
              <a:t>science citoyenne</a:t>
            </a:r>
          </a:p>
        </p:txBody>
      </p:sp>
      <p:sp>
        <p:nvSpPr>
          <p:cNvPr id="25" name="Forme libre 24"/>
          <p:cNvSpPr/>
          <p:nvPr/>
        </p:nvSpPr>
        <p:spPr>
          <a:xfrm>
            <a:off x="1446786" y="2366851"/>
            <a:ext cx="1393117" cy="535699"/>
          </a:xfrm>
          <a:custGeom>
            <a:avLst/>
            <a:gdLst>
              <a:gd name="f0" fmla="val 10800000"/>
              <a:gd name="f1" fmla="val 5400000"/>
              <a:gd name="f2" fmla="val 180"/>
              <a:gd name="f3" fmla="val w"/>
              <a:gd name="f4" fmla="val h"/>
              <a:gd name="f5" fmla="val 0"/>
              <a:gd name="f6" fmla="val 21600"/>
              <a:gd name="f7" fmla="+- 0 0 0"/>
              <a:gd name="f8" fmla="*/ f3 1 21600"/>
              <a:gd name="f9" fmla="*/ f4 1 21600"/>
              <a:gd name="f10" fmla="*/ f7 f0 1"/>
              <a:gd name="f11" fmla="*/ 10800 f8 1"/>
              <a:gd name="f12" fmla="*/ 10800 f9 1"/>
              <a:gd name="f13" fmla="*/ f10 1 f2"/>
              <a:gd name="f14" fmla="+- f13 0 f1"/>
            </a:gdLst>
            <a:ahLst/>
            <a:cxnLst>
              <a:cxn ang="3cd4">
                <a:pos x="hc" y="t"/>
              </a:cxn>
              <a:cxn ang="0">
                <a:pos x="r" y="vc"/>
              </a:cxn>
              <a:cxn ang="cd4">
                <a:pos x="hc" y="b"/>
              </a:cxn>
              <a:cxn ang="cd2">
                <a:pos x="l" y="vc"/>
              </a:cxn>
              <a:cxn ang="f14">
                <a:pos x="f11" y="f12"/>
              </a:cxn>
            </a:cxnLst>
            <a:rect l="l" t="t" r="r" b="b"/>
            <a:pathLst>
              <a:path w="21600" h="21600">
                <a:moveTo>
                  <a:pt x="f5" y="f5"/>
                </a:moveTo>
                <a:lnTo>
                  <a:pt x="f6" y="f5"/>
                </a:lnTo>
                <a:lnTo>
                  <a:pt x="f6" y="f6"/>
                </a:lnTo>
                <a:lnTo>
                  <a:pt x="f5" y="f6"/>
                </a:lnTo>
                <a:lnTo>
                  <a:pt x="f5" y="f5"/>
                </a:lnTo>
                <a:close/>
              </a:path>
            </a:pathLst>
          </a:custGeom>
          <a:noFill/>
          <a:ln>
            <a:noFill/>
            <a:prstDash val="solid"/>
          </a:ln>
        </p:spPr>
        <p:txBody>
          <a:bodyPr vert="horz" wrap="square" lIns="0" tIns="0" rIns="0" bIns="0" anchor="ctr" anchorCtr="0" compatLnSpc="0"/>
          <a:lstStyle/>
          <a:p>
            <a:pPr algn="ctr" hangingPunct="0"/>
            <a:r>
              <a:rPr lang="fr-FR" sz="1200" dirty="0">
                <a:solidFill>
                  <a:srgbClr val="D1D5D5"/>
                </a:solidFill>
                <a:latin typeface="Candara" panose="020E0502030303020204" pitchFamily="34" charset="0"/>
                <a:ea typeface="Palatino" pitchFamily="2"/>
                <a:cs typeface="Times New Roman" panose="02020603050405020304" pitchFamily="18" charset="0"/>
              </a:rPr>
              <a:t>bibliothèque virtuelle</a:t>
            </a:r>
          </a:p>
        </p:txBody>
      </p:sp>
      <p:sp>
        <p:nvSpPr>
          <p:cNvPr id="26" name="Forme libre 25"/>
          <p:cNvSpPr/>
          <p:nvPr/>
        </p:nvSpPr>
        <p:spPr>
          <a:xfrm>
            <a:off x="2795347" y="2009836"/>
            <a:ext cx="1393117" cy="535953"/>
          </a:xfrm>
          <a:custGeom>
            <a:avLst/>
            <a:gdLst>
              <a:gd name="f0" fmla="val 10800000"/>
              <a:gd name="f1" fmla="val 5400000"/>
              <a:gd name="f2" fmla="val 180"/>
              <a:gd name="f3" fmla="val w"/>
              <a:gd name="f4" fmla="val h"/>
              <a:gd name="f5" fmla="val 0"/>
              <a:gd name="f6" fmla="val 21600"/>
              <a:gd name="f7" fmla="+- 0 0 0"/>
              <a:gd name="f8" fmla="*/ f3 1 21600"/>
              <a:gd name="f9" fmla="*/ f4 1 21600"/>
              <a:gd name="f10" fmla="*/ f7 f0 1"/>
              <a:gd name="f11" fmla="*/ 10800 f8 1"/>
              <a:gd name="f12" fmla="*/ 10800 f9 1"/>
              <a:gd name="f13" fmla="*/ f10 1 f2"/>
              <a:gd name="f14" fmla="+- f13 0 f1"/>
            </a:gdLst>
            <a:ahLst/>
            <a:cxnLst>
              <a:cxn ang="3cd4">
                <a:pos x="hc" y="t"/>
              </a:cxn>
              <a:cxn ang="0">
                <a:pos x="r" y="vc"/>
              </a:cxn>
              <a:cxn ang="cd4">
                <a:pos x="hc" y="b"/>
              </a:cxn>
              <a:cxn ang="cd2">
                <a:pos x="l" y="vc"/>
              </a:cxn>
              <a:cxn ang="f14">
                <a:pos x="f11" y="f12"/>
              </a:cxn>
            </a:cxnLst>
            <a:rect l="l" t="t" r="r" b="b"/>
            <a:pathLst>
              <a:path w="21600" h="21600">
                <a:moveTo>
                  <a:pt x="f5" y="f5"/>
                </a:moveTo>
                <a:lnTo>
                  <a:pt x="f6" y="f5"/>
                </a:lnTo>
                <a:lnTo>
                  <a:pt x="f6" y="f6"/>
                </a:lnTo>
                <a:lnTo>
                  <a:pt x="f5" y="f6"/>
                </a:lnTo>
                <a:lnTo>
                  <a:pt x="f5" y="f5"/>
                </a:lnTo>
                <a:close/>
              </a:path>
            </a:pathLst>
          </a:custGeom>
          <a:noFill/>
          <a:ln>
            <a:noFill/>
            <a:prstDash val="solid"/>
          </a:ln>
        </p:spPr>
        <p:txBody>
          <a:bodyPr vert="horz" wrap="square" lIns="0" tIns="0" rIns="0" bIns="0" anchor="ctr" anchorCtr="0" compatLnSpc="0"/>
          <a:lstStyle/>
          <a:p>
            <a:pPr algn="ctr" hangingPunct="0"/>
            <a:r>
              <a:rPr lang="fr-FR" sz="1200" dirty="0">
                <a:solidFill>
                  <a:srgbClr val="D1D5D5"/>
                </a:solidFill>
                <a:latin typeface="Candara" panose="020E0502030303020204" pitchFamily="34" charset="0"/>
                <a:ea typeface="Palatino" pitchFamily="2"/>
                <a:cs typeface="Times New Roman" panose="02020603050405020304" pitchFamily="18" charset="0"/>
              </a:rPr>
              <a:t>numérisation des sources</a:t>
            </a:r>
          </a:p>
        </p:txBody>
      </p:sp>
      <p:sp>
        <p:nvSpPr>
          <p:cNvPr id="27" name="Forme libre 26"/>
          <p:cNvSpPr/>
          <p:nvPr/>
        </p:nvSpPr>
        <p:spPr>
          <a:xfrm>
            <a:off x="1160973" y="3125843"/>
            <a:ext cx="1393117" cy="303799"/>
          </a:xfrm>
          <a:custGeom>
            <a:avLst/>
            <a:gdLst>
              <a:gd name="f0" fmla="val 10800000"/>
              <a:gd name="f1" fmla="val 5400000"/>
              <a:gd name="f2" fmla="val 180"/>
              <a:gd name="f3" fmla="val w"/>
              <a:gd name="f4" fmla="val h"/>
              <a:gd name="f5" fmla="val 0"/>
              <a:gd name="f6" fmla="val 21600"/>
              <a:gd name="f7" fmla="+- 0 0 0"/>
              <a:gd name="f8" fmla="*/ f3 1 21600"/>
              <a:gd name="f9" fmla="*/ f4 1 21600"/>
              <a:gd name="f10" fmla="*/ f7 f0 1"/>
              <a:gd name="f11" fmla="*/ 10800 f8 1"/>
              <a:gd name="f12" fmla="*/ 10800 f9 1"/>
              <a:gd name="f13" fmla="*/ f10 1 f2"/>
              <a:gd name="f14" fmla="+- f13 0 f1"/>
            </a:gdLst>
            <a:ahLst/>
            <a:cxnLst>
              <a:cxn ang="3cd4">
                <a:pos x="hc" y="t"/>
              </a:cxn>
              <a:cxn ang="0">
                <a:pos x="r" y="vc"/>
              </a:cxn>
              <a:cxn ang="cd4">
                <a:pos x="hc" y="b"/>
              </a:cxn>
              <a:cxn ang="cd2">
                <a:pos x="l" y="vc"/>
              </a:cxn>
              <a:cxn ang="f14">
                <a:pos x="f11" y="f12"/>
              </a:cxn>
            </a:cxnLst>
            <a:rect l="l" t="t" r="r" b="b"/>
            <a:pathLst>
              <a:path w="21600" h="21600">
                <a:moveTo>
                  <a:pt x="f5" y="f5"/>
                </a:moveTo>
                <a:lnTo>
                  <a:pt x="f6" y="f5"/>
                </a:lnTo>
                <a:lnTo>
                  <a:pt x="f6" y="f6"/>
                </a:lnTo>
                <a:lnTo>
                  <a:pt x="f5" y="f6"/>
                </a:lnTo>
                <a:lnTo>
                  <a:pt x="f5" y="f5"/>
                </a:lnTo>
                <a:close/>
              </a:path>
            </a:pathLst>
          </a:custGeom>
          <a:noFill/>
          <a:ln>
            <a:noFill/>
            <a:prstDash val="solid"/>
          </a:ln>
        </p:spPr>
        <p:txBody>
          <a:bodyPr vert="horz" wrap="square" lIns="0" tIns="0" rIns="0" bIns="0" anchor="ctr" anchorCtr="0" compatLnSpc="0"/>
          <a:lstStyle/>
          <a:p>
            <a:pPr algn="ctr" hangingPunct="0"/>
            <a:r>
              <a:rPr lang="fr-FR" sz="1200">
                <a:solidFill>
                  <a:srgbClr val="D1D5D5"/>
                </a:solidFill>
                <a:latin typeface="Candara" panose="020E0502030303020204" pitchFamily="34" charset="0"/>
                <a:ea typeface="Palatino" pitchFamily="2"/>
                <a:cs typeface="Times New Roman" panose="02020603050405020304" pitchFamily="18" charset="0"/>
              </a:rPr>
              <a:t>web sémantique</a:t>
            </a:r>
          </a:p>
        </p:txBody>
      </p:sp>
      <p:sp>
        <p:nvSpPr>
          <p:cNvPr id="29" name="Rectangle 28"/>
          <p:cNvSpPr/>
          <p:nvPr/>
        </p:nvSpPr>
        <p:spPr>
          <a:xfrm>
            <a:off x="6592462" y="6570004"/>
            <a:ext cx="1941557" cy="184666"/>
          </a:xfrm>
          <a:prstGeom prst="rect">
            <a:avLst/>
          </a:prstGeom>
        </p:spPr>
        <p:txBody>
          <a:bodyPr wrap="none">
            <a:spAutoFit/>
          </a:bodyPr>
          <a:lstStyle/>
          <a:p>
            <a:r>
              <a:rPr lang="fr-FR" sz="600" dirty="0">
                <a:latin typeface="Candara" pitchFamily="34" charset="0"/>
                <a:hlinkClick r:id="rId3"/>
              </a:rPr>
              <a:t>d’après A. Blanchard, </a:t>
            </a:r>
            <a:r>
              <a:rPr lang="fr-FR" sz="600" i="1" dirty="0">
                <a:latin typeface="Candara" pitchFamily="34" charset="0"/>
                <a:hlinkClick r:id="rId3"/>
              </a:rPr>
              <a:t>Exploration en science 2.0</a:t>
            </a:r>
            <a:r>
              <a:rPr lang="fr-FR" sz="600" dirty="0">
                <a:latin typeface="Candara" pitchFamily="34" charset="0"/>
                <a:hlinkClick r:id="rId3"/>
              </a:rPr>
              <a:t>, 2012</a:t>
            </a:r>
            <a:endParaRPr lang="fr-FR" sz="600" dirty="0">
              <a:latin typeface="Candara" pitchFamily="34" charset="0"/>
            </a:endParaRPr>
          </a:p>
        </p:txBody>
      </p:sp>
      <p:sp>
        <p:nvSpPr>
          <p:cNvPr id="30" name="Titre 1"/>
          <p:cNvSpPr txBox="1">
            <a:spLocks/>
          </p:cNvSpPr>
          <p:nvPr/>
        </p:nvSpPr>
        <p:spPr>
          <a:xfrm>
            <a:off x="1043608" y="404664"/>
            <a:ext cx="7056784" cy="648072"/>
          </a:xfrm>
          <a:prstGeom prst="rect">
            <a:avLst/>
          </a:prstGeom>
        </p:spPr>
        <p:txBody>
          <a:bodyPr/>
          <a:lstStyle>
            <a:lvl1pPr algn="ctr" defTabSz="914400" rtl="0" eaLnBrk="1" latinLnBrk="0" hangingPunct="1">
              <a:spcBef>
                <a:spcPct val="0"/>
              </a:spcBef>
              <a:buNone/>
              <a:defRPr sz="4400" kern="1200">
                <a:solidFill>
                  <a:schemeClr val="tx1"/>
                </a:solidFill>
                <a:latin typeface="Candara" pitchFamily="34" charset="0"/>
                <a:ea typeface="+mj-ea"/>
                <a:cs typeface="+mj-cs"/>
              </a:defRPr>
            </a:lvl1pPr>
          </a:lstStyle>
          <a:p>
            <a:r>
              <a:rPr lang="fr-FR"/>
              <a:t>Contexte</a:t>
            </a:r>
            <a:endParaRPr lang="fr-FR" dirty="0"/>
          </a:p>
        </p:txBody>
      </p:sp>
      <p:sp>
        <p:nvSpPr>
          <p:cNvPr id="31" name="Titre 30"/>
          <p:cNvSpPr>
            <a:spLocks noGrp="1"/>
          </p:cNvSpPr>
          <p:nvPr>
            <p:ph type="title"/>
          </p:nvPr>
        </p:nvSpPr>
        <p:spPr/>
        <p:txBody>
          <a:bodyPr>
            <a:normAutofit/>
          </a:bodyPr>
          <a:lstStyle/>
          <a:p>
            <a:r>
              <a:rPr lang="fr-FR" dirty="0"/>
              <a:t>De nouvelles pratiques</a:t>
            </a:r>
          </a:p>
        </p:txBody>
      </p:sp>
    </p:spTree>
    <p:extLst>
      <p:ext uri="{BB962C8B-B14F-4D97-AF65-F5344CB8AC3E}">
        <p14:creationId xmlns:p14="http://schemas.microsoft.com/office/powerpoint/2010/main" val="6934808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Être visible</a:t>
            </a:r>
            <a:br>
              <a:rPr lang="fr-FR" dirty="0"/>
            </a:br>
            <a:r>
              <a:rPr lang="fr-FR" sz="1600" dirty="0"/>
              <a:t>pourquoi</a:t>
            </a:r>
          </a:p>
        </p:txBody>
      </p:sp>
      <p:pic>
        <p:nvPicPr>
          <p:cNvPr id="11" name="Google Shape;134;p25">
            <a:extLst>
              <a:ext uri="{FF2B5EF4-FFF2-40B4-BE49-F238E27FC236}">
                <a16:creationId xmlns:a16="http://schemas.microsoft.com/office/drawing/2014/main" id="{80D6DD03-B7B9-4DD0-BA62-6FCCFC1A0A52}"/>
              </a:ext>
            </a:extLst>
          </p:cNvPr>
          <p:cNvPicPr/>
          <p:nvPr/>
        </p:nvPicPr>
        <p:blipFill>
          <a:blip r:embed="rId3" cstate="email">
            <a:extLst>
              <a:ext uri="{28A0092B-C50C-407E-A947-70E740481C1C}">
                <a14:useLocalDpi xmlns:a14="http://schemas.microsoft.com/office/drawing/2010/main"/>
              </a:ext>
            </a:extLst>
          </a:blip>
          <a:stretch/>
        </p:blipFill>
        <p:spPr>
          <a:xfrm>
            <a:off x="1935360" y="2780928"/>
            <a:ext cx="5273280" cy="1776600"/>
          </a:xfrm>
          <a:prstGeom prst="rect">
            <a:avLst/>
          </a:prstGeom>
          <a:solidFill>
            <a:schemeClr val="tx1"/>
          </a:solidFill>
          <a:ln>
            <a:noFill/>
          </a:ln>
        </p:spPr>
      </p:pic>
    </p:spTree>
    <p:extLst>
      <p:ext uri="{BB962C8B-B14F-4D97-AF65-F5344CB8AC3E}">
        <p14:creationId xmlns:p14="http://schemas.microsoft.com/office/powerpoint/2010/main" val="34778663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Être visible</a:t>
            </a:r>
            <a:br>
              <a:rPr lang="fr-FR" dirty="0"/>
            </a:br>
            <a:r>
              <a:rPr lang="fr-FR" sz="1600" dirty="0"/>
              <a:t>comment</a:t>
            </a:r>
          </a:p>
        </p:txBody>
      </p:sp>
      <p:sp>
        <p:nvSpPr>
          <p:cNvPr id="4" name="Espace réservé du contenu 2"/>
          <p:cNvSpPr txBox="1">
            <a:spLocks/>
          </p:cNvSpPr>
          <p:nvPr/>
        </p:nvSpPr>
        <p:spPr>
          <a:xfrm>
            <a:off x="457200" y="1196752"/>
            <a:ext cx="8229600" cy="52565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rgbClr val="D1D5D5"/>
                </a:solidFill>
                <a:latin typeface="Candara"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D1D5D5"/>
                </a:solidFill>
                <a:latin typeface="Candara"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D1D5D5"/>
                </a:solidFill>
                <a:latin typeface="Candara"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D1D5D5"/>
                </a:solidFill>
                <a:latin typeface="Candara" pitchFamily="34" charset="0"/>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D1D5D5"/>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dirty="0"/>
          </a:p>
        </p:txBody>
      </p:sp>
      <p:sp>
        <p:nvSpPr>
          <p:cNvPr id="6" name="Rectangle 5"/>
          <p:cNvSpPr/>
          <p:nvPr/>
        </p:nvSpPr>
        <p:spPr>
          <a:xfrm>
            <a:off x="899592" y="1153576"/>
            <a:ext cx="6987810" cy="461665"/>
          </a:xfrm>
          <a:prstGeom prst="rect">
            <a:avLst/>
          </a:prstGeom>
        </p:spPr>
        <p:txBody>
          <a:bodyPr wrap="none">
            <a:spAutoFit/>
          </a:bodyPr>
          <a:lstStyle/>
          <a:p>
            <a:r>
              <a:rPr lang="fr-FR" sz="2400" dirty="0">
                <a:solidFill>
                  <a:srgbClr val="D1D5D5"/>
                </a:solidFill>
                <a:latin typeface="Candara" pitchFamily="34" charset="0"/>
              </a:rPr>
              <a:t>Exister comme professionnel sur les réseaux sociaux</a:t>
            </a:r>
          </a:p>
        </p:txBody>
      </p:sp>
      <p:pic>
        <p:nvPicPr>
          <p:cNvPr id="5" name="Image 4">
            <a:extLst>
              <a:ext uri="{FF2B5EF4-FFF2-40B4-BE49-F238E27FC236}">
                <a16:creationId xmlns:a16="http://schemas.microsoft.com/office/drawing/2014/main" id="{ACE175BD-7FEC-4EDA-A9F8-257A916005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9357" y="2024180"/>
            <a:ext cx="5592883" cy="3604788"/>
          </a:xfrm>
          <a:prstGeom prst="rect">
            <a:avLst/>
          </a:prstGeom>
        </p:spPr>
      </p:pic>
      <p:sp>
        <p:nvSpPr>
          <p:cNvPr id="8" name="Rectangle 7">
            <a:extLst>
              <a:ext uri="{FF2B5EF4-FFF2-40B4-BE49-F238E27FC236}">
                <a16:creationId xmlns:a16="http://schemas.microsoft.com/office/drawing/2014/main" id="{ED6D064A-982B-49AB-A8F6-88C20301F51B}"/>
              </a:ext>
            </a:extLst>
          </p:cNvPr>
          <p:cNvSpPr/>
          <p:nvPr/>
        </p:nvSpPr>
        <p:spPr>
          <a:xfrm>
            <a:off x="3749670" y="3072348"/>
            <a:ext cx="4572000" cy="3539430"/>
          </a:xfrm>
          <a:prstGeom prst="rect">
            <a:avLst/>
          </a:prstGeom>
          <a:solidFill>
            <a:srgbClr val="252628"/>
          </a:solidFill>
        </p:spPr>
        <p:txBody>
          <a:bodyPr>
            <a:spAutoFit/>
          </a:bodyPr>
          <a:lstStyle/>
          <a:p>
            <a:pPr>
              <a:defRPr/>
            </a:pPr>
            <a:r>
              <a:rPr lang="fr-FR" sz="1600" i="1" dirty="0">
                <a:solidFill>
                  <a:srgbClr val="D1D5D5"/>
                </a:solidFill>
              </a:rPr>
              <a:t>« </a:t>
            </a:r>
            <a:r>
              <a:rPr lang="fr-FR" sz="1600" dirty="0">
                <a:solidFill>
                  <a:srgbClr val="D1D5D5"/>
                </a:solidFill>
              </a:rPr>
              <a:t>Les réseaux transforment et </a:t>
            </a:r>
            <a:r>
              <a:rPr lang="fr-FR" sz="1600" i="1" dirty="0">
                <a:solidFill>
                  <a:srgbClr val="D1D5D5"/>
                </a:solidFill>
              </a:rPr>
              <a:t>a priori </a:t>
            </a:r>
            <a:r>
              <a:rPr lang="fr-FR" sz="1600" dirty="0">
                <a:solidFill>
                  <a:srgbClr val="D1D5D5"/>
                </a:solidFill>
              </a:rPr>
              <a:t>améliorent la visibilité des chercheurs ainsi que celle des travaux dont ils ont besoin pour poursuivre et étendre leur activité.  […] Je pense qu’il existe un besoin, de la part des chercheurs, de créer des pages web facilement accessibles et paramétrables. […] Ensuite, ces réseaux permettent au chercheur de mesurer sa visibilité, par des statistiques, des notifications sur les consultations de son profil ou de ses papiers, qui informent finalement de manière intéressante […] sur l’insertion dans la communauté scientifique mais aussi plus largement, sur la réception de son travail par le grand public.»</a:t>
            </a:r>
            <a:r>
              <a:rPr lang="en-US" sz="1600" i="1" dirty="0">
                <a:solidFill>
                  <a:srgbClr val="D1D5D5"/>
                </a:solidFill>
              </a:rPr>
              <a:t>  </a:t>
            </a:r>
            <a:r>
              <a:rPr lang="en-US" sz="900" dirty="0">
                <a:solidFill>
                  <a:srgbClr val="D1D5D5"/>
                </a:solidFill>
              </a:rPr>
              <a:t>(</a:t>
            </a:r>
            <a:r>
              <a:rPr lang="en-US" sz="900" dirty="0">
                <a:solidFill>
                  <a:srgbClr val="D1D5D5"/>
                </a:solidFill>
                <a:hlinkClick r:id="rId4"/>
              </a:rPr>
              <a:t>Eric </a:t>
            </a:r>
            <a:r>
              <a:rPr lang="en-US" sz="900" dirty="0" err="1">
                <a:solidFill>
                  <a:srgbClr val="D1D5D5"/>
                </a:solidFill>
                <a:hlinkClick r:id="rId4"/>
              </a:rPr>
              <a:t>Verdeil</a:t>
            </a:r>
            <a:r>
              <a:rPr lang="en-US" sz="900" dirty="0">
                <a:solidFill>
                  <a:srgbClr val="D1D5D5"/>
                </a:solidFill>
                <a:hlinkClick r:id="rId4"/>
              </a:rPr>
              <a:t>, source</a:t>
            </a:r>
            <a:r>
              <a:rPr lang="en-US" sz="900" dirty="0">
                <a:solidFill>
                  <a:srgbClr val="D1D5D5"/>
                </a:solidFill>
              </a:rPr>
              <a:t>)</a:t>
            </a:r>
            <a:endParaRPr lang="fr-FR" sz="1600" dirty="0">
              <a:solidFill>
                <a:srgbClr val="D1D5D5"/>
              </a:solidFill>
            </a:endParaRPr>
          </a:p>
        </p:txBody>
      </p:sp>
    </p:spTree>
    <p:extLst>
      <p:ext uri="{BB962C8B-B14F-4D97-AF65-F5344CB8AC3E}">
        <p14:creationId xmlns:p14="http://schemas.microsoft.com/office/powerpoint/2010/main" val="16137618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F94778-3465-4171-A928-C6087AF3D6AF}"/>
              </a:ext>
            </a:extLst>
          </p:cNvPr>
          <p:cNvSpPr>
            <a:spLocks noGrp="1"/>
          </p:cNvSpPr>
          <p:nvPr>
            <p:ph type="title"/>
          </p:nvPr>
        </p:nvSpPr>
        <p:spPr/>
        <p:txBody>
          <a:bodyPr>
            <a:normAutofit fontScale="90000"/>
          </a:bodyPr>
          <a:lstStyle/>
          <a:p>
            <a:r>
              <a:rPr lang="fr-FR" dirty="0"/>
              <a:t>Être visible</a:t>
            </a:r>
            <a:br>
              <a:rPr lang="fr-FR" dirty="0"/>
            </a:br>
            <a:r>
              <a:rPr lang="fr-FR" sz="1600" dirty="0"/>
              <a:t>comment</a:t>
            </a:r>
            <a:endParaRPr lang="fr-FR" dirty="0"/>
          </a:p>
        </p:txBody>
      </p:sp>
      <p:sp>
        <p:nvSpPr>
          <p:cNvPr id="4" name="Rectangle 3">
            <a:extLst>
              <a:ext uri="{FF2B5EF4-FFF2-40B4-BE49-F238E27FC236}">
                <a16:creationId xmlns:a16="http://schemas.microsoft.com/office/drawing/2014/main" id="{079224A4-660C-4986-A3A8-E92998B51152}"/>
              </a:ext>
            </a:extLst>
          </p:cNvPr>
          <p:cNvSpPr/>
          <p:nvPr/>
        </p:nvSpPr>
        <p:spPr>
          <a:xfrm>
            <a:off x="899592" y="1153576"/>
            <a:ext cx="5729454" cy="461665"/>
          </a:xfrm>
          <a:prstGeom prst="rect">
            <a:avLst/>
          </a:prstGeom>
        </p:spPr>
        <p:txBody>
          <a:bodyPr wrap="none">
            <a:spAutoFit/>
          </a:bodyPr>
          <a:lstStyle/>
          <a:p>
            <a:r>
              <a:rPr lang="fr-FR" sz="2400" dirty="0">
                <a:solidFill>
                  <a:srgbClr val="D1D5D5"/>
                </a:solidFill>
                <a:latin typeface="Candara" pitchFamily="34" charset="0"/>
              </a:rPr>
              <a:t>Dépasser les réseaux sociaux académiques</a:t>
            </a:r>
          </a:p>
        </p:txBody>
      </p:sp>
      <p:pic>
        <p:nvPicPr>
          <p:cNvPr id="5" name="Image 4">
            <a:extLst>
              <a:ext uri="{FF2B5EF4-FFF2-40B4-BE49-F238E27FC236}">
                <a16:creationId xmlns:a16="http://schemas.microsoft.com/office/drawing/2014/main" id="{81C5A575-609C-4258-9768-89ACB0B4B32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25110" y="1910923"/>
            <a:ext cx="4032448" cy="2808312"/>
          </a:xfrm>
          <a:prstGeom prst="rect">
            <a:avLst/>
          </a:prstGeom>
        </p:spPr>
      </p:pic>
      <p:sp>
        <p:nvSpPr>
          <p:cNvPr id="6" name="Rectangle 5">
            <a:extLst>
              <a:ext uri="{FF2B5EF4-FFF2-40B4-BE49-F238E27FC236}">
                <a16:creationId xmlns:a16="http://schemas.microsoft.com/office/drawing/2014/main" id="{E062CB9C-30FF-4223-A5CC-3A4FDA4E5568}"/>
              </a:ext>
            </a:extLst>
          </p:cNvPr>
          <p:cNvSpPr/>
          <p:nvPr/>
        </p:nvSpPr>
        <p:spPr>
          <a:xfrm>
            <a:off x="3749670" y="3072348"/>
            <a:ext cx="4572000" cy="3785652"/>
          </a:xfrm>
          <a:prstGeom prst="rect">
            <a:avLst/>
          </a:prstGeom>
          <a:solidFill>
            <a:srgbClr val="252628"/>
          </a:solidFill>
        </p:spPr>
        <p:txBody>
          <a:bodyPr>
            <a:spAutoFit/>
          </a:bodyPr>
          <a:lstStyle/>
          <a:p>
            <a:pPr>
              <a:defRPr/>
            </a:pPr>
            <a:r>
              <a:rPr lang="fr-FR" sz="1600" i="1" dirty="0">
                <a:solidFill>
                  <a:srgbClr val="D1D5D5"/>
                </a:solidFill>
              </a:rPr>
              <a:t>« </a:t>
            </a:r>
            <a:r>
              <a:rPr lang="en-US" sz="1600" i="1" dirty="0">
                <a:solidFill>
                  <a:srgbClr val="D1D5D5"/>
                </a:solidFill>
              </a:rPr>
              <a:t>She told  </a:t>
            </a:r>
            <a:r>
              <a:rPr lang="en-US" sz="1600" dirty="0">
                <a:solidFill>
                  <a:srgbClr val="D1D5D5"/>
                </a:solidFill>
              </a:rPr>
              <a:t>[…] </a:t>
            </a:r>
            <a:r>
              <a:rPr lang="en-US" sz="1600" i="1" dirty="0">
                <a:solidFill>
                  <a:srgbClr val="D1D5D5"/>
                </a:solidFill>
              </a:rPr>
              <a:t>that her online presence had made her </a:t>
            </a:r>
            <a:r>
              <a:rPr lang="fr-FR" sz="1600" i="1" dirty="0">
                <a:solidFill>
                  <a:srgbClr val="D1D5D5"/>
                </a:solidFill>
              </a:rPr>
              <a:t> </a:t>
            </a:r>
            <a:r>
              <a:rPr lang="en-US" sz="1600" i="1" dirty="0">
                <a:solidFill>
                  <a:srgbClr val="D1D5D5"/>
                </a:solidFill>
              </a:rPr>
              <a:t>“</a:t>
            </a:r>
            <a:r>
              <a:rPr lang="en-US" sz="1600" b="1" i="1" dirty="0">
                <a:solidFill>
                  <a:srgbClr val="D1D5D5"/>
                </a:solidFill>
              </a:rPr>
              <a:t>unavoidable</a:t>
            </a:r>
            <a:r>
              <a:rPr lang="en-US" sz="1600" i="1" dirty="0">
                <a:solidFill>
                  <a:srgbClr val="D1D5D5"/>
                </a:solidFill>
              </a:rPr>
              <a:t>” among her peers.</a:t>
            </a:r>
            <a:r>
              <a:rPr lang="en-US" sz="1600" dirty="0">
                <a:solidFill>
                  <a:srgbClr val="D1D5D5"/>
                </a:solidFill>
              </a:rPr>
              <a:t> </a:t>
            </a:r>
            <a:r>
              <a:rPr lang="en-US" sz="1600" i="1" dirty="0">
                <a:solidFill>
                  <a:srgbClr val="D1D5D5"/>
                </a:solidFill>
              </a:rPr>
              <a:t>“Twitter and the blogs make my reputation precede me; they have totally replaced traditional networking.”</a:t>
            </a:r>
            <a:endParaRPr lang="fr-FR" sz="1600" dirty="0">
              <a:solidFill>
                <a:srgbClr val="D1D5D5"/>
              </a:solidFill>
            </a:endParaRPr>
          </a:p>
          <a:p>
            <a:pPr>
              <a:defRPr/>
            </a:pPr>
            <a:r>
              <a:rPr lang="en-US" sz="1600" i="1" dirty="0">
                <a:solidFill>
                  <a:srgbClr val="D1D5D5"/>
                </a:solidFill>
              </a:rPr>
              <a:t>As a result, she gets most speaking and writing invitations because of her online activity, she said. </a:t>
            </a:r>
            <a:br>
              <a:rPr lang="en-US" sz="1600" i="1" dirty="0">
                <a:solidFill>
                  <a:srgbClr val="D1D5D5"/>
                </a:solidFill>
              </a:rPr>
            </a:br>
            <a:r>
              <a:rPr lang="en-US" sz="1600" i="1" dirty="0">
                <a:solidFill>
                  <a:srgbClr val="D1D5D5"/>
                </a:solidFill>
              </a:rPr>
              <a:t>“Several recent invited lectures and seminars I have given in the UK have been invites from academics who found me via Twitter or my blogs.”</a:t>
            </a:r>
          </a:p>
          <a:p>
            <a:pPr>
              <a:defRPr/>
            </a:pPr>
            <a:r>
              <a:rPr lang="en-US" sz="1600" i="1" dirty="0">
                <a:solidFill>
                  <a:srgbClr val="D1D5D5"/>
                </a:solidFill>
              </a:rPr>
              <a:t>According to Dr Yates: “We are at a point where academics must be ‘engaged’ and, for right or wrong, we have to justify ourselves publicly. I see my blogs and Twitter [activity] as being that public justification: the proof that my research has real-world implications.”</a:t>
            </a:r>
            <a:r>
              <a:rPr lang="fr-FR" sz="1600" dirty="0">
                <a:solidFill>
                  <a:srgbClr val="D1D5D5"/>
                </a:solidFill>
              </a:rPr>
              <a:t>  »</a:t>
            </a:r>
            <a:r>
              <a:rPr lang="en-US" sz="1600" i="1" dirty="0">
                <a:solidFill>
                  <a:srgbClr val="D1D5D5"/>
                </a:solidFill>
              </a:rPr>
              <a:t>  </a:t>
            </a:r>
            <a:r>
              <a:rPr lang="en-US" sz="900" dirty="0">
                <a:solidFill>
                  <a:srgbClr val="D1D5D5"/>
                </a:solidFill>
              </a:rPr>
              <a:t>(</a:t>
            </a:r>
            <a:r>
              <a:rPr lang="en-US" sz="900" dirty="0">
                <a:solidFill>
                  <a:srgbClr val="D1D5D5"/>
                </a:solidFill>
                <a:hlinkClick r:id="rId4"/>
              </a:rPr>
              <a:t>Donna Yates, source</a:t>
            </a:r>
            <a:r>
              <a:rPr lang="en-US" sz="900" dirty="0">
                <a:solidFill>
                  <a:srgbClr val="D1D5D5"/>
                </a:solidFill>
              </a:rPr>
              <a:t>)</a:t>
            </a:r>
            <a:endParaRPr lang="fr-FR" sz="1600" dirty="0">
              <a:solidFill>
                <a:srgbClr val="D1D5D5"/>
              </a:solidFill>
            </a:endParaRPr>
          </a:p>
        </p:txBody>
      </p:sp>
    </p:spTree>
    <p:extLst>
      <p:ext uri="{BB962C8B-B14F-4D97-AF65-F5344CB8AC3E}">
        <p14:creationId xmlns:p14="http://schemas.microsoft.com/office/powerpoint/2010/main" val="11688033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06819" y="2045007"/>
            <a:ext cx="5311924" cy="37602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a:solidFill>
            <a:srgbClr val="13C1C2"/>
          </a:solidFill>
        </p:spPr>
        <p:txBody>
          <a:bodyPr>
            <a:normAutofit fontScale="90000"/>
          </a:bodyPr>
          <a:lstStyle/>
          <a:p>
            <a:r>
              <a:rPr lang="fr-FR" dirty="0"/>
              <a:t>Être visible</a:t>
            </a:r>
            <a:br>
              <a:rPr lang="fr-FR" dirty="0"/>
            </a:br>
            <a:r>
              <a:rPr lang="fr-FR" sz="1600" dirty="0"/>
              <a:t>comment</a:t>
            </a:r>
            <a:endParaRPr lang="fr-FR" dirty="0"/>
          </a:p>
        </p:txBody>
      </p:sp>
      <p:sp>
        <p:nvSpPr>
          <p:cNvPr id="3" name="Espace réservé du contenu 2"/>
          <p:cNvSpPr>
            <a:spLocks noGrp="1"/>
          </p:cNvSpPr>
          <p:nvPr>
            <p:ph idx="1"/>
          </p:nvPr>
        </p:nvSpPr>
        <p:spPr>
          <a:xfrm>
            <a:off x="1017299" y="1188831"/>
            <a:ext cx="7056784" cy="5472608"/>
          </a:xfrm>
        </p:spPr>
        <p:txBody>
          <a:bodyPr/>
          <a:lstStyle/>
          <a:p>
            <a:pPr marL="0" indent="0">
              <a:buNone/>
            </a:pPr>
            <a:r>
              <a:rPr lang="fr-FR" dirty="0"/>
              <a:t>Porter trace des recherches en cours</a:t>
            </a:r>
          </a:p>
          <a:p>
            <a:pPr marL="768096" lvl="2" indent="0" algn="ctr">
              <a:buNone/>
            </a:pPr>
            <a:r>
              <a:rPr lang="fr-FR" sz="1050" dirty="0"/>
              <a:t>	</a:t>
            </a:r>
          </a:p>
        </p:txBody>
      </p:sp>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90329" y="1791816"/>
            <a:ext cx="3407284" cy="5066184"/>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99501" y="5910708"/>
            <a:ext cx="4346190" cy="276999"/>
          </a:xfrm>
          <a:prstGeom prst="rect">
            <a:avLst/>
          </a:prstGeom>
        </p:spPr>
        <p:txBody>
          <a:bodyPr wrap="none">
            <a:spAutoFit/>
          </a:bodyPr>
          <a:lstStyle/>
          <a:p>
            <a:pPr marL="768096" lvl="2" indent="0" algn="ctr">
              <a:buNone/>
            </a:pPr>
            <a:r>
              <a:rPr lang="fr-FR" sz="1200" dirty="0">
                <a:solidFill>
                  <a:srgbClr val="D1D5D5"/>
                </a:solidFill>
              </a:rPr>
              <a:t>Ex.: </a:t>
            </a:r>
            <a:r>
              <a:rPr lang="fr-FR" sz="1200" dirty="0">
                <a:solidFill>
                  <a:srgbClr val="D1D5D5"/>
                </a:solidFill>
                <a:hlinkClick r:id="rId5"/>
              </a:rPr>
              <a:t>carnet de thèse de Julien Paris</a:t>
            </a:r>
            <a:r>
              <a:rPr lang="fr-FR" sz="1200" dirty="0">
                <a:solidFill>
                  <a:srgbClr val="D1D5D5"/>
                </a:solidFill>
              </a:rPr>
              <a:t> et notamment </a:t>
            </a:r>
            <a:r>
              <a:rPr lang="fr-FR" sz="1200" dirty="0">
                <a:solidFill>
                  <a:srgbClr val="D1D5D5"/>
                </a:solidFill>
                <a:hlinkClick r:id="rId6"/>
              </a:rPr>
              <a:t>sujet</a:t>
            </a:r>
            <a:endParaRPr lang="fr-FR" sz="1200" dirty="0">
              <a:solidFill>
                <a:srgbClr val="D1D5D5"/>
              </a:solidFill>
            </a:endParaRPr>
          </a:p>
        </p:txBody>
      </p:sp>
      <p:sp>
        <p:nvSpPr>
          <p:cNvPr id="4" name="Ellipse 3"/>
          <p:cNvSpPr/>
          <p:nvPr/>
        </p:nvSpPr>
        <p:spPr>
          <a:xfrm>
            <a:off x="4888566" y="3429000"/>
            <a:ext cx="3409047" cy="3429000"/>
          </a:xfrm>
          <a:prstGeom prst="ellipse">
            <a:avLst/>
          </a:prstGeom>
          <a:noFill/>
          <a:ln w="25400" cmpd="sng">
            <a:solidFill>
              <a:srgbClr val="13C1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782678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50912" y="1170382"/>
            <a:ext cx="8229600" cy="5256584"/>
          </a:xfrm>
        </p:spPr>
        <p:txBody>
          <a:bodyPr/>
          <a:lstStyle/>
          <a:p>
            <a:pPr marL="0" indent="0">
              <a:buNone/>
            </a:pPr>
            <a:r>
              <a:rPr lang="fr-FR" dirty="0"/>
              <a:t>La pratique de la « curation »</a:t>
            </a:r>
          </a:p>
        </p:txBody>
      </p:sp>
      <p:sp>
        <p:nvSpPr>
          <p:cNvPr id="11" name="Titre 1"/>
          <p:cNvSpPr>
            <a:spLocks noGrp="1"/>
          </p:cNvSpPr>
          <p:nvPr>
            <p:ph type="title"/>
          </p:nvPr>
        </p:nvSpPr>
        <p:spPr/>
        <p:txBody>
          <a:bodyPr>
            <a:normAutofit fontScale="90000"/>
          </a:bodyPr>
          <a:lstStyle/>
          <a:p>
            <a:r>
              <a:rPr lang="fr-FR" dirty="0"/>
              <a:t>Être visible</a:t>
            </a:r>
            <a:br>
              <a:rPr lang="fr-FR" dirty="0"/>
            </a:br>
            <a:r>
              <a:rPr lang="fr-FR" sz="1600" dirty="0"/>
              <a:t>comment</a:t>
            </a:r>
            <a:endParaRPr lang="fr-FR" dirty="0"/>
          </a:p>
        </p:txBody>
      </p:sp>
      <p:pic>
        <p:nvPicPr>
          <p:cNvPr id="7" name="Image 6">
            <a:extLst>
              <a:ext uri="{FF2B5EF4-FFF2-40B4-BE49-F238E27FC236}">
                <a16:creationId xmlns:a16="http://schemas.microsoft.com/office/drawing/2014/main" id="{1DBBF835-C02F-4016-B19F-E972C77339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3688" y="1812985"/>
            <a:ext cx="5979266" cy="4766687"/>
          </a:xfrm>
          <a:prstGeom prst="rect">
            <a:avLst/>
          </a:prstGeom>
        </p:spPr>
      </p:pic>
      <p:sp>
        <p:nvSpPr>
          <p:cNvPr id="8" name="Rectangle 7">
            <a:extLst>
              <a:ext uri="{FF2B5EF4-FFF2-40B4-BE49-F238E27FC236}">
                <a16:creationId xmlns:a16="http://schemas.microsoft.com/office/drawing/2014/main" id="{C5121AB7-4590-42A4-A888-02EF4AAD6EC9}"/>
              </a:ext>
            </a:extLst>
          </p:cNvPr>
          <p:cNvSpPr/>
          <p:nvPr/>
        </p:nvSpPr>
        <p:spPr>
          <a:xfrm>
            <a:off x="6804248" y="6569332"/>
            <a:ext cx="1032655" cy="215444"/>
          </a:xfrm>
          <a:prstGeom prst="rect">
            <a:avLst/>
          </a:prstGeom>
        </p:spPr>
        <p:txBody>
          <a:bodyPr wrap="none">
            <a:spAutoFit/>
          </a:bodyPr>
          <a:lstStyle/>
          <a:p>
            <a:r>
              <a:rPr lang="fr-FR" sz="800" i="1" dirty="0">
                <a:hlinkClick r:id="rId4"/>
              </a:rPr>
              <a:t>L’encens et la </a:t>
            </a:r>
            <a:r>
              <a:rPr lang="fr-FR" sz="800" i="1" dirty="0" err="1">
                <a:hlinkClick r:id="rId4"/>
              </a:rPr>
              <a:t>myrhe</a:t>
            </a:r>
            <a:endParaRPr lang="fr-FR" sz="800" i="1" dirty="0"/>
          </a:p>
        </p:txBody>
      </p:sp>
    </p:spTree>
    <p:extLst>
      <p:ext uri="{BB962C8B-B14F-4D97-AF65-F5344CB8AC3E}">
        <p14:creationId xmlns:p14="http://schemas.microsoft.com/office/powerpoint/2010/main" val="37131960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Être visible</a:t>
            </a:r>
            <a:br>
              <a:rPr lang="fr-FR" dirty="0"/>
            </a:br>
            <a:r>
              <a:rPr lang="fr-FR" sz="1600" dirty="0"/>
              <a:t>comment</a:t>
            </a:r>
            <a:endParaRPr lang="fr-FR" dirty="0"/>
          </a:p>
        </p:txBody>
      </p:sp>
      <p:pic>
        <p:nvPicPr>
          <p:cNvPr id="5" name="Picture 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11640" y="1844824"/>
            <a:ext cx="5550891" cy="116740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645086" y="3434988"/>
            <a:ext cx="4572000" cy="738664"/>
          </a:xfrm>
          <a:prstGeom prst="rect">
            <a:avLst/>
          </a:prstGeom>
        </p:spPr>
        <p:txBody>
          <a:bodyPr>
            <a:spAutoFit/>
          </a:bodyPr>
          <a:lstStyle/>
          <a:p>
            <a:pPr marL="0" lvl="2" algn="r">
              <a:buNone/>
            </a:pPr>
            <a:r>
              <a:rPr lang="en-US" dirty="0">
                <a:solidFill>
                  <a:srgbClr val="D5D5D5"/>
                </a:solidFill>
                <a:latin typeface="Candara" pitchFamily="34" charset="0"/>
              </a:rPr>
              <a:t>Peter </a:t>
            </a:r>
            <a:r>
              <a:rPr lang="en-US" dirty="0" err="1">
                <a:solidFill>
                  <a:srgbClr val="D5D5D5"/>
                </a:solidFill>
                <a:latin typeface="Candara" pitchFamily="34" charset="0"/>
              </a:rPr>
              <a:t>Janiszewski</a:t>
            </a:r>
            <a:r>
              <a:rPr lang="en-US" dirty="0">
                <a:solidFill>
                  <a:srgbClr val="D5D5D5"/>
                </a:solidFill>
                <a:latin typeface="Candara" pitchFamily="34" charset="0"/>
              </a:rPr>
              <a:t> </a:t>
            </a:r>
            <a:br>
              <a:rPr lang="en-US" dirty="0">
                <a:solidFill>
                  <a:srgbClr val="D5D5D5"/>
                </a:solidFill>
                <a:latin typeface="Candara" pitchFamily="34" charset="0"/>
              </a:rPr>
            </a:br>
            <a:r>
              <a:rPr lang="en-US" dirty="0">
                <a:solidFill>
                  <a:srgbClr val="D5D5D5"/>
                </a:solidFill>
                <a:latin typeface="Candara" pitchFamily="34" charset="0"/>
              </a:rPr>
              <a:t>et son article </a:t>
            </a:r>
            <a:r>
              <a:rPr lang="en-US" dirty="0" err="1">
                <a:solidFill>
                  <a:srgbClr val="D5D5D5"/>
                </a:solidFill>
                <a:latin typeface="Candara" pitchFamily="34" charset="0"/>
              </a:rPr>
              <a:t>sur</a:t>
            </a:r>
            <a:r>
              <a:rPr lang="en-US" dirty="0">
                <a:solidFill>
                  <a:srgbClr val="D5D5D5"/>
                </a:solidFill>
                <a:latin typeface="Candara" pitchFamily="34" charset="0"/>
              </a:rPr>
              <a:t> </a:t>
            </a:r>
            <a:r>
              <a:rPr lang="en-US" dirty="0" err="1">
                <a:solidFill>
                  <a:srgbClr val="D5D5D5"/>
                </a:solidFill>
                <a:latin typeface="Candara" pitchFamily="34" charset="0"/>
              </a:rPr>
              <a:t>l’obésité</a:t>
            </a:r>
            <a:r>
              <a:rPr lang="en-US" dirty="0">
                <a:solidFill>
                  <a:srgbClr val="D5D5D5"/>
                </a:solidFill>
                <a:latin typeface="Candara" pitchFamily="34" charset="0"/>
              </a:rPr>
              <a:t> </a:t>
            </a:r>
          </a:p>
          <a:p>
            <a:pPr marL="0" lvl="2" algn="r">
              <a:buNone/>
            </a:pPr>
            <a:r>
              <a:rPr lang="fr-FR" sz="600" dirty="0">
                <a:solidFill>
                  <a:srgbClr val="D5D5D5"/>
                </a:solidFill>
                <a:latin typeface="Candara" pitchFamily="34" charset="0"/>
              </a:rPr>
              <a:t>(</a:t>
            </a:r>
            <a:r>
              <a:rPr lang="fr-FR" sz="600" dirty="0">
                <a:solidFill>
                  <a:srgbClr val="D5D5D5"/>
                </a:solidFill>
                <a:latin typeface="Candara" pitchFamily="34" charset="0"/>
                <a:hlinkClick r:id="rId4"/>
              </a:rPr>
              <a:t>via C. </a:t>
            </a:r>
            <a:r>
              <a:rPr lang="fr-FR" sz="600" dirty="0" err="1">
                <a:solidFill>
                  <a:srgbClr val="D5D5D5"/>
                </a:solidFill>
                <a:latin typeface="Candara" pitchFamily="34" charset="0"/>
                <a:hlinkClick r:id="rId4"/>
              </a:rPr>
              <a:t>Wilcox</a:t>
            </a:r>
            <a:r>
              <a:rPr lang="fr-FR" sz="600" dirty="0">
                <a:solidFill>
                  <a:srgbClr val="D5D5D5"/>
                </a:solidFill>
                <a:latin typeface="Candara" pitchFamily="34" charset="0"/>
              </a:rPr>
              <a:t>)</a:t>
            </a:r>
          </a:p>
        </p:txBody>
      </p:sp>
      <p:sp>
        <p:nvSpPr>
          <p:cNvPr id="8" name="Espace réservé du contenu 2"/>
          <p:cNvSpPr>
            <a:spLocks noGrp="1"/>
          </p:cNvSpPr>
          <p:nvPr>
            <p:ph idx="1"/>
          </p:nvPr>
        </p:nvSpPr>
        <p:spPr>
          <a:xfrm>
            <a:off x="899592" y="1268760"/>
            <a:ext cx="4357322" cy="5472608"/>
          </a:xfrm>
        </p:spPr>
        <p:txBody>
          <a:bodyPr/>
          <a:lstStyle/>
          <a:p>
            <a:pPr marL="0" indent="0">
              <a:buNone/>
            </a:pPr>
            <a:r>
              <a:rPr lang="fr-FR" dirty="0"/>
              <a:t>Faire son </a:t>
            </a:r>
            <a:r>
              <a:rPr lang="fr-FR" dirty="0" err="1"/>
              <a:t>auto-promotion</a:t>
            </a:r>
            <a:endParaRPr lang="fr-FR" dirty="0"/>
          </a:p>
          <a:p>
            <a:pPr marL="768096" lvl="2" indent="0" algn="ctr">
              <a:buNone/>
            </a:pPr>
            <a:r>
              <a:rPr lang="fr-FR" sz="1050" dirty="0"/>
              <a:t>	</a:t>
            </a:r>
          </a:p>
        </p:txBody>
      </p:sp>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11640" y="3717032"/>
            <a:ext cx="3446537" cy="2896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627140" y="5877272"/>
            <a:ext cx="831037" cy="184666"/>
          </a:xfrm>
          <a:prstGeom prst="rect">
            <a:avLst/>
          </a:prstGeom>
        </p:spPr>
        <p:txBody>
          <a:bodyPr wrap="square">
            <a:spAutoFit/>
          </a:bodyPr>
          <a:lstStyle/>
          <a:p>
            <a:pPr marL="0" lvl="1"/>
            <a:r>
              <a:rPr lang="fr-FR" sz="600" dirty="0">
                <a:latin typeface="Candara" pitchFamily="34" charset="0"/>
                <a:hlinkClick r:id="rId6"/>
              </a:rPr>
              <a:t>Tweet A. </a:t>
            </a:r>
            <a:r>
              <a:rPr lang="fr-FR" sz="600" dirty="0" err="1">
                <a:latin typeface="Candara" pitchFamily="34" charset="0"/>
                <a:hlinkClick r:id="rId6"/>
              </a:rPr>
              <a:t>Gunthert</a:t>
            </a:r>
            <a:endParaRPr lang="fr-FR" sz="600" dirty="0">
              <a:latin typeface="Candara" pitchFamily="34" charset="0"/>
            </a:endParaRPr>
          </a:p>
        </p:txBody>
      </p:sp>
    </p:spTree>
    <p:extLst>
      <p:ext uri="{BB962C8B-B14F-4D97-AF65-F5344CB8AC3E}">
        <p14:creationId xmlns:p14="http://schemas.microsoft.com/office/powerpoint/2010/main" val="35284440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Être visible</a:t>
            </a:r>
            <a:br>
              <a:rPr lang="fr-FR" dirty="0"/>
            </a:br>
            <a:r>
              <a:rPr lang="fr-FR" sz="1600" dirty="0"/>
              <a:t>comment</a:t>
            </a:r>
            <a:endParaRPr lang="fr-FR" dirty="0"/>
          </a:p>
        </p:txBody>
      </p:sp>
      <p:sp>
        <p:nvSpPr>
          <p:cNvPr id="3" name="Espace réservé du contenu 2"/>
          <p:cNvSpPr>
            <a:spLocks noGrp="1"/>
          </p:cNvSpPr>
          <p:nvPr>
            <p:ph idx="1"/>
          </p:nvPr>
        </p:nvSpPr>
        <p:spPr>
          <a:xfrm>
            <a:off x="971600" y="1293059"/>
            <a:ext cx="7056784" cy="5472608"/>
          </a:xfrm>
        </p:spPr>
        <p:txBody>
          <a:bodyPr/>
          <a:lstStyle/>
          <a:p>
            <a:pPr marL="0" indent="0">
              <a:buNone/>
            </a:pPr>
            <a:r>
              <a:rPr lang="fr-FR" dirty="0"/>
              <a:t>Occuper le terrain : les avatars</a:t>
            </a: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55776" y="2135855"/>
            <a:ext cx="4032448" cy="3948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929214" y="6334780"/>
            <a:ext cx="1524776" cy="430887"/>
          </a:xfrm>
          <a:prstGeom prst="rect">
            <a:avLst/>
          </a:prstGeom>
        </p:spPr>
        <p:txBody>
          <a:bodyPr wrap="none">
            <a:spAutoFit/>
          </a:bodyPr>
          <a:lstStyle/>
          <a:p>
            <a:r>
              <a:rPr lang="fr-FR" sz="1100" dirty="0">
                <a:solidFill>
                  <a:srgbClr val="D1D5D5"/>
                </a:solidFill>
              </a:rPr>
              <a:t>Gestionnaire d’avatar : </a:t>
            </a:r>
            <a:br>
              <a:rPr lang="fr-FR" sz="1100" dirty="0">
                <a:solidFill>
                  <a:srgbClr val="D1D5D5"/>
                </a:solidFill>
              </a:rPr>
            </a:br>
            <a:r>
              <a:rPr lang="fr-FR" sz="1100" dirty="0" err="1">
                <a:solidFill>
                  <a:srgbClr val="D1D5D5"/>
                </a:solidFill>
                <a:hlinkClick r:id="rId4"/>
              </a:rPr>
              <a:t>Gravatar</a:t>
            </a:r>
            <a:endParaRPr lang="fr-FR" sz="1100" dirty="0">
              <a:solidFill>
                <a:srgbClr val="D1D5D5"/>
              </a:solidFill>
            </a:endParaRPr>
          </a:p>
        </p:txBody>
      </p:sp>
    </p:spTree>
    <p:extLst>
      <p:ext uri="{BB962C8B-B14F-4D97-AF65-F5344CB8AC3E}">
        <p14:creationId xmlns:p14="http://schemas.microsoft.com/office/powerpoint/2010/main" val="23114239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Construire et entretenir un réseau</a:t>
            </a:r>
            <a:br>
              <a:rPr lang="fr-FR" dirty="0"/>
            </a:br>
            <a:r>
              <a:rPr lang="fr-FR" sz="1600" dirty="0"/>
              <a:t>intérêt</a:t>
            </a:r>
          </a:p>
        </p:txBody>
      </p:sp>
      <p:pic>
        <p:nvPicPr>
          <p:cNvPr id="4" name="Picture 3"/>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3100275" y="2565061"/>
            <a:ext cx="2952328" cy="269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281181" y="5264333"/>
            <a:ext cx="2590517" cy="646331"/>
          </a:xfrm>
          <a:prstGeom prst="rect">
            <a:avLst/>
          </a:prstGeom>
        </p:spPr>
        <p:txBody>
          <a:bodyPr wrap="none">
            <a:spAutoFit/>
          </a:bodyPr>
          <a:lstStyle/>
          <a:p>
            <a:pPr algn="ctr"/>
            <a:r>
              <a:rPr lang="fr-FR" dirty="0">
                <a:solidFill>
                  <a:srgbClr val="D5D5D5"/>
                </a:solidFill>
              </a:rPr>
              <a:t>Les vertus du </a:t>
            </a:r>
            <a:r>
              <a:rPr lang="fr-FR" i="1" dirty="0">
                <a:solidFill>
                  <a:srgbClr val="D5D5D5"/>
                </a:solidFill>
              </a:rPr>
              <a:t>networking</a:t>
            </a:r>
            <a:r>
              <a:rPr lang="fr-FR" dirty="0">
                <a:solidFill>
                  <a:srgbClr val="D5D5D5"/>
                </a:solidFill>
              </a:rPr>
              <a:t> </a:t>
            </a:r>
            <a:br>
              <a:rPr lang="fr-FR" dirty="0">
                <a:solidFill>
                  <a:srgbClr val="D5D5D5"/>
                </a:solidFill>
              </a:rPr>
            </a:br>
            <a:r>
              <a:rPr lang="fr-FR" dirty="0">
                <a:solidFill>
                  <a:srgbClr val="D5D5D5"/>
                </a:solidFill>
              </a:rPr>
              <a:t>selon Marine </a:t>
            </a:r>
            <a:r>
              <a:rPr lang="fr-FR" dirty="0" err="1">
                <a:solidFill>
                  <a:srgbClr val="D5D5D5"/>
                </a:solidFill>
              </a:rPr>
              <a:t>Soichot</a:t>
            </a:r>
            <a:endParaRPr lang="fr-FR" dirty="0">
              <a:solidFill>
                <a:srgbClr val="D5D5D5"/>
              </a:solidFill>
            </a:endParaRPr>
          </a:p>
        </p:txBody>
      </p:sp>
      <p:sp>
        <p:nvSpPr>
          <p:cNvPr id="5" name="Espace réservé du contenu 2"/>
          <p:cNvSpPr txBox="1">
            <a:spLocks/>
          </p:cNvSpPr>
          <p:nvPr/>
        </p:nvSpPr>
        <p:spPr>
          <a:xfrm>
            <a:off x="899592" y="1385392"/>
            <a:ext cx="7056784" cy="54726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rgbClr val="D1D5D5"/>
                </a:solidFill>
                <a:latin typeface="Candara"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D1D5D5"/>
                </a:solidFill>
                <a:latin typeface="Candara"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D1D5D5"/>
                </a:solidFill>
                <a:latin typeface="Candara" pitchFamily="34"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D1D5D5"/>
                </a:solidFill>
                <a:latin typeface="Candara" pitchFamily="34" charset="0"/>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D1D5D5"/>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fr-FR" dirty="0"/>
              <a:t>Le </a:t>
            </a:r>
            <a:r>
              <a:rPr lang="fr-FR" i="1" dirty="0"/>
              <a:t>networking</a:t>
            </a:r>
          </a:p>
        </p:txBody>
      </p:sp>
    </p:spTree>
    <p:extLst>
      <p:ext uri="{BB962C8B-B14F-4D97-AF65-F5344CB8AC3E}">
        <p14:creationId xmlns:p14="http://schemas.microsoft.com/office/powerpoint/2010/main" val="134591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Construire et entretenir un réseau</a:t>
            </a:r>
            <a:br>
              <a:rPr lang="fr-FR" dirty="0"/>
            </a:br>
            <a:r>
              <a:rPr lang="fr-FR" sz="1600" dirty="0"/>
              <a:t>comment</a:t>
            </a:r>
          </a:p>
        </p:txBody>
      </p:sp>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
          <a:stretch/>
        </p:blipFill>
        <p:spPr bwMode="auto">
          <a:xfrm>
            <a:off x="2051720" y="2182012"/>
            <a:ext cx="5040560" cy="3257498"/>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444208" y="5425509"/>
            <a:ext cx="845840" cy="215444"/>
          </a:xfrm>
          <a:prstGeom prst="rect">
            <a:avLst/>
          </a:prstGeom>
        </p:spPr>
        <p:txBody>
          <a:bodyPr wrap="square">
            <a:spAutoFit/>
          </a:bodyPr>
          <a:lstStyle/>
          <a:p>
            <a:r>
              <a:rPr lang="fr-FR" sz="800" dirty="0">
                <a:solidFill>
                  <a:prstClr val="black"/>
                </a:solidFill>
                <a:latin typeface="Candara" panose="020E0502030303020204" pitchFamily="34" charset="0"/>
                <a:cs typeface="Arial" panose="020B0604020202020204" pitchFamily="34" charset="0"/>
                <a:hlinkClick r:id="rId4"/>
              </a:rPr>
              <a:t>Ex. : Twitter</a:t>
            </a:r>
            <a:endParaRPr lang="fr-FR" sz="800" dirty="0">
              <a:solidFill>
                <a:prstClr val="black"/>
              </a:solidFill>
              <a:latin typeface="Candara" panose="020E0502030303020204" pitchFamily="34" charset="0"/>
              <a:cs typeface="Arial" panose="020B0604020202020204" pitchFamily="34" charset="0"/>
            </a:endParaRPr>
          </a:p>
        </p:txBody>
      </p:sp>
      <p:sp>
        <p:nvSpPr>
          <p:cNvPr id="8" name="Rectangle 7"/>
          <p:cNvSpPr/>
          <p:nvPr/>
        </p:nvSpPr>
        <p:spPr>
          <a:xfrm>
            <a:off x="956562" y="1322813"/>
            <a:ext cx="4403770" cy="461665"/>
          </a:xfrm>
          <a:prstGeom prst="rect">
            <a:avLst/>
          </a:prstGeom>
        </p:spPr>
        <p:txBody>
          <a:bodyPr wrap="none">
            <a:spAutoFit/>
          </a:bodyPr>
          <a:lstStyle/>
          <a:p>
            <a:pPr lvl="0"/>
            <a:r>
              <a:rPr lang="fr-FR" sz="2400" dirty="0">
                <a:solidFill>
                  <a:srgbClr val="D1D5D5"/>
                </a:solidFill>
                <a:latin typeface="Candara" pitchFamily="34" charset="0"/>
              </a:rPr>
              <a:t>S’inscrire dans une communauté</a:t>
            </a:r>
          </a:p>
        </p:txBody>
      </p:sp>
    </p:spTree>
    <p:extLst>
      <p:ext uri="{BB962C8B-B14F-4D97-AF65-F5344CB8AC3E}">
        <p14:creationId xmlns:p14="http://schemas.microsoft.com/office/powerpoint/2010/main" val="73606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000" dirty="0"/>
              <a:t>Construire et entretenir un réseau</a:t>
            </a:r>
            <a:br>
              <a:rPr lang="fr-FR" sz="2000" dirty="0"/>
            </a:br>
            <a:r>
              <a:rPr lang="fr-FR" sz="1400" dirty="0"/>
              <a:t>comment</a:t>
            </a:r>
            <a:endParaRPr lang="fr-FR" sz="2200" dirty="0"/>
          </a:p>
        </p:txBody>
      </p:sp>
      <p:sp>
        <p:nvSpPr>
          <p:cNvPr id="8" name="Rectangle 7"/>
          <p:cNvSpPr/>
          <p:nvPr/>
        </p:nvSpPr>
        <p:spPr>
          <a:xfrm>
            <a:off x="956562" y="1322813"/>
            <a:ext cx="2948243" cy="461665"/>
          </a:xfrm>
          <a:prstGeom prst="rect">
            <a:avLst/>
          </a:prstGeom>
        </p:spPr>
        <p:txBody>
          <a:bodyPr wrap="none">
            <a:spAutoFit/>
          </a:bodyPr>
          <a:lstStyle/>
          <a:p>
            <a:pPr lvl="0"/>
            <a:r>
              <a:rPr lang="fr-FR" sz="2400" dirty="0">
                <a:solidFill>
                  <a:srgbClr val="D1D5D5"/>
                </a:solidFill>
                <a:latin typeface="Candara" pitchFamily="34" charset="0"/>
              </a:rPr>
              <a:t>Susciter les échanges</a:t>
            </a:r>
          </a:p>
        </p:txBody>
      </p:sp>
      <p:sp>
        <p:nvSpPr>
          <p:cNvPr id="12" name="Rectangle 11"/>
          <p:cNvSpPr/>
          <p:nvPr/>
        </p:nvSpPr>
        <p:spPr>
          <a:xfrm>
            <a:off x="7713476" y="5661248"/>
            <a:ext cx="773832" cy="215444"/>
          </a:xfrm>
          <a:prstGeom prst="rect">
            <a:avLst/>
          </a:prstGeom>
        </p:spPr>
        <p:txBody>
          <a:bodyPr wrap="square">
            <a:spAutoFit/>
          </a:bodyPr>
          <a:lstStyle/>
          <a:p>
            <a:r>
              <a:rPr lang="fr-FR" sz="800" dirty="0">
                <a:solidFill>
                  <a:prstClr val="black"/>
                </a:solidFill>
                <a:latin typeface="Candara" panose="020E0502030303020204" pitchFamily="34" charset="0"/>
                <a:cs typeface="Arial" panose="020B0604020202020204" pitchFamily="34" charset="0"/>
              </a:rPr>
              <a:t>Ex. : Twitter</a:t>
            </a:r>
          </a:p>
        </p:txBody>
      </p:sp>
      <p:pic>
        <p:nvPicPr>
          <p:cNvPr id="3" name="Image 2">
            <a:extLst>
              <a:ext uri="{FF2B5EF4-FFF2-40B4-BE49-F238E27FC236}">
                <a16:creationId xmlns:a16="http://schemas.microsoft.com/office/drawing/2014/main" id="{2A6A104C-221A-439A-BD66-1F00B925E85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03"/>
          <a:stretch/>
        </p:blipFill>
        <p:spPr>
          <a:xfrm>
            <a:off x="1043608" y="1927244"/>
            <a:ext cx="6204720" cy="4310648"/>
          </a:xfrm>
          <a:prstGeom prst="rect">
            <a:avLst/>
          </a:prstGeom>
        </p:spPr>
      </p:pic>
      <p:pic>
        <p:nvPicPr>
          <p:cNvPr id="4" name="Image 3">
            <a:extLst>
              <a:ext uri="{FF2B5EF4-FFF2-40B4-BE49-F238E27FC236}">
                <a16:creationId xmlns:a16="http://schemas.microsoft.com/office/drawing/2014/main" id="{3244E81A-C6E7-4FBA-BFD4-B38B2E1B311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36096" y="1826469"/>
            <a:ext cx="3321472" cy="3613071"/>
          </a:xfrm>
          <a:prstGeom prst="rect">
            <a:avLst/>
          </a:prstGeom>
          <a:effectLst>
            <a:outerShdw blurRad="292100" dist="139700" dir="2700000" algn="ctr" rotWithShape="0">
              <a:srgbClr val="000000">
                <a:alpha val="65000"/>
              </a:srgbClr>
            </a:outerShdw>
          </a:effectLst>
        </p:spPr>
      </p:pic>
      <p:pic>
        <p:nvPicPr>
          <p:cNvPr id="5" name="Image 4">
            <a:extLst>
              <a:ext uri="{FF2B5EF4-FFF2-40B4-BE49-F238E27FC236}">
                <a16:creationId xmlns:a16="http://schemas.microsoft.com/office/drawing/2014/main" id="{E40A2AFB-7F3C-44EC-83FA-0FBD7EE2038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36096" y="5487888"/>
            <a:ext cx="3321472" cy="892770"/>
          </a:xfrm>
          <a:prstGeom prst="rect">
            <a:avLst/>
          </a:prstGeom>
        </p:spPr>
      </p:pic>
      <p:sp>
        <p:nvSpPr>
          <p:cNvPr id="9" name="Ellipse 8">
            <a:extLst>
              <a:ext uri="{FF2B5EF4-FFF2-40B4-BE49-F238E27FC236}">
                <a16:creationId xmlns:a16="http://schemas.microsoft.com/office/drawing/2014/main" id="{EB9AF5E1-2CE1-4B44-A295-039883EFA3C0}"/>
              </a:ext>
            </a:extLst>
          </p:cNvPr>
          <p:cNvSpPr/>
          <p:nvPr/>
        </p:nvSpPr>
        <p:spPr>
          <a:xfrm>
            <a:off x="5436096" y="4840441"/>
            <a:ext cx="3321472" cy="599099"/>
          </a:xfrm>
          <a:prstGeom prst="ellipse">
            <a:avLst/>
          </a:prstGeom>
          <a:noFill/>
          <a:ln w="25400" cmpd="sng">
            <a:solidFill>
              <a:srgbClr val="13C1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3543F4E5-3BCC-4E6C-8F5E-8197E0D7611B}"/>
              </a:ext>
            </a:extLst>
          </p:cNvPr>
          <p:cNvSpPr/>
          <p:nvPr/>
        </p:nvSpPr>
        <p:spPr>
          <a:xfrm>
            <a:off x="8096816" y="6380658"/>
            <a:ext cx="780983" cy="215444"/>
          </a:xfrm>
          <a:prstGeom prst="rect">
            <a:avLst/>
          </a:prstGeom>
        </p:spPr>
        <p:txBody>
          <a:bodyPr wrap="none">
            <a:spAutoFit/>
          </a:bodyPr>
          <a:lstStyle/>
          <a:p>
            <a:r>
              <a:rPr lang="fr-FR" sz="800" i="1" dirty="0">
                <a:hlinkClick r:id="rId6"/>
              </a:rPr>
              <a:t>Sur un son rap</a:t>
            </a:r>
            <a:endParaRPr lang="fr-FR" sz="800" i="1" dirty="0"/>
          </a:p>
        </p:txBody>
      </p:sp>
    </p:spTree>
    <p:extLst>
      <p:ext uri="{BB962C8B-B14F-4D97-AF65-F5344CB8AC3E}">
        <p14:creationId xmlns:p14="http://schemas.microsoft.com/office/powerpoint/2010/main" val="235371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 nouvelles pratiques</a:t>
            </a:r>
          </a:p>
        </p:txBody>
      </p:sp>
      <p:sp>
        <p:nvSpPr>
          <p:cNvPr id="3" name="Rectangle 2"/>
          <p:cNvSpPr/>
          <p:nvPr/>
        </p:nvSpPr>
        <p:spPr>
          <a:xfrm>
            <a:off x="1050643" y="2020549"/>
            <a:ext cx="5825613" cy="830997"/>
          </a:xfrm>
          <a:prstGeom prst="rect">
            <a:avLst/>
          </a:prstGeom>
        </p:spPr>
        <p:txBody>
          <a:bodyPr wrap="square">
            <a:spAutoFit/>
          </a:bodyPr>
          <a:lstStyle/>
          <a:p>
            <a:pPr lvl="0"/>
            <a:r>
              <a:rPr lang="fr-FR" sz="4800" b="1" i="1" dirty="0">
                <a:solidFill>
                  <a:srgbClr val="13C1C2"/>
                </a:solidFill>
                <a:latin typeface="Candara" panose="020E0502030303020204" pitchFamily="34" charset="0"/>
                <a:cs typeface="Arial" panose="020B0604020202020204" pitchFamily="34" charset="0"/>
                <a:sym typeface="Wingdings" pitchFamily="2" charset="2"/>
              </a:rPr>
              <a:t>open </a:t>
            </a:r>
            <a:r>
              <a:rPr lang="fr-FR" sz="4800" b="1" i="1" dirty="0">
                <a:solidFill>
                  <a:schemeClr val="bg1"/>
                </a:solidFill>
                <a:latin typeface="Candara" panose="020E0502030303020204" pitchFamily="34" charset="0"/>
                <a:cs typeface="Arial" panose="020B0604020202020204" pitchFamily="34" charset="0"/>
                <a:sym typeface="Wingdings" pitchFamily="2" charset="2"/>
              </a:rPr>
              <a:t>access</a:t>
            </a:r>
            <a:endParaRPr lang="fr-FR" sz="4800" b="1" i="1" dirty="0">
              <a:solidFill>
                <a:schemeClr val="bg1"/>
              </a:solidFill>
              <a:latin typeface="Candara" panose="020E0502030303020204" pitchFamily="34" charset="0"/>
              <a:cs typeface="Arial" panose="020B0604020202020204" pitchFamily="34" charset="0"/>
            </a:endParaRPr>
          </a:p>
        </p:txBody>
      </p:sp>
      <p:sp>
        <p:nvSpPr>
          <p:cNvPr id="4" name="Rectangle 3"/>
          <p:cNvSpPr/>
          <p:nvPr/>
        </p:nvSpPr>
        <p:spPr>
          <a:xfrm>
            <a:off x="4716016" y="3391188"/>
            <a:ext cx="5825613" cy="830997"/>
          </a:xfrm>
          <a:prstGeom prst="rect">
            <a:avLst/>
          </a:prstGeom>
        </p:spPr>
        <p:txBody>
          <a:bodyPr wrap="square">
            <a:spAutoFit/>
          </a:bodyPr>
          <a:lstStyle/>
          <a:p>
            <a:pPr lvl="0"/>
            <a:r>
              <a:rPr lang="fr-FR" sz="4800" b="1" dirty="0">
                <a:solidFill>
                  <a:schemeClr val="bg1"/>
                </a:solidFill>
                <a:latin typeface="Candara" panose="020E0502030303020204" pitchFamily="34" charset="0"/>
                <a:cs typeface="Arial" panose="020B0604020202020204" pitchFamily="34" charset="0"/>
                <a:sym typeface="Wingdings" pitchFamily="2" charset="2"/>
              </a:rPr>
              <a:t>science </a:t>
            </a:r>
            <a:r>
              <a:rPr lang="fr-FR" sz="4800" b="1" dirty="0">
                <a:solidFill>
                  <a:srgbClr val="13C1C2"/>
                </a:solidFill>
                <a:latin typeface="Candara" panose="020E0502030303020204" pitchFamily="34" charset="0"/>
                <a:cs typeface="Arial" panose="020B0604020202020204" pitchFamily="34" charset="0"/>
                <a:sym typeface="Wingdings" pitchFamily="2" charset="2"/>
              </a:rPr>
              <a:t>ouverte</a:t>
            </a:r>
            <a:endParaRPr lang="fr-FR" sz="4800" b="1" dirty="0">
              <a:solidFill>
                <a:srgbClr val="13C1C2"/>
              </a:solidFill>
              <a:latin typeface="Candara" panose="020E0502030303020204" pitchFamily="34" charset="0"/>
              <a:cs typeface="Arial" panose="020B0604020202020204" pitchFamily="34" charset="0"/>
            </a:endParaRPr>
          </a:p>
        </p:txBody>
      </p:sp>
      <p:sp>
        <p:nvSpPr>
          <p:cNvPr id="5" name="Rectangle 4"/>
          <p:cNvSpPr/>
          <p:nvPr/>
        </p:nvSpPr>
        <p:spPr>
          <a:xfrm>
            <a:off x="1050643" y="4398203"/>
            <a:ext cx="5825613" cy="830997"/>
          </a:xfrm>
          <a:prstGeom prst="rect">
            <a:avLst/>
          </a:prstGeom>
        </p:spPr>
        <p:txBody>
          <a:bodyPr wrap="square">
            <a:spAutoFit/>
          </a:bodyPr>
          <a:lstStyle/>
          <a:p>
            <a:pPr lvl="0"/>
            <a:r>
              <a:rPr lang="fr-FR" sz="4800" b="1" i="1" dirty="0">
                <a:solidFill>
                  <a:srgbClr val="13C1C2"/>
                </a:solidFill>
                <a:latin typeface="Candara" panose="020E0502030303020204" pitchFamily="34" charset="0"/>
                <a:cs typeface="Arial" panose="020B0604020202020204" pitchFamily="34" charset="0"/>
                <a:sym typeface="Wingdings" pitchFamily="2" charset="2"/>
              </a:rPr>
              <a:t>free </a:t>
            </a:r>
            <a:r>
              <a:rPr lang="fr-FR" sz="4800" b="1" i="1" dirty="0">
                <a:solidFill>
                  <a:schemeClr val="bg1"/>
                </a:solidFill>
                <a:latin typeface="Candara" panose="020E0502030303020204" pitchFamily="34" charset="0"/>
                <a:cs typeface="Arial" panose="020B0604020202020204" pitchFamily="34" charset="0"/>
                <a:sym typeface="Wingdings" pitchFamily="2" charset="2"/>
              </a:rPr>
              <a:t>access</a:t>
            </a:r>
            <a:endParaRPr lang="fr-FR" sz="4800" b="1" i="1" dirty="0">
              <a:solidFill>
                <a:schemeClr val="bg1"/>
              </a:solidFill>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3620352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65287" y="1556792"/>
            <a:ext cx="7056784" cy="43253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5" name="Rectangle à coins arrondis 4"/>
          <p:cNvSpPr/>
          <p:nvPr/>
        </p:nvSpPr>
        <p:spPr>
          <a:xfrm>
            <a:off x="539552" y="2941656"/>
            <a:ext cx="2520280" cy="1556024"/>
          </a:xfrm>
          <a:prstGeom prst="roundRect">
            <a:avLst/>
          </a:prstGeom>
          <a:solidFill>
            <a:srgbClr val="0E9494"/>
          </a:solidFill>
          <a:ln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algn="ctr">
              <a:lnSpc>
                <a:spcPct val="150000"/>
              </a:lnSpc>
              <a:spcBef>
                <a:spcPts val="600"/>
              </a:spcBef>
            </a:pPr>
            <a:r>
              <a:rPr lang="fr-FR" dirty="0">
                <a:solidFill>
                  <a:prstClr val="white"/>
                </a:solidFill>
                <a:latin typeface="Candara" pitchFamily="34" charset="0"/>
              </a:rPr>
              <a:t>2 déc. 2010</a:t>
            </a:r>
          </a:p>
          <a:p>
            <a:pPr algn="ctr"/>
            <a:r>
              <a:rPr lang="fr-FR" sz="1200" dirty="0">
                <a:solidFill>
                  <a:prstClr val="white"/>
                </a:solidFill>
                <a:latin typeface="Candara" pitchFamily="34" charset="0"/>
              </a:rPr>
              <a:t>publication en ligne par </a:t>
            </a:r>
            <a:r>
              <a:rPr lang="fr-FR" sz="1200" i="1" dirty="0">
                <a:solidFill>
                  <a:prstClr val="white"/>
                </a:solidFill>
                <a:latin typeface="Candara" pitchFamily="34" charset="0"/>
              </a:rPr>
              <a:t>Science</a:t>
            </a:r>
            <a:r>
              <a:rPr lang="fr-FR" sz="1200" dirty="0">
                <a:solidFill>
                  <a:prstClr val="white"/>
                </a:solidFill>
                <a:latin typeface="Candara" pitchFamily="34" charset="0"/>
              </a:rPr>
              <a:t> de l’article</a:t>
            </a:r>
            <a:br>
              <a:rPr lang="fr-FR" sz="1200" dirty="0">
                <a:solidFill>
                  <a:prstClr val="white"/>
                </a:solidFill>
                <a:latin typeface="Candara" pitchFamily="34" charset="0"/>
              </a:rPr>
            </a:br>
            <a:r>
              <a:rPr lang="fr-FR" sz="1200" dirty="0">
                <a:solidFill>
                  <a:prstClr val="white"/>
                </a:solidFill>
                <a:latin typeface="Candara" pitchFamily="34" charset="0"/>
              </a:rPr>
              <a:t>« </a:t>
            </a:r>
            <a:r>
              <a:rPr lang="en-US" sz="1200" i="1" dirty="0">
                <a:solidFill>
                  <a:prstClr val="white"/>
                </a:solidFill>
                <a:latin typeface="Candara" pitchFamily="34" charset="0"/>
              </a:rPr>
              <a:t>A bacterium that can grow by using arsenic instead </a:t>
            </a:r>
            <a:br>
              <a:rPr lang="en-US" sz="1200" i="1" dirty="0">
                <a:solidFill>
                  <a:prstClr val="white"/>
                </a:solidFill>
                <a:latin typeface="Candara" pitchFamily="34" charset="0"/>
              </a:rPr>
            </a:br>
            <a:r>
              <a:rPr lang="en-US" sz="1200" i="1" dirty="0">
                <a:solidFill>
                  <a:prstClr val="white"/>
                </a:solidFill>
                <a:latin typeface="Candara" pitchFamily="34" charset="0"/>
              </a:rPr>
              <a:t>of phosphorus</a:t>
            </a:r>
            <a:r>
              <a:rPr lang="fr-FR" sz="1200" dirty="0">
                <a:solidFill>
                  <a:prstClr val="white"/>
                </a:solidFill>
                <a:latin typeface="Candara" pitchFamily="34" charset="0"/>
              </a:rPr>
              <a:t> »</a:t>
            </a:r>
            <a:endParaRPr lang="en-US" sz="1200" dirty="0">
              <a:solidFill>
                <a:prstClr val="white"/>
              </a:solidFill>
              <a:latin typeface="Candara" pitchFamily="34" charset="0"/>
            </a:endParaRPr>
          </a:p>
          <a:p>
            <a:pPr algn="ctr"/>
            <a:endParaRPr lang="fr-FR" dirty="0">
              <a:solidFill>
                <a:prstClr val="white"/>
              </a:solidFill>
              <a:latin typeface="Candara" pitchFamily="34" charset="0"/>
            </a:endParaRPr>
          </a:p>
          <a:p>
            <a:pPr algn="ctr"/>
            <a:endParaRPr lang="fr-FR" dirty="0">
              <a:solidFill>
                <a:prstClr val="white"/>
              </a:solidFill>
              <a:latin typeface="Candara" pitchFamily="34" charset="0"/>
            </a:endParaRPr>
          </a:p>
        </p:txBody>
      </p:sp>
      <p:sp>
        <p:nvSpPr>
          <p:cNvPr id="6" name="Rectangle à coins arrondis 5"/>
          <p:cNvSpPr/>
          <p:nvPr/>
        </p:nvSpPr>
        <p:spPr>
          <a:xfrm>
            <a:off x="3275856" y="2941284"/>
            <a:ext cx="2543339" cy="1556396"/>
          </a:xfrm>
          <a:prstGeom prst="roundRect">
            <a:avLst/>
          </a:prstGeom>
          <a:solidFill>
            <a:srgbClr val="0E9494"/>
          </a:solidFill>
          <a:ln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algn="ctr">
              <a:lnSpc>
                <a:spcPct val="150000"/>
              </a:lnSpc>
              <a:spcBef>
                <a:spcPts val="600"/>
              </a:spcBef>
            </a:pPr>
            <a:r>
              <a:rPr lang="fr-FR" dirty="0">
                <a:solidFill>
                  <a:prstClr val="white"/>
                </a:solidFill>
                <a:latin typeface="Candara" pitchFamily="34" charset="0"/>
              </a:rPr>
              <a:t>27 mai 2011</a:t>
            </a:r>
          </a:p>
          <a:p>
            <a:pPr algn="ctr"/>
            <a:endParaRPr lang="fr-FR" sz="1200" dirty="0">
              <a:solidFill>
                <a:prstClr val="white"/>
              </a:solidFill>
              <a:latin typeface="Candara" pitchFamily="34" charset="0"/>
            </a:endParaRPr>
          </a:p>
          <a:p>
            <a:pPr algn="ctr"/>
            <a:r>
              <a:rPr lang="fr-FR" sz="1200" dirty="0">
                <a:solidFill>
                  <a:prstClr val="white"/>
                </a:solidFill>
                <a:latin typeface="Candara" pitchFamily="34" charset="0"/>
              </a:rPr>
              <a:t>publication en ligne par </a:t>
            </a:r>
            <a:r>
              <a:rPr lang="fr-FR" sz="1200" i="1" dirty="0">
                <a:solidFill>
                  <a:prstClr val="white"/>
                </a:solidFill>
                <a:latin typeface="Candara" pitchFamily="34" charset="0"/>
              </a:rPr>
              <a:t>Science</a:t>
            </a:r>
            <a:r>
              <a:rPr lang="fr-FR" sz="1200" dirty="0">
                <a:solidFill>
                  <a:prstClr val="white"/>
                </a:solidFill>
                <a:latin typeface="Candara" pitchFamily="34" charset="0"/>
              </a:rPr>
              <a:t> de huit critiques de l’article et d’une réponse des auteurs de l’article</a:t>
            </a:r>
            <a:endParaRPr lang="en-US" sz="1200" dirty="0">
              <a:solidFill>
                <a:prstClr val="white"/>
              </a:solidFill>
              <a:latin typeface="Candara" pitchFamily="34" charset="0"/>
            </a:endParaRPr>
          </a:p>
          <a:p>
            <a:pPr algn="ctr"/>
            <a:endParaRPr lang="fr-FR" dirty="0">
              <a:solidFill>
                <a:prstClr val="white"/>
              </a:solidFill>
              <a:latin typeface="Candara" pitchFamily="34" charset="0"/>
            </a:endParaRPr>
          </a:p>
          <a:p>
            <a:pPr algn="ctr"/>
            <a:endParaRPr lang="fr-FR" dirty="0">
              <a:solidFill>
                <a:prstClr val="white"/>
              </a:solidFill>
              <a:latin typeface="Candara" pitchFamily="34" charset="0"/>
            </a:endParaRPr>
          </a:p>
        </p:txBody>
      </p:sp>
      <p:sp>
        <p:nvSpPr>
          <p:cNvPr id="7" name="Rectangle à coins arrondis 6"/>
          <p:cNvSpPr/>
          <p:nvPr/>
        </p:nvSpPr>
        <p:spPr>
          <a:xfrm>
            <a:off x="6012160" y="2941656"/>
            <a:ext cx="2592288" cy="1556024"/>
          </a:xfrm>
          <a:prstGeom prst="roundRect">
            <a:avLst/>
          </a:prstGeom>
          <a:solidFill>
            <a:srgbClr val="0E9494"/>
          </a:solidFill>
          <a:ln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algn="ctr">
              <a:lnSpc>
                <a:spcPct val="150000"/>
              </a:lnSpc>
              <a:spcBef>
                <a:spcPts val="600"/>
              </a:spcBef>
            </a:pPr>
            <a:r>
              <a:rPr lang="fr-FR" dirty="0">
                <a:solidFill>
                  <a:prstClr val="white"/>
                </a:solidFill>
                <a:latin typeface="Candara" pitchFamily="34" charset="0"/>
              </a:rPr>
              <a:t>3 juin 2011</a:t>
            </a:r>
          </a:p>
          <a:p>
            <a:pPr algn="ctr"/>
            <a:endParaRPr lang="fr-FR" sz="1200" dirty="0">
              <a:solidFill>
                <a:prstClr val="white"/>
              </a:solidFill>
              <a:latin typeface="Candara" pitchFamily="34" charset="0"/>
            </a:endParaRPr>
          </a:p>
          <a:p>
            <a:pPr algn="ctr"/>
            <a:r>
              <a:rPr lang="fr-FR" sz="1200" dirty="0">
                <a:solidFill>
                  <a:prstClr val="white"/>
                </a:solidFill>
                <a:latin typeface="Candara" pitchFamily="34" charset="0"/>
              </a:rPr>
              <a:t>publication en version papier par </a:t>
            </a:r>
            <a:r>
              <a:rPr lang="fr-FR" sz="1200" i="1" dirty="0">
                <a:solidFill>
                  <a:prstClr val="white"/>
                </a:solidFill>
                <a:latin typeface="Candara" pitchFamily="34" charset="0"/>
              </a:rPr>
              <a:t>Science</a:t>
            </a:r>
            <a:r>
              <a:rPr lang="fr-FR" sz="1200" dirty="0">
                <a:solidFill>
                  <a:prstClr val="white"/>
                </a:solidFill>
                <a:latin typeface="Candara" pitchFamily="34" charset="0"/>
              </a:rPr>
              <a:t> de l’article et du débat</a:t>
            </a:r>
            <a:endParaRPr lang="fr-FR" dirty="0">
              <a:solidFill>
                <a:prstClr val="white"/>
              </a:solidFill>
              <a:latin typeface="Candara" pitchFamily="34" charset="0"/>
            </a:endParaRPr>
          </a:p>
          <a:p>
            <a:pPr algn="ctr"/>
            <a:endParaRPr lang="fr-FR" dirty="0">
              <a:solidFill>
                <a:prstClr val="white"/>
              </a:solidFill>
              <a:latin typeface="Candara" pitchFamily="34" charset="0"/>
            </a:endParaRPr>
          </a:p>
        </p:txBody>
      </p:sp>
      <p:sp>
        <p:nvSpPr>
          <p:cNvPr id="9" name="ZoneTexte 8"/>
          <p:cNvSpPr txBox="1"/>
          <p:nvPr/>
        </p:nvSpPr>
        <p:spPr>
          <a:xfrm>
            <a:off x="3110880" y="5946456"/>
            <a:ext cx="2880320" cy="523220"/>
          </a:xfrm>
          <a:prstGeom prst="rect">
            <a:avLst/>
          </a:prstGeom>
          <a:noFill/>
        </p:spPr>
        <p:txBody>
          <a:bodyPr wrap="square" rtlCol="0">
            <a:spAutoFit/>
          </a:bodyPr>
          <a:lstStyle/>
          <a:p>
            <a:pPr algn="ctr"/>
            <a:r>
              <a:rPr lang="fr-FR" sz="2800" dirty="0">
                <a:solidFill>
                  <a:srgbClr val="D1D5D5"/>
                </a:solidFill>
                <a:latin typeface="Candara" pitchFamily="34" charset="0"/>
              </a:rPr>
              <a:t>#</a:t>
            </a:r>
            <a:r>
              <a:rPr lang="fr-FR" sz="2800" dirty="0" err="1">
                <a:solidFill>
                  <a:srgbClr val="D1D5D5"/>
                </a:solidFill>
                <a:latin typeface="Candara" pitchFamily="34" charset="0"/>
              </a:rPr>
              <a:t>arseniclife</a:t>
            </a:r>
            <a:endParaRPr lang="fr-FR" dirty="0">
              <a:solidFill>
                <a:srgbClr val="D1D5D5"/>
              </a:solidFill>
              <a:latin typeface="Candara" pitchFamily="34" charset="0"/>
            </a:endParaRPr>
          </a:p>
        </p:txBody>
      </p:sp>
      <p:sp>
        <p:nvSpPr>
          <p:cNvPr id="3" name="Titre 2">
            <a:extLst>
              <a:ext uri="{FF2B5EF4-FFF2-40B4-BE49-F238E27FC236}">
                <a16:creationId xmlns:a16="http://schemas.microsoft.com/office/drawing/2014/main" id="{1EC37538-7182-4257-A9BD-4934EF4818FD}"/>
              </a:ext>
            </a:extLst>
          </p:cNvPr>
          <p:cNvSpPr>
            <a:spLocks noGrp="1"/>
          </p:cNvSpPr>
          <p:nvPr>
            <p:ph type="title"/>
          </p:nvPr>
        </p:nvSpPr>
        <p:spPr/>
        <p:txBody>
          <a:bodyPr/>
          <a:lstStyle/>
          <a:p>
            <a:r>
              <a:rPr lang="fr-FR" dirty="0"/>
              <a:t>Développer de nouveaux modes de communication</a:t>
            </a:r>
          </a:p>
        </p:txBody>
      </p:sp>
    </p:spTree>
    <p:extLst>
      <p:ext uri="{BB962C8B-B14F-4D97-AF65-F5344CB8AC3E}">
        <p14:creationId xmlns:p14="http://schemas.microsoft.com/office/powerpoint/2010/main" val="33430122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58162" y="2276872"/>
            <a:ext cx="2917907"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1490" y="1484784"/>
            <a:ext cx="4860032" cy="1997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923928" y="3429000"/>
            <a:ext cx="1656184" cy="246221"/>
          </a:xfrm>
          <a:prstGeom prst="rect">
            <a:avLst/>
          </a:prstGeom>
        </p:spPr>
        <p:txBody>
          <a:bodyPr wrap="square">
            <a:spAutoFit/>
          </a:bodyPr>
          <a:lstStyle/>
          <a:p>
            <a:r>
              <a:rPr lang="fr-FR" sz="1000" dirty="0">
                <a:latin typeface="Candara" panose="020E0502030303020204" pitchFamily="34" charset="0"/>
                <a:hlinkClick r:id="rId5"/>
              </a:rPr>
              <a:t>L. Clark, </a:t>
            </a:r>
            <a:r>
              <a:rPr lang="fr-FR" sz="1000" i="1" dirty="0" err="1">
                <a:latin typeface="Candara" panose="020E0502030303020204" pitchFamily="34" charset="0"/>
                <a:hlinkClick r:id="rId5"/>
              </a:rPr>
              <a:t>Wired</a:t>
            </a:r>
            <a:r>
              <a:rPr lang="fr-FR" sz="1000" dirty="0">
                <a:latin typeface="Candara" panose="020E0502030303020204" pitchFamily="34" charset="0"/>
                <a:hlinkClick r:id="rId5"/>
              </a:rPr>
              <a:t>, 14/03/2014</a:t>
            </a:r>
            <a:endParaRPr lang="fr-FR" sz="1000" dirty="0">
              <a:latin typeface="Candara" panose="020E0502030303020204" pitchFamily="34" charset="0"/>
            </a:endParaRPr>
          </a:p>
        </p:txBody>
      </p:sp>
      <p:sp>
        <p:nvSpPr>
          <p:cNvPr id="9" name="Rectangle 8"/>
          <p:cNvSpPr/>
          <p:nvPr/>
        </p:nvSpPr>
        <p:spPr>
          <a:xfrm>
            <a:off x="7884368" y="6445712"/>
            <a:ext cx="648072" cy="246221"/>
          </a:xfrm>
          <a:prstGeom prst="rect">
            <a:avLst/>
          </a:prstGeom>
        </p:spPr>
        <p:txBody>
          <a:bodyPr wrap="square">
            <a:spAutoFit/>
          </a:bodyPr>
          <a:lstStyle/>
          <a:p>
            <a:r>
              <a:rPr lang="fr-FR" sz="1000" dirty="0" err="1">
                <a:latin typeface="Candara" panose="020E0502030303020204" pitchFamily="34" charset="0"/>
                <a:hlinkClick r:id="rId6"/>
              </a:rPr>
              <a:t>Review</a:t>
            </a:r>
            <a:endParaRPr lang="fr-FR" sz="1000" dirty="0">
              <a:latin typeface="Candara" panose="020E0502030303020204" pitchFamily="34" charset="0"/>
            </a:endParaRPr>
          </a:p>
        </p:txBody>
      </p:sp>
      <p:sp>
        <p:nvSpPr>
          <p:cNvPr id="4" name="Titre 3">
            <a:extLst>
              <a:ext uri="{FF2B5EF4-FFF2-40B4-BE49-F238E27FC236}">
                <a16:creationId xmlns:a16="http://schemas.microsoft.com/office/drawing/2014/main" id="{EF7911F6-79E1-4696-96B7-FFFE4727983E}"/>
              </a:ext>
            </a:extLst>
          </p:cNvPr>
          <p:cNvSpPr>
            <a:spLocks noGrp="1"/>
          </p:cNvSpPr>
          <p:nvPr>
            <p:ph type="title"/>
          </p:nvPr>
        </p:nvSpPr>
        <p:spPr/>
        <p:txBody>
          <a:bodyPr/>
          <a:lstStyle/>
          <a:p>
            <a:r>
              <a:rPr lang="fr-FR" dirty="0"/>
              <a:t>Développer de nouveaux modes de communication</a:t>
            </a:r>
          </a:p>
        </p:txBody>
      </p:sp>
    </p:spTree>
    <p:extLst>
      <p:ext uri="{BB962C8B-B14F-4D97-AF65-F5344CB8AC3E}">
        <p14:creationId xmlns:p14="http://schemas.microsoft.com/office/powerpoint/2010/main" val="5760536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Développer de nouveaux modes de communication</a:t>
            </a:r>
          </a:p>
        </p:txBody>
      </p:sp>
      <p:sp>
        <p:nvSpPr>
          <p:cNvPr id="3" name="Rectangle 2"/>
          <p:cNvSpPr/>
          <p:nvPr/>
        </p:nvSpPr>
        <p:spPr>
          <a:xfrm>
            <a:off x="5148064" y="6070639"/>
            <a:ext cx="2732351" cy="307777"/>
          </a:xfrm>
          <a:prstGeom prst="rect">
            <a:avLst/>
          </a:prstGeom>
        </p:spPr>
        <p:txBody>
          <a:bodyPr wrap="none">
            <a:spAutoFit/>
          </a:bodyPr>
          <a:lstStyle/>
          <a:p>
            <a:r>
              <a:rPr lang="fr-FR" sz="1400" dirty="0">
                <a:solidFill>
                  <a:srgbClr val="D1D5D5"/>
                </a:solidFill>
              </a:rPr>
              <a:t>une  revue scientifique  et son blog</a:t>
            </a:r>
            <a:endParaRPr lang="fr-FR" sz="1400" i="1" dirty="0">
              <a:solidFill>
                <a:srgbClr val="D1D5D5"/>
              </a:solidFill>
            </a:endParaRPr>
          </a:p>
        </p:txBody>
      </p:sp>
      <p:pic>
        <p:nvPicPr>
          <p:cNvPr id="1030" name="Picture 6" descr="RNA Biolog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4386" y="1556792"/>
            <a:ext cx="3325589" cy="43154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readwrite.com/files/files/files/images/wikipedia_logo_dec08.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27784" y="3714532"/>
            <a:ext cx="1584076" cy="1478472"/>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Agronomy for Sustainable Developmen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56157" y="1586844"/>
            <a:ext cx="3269224" cy="4316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57898" y="6070638"/>
            <a:ext cx="2849370" cy="307777"/>
          </a:xfrm>
          <a:prstGeom prst="rect">
            <a:avLst/>
          </a:prstGeom>
        </p:spPr>
        <p:txBody>
          <a:bodyPr wrap="none">
            <a:spAutoFit/>
          </a:bodyPr>
          <a:lstStyle/>
          <a:p>
            <a:r>
              <a:rPr lang="fr-FR" sz="1400" dirty="0">
                <a:solidFill>
                  <a:srgbClr val="D1D5D5"/>
                </a:solidFill>
              </a:rPr>
              <a:t>une  revue scientifique  et Wikipédia</a:t>
            </a:r>
            <a:endParaRPr lang="fr-FR" sz="1400" i="1" dirty="0">
              <a:solidFill>
                <a:srgbClr val="D1D5D5"/>
              </a:solidFill>
            </a:endParaRPr>
          </a:p>
        </p:txBody>
      </p:sp>
      <p:pic>
        <p:nvPicPr>
          <p:cNvPr id="1027"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98149" y="3698144"/>
            <a:ext cx="2254464" cy="1801531"/>
          </a:xfrm>
          <a:prstGeom prst="rect">
            <a:avLst/>
          </a:prstGeom>
          <a:noFill/>
          <a:ln w="9525">
            <a:noFill/>
            <a:miter lim="800000"/>
            <a:headEnd/>
            <a:tailEnd/>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397271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Développer de nouveaux modes de communication</a:t>
            </a:r>
          </a:p>
        </p:txBody>
      </p:sp>
      <p:sp>
        <p:nvSpPr>
          <p:cNvPr id="9" name="Rectangle 8"/>
          <p:cNvSpPr/>
          <p:nvPr/>
        </p:nvSpPr>
        <p:spPr>
          <a:xfrm>
            <a:off x="2771800" y="6369006"/>
            <a:ext cx="4075155" cy="307777"/>
          </a:xfrm>
          <a:prstGeom prst="rect">
            <a:avLst/>
          </a:prstGeom>
        </p:spPr>
        <p:txBody>
          <a:bodyPr wrap="none">
            <a:spAutoFit/>
          </a:bodyPr>
          <a:lstStyle/>
          <a:p>
            <a:r>
              <a:rPr lang="fr-FR" sz="1400" dirty="0">
                <a:solidFill>
                  <a:srgbClr val="D1D5D5"/>
                </a:solidFill>
              </a:rPr>
              <a:t>un article en </a:t>
            </a:r>
            <a:r>
              <a:rPr lang="fr-FR" sz="1400" i="1" dirty="0">
                <a:solidFill>
                  <a:srgbClr val="D1D5D5"/>
                </a:solidFill>
              </a:rPr>
              <a:t>open access </a:t>
            </a:r>
            <a:r>
              <a:rPr lang="fr-FR" sz="1400" dirty="0">
                <a:solidFill>
                  <a:srgbClr val="D1D5D5"/>
                </a:solidFill>
              </a:rPr>
              <a:t>et sa présentation en vidéo</a:t>
            </a:r>
            <a:endParaRPr lang="fr-FR" sz="1400" i="1" dirty="0">
              <a:solidFill>
                <a:srgbClr val="D1D5D5"/>
              </a:solidFill>
            </a:endParaRPr>
          </a:p>
        </p:txBody>
      </p:sp>
      <p:pic>
        <p:nvPicPr>
          <p:cNvPr id="4" name="Image 3">
            <a:extLst>
              <a:ext uri="{FF2B5EF4-FFF2-40B4-BE49-F238E27FC236}">
                <a16:creationId xmlns:a16="http://schemas.microsoft.com/office/drawing/2014/main" id="{8AC3390C-22DF-4D98-9159-B5E2E029388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1560" y="1378928"/>
            <a:ext cx="4075155" cy="3130192"/>
          </a:xfrm>
          <a:prstGeom prst="rect">
            <a:avLst/>
          </a:prstGeom>
        </p:spPr>
      </p:pic>
      <p:sp>
        <p:nvSpPr>
          <p:cNvPr id="5" name="Rectangle 4">
            <a:extLst>
              <a:ext uri="{FF2B5EF4-FFF2-40B4-BE49-F238E27FC236}">
                <a16:creationId xmlns:a16="http://schemas.microsoft.com/office/drawing/2014/main" id="{92E7A5DC-CCB6-46AE-9821-FE36C3786941}"/>
              </a:ext>
            </a:extLst>
          </p:cNvPr>
          <p:cNvSpPr/>
          <p:nvPr/>
        </p:nvSpPr>
        <p:spPr>
          <a:xfrm>
            <a:off x="467544" y="4509120"/>
            <a:ext cx="793159" cy="215444"/>
          </a:xfrm>
          <a:prstGeom prst="rect">
            <a:avLst/>
          </a:prstGeom>
        </p:spPr>
        <p:txBody>
          <a:bodyPr wrap="square">
            <a:spAutoFit/>
          </a:bodyPr>
          <a:lstStyle/>
          <a:p>
            <a:r>
              <a:rPr lang="fr-FR" sz="800" dirty="0">
                <a:hlinkClick r:id="rId4"/>
              </a:rPr>
              <a:t>article</a:t>
            </a:r>
            <a:endParaRPr lang="fr-FR" sz="800" dirty="0"/>
          </a:p>
        </p:txBody>
      </p:sp>
      <p:pic>
        <p:nvPicPr>
          <p:cNvPr id="6" name="Image 5">
            <a:extLst>
              <a:ext uri="{FF2B5EF4-FFF2-40B4-BE49-F238E27FC236}">
                <a16:creationId xmlns:a16="http://schemas.microsoft.com/office/drawing/2014/main" id="{F47C3D7A-A1AA-47D1-9F7D-138905D93D1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72000" y="2838744"/>
            <a:ext cx="3959370" cy="3384376"/>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5F06C5BE-356F-4D15-AD13-0AD792AC6105}"/>
              </a:ext>
            </a:extLst>
          </p:cNvPr>
          <p:cNvSpPr/>
          <p:nvPr/>
        </p:nvSpPr>
        <p:spPr>
          <a:xfrm>
            <a:off x="8207896" y="6153562"/>
            <a:ext cx="936104" cy="215444"/>
          </a:xfrm>
          <a:prstGeom prst="rect">
            <a:avLst/>
          </a:prstGeom>
        </p:spPr>
        <p:txBody>
          <a:bodyPr wrap="square">
            <a:spAutoFit/>
          </a:bodyPr>
          <a:lstStyle/>
          <a:p>
            <a:r>
              <a:rPr lang="fr-FR" sz="800" dirty="0">
                <a:hlinkClick r:id="rId6"/>
              </a:rPr>
              <a:t>vidéo</a:t>
            </a:r>
            <a:endParaRPr lang="fr-FR" sz="800" dirty="0"/>
          </a:p>
        </p:txBody>
      </p:sp>
    </p:spTree>
    <p:extLst>
      <p:ext uri="{BB962C8B-B14F-4D97-AF65-F5344CB8AC3E}">
        <p14:creationId xmlns:p14="http://schemas.microsoft.com/office/powerpoint/2010/main" val="6406189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Co-construire le savoir</a:t>
            </a:r>
          </a:p>
        </p:txBody>
      </p:sp>
      <p:sp>
        <p:nvSpPr>
          <p:cNvPr id="7" name="Rectangle 6"/>
          <p:cNvSpPr/>
          <p:nvPr/>
        </p:nvSpPr>
        <p:spPr>
          <a:xfrm>
            <a:off x="1223628" y="1988840"/>
            <a:ext cx="6696744" cy="3847207"/>
          </a:xfrm>
          <a:prstGeom prst="rect">
            <a:avLst/>
          </a:prstGeom>
          <a:solidFill>
            <a:srgbClr val="13C1C2">
              <a:alpha val="50000"/>
            </a:srgbClr>
          </a:solidFill>
          <a:ln w="76200">
            <a:solidFill>
              <a:schemeClr val="bg1">
                <a:lumMod val="75000"/>
              </a:schemeClr>
            </a:solidFill>
          </a:ln>
          <a:scene3d>
            <a:camera prst="orthographicFront"/>
            <a:lightRig rig="threePt" dir="t"/>
          </a:scene3d>
          <a:sp3d>
            <a:bevelT prst="slope"/>
          </a:sp3d>
        </p:spPr>
        <p:txBody>
          <a:bodyPr wrap="square">
            <a:spAutoFit/>
          </a:bodyPr>
          <a:lstStyle/>
          <a:p>
            <a:pPr marL="3175" lvl="3" algn="ctr">
              <a:buNone/>
            </a:pPr>
            <a:endParaRPr lang="fr-FR" sz="1200" dirty="0">
              <a:solidFill>
                <a:schemeClr val="bg1"/>
              </a:solidFill>
              <a:latin typeface="Candara" panose="020E0502030303020204" pitchFamily="34" charset="0"/>
            </a:endParaRPr>
          </a:p>
          <a:p>
            <a:pPr marL="3175" lvl="3" algn="ctr">
              <a:buNone/>
            </a:pPr>
            <a:r>
              <a:rPr lang="fr-FR" sz="2400" dirty="0">
                <a:solidFill>
                  <a:schemeClr val="bg1"/>
                </a:solidFill>
                <a:latin typeface="Candara" panose="020E0502030303020204" pitchFamily="34" charset="0"/>
              </a:rPr>
              <a:t>Les réseaux sociaux : « de nouveaux supports pour commenter, analyser et critiquer les publications scientifiques », mais à « </a:t>
            </a:r>
            <a:r>
              <a:rPr lang="fr-FR" sz="2400" dirty="0" err="1">
                <a:solidFill>
                  <a:schemeClr val="bg1"/>
                </a:solidFill>
                <a:latin typeface="Candara" panose="020E0502030303020204" pitchFamily="34" charset="0"/>
              </a:rPr>
              <a:t>observ</a:t>
            </a:r>
            <a:r>
              <a:rPr lang="fr-FR" sz="2400" dirty="0">
                <a:solidFill>
                  <a:schemeClr val="bg1"/>
                </a:solidFill>
                <a:latin typeface="Candara" panose="020E0502030303020204" pitchFamily="34" charset="0"/>
              </a:rPr>
              <a:t>[er] </a:t>
            </a:r>
            <a:br>
              <a:rPr lang="fr-FR" sz="2400" dirty="0">
                <a:solidFill>
                  <a:schemeClr val="bg1"/>
                </a:solidFill>
                <a:latin typeface="Candara" panose="020E0502030303020204" pitchFamily="34" charset="0"/>
              </a:rPr>
            </a:br>
            <a:r>
              <a:rPr lang="fr-FR" sz="2400" dirty="0">
                <a:solidFill>
                  <a:schemeClr val="bg1"/>
                </a:solidFill>
                <a:latin typeface="Candara" panose="020E0502030303020204" pitchFamily="34" charset="0"/>
              </a:rPr>
              <a:t>en tant que détenteurs de pratiques nouvelles, dont on ne peut prévoir à l’avance quels en seront les inconvénients ou les effets bénéfiques </a:t>
            </a:r>
            <a:br>
              <a:rPr lang="fr-FR" sz="2400" dirty="0">
                <a:solidFill>
                  <a:schemeClr val="bg1"/>
                </a:solidFill>
                <a:latin typeface="Candara" panose="020E0502030303020204" pitchFamily="34" charset="0"/>
              </a:rPr>
            </a:br>
            <a:r>
              <a:rPr lang="fr-FR" sz="2400" dirty="0">
                <a:solidFill>
                  <a:schemeClr val="bg1"/>
                </a:solidFill>
                <a:latin typeface="Candara" panose="020E0502030303020204" pitchFamily="34" charset="0"/>
              </a:rPr>
              <a:t>à long terme »</a:t>
            </a:r>
          </a:p>
          <a:p>
            <a:pPr marL="3175" lvl="3" algn="ctr"/>
            <a:endParaRPr lang="fr-FR" sz="1600" dirty="0">
              <a:solidFill>
                <a:schemeClr val="bg1"/>
              </a:solidFill>
              <a:latin typeface="Candara" panose="020E0502030303020204" pitchFamily="34" charset="0"/>
            </a:endParaRPr>
          </a:p>
          <a:p>
            <a:pPr marL="3175" lvl="3" algn="ctr"/>
            <a:r>
              <a:rPr lang="fr-FR" sz="1600" dirty="0">
                <a:solidFill>
                  <a:schemeClr val="bg1"/>
                </a:solidFill>
                <a:latin typeface="Candara" panose="020E0502030303020204" pitchFamily="34" charset="0"/>
              </a:rPr>
              <a:t>Comité d’éthique du CNRS (COMETS) </a:t>
            </a:r>
          </a:p>
          <a:p>
            <a:pPr marL="3175" lvl="3" algn="ctr">
              <a:buNone/>
            </a:pPr>
            <a:r>
              <a:rPr lang="fr-FR" sz="1600" i="1" u="sng" dirty="0">
                <a:latin typeface="Candara" panose="020E0502030303020204" pitchFamily="34" charset="0"/>
                <a:hlinkClick r:id="rId3"/>
              </a:rPr>
              <a:t>Discussion et contrôle des publications scientifiques à travers les réseaux sociaux et les medias : questionnements éthiques</a:t>
            </a:r>
            <a:endParaRPr lang="fr-FR" sz="1600" dirty="0">
              <a:solidFill>
                <a:schemeClr val="bg1"/>
              </a:solidFill>
              <a:latin typeface="Candara" pitchFamily="34" charset="0"/>
            </a:endParaRPr>
          </a:p>
        </p:txBody>
      </p:sp>
    </p:spTree>
    <p:extLst>
      <p:ext uri="{BB962C8B-B14F-4D97-AF65-F5344CB8AC3E}">
        <p14:creationId xmlns:p14="http://schemas.microsoft.com/office/powerpoint/2010/main" val="36312152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Co-construire le savoir</a:t>
            </a:r>
            <a:br>
              <a:rPr lang="fr-FR" dirty="0"/>
            </a:br>
            <a:r>
              <a:rPr lang="fr-FR" sz="1600" dirty="0">
                <a:solidFill>
                  <a:schemeClr val="bg1"/>
                </a:solidFill>
              </a:rPr>
              <a:t>avec ses pairs</a:t>
            </a:r>
            <a:endParaRPr lang="fr-FR" dirty="0">
              <a:solidFill>
                <a:schemeClr val="bg1"/>
              </a:solidFill>
            </a:endParaRPr>
          </a:p>
        </p:txBody>
      </p:sp>
      <p:sp>
        <p:nvSpPr>
          <p:cNvPr id="7" name="Rectangle 6"/>
          <p:cNvSpPr/>
          <p:nvPr/>
        </p:nvSpPr>
        <p:spPr>
          <a:xfrm>
            <a:off x="1259632" y="2253059"/>
            <a:ext cx="6696744" cy="2985433"/>
          </a:xfrm>
          <a:prstGeom prst="rect">
            <a:avLst/>
          </a:prstGeom>
          <a:solidFill>
            <a:srgbClr val="13C1C2">
              <a:alpha val="50000"/>
            </a:srgbClr>
          </a:solidFill>
          <a:ln w="76200">
            <a:solidFill>
              <a:schemeClr val="bg1">
                <a:lumMod val="75000"/>
              </a:schemeClr>
            </a:solidFill>
          </a:ln>
          <a:scene3d>
            <a:camera prst="orthographicFront"/>
            <a:lightRig rig="threePt" dir="t"/>
          </a:scene3d>
          <a:sp3d>
            <a:bevelT prst="slope"/>
          </a:sp3d>
        </p:spPr>
        <p:txBody>
          <a:bodyPr wrap="square">
            <a:spAutoFit/>
          </a:bodyPr>
          <a:lstStyle/>
          <a:p>
            <a:pPr marL="3175" lvl="3" algn="ctr">
              <a:buNone/>
            </a:pPr>
            <a:endParaRPr lang="fr-FR" sz="1200" dirty="0">
              <a:solidFill>
                <a:schemeClr val="bg1"/>
              </a:solidFill>
              <a:latin typeface="Candara" pitchFamily="34" charset="0"/>
            </a:endParaRPr>
          </a:p>
          <a:p>
            <a:pPr marL="3175" lvl="3" algn="ctr">
              <a:buNone/>
            </a:pPr>
            <a:r>
              <a:rPr lang="fr-FR" sz="2400" dirty="0">
                <a:solidFill>
                  <a:schemeClr val="bg1"/>
                </a:solidFill>
                <a:latin typeface="Candara" pitchFamily="34" charset="0"/>
              </a:rPr>
              <a:t>« Ayant publié une hypothèse inédite sur son blog, </a:t>
            </a:r>
            <a:br>
              <a:rPr lang="fr-FR" sz="2400" dirty="0">
                <a:solidFill>
                  <a:schemeClr val="bg1"/>
                </a:solidFill>
                <a:latin typeface="Candara" pitchFamily="34" charset="0"/>
              </a:rPr>
            </a:br>
            <a:r>
              <a:rPr lang="fr-FR" sz="2400" dirty="0">
                <a:solidFill>
                  <a:schemeClr val="bg1"/>
                </a:solidFill>
                <a:latin typeface="Candara" pitchFamily="34" charset="0"/>
              </a:rPr>
              <a:t>[Reed Cartwright] a été contacté par Luca </a:t>
            </a:r>
            <a:r>
              <a:rPr lang="fr-FR" sz="2400" dirty="0" err="1">
                <a:solidFill>
                  <a:schemeClr val="bg1"/>
                </a:solidFill>
                <a:latin typeface="Candara" pitchFamily="34" charset="0"/>
              </a:rPr>
              <a:t>Comai</a:t>
            </a:r>
            <a:r>
              <a:rPr lang="fr-FR" sz="2400" dirty="0">
                <a:solidFill>
                  <a:schemeClr val="bg1"/>
                </a:solidFill>
                <a:latin typeface="Candara" pitchFamily="34" charset="0"/>
              </a:rPr>
              <a:t> qui allait publier la même dans </a:t>
            </a:r>
            <a:r>
              <a:rPr lang="fr-FR" sz="2400" i="1" dirty="0">
                <a:solidFill>
                  <a:schemeClr val="bg1"/>
                </a:solidFill>
                <a:latin typeface="Candara" pitchFamily="34" charset="0"/>
              </a:rPr>
              <a:t>Plant </a:t>
            </a:r>
            <a:r>
              <a:rPr lang="fr-FR" sz="2400" i="1" dirty="0" err="1">
                <a:solidFill>
                  <a:schemeClr val="bg1"/>
                </a:solidFill>
                <a:latin typeface="Candara" pitchFamily="34" charset="0"/>
              </a:rPr>
              <a:t>Cell</a:t>
            </a:r>
            <a:r>
              <a:rPr lang="fr-FR" sz="2400" i="1" dirty="0">
                <a:solidFill>
                  <a:schemeClr val="bg1"/>
                </a:solidFill>
                <a:latin typeface="Candara" pitchFamily="34" charset="0"/>
              </a:rPr>
              <a:t> </a:t>
            </a:r>
            <a:r>
              <a:rPr lang="fr-FR" sz="2400" dirty="0">
                <a:solidFill>
                  <a:schemeClr val="bg1"/>
                </a:solidFill>
                <a:latin typeface="Candara" pitchFamily="34" charset="0"/>
              </a:rPr>
              <a:t>et venait de tomber sur son billet par moteur de recherche interposé. Résultat : une </a:t>
            </a:r>
            <a:r>
              <a:rPr lang="fr-FR" sz="2400" dirty="0" err="1">
                <a:solidFill>
                  <a:schemeClr val="bg1"/>
                </a:solidFill>
                <a:latin typeface="Candara" pitchFamily="34" charset="0"/>
              </a:rPr>
              <a:t>co</a:t>
            </a:r>
            <a:r>
              <a:rPr lang="fr-FR" sz="2400" dirty="0">
                <a:solidFill>
                  <a:schemeClr val="bg1"/>
                </a:solidFill>
                <a:latin typeface="Candara" pitchFamily="34" charset="0"/>
              </a:rPr>
              <a:t>-publication ».</a:t>
            </a:r>
          </a:p>
          <a:p>
            <a:pPr marL="3175" lvl="3">
              <a:buNone/>
            </a:pPr>
            <a:endParaRPr lang="fr-FR" sz="1600" dirty="0">
              <a:solidFill>
                <a:schemeClr val="bg1"/>
              </a:solidFill>
              <a:latin typeface="Candara" pitchFamily="34" charset="0"/>
            </a:endParaRPr>
          </a:p>
          <a:p>
            <a:pPr marL="3175" lvl="3" algn="ctr">
              <a:buNone/>
            </a:pPr>
            <a:r>
              <a:rPr lang="fr-FR" sz="1600" dirty="0">
                <a:solidFill>
                  <a:schemeClr val="bg1"/>
                </a:solidFill>
                <a:latin typeface="Candara" pitchFamily="34" charset="0"/>
              </a:rPr>
              <a:t>Laura </a:t>
            </a:r>
            <a:r>
              <a:rPr lang="fr-FR" sz="1600" dirty="0" err="1">
                <a:solidFill>
                  <a:schemeClr val="bg1"/>
                </a:solidFill>
                <a:latin typeface="Candara" pitchFamily="34" charset="0"/>
              </a:rPr>
              <a:t>Bonetta</a:t>
            </a:r>
            <a:r>
              <a:rPr lang="fr-FR" sz="1600" dirty="0">
                <a:solidFill>
                  <a:schemeClr val="bg1"/>
                </a:solidFill>
                <a:latin typeface="Candara" pitchFamily="34" charset="0"/>
              </a:rPr>
              <a:t>, « </a:t>
            </a:r>
            <a:r>
              <a:rPr lang="fr-FR" sz="1600" dirty="0" err="1">
                <a:solidFill>
                  <a:schemeClr val="bg1"/>
                </a:solidFill>
                <a:latin typeface="Candara" pitchFamily="34" charset="0"/>
              </a:rPr>
              <a:t>Scientists</a:t>
            </a:r>
            <a:r>
              <a:rPr lang="fr-FR" sz="1600" dirty="0">
                <a:solidFill>
                  <a:schemeClr val="bg1"/>
                </a:solidFill>
                <a:latin typeface="Candara" pitchFamily="34" charset="0"/>
              </a:rPr>
              <a:t> enter the </a:t>
            </a:r>
            <a:r>
              <a:rPr lang="fr-FR" sz="1600" dirty="0" err="1">
                <a:solidFill>
                  <a:schemeClr val="bg1"/>
                </a:solidFill>
                <a:latin typeface="Candara" pitchFamily="34" charset="0"/>
              </a:rPr>
              <a:t>blogosphere</a:t>
            </a:r>
            <a:r>
              <a:rPr lang="fr-FR" sz="1600" dirty="0">
                <a:solidFill>
                  <a:schemeClr val="bg1"/>
                </a:solidFill>
                <a:latin typeface="Candara" pitchFamily="34" charset="0"/>
              </a:rPr>
              <a:t> », </a:t>
            </a:r>
            <a:r>
              <a:rPr lang="fr-FR" sz="1600" i="1" dirty="0" err="1">
                <a:solidFill>
                  <a:schemeClr val="bg1"/>
                </a:solidFill>
                <a:latin typeface="Candara" pitchFamily="34" charset="0"/>
              </a:rPr>
              <a:t>Cell</a:t>
            </a:r>
            <a:r>
              <a:rPr lang="fr-FR" sz="1600" dirty="0">
                <a:solidFill>
                  <a:schemeClr val="bg1"/>
                </a:solidFill>
                <a:latin typeface="Candara" pitchFamily="34" charset="0"/>
              </a:rPr>
              <a:t>, 04/05/2007, </a:t>
            </a:r>
            <a:br>
              <a:rPr lang="fr-FR" sz="1200" dirty="0">
                <a:solidFill>
                  <a:schemeClr val="bg1"/>
                </a:solidFill>
                <a:latin typeface="Candara" pitchFamily="34" charset="0"/>
              </a:rPr>
            </a:br>
            <a:r>
              <a:rPr lang="fr-FR" sz="1200" dirty="0">
                <a:solidFill>
                  <a:schemeClr val="bg1"/>
                </a:solidFill>
                <a:latin typeface="Candara" pitchFamily="34" charset="0"/>
              </a:rPr>
              <a:t>						</a:t>
            </a:r>
            <a:r>
              <a:rPr lang="fr-FR" sz="600" dirty="0">
                <a:solidFill>
                  <a:schemeClr val="bg1"/>
                </a:solidFill>
                <a:latin typeface="Candara" pitchFamily="34" charset="0"/>
              </a:rPr>
              <a:t>via </a:t>
            </a:r>
            <a:r>
              <a:rPr lang="fr-FR" sz="600" dirty="0">
                <a:solidFill>
                  <a:schemeClr val="bg1"/>
                </a:solidFill>
                <a:latin typeface="Candara" pitchFamily="34" charset="0"/>
                <a:hlinkClick r:id="rId3"/>
              </a:rPr>
              <a:t>A. Blanchard</a:t>
            </a:r>
            <a:endParaRPr lang="fr-FR" sz="600" dirty="0">
              <a:solidFill>
                <a:schemeClr val="bg1"/>
              </a:solidFill>
              <a:latin typeface="Candara" pitchFamily="34" charset="0"/>
            </a:endParaRPr>
          </a:p>
          <a:p>
            <a:pPr marL="3175" lvl="3" algn="ctr">
              <a:buNone/>
            </a:pPr>
            <a:endParaRPr lang="fr-FR" sz="1200" dirty="0">
              <a:solidFill>
                <a:schemeClr val="bg1"/>
              </a:solidFill>
              <a:latin typeface="Candara" pitchFamily="34" charset="0"/>
            </a:endParaRPr>
          </a:p>
        </p:txBody>
      </p:sp>
    </p:spTree>
    <p:extLst>
      <p:ext uri="{BB962C8B-B14F-4D97-AF65-F5344CB8AC3E}">
        <p14:creationId xmlns:p14="http://schemas.microsoft.com/office/powerpoint/2010/main" val="39594607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dirty="0"/>
              <a:t>Co-construire le savoir</a:t>
            </a:r>
            <a:br>
              <a:rPr lang="fr-FR" dirty="0"/>
            </a:br>
            <a:r>
              <a:rPr lang="fr-FR" sz="1600" dirty="0">
                <a:solidFill>
                  <a:schemeClr val="bg1"/>
                </a:solidFill>
              </a:rPr>
              <a:t>sciences citoyennes</a:t>
            </a:r>
            <a:endParaRPr lang="fr-FR" dirty="0">
              <a:solidFill>
                <a:schemeClr val="bg1"/>
              </a:solidFill>
            </a:endParaRPr>
          </a:p>
        </p:txBody>
      </p:sp>
      <p:pic>
        <p:nvPicPr>
          <p:cNvPr id="102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3607" y="1229013"/>
            <a:ext cx="4314129" cy="5382765"/>
          </a:xfrm>
          <a:prstGeom prst="rect">
            <a:avLst/>
          </a:prstGeom>
          <a:noFill/>
          <a:ln w="9525">
            <a:noFill/>
            <a:miter lim="800000"/>
            <a:headEnd/>
            <a:tailEnd/>
          </a:ln>
        </p:spPr>
      </p:pic>
      <p:sp>
        <p:nvSpPr>
          <p:cNvPr id="11" name="Rectangle 10"/>
          <p:cNvSpPr/>
          <p:nvPr/>
        </p:nvSpPr>
        <p:spPr>
          <a:xfrm>
            <a:off x="6228184" y="6273225"/>
            <a:ext cx="1872208" cy="338554"/>
          </a:xfrm>
          <a:prstGeom prst="rect">
            <a:avLst/>
          </a:prstGeom>
          <a:noFill/>
        </p:spPr>
        <p:txBody>
          <a:bodyPr wrap="square">
            <a:spAutoFit/>
          </a:bodyPr>
          <a:lstStyle/>
          <a:p>
            <a:pPr>
              <a:buNone/>
            </a:pPr>
            <a:r>
              <a:rPr lang="fr-FR" sz="800" dirty="0">
                <a:solidFill>
                  <a:srgbClr val="D1D5D5"/>
                </a:solidFill>
                <a:latin typeface="Candara" pitchFamily="34" charset="0"/>
              </a:rPr>
              <a:t>Ex. le projet </a:t>
            </a:r>
            <a:r>
              <a:rPr lang="fr-FR" sz="800" dirty="0">
                <a:solidFill>
                  <a:srgbClr val="D1D5D5"/>
                </a:solidFill>
                <a:latin typeface="Candara" pitchFamily="34" charset="0"/>
                <a:hlinkClick r:id="rId4"/>
              </a:rPr>
              <a:t>PhotosNormandie</a:t>
            </a:r>
            <a:r>
              <a:rPr lang="fr-FR" sz="800" dirty="0">
                <a:solidFill>
                  <a:srgbClr val="D1D5D5"/>
                </a:solidFill>
                <a:latin typeface="Candara" pitchFamily="34" charset="0"/>
              </a:rPr>
              <a:t> sur </a:t>
            </a:r>
            <a:br>
              <a:rPr lang="fr-FR" sz="800" dirty="0">
                <a:solidFill>
                  <a:srgbClr val="D1D5D5"/>
                </a:solidFill>
                <a:latin typeface="Candara" pitchFamily="34" charset="0"/>
              </a:rPr>
            </a:br>
            <a:r>
              <a:rPr lang="fr-FR" sz="800" dirty="0">
                <a:solidFill>
                  <a:srgbClr val="D1D5D5"/>
                </a:solidFill>
                <a:latin typeface="Candara" pitchFamily="34" charset="0"/>
              </a:rPr>
              <a:t>Flickr, </a:t>
            </a:r>
            <a:r>
              <a:rPr lang="fr-FR" sz="800" dirty="0">
                <a:solidFill>
                  <a:srgbClr val="D1D5D5"/>
                </a:solidFill>
                <a:latin typeface="Candara" pitchFamily="34" charset="0"/>
                <a:hlinkClick r:id="rId5"/>
              </a:rPr>
              <a:t>présentation 2009</a:t>
            </a:r>
            <a:endParaRPr lang="fr-FR" sz="800" dirty="0">
              <a:solidFill>
                <a:srgbClr val="D1D5D5"/>
              </a:solidFill>
              <a:latin typeface="Candara" pitchFamily="34" charset="0"/>
            </a:endParaRPr>
          </a:p>
        </p:txBody>
      </p:sp>
      <p:sp>
        <p:nvSpPr>
          <p:cNvPr id="12" name="Rectangle 11"/>
          <p:cNvSpPr/>
          <p:nvPr/>
        </p:nvSpPr>
        <p:spPr>
          <a:xfrm>
            <a:off x="2555776" y="6611779"/>
            <a:ext cx="2769151" cy="215444"/>
          </a:xfrm>
          <a:prstGeom prst="rect">
            <a:avLst/>
          </a:prstGeom>
        </p:spPr>
        <p:txBody>
          <a:bodyPr wrap="square">
            <a:spAutoFit/>
          </a:bodyPr>
          <a:lstStyle/>
          <a:p>
            <a:r>
              <a:rPr lang="fr-FR" sz="800" dirty="0">
                <a:solidFill>
                  <a:schemeClr val="bg1"/>
                </a:solidFill>
                <a:hlinkClick r:id="rId6"/>
              </a:rPr>
              <a:t>PhotosNormandie, p013390.jpg, Flickr</a:t>
            </a:r>
            <a:endParaRPr lang="fr-FR" sz="800" dirty="0">
              <a:solidFill>
                <a:schemeClr val="bg1"/>
              </a:solidFill>
            </a:endParaRPr>
          </a:p>
        </p:txBody>
      </p:sp>
    </p:spTree>
    <p:extLst>
      <p:ext uri="{BB962C8B-B14F-4D97-AF65-F5344CB8AC3E}">
        <p14:creationId xmlns:p14="http://schemas.microsoft.com/office/powerpoint/2010/main" val="5596914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Rapprocher science et société</a:t>
            </a:r>
            <a:br>
              <a:rPr lang="fr-FR" dirty="0"/>
            </a:br>
            <a:r>
              <a:rPr lang="fr-FR" sz="1600" dirty="0">
                <a:solidFill>
                  <a:prstClr val="white"/>
                </a:solidFill>
              </a:rPr>
              <a:t>avec le grand public</a:t>
            </a:r>
            <a:endParaRPr lang="fr-FR" dirty="0"/>
          </a:p>
        </p:txBody>
      </p:sp>
      <p:sp>
        <p:nvSpPr>
          <p:cNvPr id="3" name="Espace réservé du contenu 2"/>
          <p:cNvSpPr>
            <a:spLocks noGrp="1"/>
          </p:cNvSpPr>
          <p:nvPr>
            <p:ph idx="1"/>
          </p:nvPr>
        </p:nvSpPr>
        <p:spPr>
          <a:xfrm>
            <a:off x="899592" y="1556792"/>
            <a:ext cx="7056784" cy="5472608"/>
          </a:xfrm>
        </p:spPr>
        <p:txBody>
          <a:bodyPr/>
          <a:lstStyle/>
          <a:p>
            <a:pPr marL="0" indent="0">
              <a:buNone/>
            </a:pPr>
            <a:r>
              <a:rPr lang="fr-FR" dirty="0"/>
              <a:t>« Qui lit les </a:t>
            </a:r>
            <a:r>
              <a:rPr lang="fr-FR" i="1" dirty="0"/>
              <a:t>Annales</a:t>
            </a:r>
            <a:r>
              <a:rPr lang="fr-FR" dirty="0"/>
              <a:t> ? » (</a:t>
            </a:r>
            <a:r>
              <a:rPr lang="fr-FR" dirty="0">
                <a:hlinkClick r:id="rId3"/>
              </a:rPr>
              <a:t>A. </a:t>
            </a:r>
            <a:r>
              <a:rPr lang="fr-FR" dirty="0" err="1">
                <a:hlinkClick r:id="rId3"/>
              </a:rPr>
              <a:t>Gunthert</a:t>
            </a:r>
            <a:r>
              <a:rPr lang="fr-FR" dirty="0"/>
              <a:t>)</a:t>
            </a:r>
          </a:p>
          <a:p>
            <a:endParaRPr lang="fr-FR" dirty="0"/>
          </a:p>
          <a:p>
            <a:endParaRPr lang="fr-FR" dirty="0"/>
          </a:p>
          <a:p>
            <a:endParaRPr lang="fr-FR" dirty="0"/>
          </a:p>
          <a:p>
            <a:pPr marL="118872" indent="0">
              <a:buNone/>
            </a:pPr>
            <a:endParaRPr lang="fr-FR" dirty="0"/>
          </a:p>
        </p:txBody>
      </p:sp>
      <p:sp>
        <p:nvSpPr>
          <p:cNvPr id="4" name="Rectangle 3"/>
          <p:cNvSpPr/>
          <p:nvPr/>
        </p:nvSpPr>
        <p:spPr>
          <a:xfrm>
            <a:off x="1403648" y="2708920"/>
            <a:ext cx="6336704" cy="2554545"/>
          </a:xfrm>
          <a:prstGeom prst="rect">
            <a:avLst/>
          </a:prstGeom>
          <a:solidFill>
            <a:srgbClr val="13C1C2">
              <a:alpha val="50000"/>
            </a:srgbClr>
          </a:solidFill>
          <a:ln w="76200">
            <a:solidFill>
              <a:schemeClr val="bg1">
                <a:lumMod val="75000"/>
              </a:schemeClr>
            </a:solidFill>
          </a:ln>
          <a:scene3d>
            <a:camera prst="orthographicFront"/>
            <a:lightRig rig="threePt" dir="t"/>
          </a:scene3d>
          <a:sp3d>
            <a:bevelT prst="slope"/>
          </a:sp3d>
        </p:spPr>
        <p:txBody>
          <a:bodyPr wrap="square">
            <a:spAutoFit/>
          </a:bodyPr>
          <a:lstStyle/>
          <a:p>
            <a:pPr marL="0" lvl="1"/>
            <a:endParaRPr lang="fr-FR" sz="1200" dirty="0">
              <a:solidFill>
                <a:schemeClr val="bg1"/>
              </a:solidFill>
              <a:latin typeface="Candara" pitchFamily="34" charset="0"/>
            </a:endParaRPr>
          </a:p>
          <a:p>
            <a:pPr marL="0" lvl="1" algn="ctr"/>
            <a:r>
              <a:rPr lang="fr-FR" sz="1600" dirty="0">
                <a:solidFill>
                  <a:schemeClr val="bg1"/>
                </a:solidFill>
                <a:latin typeface="Candara" pitchFamily="34" charset="0"/>
              </a:rPr>
              <a:t>« Le blog apporte évidemment un élargissement public du séminaire. Attaché à la tradition de l'EHESS d’accueil des auditeurs libres, je suis ravi de voir cet instrument créer un deuxième cercle plus étendu, qui me permet soit de dialoguer avec d’autres chercheurs de disciplines et d’univers plus éloignés, soit d’accueillir des curieux, lecteurs de passage ou habitués du zinc, qui m'apprennent beaucoup sans le savoir. [</a:t>
            </a:r>
            <a:r>
              <a:rPr lang="fr-FR" sz="1600" dirty="0">
                <a:solidFill>
                  <a:schemeClr val="bg1"/>
                </a:solidFill>
                <a:latin typeface="Candara" pitchFamily="34" charset="0"/>
                <a:cs typeface="Arial" pitchFamily="34" charset="0"/>
              </a:rPr>
              <a:t>…</a:t>
            </a:r>
            <a:r>
              <a:rPr lang="fr-FR" sz="1600" dirty="0">
                <a:solidFill>
                  <a:schemeClr val="bg1"/>
                </a:solidFill>
                <a:latin typeface="Candara" pitchFamily="34" charset="0"/>
              </a:rPr>
              <a:t>] une nouvelle énonciation scientifique, à la croisée de la vulgarisation, de l’enseignement et de la recherche » </a:t>
            </a:r>
          </a:p>
          <a:p>
            <a:pPr marL="0" lvl="1" algn="ctr"/>
            <a:r>
              <a:rPr lang="fr-FR" sz="800" dirty="0">
                <a:solidFill>
                  <a:schemeClr val="bg1"/>
                </a:solidFill>
                <a:latin typeface="Candara" pitchFamily="34" charset="0"/>
              </a:rPr>
              <a:t>(</a:t>
            </a:r>
            <a:r>
              <a:rPr lang="fr-FR" sz="800" dirty="0">
                <a:solidFill>
                  <a:schemeClr val="bg1"/>
                </a:solidFill>
                <a:latin typeface="Candara" pitchFamily="34" charset="0"/>
                <a:hlinkClick r:id="rId3"/>
              </a:rPr>
              <a:t>A. </a:t>
            </a:r>
            <a:r>
              <a:rPr lang="fr-FR" sz="800" dirty="0" err="1">
                <a:solidFill>
                  <a:schemeClr val="bg1"/>
                </a:solidFill>
                <a:latin typeface="Candara" pitchFamily="34" charset="0"/>
                <a:hlinkClick r:id="rId3"/>
              </a:rPr>
              <a:t>Gunthert</a:t>
            </a:r>
            <a:r>
              <a:rPr lang="fr-FR" sz="800" dirty="0">
                <a:solidFill>
                  <a:schemeClr val="bg1"/>
                </a:solidFill>
                <a:latin typeface="Candara" pitchFamily="34" charset="0"/>
              </a:rPr>
              <a:t>)</a:t>
            </a:r>
          </a:p>
          <a:p>
            <a:pPr marL="0" lvl="1"/>
            <a:endParaRPr lang="fr-FR" sz="1200" dirty="0">
              <a:solidFill>
                <a:schemeClr val="bg1"/>
              </a:solidFill>
              <a:latin typeface="Candara" pitchFamily="34" charset="0"/>
            </a:endParaRPr>
          </a:p>
        </p:txBody>
      </p:sp>
    </p:spTree>
    <p:extLst>
      <p:ext uri="{BB962C8B-B14F-4D97-AF65-F5344CB8AC3E}">
        <p14:creationId xmlns:p14="http://schemas.microsoft.com/office/powerpoint/2010/main" val="34641612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dirty="0"/>
              <a:t>Rapprocher science et société</a:t>
            </a:r>
            <a:br>
              <a:rPr lang="fr-FR" sz="1600" dirty="0"/>
            </a:br>
            <a:r>
              <a:rPr lang="fr-FR" sz="1600" dirty="0"/>
              <a:t>médiation et curation</a:t>
            </a:r>
          </a:p>
        </p:txBody>
      </p:sp>
      <p:sp>
        <p:nvSpPr>
          <p:cNvPr id="10" name="Rectangle 9"/>
          <p:cNvSpPr/>
          <p:nvPr/>
        </p:nvSpPr>
        <p:spPr>
          <a:xfrm>
            <a:off x="610300" y="6027495"/>
            <a:ext cx="1441420" cy="215444"/>
          </a:xfrm>
          <a:prstGeom prst="rect">
            <a:avLst/>
          </a:prstGeom>
        </p:spPr>
        <p:txBody>
          <a:bodyPr wrap="none">
            <a:spAutoFit/>
          </a:bodyPr>
          <a:lstStyle/>
          <a:p>
            <a:r>
              <a:rPr lang="fr-FR" sz="800" dirty="0">
                <a:solidFill>
                  <a:srgbClr val="D1D5D5"/>
                </a:solidFill>
                <a:latin typeface="Candara" panose="020E0502030303020204" pitchFamily="34" charset="0"/>
              </a:rPr>
              <a:t>Twitter : </a:t>
            </a:r>
            <a:r>
              <a:rPr lang="fr-FR" sz="800" dirty="0">
                <a:solidFill>
                  <a:srgbClr val="D1D5D5"/>
                </a:solidFill>
                <a:latin typeface="Candara" panose="020E0502030303020204" pitchFamily="34" charset="0"/>
                <a:hlinkClick r:id="rId3"/>
              </a:rPr>
              <a:t>@/INRAE_ABEILLES</a:t>
            </a:r>
            <a:endParaRPr lang="fr-FR" sz="800" dirty="0">
              <a:solidFill>
                <a:srgbClr val="D1D5D5"/>
              </a:solidFill>
              <a:latin typeface="Candara" panose="020E0502030303020204" pitchFamily="34" charset="0"/>
            </a:endParaRPr>
          </a:p>
        </p:txBody>
      </p:sp>
      <p:pic>
        <p:nvPicPr>
          <p:cNvPr id="2050"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79195" y="1394603"/>
            <a:ext cx="3528392" cy="4632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825113" y="1412776"/>
            <a:ext cx="3563311" cy="4614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7203357" y="6027495"/>
            <a:ext cx="1257075" cy="215444"/>
          </a:xfrm>
          <a:prstGeom prst="rect">
            <a:avLst/>
          </a:prstGeom>
        </p:spPr>
        <p:txBody>
          <a:bodyPr wrap="none">
            <a:spAutoFit/>
          </a:bodyPr>
          <a:lstStyle/>
          <a:p>
            <a:r>
              <a:rPr lang="fr-FR" sz="800" dirty="0">
                <a:solidFill>
                  <a:srgbClr val="D1D5D5"/>
                </a:solidFill>
                <a:latin typeface="Candara" panose="020E0502030303020204" pitchFamily="34" charset="0"/>
              </a:rPr>
              <a:t>Twitter : </a:t>
            </a:r>
            <a:r>
              <a:rPr lang="fr-FR" sz="800" dirty="0">
                <a:solidFill>
                  <a:srgbClr val="D1D5D5"/>
                </a:solidFill>
                <a:latin typeface="Candara" panose="020E0502030303020204" pitchFamily="34" charset="0"/>
                <a:hlinkClick r:id="rId6"/>
              </a:rPr>
              <a:t>@</a:t>
            </a:r>
            <a:r>
              <a:rPr lang="fr-FR" sz="800" dirty="0" err="1">
                <a:solidFill>
                  <a:srgbClr val="D1D5D5"/>
                </a:solidFill>
                <a:latin typeface="Candara" panose="020E0502030303020204" pitchFamily="34" charset="0"/>
                <a:hlinkClick r:id="rId6"/>
              </a:rPr>
              <a:t>WaspWoman</a:t>
            </a:r>
            <a:endParaRPr lang="fr-FR" sz="800" dirty="0">
              <a:solidFill>
                <a:srgbClr val="D1D5D5"/>
              </a:solidFill>
              <a:latin typeface="Candara" panose="020E0502030303020204" pitchFamily="34" charset="0"/>
            </a:endParaRPr>
          </a:p>
        </p:txBody>
      </p:sp>
    </p:spTree>
    <p:extLst>
      <p:ext uri="{BB962C8B-B14F-4D97-AF65-F5344CB8AC3E}">
        <p14:creationId xmlns:p14="http://schemas.microsoft.com/office/powerpoint/2010/main" val="15627767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Rapprocher science et société</a:t>
            </a:r>
            <a:br>
              <a:rPr lang="fr-FR" dirty="0"/>
            </a:br>
            <a:r>
              <a:rPr lang="fr-FR" sz="1600" dirty="0"/>
              <a:t>participer au débat public</a:t>
            </a:r>
          </a:p>
        </p:txBody>
      </p:sp>
      <p:pic>
        <p:nvPicPr>
          <p:cNvPr id="6" name="Imag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01602" y="1240803"/>
            <a:ext cx="4896544" cy="4977345"/>
          </a:xfrm>
          <a:prstGeom prst="rect">
            <a:avLst/>
          </a:prstGeom>
        </p:spPr>
      </p:pic>
      <p:sp>
        <p:nvSpPr>
          <p:cNvPr id="7" name="Rectangle 6"/>
          <p:cNvSpPr/>
          <p:nvPr/>
        </p:nvSpPr>
        <p:spPr>
          <a:xfrm>
            <a:off x="2263874" y="6218148"/>
            <a:ext cx="4572000" cy="523220"/>
          </a:xfrm>
          <a:prstGeom prst="rect">
            <a:avLst/>
          </a:prstGeom>
        </p:spPr>
        <p:txBody>
          <a:bodyPr>
            <a:spAutoFit/>
          </a:bodyPr>
          <a:lstStyle/>
          <a:p>
            <a:pPr algn="ctr"/>
            <a:r>
              <a:rPr lang="fr-FR" sz="1600" dirty="0">
                <a:solidFill>
                  <a:srgbClr val="D1D5D5"/>
                </a:solidFill>
              </a:rPr>
              <a:t>Des silures chasseurs de pigeons</a:t>
            </a:r>
          </a:p>
          <a:p>
            <a:pPr algn="ctr"/>
            <a:r>
              <a:rPr lang="fr-FR" sz="1200" dirty="0">
                <a:solidFill>
                  <a:srgbClr val="D1D5D5"/>
                </a:solidFill>
              </a:rPr>
              <a:t>exemple d’un </a:t>
            </a:r>
            <a:r>
              <a:rPr lang="fr-FR" sz="1200" dirty="0">
                <a:solidFill>
                  <a:srgbClr val="D1D5D5"/>
                </a:solidFill>
                <a:hlinkClick r:id="rId4"/>
              </a:rPr>
              <a:t>article de PLOS ONE</a:t>
            </a:r>
            <a:r>
              <a:rPr lang="fr-FR" sz="1200" dirty="0">
                <a:solidFill>
                  <a:srgbClr val="D1D5D5"/>
                </a:solidFill>
              </a:rPr>
              <a:t>, porté sur la </a:t>
            </a:r>
            <a:r>
              <a:rPr lang="fr-FR" sz="1200" dirty="0">
                <a:solidFill>
                  <a:srgbClr val="D1D5D5"/>
                </a:solidFill>
                <a:hlinkClick r:id="rId5"/>
              </a:rPr>
              <a:t>scène publique</a:t>
            </a:r>
            <a:endParaRPr lang="fr-FR" sz="1200" dirty="0">
              <a:solidFill>
                <a:srgbClr val="D1D5D5"/>
              </a:solidFill>
            </a:endParaRPr>
          </a:p>
        </p:txBody>
      </p:sp>
    </p:spTree>
    <p:extLst>
      <p:ext uri="{BB962C8B-B14F-4D97-AF65-F5344CB8AC3E}">
        <p14:creationId xmlns:p14="http://schemas.microsoft.com/office/powerpoint/2010/main" val="375191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1_Thème Office">
  <a:themeElements>
    <a:clrScheme name="Personnalisé 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D1D5D5"/>
      </a:hlink>
      <a:folHlink>
        <a:srgbClr val="D1D5D5"/>
      </a:folHlink>
    </a:clrScheme>
    <a:fontScheme name="Personnalisé 14">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40749</TotalTime>
  <Words>59728</Words>
  <Application>Microsoft Office PowerPoint</Application>
  <PresentationFormat>Affichage à l'écran (4:3)</PresentationFormat>
  <Paragraphs>3017</Paragraphs>
  <Slides>182</Slides>
  <Notes>179</Notes>
  <HiddenSlides>0</HiddenSlides>
  <MMClips>0</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182</vt:i4>
      </vt:variant>
    </vt:vector>
  </HeadingPairs>
  <TitlesOfParts>
    <vt:vector size="198" baseType="lpstr">
      <vt:lpstr>Batang</vt:lpstr>
      <vt:lpstr>Arial</vt:lpstr>
      <vt:lpstr>Arial Unicode MS</vt:lpstr>
      <vt:lpstr>Calibri</vt:lpstr>
      <vt:lpstr>Candara</vt:lpstr>
      <vt:lpstr>Consolas</vt:lpstr>
      <vt:lpstr>Corbel</vt:lpstr>
      <vt:lpstr>Lucida Grande</vt:lpstr>
      <vt:lpstr>Palatino</vt:lpstr>
      <vt:lpstr>Roboto</vt:lpstr>
      <vt:lpstr>Source Sans Pro</vt:lpstr>
      <vt:lpstr>Tahoma</vt:lpstr>
      <vt:lpstr>Times New Roman</vt:lpstr>
      <vt:lpstr>Wingdings</vt:lpstr>
      <vt:lpstr>Wingdings 2</vt:lpstr>
      <vt:lpstr>1_Thème Office</vt:lpstr>
      <vt:lpstr>Veille, visibilité  et communication</vt:lpstr>
      <vt:lpstr>Présentation PowerPoint</vt:lpstr>
      <vt:lpstr>Présentation PowerPoint</vt:lpstr>
      <vt:lpstr>Présentation PowerPoint</vt:lpstr>
      <vt:lpstr>Rappel historique</vt:lpstr>
      <vt:lpstr>De nouveaux outils</vt:lpstr>
      <vt:lpstr>De nouveaux outils</vt:lpstr>
      <vt:lpstr>De nouvelles pratiques</vt:lpstr>
      <vt:lpstr>De nouvelles pratiques</vt:lpstr>
      <vt:lpstr>De nouvelles pratiques</vt:lpstr>
      <vt:lpstr>De nouveaux enjeux</vt:lpstr>
      <vt:lpstr>Présentation PowerPoint</vt:lpstr>
      <vt:lpstr>Définitions</vt:lpstr>
      <vt:lpstr>Définitions</vt:lpstr>
      <vt:lpstr>Repères</vt:lpstr>
      <vt:lpstr>État des lieux  monde académique</vt:lpstr>
      <vt:lpstr>État des lieux  monde académique</vt:lpstr>
      <vt:lpstr>État des lieux monde académique</vt:lpstr>
      <vt:lpstr>État des lieux monde académique</vt:lpstr>
      <vt:lpstr>État des lieux monde académique</vt:lpstr>
      <vt:lpstr>Présentation PowerPoint</vt:lpstr>
      <vt:lpstr>Présentation PowerPoint</vt:lpstr>
      <vt:lpstr>Réseaux sociaux</vt:lpstr>
      <vt:lpstr>Outils de visibilité réseaux sociaux</vt:lpstr>
      <vt:lpstr>Réseaux sociaux généralistes</vt:lpstr>
      <vt:lpstr>Réseaux sociaux professionnels</vt:lpstr>
      <vt:lpstr>Réseaux sociaux académiques / scientifiques / de chercheurs</vt:lpstr>
      <vt:lpstr>Réseaux sociaux académiques / scientifiques / de chercheurs</vt:lpstr>
      <vt:lpstr>Réseaux sociaux académiques / scientifiques / de chercheurs</vt:lpstr>
      <vt:lpstr>Réseaux sociaux académiques / scientifiques / de chercheurs</vt:lpstr>
      <vt:lpstr>Réseaux sociaux académiques / scientifiques / de chercheurs</vt:lpstr>
      <vt:lpstr>Outils de partage et de diffusion Twitter</vt:lpstr>
      <vt:lpstr>Outils de partage et de diffusion</vt:lpstr>
      <vt:lpstr>Outils de partage et de diffusion Twitter</vt:lpstr>
      <vt:lpstr>Outils de partage et de diffusion Twitter</vt:lpstr>
      <vt:lpstr>Outils de partage et de diffusion Twitter</vt:lpstr>
      <vt:lpstr>Outils de partage et de diffusion Twitter</vt:lpstr>
      <vt:lpstr>Outils de partage et de diffusion Twitter</vt:lpstr>
      <vt:lpstr>Outils de partage et de diffusion Twitter</vt:lpstr>
      <vt:lpstr>Outils de partage et de diffusion communautés de partage</vt:lpstr>
      <vt:lpstr>Outils de partage et de diffusion communautés de partage</vt:lpstr>
      <vt:lpstr>Outils de partage et de diffusion communautés de partage</vt:lpstr>
      <vt:lpstr>Outils de partage et de diffusion communautés de partage</vt:lpstr>
      <vt:lpstr>Outils de partage et de diffusion communautés de partage</vt:lpstr>
      <vt:lpstr>Outils de partage et de diffusion communautés de partage</vt:lpstr>
      <vt:lpstr>Outils de production</vt:lpstr>
      <vt:lpstr>Outils de production wikis</vt:lpstr>
      <vt:lpstr>Outils de production wikis</vt:lpstr>
      <vt:lpstr>Outils de production wikis</vt:lpstr>
      <vt:lpstr>Outils de production wikis</vt:lpstr>
      <vt:lpstr>Outils de production blogs</vt:lpstr>
      <vt:lpstr>Outils de production blogs</vt:lpstr>
      <vt:lpstr>Outils de production blogs</vt:lpstr>
      <vt:lpstr>Outils de production blogs</vt:lpstr>
      <vt:lpstr>Présentation PowerPoint</vt:lpstr>
      <vt:lpstr>Outils de production blogs</vt:lpstr>
      <vt:lpstr>Outils de production blogs</vt:lpstr>
      <vt:lpstr>Outils de production blogs</vt:lpstr>
      <vt:lpstr>Présentation PowerPoint</vt:lpstr>
      <vt:lpstr>Des intérêts multiples</vt:lpstr>
      <vt:lpstr>Des outils à chaque étape du travail</vt:lpstr>
      <vt:lpstr>Rechercher et partager l’information</vt:lpstr>
      <vt:lpstr>Rechercher et partager l’information intérêt</vt:lpstr>
      <vt:lpstr>Rechercher et partager l’information intérêt</vt:lpstr>
      <vt:lpstr>Rechercher et partager l’information intérêt</vt:lpstr>
      <vt:lpstr>Rechercher et partager l’information type d’informations</vt:lpstr>
      <vt:lpstr>Rechercher et partager l’information type d’informations</vt:lpstr>
      <vt:lpstr>Rechercher et partager l’information type d’informations</vt:lpstr>
      <vt:lpstr>Rechercher et partager l’information type d’informations</vt:lpstr>
      <vt:lpstr>Rechercher et partager l’information type d’informations</vt:lpstr>
      <vt:lpstr>Rechercher et partager l’information méthodes</vt:lpstr>
      <vt:lpstr>Rechercher et partager l’information méthodes</vt:lpstr>
      <vt:lpstr>Rechercher et partager l’information méthodes</vt:lpstr>
      <vt:lpstr>Rechercher et partager l’information méthodes</vt:lpstr>
      <vt:lpstr>Rechercher et partager l’information méthodes</vt:lpstr>
      <vt:lpstr>Rechercher et partager l’information des usages complémentaires des autres outils</vt:lpstr>
      <vt:lpstr>Être visible</vt:lpstr>
      <vt:lpstr>Présentation PowerPoint</vt:lpstr>
      <vt:lpstr>Être visible</vt:lpstr>
      <vt:lpstr>Être visible pourquoi</vt:lpstr>
      <vt:lpstr>Être visible comment</vt:lpstr>
      <vt:lpstr>Être visible comment</vt:lpstr>
      <vt:lpstr>Être visible comment</vt:lpstr>
      <vt:lpstr>Être visible comment</vt:lpstr>
      <vt:lpstr>Être visible comment</vt:lpstr>
      <vt:lpstr>Être visible comment</vt:lpstr>
      <vt:lpstr>Construire et entretenir un réseau intérêt</vt:lpstr>
      <vt:lpstr>Construire et entretenir un réseau comment</vt:lpstr>
      <vt:lpstr>Construire et entretenir un réseau comment</vt:lpstr>
      <vt:lpstr>Développer de nouveaux modes de communication</vt:lpstr>
      <vt:lpstr>Développer de nouveaux modes de communication</vt:lpstr>
      <vt:lpstr>Développer de nouveaux modes de communication</vt:lpstr>
      <vt:lpstr>Développer de nouveaux modes de communication</vt:lpstr>
      <vt:lpstr>Co-construire le savoir</vt:lpstr>
      <vt:lpstr>Co-construire le savoir avec ses pairs</vt:lpstr>
      <vt:lpstr>Co-construire le savoir sciences citoyennes</vt:lpstr>
      <vt:lpstr>Rapprocher science et société avec le grand public</vt:lpstr>
      <vt:lpstr>Rapprocher science et société médiation et curation</vt:lpstr>
      <vt:lpstr>Rapprocher science et société participer au débat public</vt:lpstr>
      <vt:lpstr>Rapprocher science et société le chercheur au travail</vt:lpstr>
      <vt:lpstr>Rapprocher science et société le chercheur au travail</vt:lpstr>
      <vt:lpstr>Rapprocher science et société le chercheur au travail</vt:lpstr>
      <vt:lpstr>Rapprocher science et société le chercheur au travail</vt:lpstr>
      <vt:lpstr>Rapprocher science et société mise en valeur des « minorités »</vt:lpstr>
      <vt:lpstr>Rapprocher science et société mise en valeur des « minorités »</vt:lpstr>
      <vt:lpstr>Synthèse </vt:lpstr>
      <vt:lpstr>Synthèse</vt:lpstr>
      <vt:lpstr>Définir sa stratégie de communication</vt:lpstr>
      <vt:lpstr>Bien écrire pour le web</vt:lpstr>
      <vt:lpstr>Présentation PowerPoint</vt:lpstr>
      <vt:lpstr>Quels enjeux perçus par les internautes ?</vt:lpstr>
      <vt:lpstr>Quels enjeux perçus par les chercheurs ?</vt:lpstr>
      <vt:lpstr>Quels enjeux pour les institutions ?</vt:lpstr>
      <vt:lpstr>Enjeux personnels identité numérique et e-reputation</vt:lpstr>
      <vt:lpstr>Enjeux personnels identité numérique et e-reputation</vt:lpstr>
      <vt:lpstr>Enjeux personnels identité numérique et e-reputation</vt:lpstr>
      <vt:lpstr>Enjeux personnels identité numérique et e-reputation</vt:lpstr>
      <vt:lpstr>Enjeux personnels identité numérique et e-reputation</vt:lpstr>
      <vt:lpstr>Enjeux professionnels infobésité et gestion du temps</vt:lpstr>
      <vt:lpstr>Enjeux professionnels qualité de l’information</vt:lpstr>
      <vt:lpstr>Enjeux professionnels gestion du temps</vt:lpstr>
      <vt:lpstr>Enjeux professionnels gestion du temps</vt:lpstr>
      <vt:lpstr>Enjeux professionnels impact et métriques</vt:lpstr>
      <vt:lpstr>Enjeux professionnels impact et métriques</vt:lpstr>
      <vt:lpstr>Enjeux professionnels impact et métriques</vt:lpstr>
      <vt:lpstr>Enjeux professionnels impact et métriques</vt:lpstr>
      <vt:lpstr>Enjeux professionnels impact et métriques</vt:lpstr>
      <vt:lpstr>Enjeux professionnels reconnaissance institutionnelle</vt:lpstr>
      <vt:lpstr>Enjeux professionnels reconnaissance institutionnelle</vt:lpstr>
      <vt:lpstr>Enjeux professionnels place pour les institutions ? </vt:lpstr>
      <vt:lpstr>Enjeux scientifiques des sociétés généralement for profit</vt:lpstr>
      <vt:lpstr>Enjeux scientifiques des sociétés généralement for profit</vt:lpstr>
      <vt:lpstr>Enjeux scientifiques des sociétés généralement for profit</vt:lpstr>
      <vt:lpstr>Enjeux scientifiques des sociétés généralement for profit</vt:lpstr>
      <vt:lpstr>Enjeux scientifiques des sociétés généralement for profit</vt:lpstr>
      <vt:lpstr>Enjeux scientifiques réseaux sociaux et open access</vt:lpstr>
      <vt:lpstr>Enjeux scientifiques enjeux juridiques</vt:lpstr>
      <vt:lpstr>Enjeux scientifiques enjeux juridiques</vt:lpstr>
      <vt:lpstr>Enjeux scientifiques enjeux juridiques</vt:lpstr>
      <vt:lpstr>Enjeux scientifiques enjeux juridiques</vt:lpstr>
      <vt:lpstr>Enjeux scientifiques enjeux juridiques</vt:lpstr>
      <vt:lpstr>Enjeux scientifiques enjeux éthiques</vt:lpstr>
      <vt:lpstr>Enjeux scientifiques enjeux éthiques</vt:lpstr>
      <vt:lpstr>Enjeux scientifiques enjeux éthiques</vt:lpstr>
      <vt:lpstr>Présentation PowerPoint</vt:lpstr>
      <vt:lpstr>Présentation PowerPoint</vt:lpstr>
      <vt:lpstr>Présentation PowerPoint</vt:lpstr>
      <vt:lpstr>Présentation PowerPoint</vt:lpstr>
      <vt:lpstr>Quels impacts réels ?</vt:lpstr>
      <vt:lpstr>Présentation PowerPoint</vt:lpstr>
      <vt:lpstr>Les questions à se poser</vt:lpstr>
      <vt:lpstr>Stratégies sur les réseaux sociaux</vt:lpstr>
      <vt:lpstr>Autres outils</vt:lpstr>
      <vt:lpstr>Place des professionnels de l’information</vt:lpstr>
      <vt:lpstr>Bibliothèques et réseaux sociaux</vt:lpstr>
      <vt:lpstr>Présentation PowerPoint</vt:lpstr>
      <vt:lpstr>Bibliographie – généralités</vt:lpstr>
      <vt:lpstr>Bibliographie – généralités</vt:lpstr>
      <vt:lpstr>Bibliographie – généralités</vt:lpstr>
      <vt:lpstr>Bibliographie – état des lieux</vt:lpstr>
      <vt:lpstr>Bibliographie – état des lieux</vt:lpstr>
      <vt:lpstr>Bibliographie – état des lieux</vt:lpstr>
      <vt:lpstr>Bibliographie – état des lieux</vt:lpstr>
      <vt:lpstr>Bibliographie – typologie</vt:lpstr>
      <vt:lpstr>Bibliographie – typologie </vt:lpstr>
      <vt:lpstr>Bibliographie – typologie </vt:lpstr>
      <vt:lpstr>Bibliographie – typologie </vt:lpstr>
      <vt:lpstr>Bibliographie – typologie </vt:lpstr>
      <vt:lpstr>Bibliographie – usages </vt:lpstr>
      <vt:lpstr>Bibliographie – usages</vt:lpstr>
      <vt:lpstr>Bibliographie – usages</vt:lpstr>
      <vt:lpstr>Bibliographie – points d’attention</vt:lpstr>
      <vt:lpstr>Bibliographie – points d’attention</vt:lpstr>
      <vt:lpstr>Bibliographie – points d’attention</vt:lpstr>
      <vt:lpstr>Bibliographie – points d’attention</vt:lpstr>
      <vt:lpstr>Bibliographie – points d’attention</vt:lpstr>
      <vt:lpstr>Bibliographie – points d’attention</vt:lpstr>
      <vt:lpstr>Bibliographie – points d’attention</vt:lpstr>
      <vt:lpstr>Bibliographie – points d’attention</vt:lpstr>
      <vt:lpstr>Bibliographie – pour aller plus loin</vt:lpstr>
      <vt:lpstr>Bibliographie – pour aller plus loin</vt:lpstr>
      <vt:lpstr>Crédits photographiques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réseaux sociaux</dc:title>
  <dc:creator>suricate</dc:creator>
  <cp:lastModifiedBy>gobelin</cp:lastModifiedBy>
  <cp:revision>2628</cp:revision>
  <cp:lastPrinted>2020-02-21T14:13:02Z</cp:lastPrinted>
  <dcterms:created xsi:type="dcterms:W3CDTF">2013-01-23T13:46:39Z</dcterms:created>
  <dcterms:modified xsi:type="dcterms:W3CDTF">2021-03-17T13:55:19Z</dcterms:modified>
</cp:coreProperties>
</file>