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24"/>
  </p:notesMasterIdLst>
  <p:handoutMasterIdLst>
    <p:handoutMasterId r:id="rId125"/>
  </p:handoutMasterIdLst>
  <p:sldIdLst>
    <p:sldId id="1051" r:id="rId2"/>
    <p:sldId id="925" r:id="rId3"/>
    <p:sldId id="913" r:id="rId4"/>
    <p:sldId id="917" r:id="rId5"/>
    <p:sldId id="922" r:id="rId6"/>
    <p:sldId id="924" r:id="rId7"/>
    <p:sldId id="975" r:id="rId8"/>
    <p:sldId id="1056" r:id="rId9"/>
    <p:sldId id="909" r:id="rId10"/>
    <p:sldId id="1052" r:id="rId11"/>
    <p:sldId id="893" r:id="rId12"/>
    <p:sldId id="892" r:id="rId13"/>
    <p:sldId id="536" r:id="rId14"/>
    <p:sldId id="932" r:id="rId15"/>
    <p:sldId id="918" r:id="rId16"/>
    <p:sldId id="941" r:id="rId17"/>
    <p:sldId id="976" r:id="rId18"/>
    <p:sldId id="930" r:id="rId19"/>
    <p:sldId id="914" r:id="rId20"/>
    <p:sldId id="897" r:id="rId21"/>
    <p:sldId id="978" r:id="rId22"/>
    <p:sldId id="977" r:id="rId23"/>
    <p:sldId id="940" r:id="rId24"/>
    <p:sldId id="943" r:id="rId25"/>
    <p:sldId id="989" r:id="rId26"/>
    <p:sldId id="1000" r:id="rId27"/>
    <p:sldId id="944" r:id="rId28"/>
    <p:sldId id="945" r:id="rId29"/>
    <p:sldId id="994" r:id="rId30"/>
    <p:sldId id="979" r:id="rId31"/>
    <p:sldId id="990" r:id="rId32"/>
    <p:sldId id="988" r:id="rId33"/>
    <p:sldId id="996" r:id="rId34"/>
    <p:sldId id="991" r:id="rId35"/>
    <p:sldId id="980" r:id="rId36"/>
    <p:sldId id="995" r:id="rId37"/>
    <p:sldId id="947" r:id="rId38"/>
    <p:sldId id="984" r:id="rId39"/>
    <p:sldId id="983" r:id="rId40"/>
    <p:sldId id="337" r:id="rId41"/>
    <p:sldId id="1003" r:id="rId42"/>
    <p:sldId id="919" r:id="rId43"/>
    <p:sldId id="1006" r:id="rId44"/>
    <p:sldId id="1007" r:id="rId45"/>
    <p:sldId id="1001" r:id="rId46"/>
    <p:sldId id="1010" r:id="rId47"/>
    <p:sldId id="1008" r:id="rId48"/>
    <p:sldId id="1009" r:id="rId49"/>
    <p:sldId id="950" r:id="rId50"/>
    <p:sldId id="1018" r:id="rId51"/>
    <p:sldId id="1020" r:id="rId52"/>
    <p:sldId id="1019" r:id="rId53"/>
    <p:sldId id="1002" r:id="rId54"/>
    <p:sldId id="361" r:id="rId55"/>
    <p:sldId id="948" r:id="rId56"/>
    <p:sldId id="957" r:id="rId57"/>
    <p:sldId id="953" r:id="rId58"/>
    <p:sldId id="954" r:id="rId59"/>
    <p:sldId id="782" r:id="rId60"/>
    <p:sldId id="290" r:id="rId61"/>
    <p:sldId id="933" r:id="rId62"/>
    <p:sldId id="971" r:id="rId63"/>
    <p:sldId id="952" r:id="rId64"/>
    <p:sldId id="740" r:id="rId65"/>
    <p:sldId id="521" r:id="rId66"/>
    <p:sldId id="958" r:id="rId67"/>
    <p:sldId id="961" r:id="rId68"/>
    <p:sldId id="959" r:id="rId69"/>
    <p:sldId id="1021" r:id="rId70"/>
    <p:sldId id="1030" r:id="rId71"/>
    <p:sldId id="960" r:id="rId72"/>
    <p:sldId id="999" r:id="rId73"/>
    <p:sldId id="963" r:id="rId74"/>
    <p:sldId id="998" r:id="rId75"/>
    <p:sldId id="1038" r:id="rId76"/>
    <p:sldId id="921" r:id="rId77"/>
    <p:sldId id="513" r:id="rId78"/>
    <p:sldId id="808" r:id="rId79"/>
    <p:sldId id="992" r:id="rId80"/>
    <p:sldId id="539" r:id="rId81"/>
    <p:sldId id="956" r:id="rId82"/>
    <p:sldId id="390" r:id="rId83"/>
    <p:sldId id="1022" r:id="rId84"/>
    <p:sldId id="1023" r:id="rId85"/>
    <p:sldId id="537" r:id="rId86"/>
    <p:sldId id="1032" r:id="rId87"/>
    <p:sldId id="965" r:id="rId88"/>
    <p:sldId id="1016" r:id="rId89"/>
    <p:sldId id="1012" r:id="rId90"/>
    <p:sldId id="1027" r:id="rId91"/>
    <p:sldId id="830" r:id="rId92"/>
    <p:sldId id="831" r:id="rId93"/>
    <p:sldId id="1013" r:id="rId94"/>
    <p:sldId id="1015" r:id="rId95"/>
    <p:sldId id="1014" r:id="rId96"/>
    <p:sldId id="968" r:id="rId97"/>
    <p:sldId id="938" r:id="rId98"/>
    <p:sldId id="1017" r:id="rId99"/>
    <p:sldId id="993" r:id="rId100"/>
    <p:sldId id="966" r:id="rId101"/>
    <p:sldId id="1026" r:id="rId102"/>
    <p:sldId id="1025" r:id="rId103"/>
    <p:sldId id="920" r:id="rId104"/>
    <p:sldId id="1039" r:id="rId105"/>
    <p:sldId id="1046" r:id="rId106"/>
    <p:sldId id="739" r:id="rId107"/>
    <p:sldId id="1034" r:id="rId108"/>
    <p:sldId id="1037" r:id="rId109"/>
    <p:sldId id="1040" r:id="rId110"/>
    <p:sldId id="1041" r:id="rId111"/>
    <p:sldId id="1043" r:id="rId112"/>
    <p:sldId id="1042" r:id="rId113"/>
    <p:sldId id="911" r:id="rId114"/>
    <p:sldId id="931" r:id="rId115"/>
    <p:sldId id="1047" r:id="rId116"/>
    <p:sldId id="1036" r:id="rId117"/>
    <p:sldId id="1054" r:id="rId118"/>
    <p:sldId id="1055" r:id="rId119"/>
    <p:sldId id="565" r:id="rId120"/>
    <p:sldId id="1050" r:id="rId121"/>
    <p:sldId id="1053" r:id="rId122"/>
    <p:sldId id="256" r:id="rId1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78E2"/>
    <a:srgbClr val="7B3888"/>
    <a:srgbClr val="13C1C2"/>
    <a:srgbClr val="49AEDB"/>
    <a:srgbClr val="1D2457"/>
    <a:srgbClr val="299ACD"/>
    <a:srgbClr val="3F274D"/>
    <a:srgbClr val="4A2E5C"/>
    <a:srgbClr val="33223A"/>
    <a:srgbClr val="4B31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77" autoAdjust="0"/>
    <p:restoredTop sz="67845" autoAdjust="0"/>
  </p:normalViewPr>
  <p:slideViewPr>
    <p:cSldViewPr snapToGrid="0">
      <p:cViewPr varScale="1">
        <p:scale>
          <a:sx n="75" d="100"/>
          <a:sy n="75" d="100"/>
        </p:scale>
        <p:origin x="96" y="180"/>
      </p:cViewPr>
      <p:guideLst/>
    </p:cSldViewPr>
  </p:slideViewPr>
  <p:notesTextViewPr>
    <p:cViewPr>
      <p:scale>
        <a:sx n="66" d="100"/>
        <a:sy n="66" d="100"/>
      </p:scale>
      <p:origin x="0" y="0"/>
    </p:cViewPr>
  </p:notesTextViewPr>
  <p:notesViewPr>
    <p:cSldViewPr snapToGrid="0">
      <p:cViewPr>
        <p:scale>
          <a:sx n="100" d="100"/>
          <a:sy n="100" d="100"/>
        </p:scale>
        <p:origin x="2148" y="-45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C3508-2559-47CC-8A64-2742E69E9BC7}" type="doc">
      <dgm:prSet loTypeId="urn:microsoft.com/office/officeart/2005/8/layout/orgChart1" loCatId="hierarchy" qsTypeId="urn:microsoft.com/office/officeart/2005/8/quickstyle/simple1" qsCatId="simple" csTypeId="urn:microsoft.com/office/officeart/2005/8/colors/accent1_2" csCatId="accent1" phldr="1"/>
      <dgm:spPr/>
    </dgm:pt>
    <dgm:pt modelId="{DB88725D-CDA2-4162-A68B-BBB8295C2CC1}">
      <dgm:prSet custT="1"/>
      <dgm:spPr>
        <a:solidFill>
          <a:srgbClr val="13C1C2">
            <a:alpha val="80000"/>
          </a:srgbClr>
        </a:solidFill>
        <a:ln>
          <a:noFill/>
        </a:ln>
      </dgm:spPr>
      <dgm:t>
        <a:bodyPr/>
        <a:lstStyle/>
        <a:p>
          <a:pPr marR="0" algn="ctr" rtl="0">
            <a:lnSpc>
              <a:spcPct val="100000"/>
            </a:lnSpc>
            <a:spcBef>
              <a:spcPts val="300"/>
            </a:spcBef>
            <a:spcAft>
              <a:spcPts val="300"/>
            </a:spcAft>
          </a:pPr>
          <a:endParaRPr lang="fr-FR" sz="1050" dirty="0">
            <a:solidFill>
              <a:schemeClr val="bg1"/>
            </a:solidFill>
            <a:latin typeface="+mn-lt"/>
          </a:endParaRPr>
        </a:p>
      </dgm:t>
    </dgm:pt>
    <dgm:pt modelId="{49B1FD68-5EAA-4BB5-902E-14B99D6DF902}" type="parTrans" cxnId="{21456729-7891-4A9F-9315-56041FAAA9B9}">
      <dgm:prSet/>
      <dgm:spPr>
        <a:ln>
          <a:solidFill>
            <a:srgbClr val="A2A2A2"/>
          </a:solidFill>
        </a:ln>
      </dgm:spPr>
      <dgm:t>
        <a:bodyPr/>
        <a:lstStyle/>
        <a:p>
          <a:endParaRPr lang="fr-FR">
            <a:solidFill>
              <a:schemeClr val="bg1"/>
            </a:solidFill>
            <a:latin typeface="+mj-lt"/>
          </a:endParaRPr>
        </a:p>
      </dgm:t>
    </dgm:pt>
    <dgm:pt modelId="{B6349808-35F1-459A-8170-8D591C2F8933}" type="sibTrans" cxnId="{21456729-7891-4A9F-9315-56041FAAA9B9}">
      <dgm:prSet/>
      <dgm:spPr/>
      <dgm:t>
        <a:bodyPr/>
        <a:lstStyle/>
        <a:p>
          <a:endParaRPr lang="fr-FR">
            <a:solidFill>
              <a:schemeClr val="bg1"/>
            </a:solidFill>
            <a:latin typeface="+mj-lt"/>
          </a:endParaRPr>
        </a:p>
      </dgm:t>
    </dgm:pt>
    <dgm:pt modelId="{3E8A48EC-2B7B-4BF2-896A-5906819E9517}">
      <dgm:prSet custT="1"/>
      <dgm:spPr>
        <a:solidFill>
          <a:srgbClr val="13C1C2">
            <a:alpha val="40000"/>
          </a:srgbClr>
        </a:solidFill>
        <a:ln>
          <a:noFill/>
        </a:ln>
      </dgm:spPr>
      <dgm:t>
        <a:bodyPr/>
        <a:lstStyle/>
        <a:p>
          <a:pPr marR="0" algn="ctr" rtl="0">
            <a:lnSpc>
              <a:spcPct val="100000"/>
            </a:lnSpc>
            <a:spcBef>
              <a:spcPts val="300"/>
            </a:spcBef>
            <a:spcAft>
              <a:spcPts val="300"/>
            </a:spcAft>
          </a:pPr>
          <a:r>
            <a:rPr lang="fr-FR" sz="1400" b="1" i="0" u="none" strike="noStrike" baseline="0" dirty="0">
              <a:solidFill>
                <a:schemeClr val="bg1"/>
              </a:solidFill>
              <a:latin typeface="+mn-lt"/>
            </a:rPr>
            <a:t>curation</a:t>
          </a:r>
          <a:br>
            <a:rPr lang="fr-FR" sz="1400" b="1" i="0" u="none" strike="noStrike" baseline="0" dirty="0">
              <a:solidFill>
                <a:schemeClr val="bg1"/>
              </a:solidFill>
              <a:latin typeface="+mn-lt"/>
            </a:rPr>
          </a:br>
          <a:endParaRPr lang="fr-FR" sz="1400" b="1" i="0" u="none" strike="noStrike" baseline="0" dirty="0">
            <a:solidFill>
              <a:schemeClr val="bg1"/>
            </a:solidFill>
            <a:latin typeface="+mn-lt"/>
          </a:endParaRPr>
        </a:p>
        <a:p>
          <a:pPr marR="0" algn="ctr" rtl="0">
            <a:lnSpc>
              <a:spcPct val="100000"/>
            </a:lnSpc>
            <a:spcBef>
              <a:spcPts val="300"/>
            </a:spcBef>
            <a:spcAft>
              <a:spcPts val="300"/>
            </a:spcAft>
          </a:pPr>
          <a:r>
            <a:rPr lang="fr-FR" sz="1100" b="0" i="0" u="none" strike="noStrike" baseline="0" dirty="0">
              <a:solidFill>
                <a:schemeClr val="bg1"/>
              </a:solidFill>
              <a:latin typeface="+mn-lt"/>
            </a:rPr>
            <a:t>rediffusion</a:t>
          </a:r>
          <a:br>
            <a:rPr lang="fr-FR" sz="1100" b="0" i="0" u="none" strike="noStrike" baseline="0" dirty="0">
              <a:solidFill>
                <a:schemeClr val="bg1"/>
              </a:solidFill>
              <a:latin typeface="+mn-lt"/>
            </a:rPr>
          </a:br>
          <a:r>
            <a:rPr lang="fr-FR" sz="1100" b="0" i="0" u="none" strike="noStrike" baseline="0" dirty="0">
              <a:solidFill>
                <a:schemeClr val="bg1"/>
              </a:solidFill>
              <a:latin typeface="+mn-lt"/>
            </a:rPr>
            <a:t>d’informations préexistantes</a:t>
          </a:r>
          <a:br>
            <a:rPr lang="fr-FR" sz="1100" b="0" i="0" u="none" strike="noStrike" baseline="0" dirty="0">
              <a:solidFill>
                <a:schemeClr val="bg1"/>
              </a:solidFill>
              <a:latin typeface="+mn-lt"/>
            </a:rPr>
          </a:br>
          <a:r>
            <a:rPr lang="fr-FR" sz="1100" b="0" i="0" u="none" strike="noStrike" baseline="0" dirty="0">
              <a:solidFill>
                <a:schemeClr val="bg1"/>
              </a:solidFill>
              <a:latin typeface="+mn-lt"/>
            </a:rPr>
            <a:t>dont on n’est pas l’auteur</a:t>
          </a:r>
          <a:br>
            <a:rPr lang="fr-FR" sz="1100" b="0" i="0" u="none" strike="noStrike" baseline="0" dirty="0">
              <a:solidFill>
                <a:schemeClr val="bg1"/>
              </a:solidFill>
              <a:latin typeface="+mn-lt"/>
            </a:rPr>
          </a:br>
          <a:br>
            <a:rPr lang="fr-FR" sz="1100" b="0" i="0" u="none" strike="noStrike" baseline="0" dirty="0">
              <a:solidFill>
                <a:schemeClr val="bg1"/>
              </a:solidFill>
              <a:latin typeface="+mn-lt"/>
            </a:rPr>
          </a:br>
          <a:r>
            <a:rPr lang="fr-FR" sz="1050" b="0" i="0" u="none" strike="noStrike" baseline="0" dirty="0">
              <a:solidFill>
                <a:schemeClr val="bg1"/>
              </a:solidFill>
              <a:latin typeface="+mn-lt"/>
            </a:rPr>
            <a:t>ex. : X-Twitter, Facebook, blogs, etc.</a:t>
          </a:r>
        </a:p>
        <a:p>
          <a:pPr marR="0" algn="ctr" rtl="0">
            <a:lnSpc>
              <a:spcPct val="100000"/>
            </a:lnSpc>
            <a:spcBef>
              <a:spcPts val="300"/>
            </a:spcBef>
            <a:spcAft>
              <a:spcPts val="300"/>
            </a:spcAft>
          </a:pPr>
          <a:endParaRPr lang="fr-FR" sz="1050" dirty="0">
            <a:solidFill>
              <a:schemeClr val="bg1"/>
            </a:solidFill>
            <a:latin typeface="+mn-lt"/>
          </a:endParaRPr>
        </a:p>
      </dgm:t>
    </dgm:pt>
    <dgm:pt modelId="{34AFDDB3-41C0-48A3-A61F-6D77109C820F}" type="parTrans" cxnId="{0DA13098-B106-4246-BDE8-A95C4B160C71}">
      <dgm:prSet/>
      <dgm:spPr>
        <a:ln>
          <a:solidFill>
            <a:srgbClr val="A2A2A2"/>
          </a:solidFill>
        </a:ln>
      </dgm:spPr>
      <dgm:t>
        <a:bodyPr/>
        <a:lstStyle/>
        <a:p>
          <a:endParaRPr lang="fr-FR">
            <a:solidFill>
              <a:schemeClr val="bg1"/>
            </a:solidFill>
            <a:latin typeface="+mj-lt"/>
          </a:endParaRPr>
        </a:p>
      </dgm:t>
    </dgm:pt>
    <dgm:pt modelId="{571D71F8-B8E7-4562-92F3-877A89F68571}" type="sibTrans" cxnId="{0DA13098-B106-4246-BDE8-A95C4B160C71}">
      <dgm:prSet/>
      <dgm:spPr/>
      <dgm:t>
        <a:bodyPr/>
        <a:lstStyle/>
        <a:p>
          <a:endParaRPr lang="fr-FR">
            <a:solidFill>
              <a:schemeClr val="bg1"/>
            </a:solidFill>
            <a:latin typeface="+mj-lt"/>
          </a:endParaRPr>
        </a:p>
      </dgm:t>
    </dgm:pt>
    <dgm:pt modelId="{A6E9887B-ADBC-4AB6-9672-307C4B0F006A}">
      <dgm:prSet custT="1"/>
      <dgm:spPr>
        <a:solidFill>
          <a:srgbClr val="13C1C2">
            <a:alpha val="20000"/>
          </a:srgbClr>
        </a:solidFill>
        <a:ln>
          <a:noFill/>
        </a:ln>
      </dgm:spPr>
      <dgm:t>
        <a:bodyPr/>
        <a:lstStyle/>
        <a:p>
          <a:pPr marR="0" algn="ctr" rtl="0"/>
          <a:r>
            <a:rPr lang="fr-FR" sz="1400" b="1" i="0" u="none" strike="noStrike" baseline="0" dirty="0">
              <a:solidFill>
                <a:schemeClr val="bg1"/>
              </a:solidFill>
              <a:latin typeface="+mn-lt"/>
            </a:rPr>
            <a:t>communication</a:t>
          </a:r>
          <a:br>
            <a:rPr lang="fr-FR" sz="1400" b="1" i="0" u="none" strike="noStrike" baseline="0" dirty="0">
              <a:solidFill>
                <a:schemeClr val="bg1"/>
              </a:solidFill>
              <a:latin typeface="+mn-lt"/>
            </a:rPr>
          </a:br>
          <a:endParaRPr lang="fr-FR" sz="1400" b="1" i="0" u="none" strike="noStrike" baseline="0" dirty="0">
            <a:solidFill>
              <a:schemeClr val="bg1"/>
            </a:solidFill>
            <a:latin typeface="+mn-lt"/>
          </a:endParaRPr>
        </a:p>
        <a:p>
          <a:pPr marR="0" algn="ctr" rtl="0"/>
          <a:r>
            <a:rPr lang="fr-FR" sz="1100" b="0" i="0" u="none" strike="noStrike" baseline="0" dirty="0">
              <a:solidFill>
                <a:schemeClr val="bg1"/>
              </a:solidFill>
              <a:latin typeface="+mn-lt"/>
            </a:rPr>
            <a:t>création</a:t>
          </a:r>
          <a:br>
            <a:rPr lang="fr-FR" sz="1100" b="0" i="0" u="none" strike="noStrike" baseline="0" dirty="0">
              <a:solidFill>
                <a:schemeClr val="bg1"/>
              </a:solidFill>
              <a:latin typeface="+mn-lt"/>
            </a:rPr>
          </a:br>
          <a:r>
            <a:rPr lang="fr-FR" sz="1100" b="0" i="0" u="none" strike="noStrike" baseline="0" dirty="0">
              <a:solidFill>
                <a:schemeClr val="bg1"/>
              </a:solidFill>
              <a:latin typeface="+mn-lt"/>
            </a:rPr>
            <a:t>de contenus spécifiques</a:t>
          </a:r>
          <a:br>
            <a:rPr lang="fr-FR" sz="1100" b="0" i="0" u="none" strike="noStrike" baseline="0" dirty="0">
              <a:solidFill>
                <a:schemeClr val="bg1"/>
              </a:solidFill>
              <a:latin typeface="+mn-lt"/>
            </a:rPr>
          </a:br>
          <a:br>
            <a:rPr lang="fr-FR" sz="1100" b="0" i="0" u="none" strike="noStrike" baseline="0" dirty="0">
              <a:solidFill>
                <a:schemeClr val="bg1"/>
              </a:solidFill>
              <a:latin typeface="+mn-lt"/>
            </a:rPr>
          </a:br>
          <a:r>
            <a:rPr lang="fr-FR" sz="1050" b="0" i="0" u="none" strike="noStrike" baseline="0" dirty="0">
              <a:solidFill>
                <a:schemeClr val="bg1"/>
              </a:solidFill>
              <a:latin typeface="+mn-lt"/>
            </a:rPr>
            <a:t>ex. : YouTube, Instagram, </a:t>
          </a:r>
          <a:r>
            <a:rPr lang="fr-FR" sz="1050" b="0" i="0" u="none" strike="noStrike" baseline="0" dirty="0" err="1">
              <a:solidFill>
                <a:schemeClr val="bg1"/>
              </a:solidFill>
              <a:latin typeface="+mn-lt"/>
            </a:rPr>
            <a:t>TikTok</a:t>
          </a:r>
          <a:r>
            <a:rPr lang="fr-FR" sz="1050" b="0" i="0" u="none" strike="noStrike" baseline="0" dirty="0">
              <a:solidFill>
                <a:schemeClr val="bg1"/>
              </a:solidFill>
              <a:latin typeface="+mn-lt"/>
            </a:rPr>
            <a:t>, blogs, etc.</a:t>
          </a:r>
        </a:p>
        <a:p>
          <a:pPr marR="0" algn="ctr" rtl="0"/>
          <a:endParaRPr lang="fr-FR" sz="1050" b="0" i="0" u="none" strike="noStrike" baseline="0" dirty="0">
            <a:solidFill>
              <a:schemeClr val="bg1"/>
            </a:solidFill>
            <a:latin typeface="+mn-lt"/>
          </a:endParaRPr>
        </a:p>
        <a:p>
          <a:pPr marR="0" algn="ctr" rtl="0"/>
          <a:endParaRPr lang="fr-FR" sz="1050" dirty="0">
            <a:solidFill>
              <a:schemeClr val="bg1"/>
            </a:solidFill>
            <a:latin typeface="+mn-lt"/>
          </a:endParaRPr>
        </a:p>
      </dgm:t>
    </dgm:pt>
    <dgm:pt modelId="{36B69532-8596-46C6-AEDC-74074600C6D1}" type="parTrans" cxnId="{6DEFB58D-D276-467D-BE97-3FB52222D605}">
      <dgm:prSet/>
      <dgm:spPr>
        <a:ln>
          <a:solidFill>
            <a:srgbClr val="A2A2A2"/>
          </a:solidFill>
        </a:ln>
      </dgm:spPr>
      <dgm:t>
        <a:bodyPr/>
        <a:lstStyle/>
        <a:p>
          <a:endParaRPr lang="fr-FR">
            <a:solidFill>
              <a:schemeClr val="bg1"/>
            </a:solidFill>
            <a:latin typeface="+mj-lt"/>
          </a:endParaRPr>
        </a:p>
      </dgm:t>
    </dgm:pt>
    <dgm:pt modelId="{5F149EAC-3533-4E62-A954-520132F5A51A}" type="sibTrans" cxnId="{6DEFB58D-D276-467D-BE97-3FB52222D605}">
      <dgm:prSet/>
      <dgm:spPr/>
      <dgm:t>
        <a:bodyPr/>
        <a:lstStyle/>
        <a:p>
          <a:endParaRPr lang="fr-FR">
            <a:solidFill>
              <a:schemeClr val="bg1"/>
            </a:solidFill>
            <a:latin typeface="+mj-lt"/>
          </a:endParaRPr>
        </a:p>
      </dgm:t>
    </dgm:pt>
    <dgm:pt modelId="{DD322384-52DF-42A8-8EBB-FDA1D1C9825A}">
      <dgm:prSet custT="1"/>
      <dgm:spPr>
        <a:solidFill>
          <a:srgbClr val="13C1C2"/>
        </a:solidFill>
        <a:ln>
          <a:noFill/>
        </a:ln>
      </dgm:spPr>
      <dgm:t>
        <a:bodyPr/>
        <a:lstStyle/>
        <a:p>
          <a:pPr marR="0" algn="ctr" rtl="0"/>
          <a:r>
            <a:rPr lang="fr-FR" sz="1600" b="1" i="0" u="none" strike="noStrike" baseline="0" dirty="0">
              <a:solidFill>
                <a:schemeClr val="bg1"/>
              </a:solidFill>
              <a:latin typeface="+mn-lt"/>
            </a:rPr>
            <a:t>Visibilité de la recherche</a:t>
          </a:r>
        </a:p>
        <a:p>
          <a:pPr marR="0" algn="ctr" rtl="0"/>
          <a:r>
            <a:rPr lang="fr-FR" sz="1600" b="1" i="0" u="none" strike="noStrike" baseline="0" dirty="0">
              <a:solidFill>
                <a:schemeClr val="bg1"/>
              </a:solidFill>
              <a:latin typeface="+mn-lt"/>
            </a:rPr>
            <a:t>sur internet</a:t>
          </a:r>
        </a:p>
        <a:p>
          <a:pPr marR="0" algn="ctr" rtl="0"/>
          <a:r>
            <a:rPr lang="fr-FR" sz="1600" b="1" i="0" u="none" strike="noStrike" baseline="0" dirty="0">
              <a:solidFill>
                <a:schemeClr val="bg1"/>
              </a:solidFill>
              <a:latin typeface="+mn-lt"/>
            </a:rPr>
            <a:t>par les réseaux sociaux</a:t>
          </a:r>
          <a:endParaRPr lang="fr-FR" sz="1600" b="1" dirty="0">
            <a:solidFill>
              <a:schemeClr val="bg1"/>
            </a:solidFill>
            <a:latin typeface="+mn-lt"/>
          </a:endParaRPr>
        </a:p>
      </dgm:t>
    </dgm:pt>
    <dgm:pt modelId="{60E3C07C-41AC-443A-8F85-8FEEC50B9E9B}" type="sibTrans" cxnId="{695CC881-3035-470C-909C-327F4A579F20}">
      <dgm:prSet/>
      <dgm:spPr/>
      <dgm:t>
        <a:bodyPr/>
        <a:lstStyle/>
        <a:p>
          <a:endParaRPr lang="fr-FR">
            <a:solidFill>
              <a:schemeClr val="bg1"/>
            </a:solidFill>
            <a:latin typeface="+mj-lt"/>
          </a:endParaRPr>
        </a:p>
      </dgm:t>
    </dgm:pt>
    <dgm:pt modelId="{DA12ACC9-979F-44C6-A265-AA6C6222A97F}" type="parTrans" cxnId="{695CC881-3035-470C-909C-327F4A579F20}">
      <dgm:prSet/>
      <dgm:spPr/>
      <dgm:t>
        <a:bodyPr/>
        <a:lstStyle/>
        <a:p>
          <a:endParaRPr lang="fr-FR">
            <a:solidFill>
              <a:schemeClr val="bg1"/>
            </a:solidFill>
            <a:latin typeface="+mj-lt"/>
          </a:endParaRPr>
        </a:p>
      </dgm:t>
    </dgm:pt>
    <dgm:pt modelId="{5EC7C8D9-058E-4859-AA70-2CFBD513C42E}">
      <dgm:prSet custT="1"/>
      <dgm:spPr>
        <a:solidFill>
          <a:srgbClr val="13C1C2">
            <a:alpha val="60000"/>
          </a:srgbClr>
        </a:solidFill>
        <a:ln>
          <a:noFill/>
        </a:ln>
      </dgm:spPr>
      <dgm:t>
        <a:bodyPr/>
        <a:lstStyle/>
        <a:p>
          <a:pPr marL="0" marR="0" lvl="0" algn="ctr" defTabSz="622300" rtl="0">
            <a:lnSpc>
              <a:spcPct val="100000"/>
            </a:lnSpc>
            <a:spcBef>
              <a:spcPts val="300"/>
            </a:spcBef>
            <a:spcAft>
              <a:spcPts val="300"/>
            </a:spcAft>
            <a:buNone/>
          </a:pPr>
          <a:endParaRPr lang="fr-FR" sz="1400" b="1" i="0" u="none" strike="noStrike" kern="1200" baseline="0" dirty="0">
            <a:solidFill>
              <a:prstClr val="white"/>
            </a:solidFill>
            <a:latin typeface="Candara"/>
            <a:ea typeface="+mn-ea"/>
            <a:cs typeface="+mn-cs"/>
          </a:endParaRPr>
        </a:p>
        <a:p>
          <a:pPr marL="0" marR="0" lvl="0" algn="ctr" defTabSz="622300" rtl="0">
            <a:lnSpc>
              <a:spcPct val="100000"/>
            </a:lnSpc>
            <a:spcBef>
              <a:spcPts val="300"/>
            </a:spcBef>
            <a:spcAft>
              <a:spcPts val="300"/>
            </a:spcAft>
            <a:buNone/>
          </a:pPr>
          <a:r>
            <a:rPr lang="fr-FR" sz="1400" b="1" i="0" u="none" strike="noStrike" kern="1200" baseline="0" dirty="0">
              <a:solidFill>
                <a:prstClr val="white"/>
              </a:solidFill>
              <a:latin typeface="+mj-lt"/>
              <a:ea typeface="+mn-ea"/>
              <a:cs typeface="+mn-cs"/>
            </a:rPr>
            <a:t>diffusion</a:t>
          </a:r>
          <a:br>
            <a:rPr lang="fr-FR" sz="1400" b="1" i="0" u="none" strike="noStrike" kern="1200" baseline="0" dirty="0">
              <a:solidFill>
                <a:prstClr val="white"/>
              </a:solidFill>
              <a:latin typeface="+mj-lt"/>
              <a:ea typeface="+mn-ea"/>
              <a:cs typeface="+mn-cs"/>
            </a:rPr>
          </a:br>
          <a:endParaRPr lang="fr-FR" sz="1400" b="1" i="0" u="none" strike="noStrike" kern="1200" baseline="0" dirty="0">
            <a:solidFill>
              <a:prstClr val="white"/>
            </a:solidFill>
            <a:latin typeface="+mj-lt"/>
            <a:ea typeface="+mn-ea"/>
            <a:cs typeface="+mn-cs"/>
          </a:endParaRPr>
        </a:p>
        <a:p>
          <a:pPr marL="0" marR="0" lvl="0" algn="ctr" defTabSz="622300" rtl="0">
            <a:lnSpc>
              <a:spcPct val="100000"/>
            </a:lnSpc>
            <a:spcBef>
              <a:spcPct val="0"/>
            </a:spcBef>
            <a:spcAft>
              <a:spcPts val="300"/>
            </a:spcAft>
            <a:buNone/>
          </a:pPr>
          <a:r>
            <a:rPr lang="fr-FR" sz="1100" b="0" i="0" u="none" strike="noStrike" kern="1200" baseline="0" dirty="0">
              <a:solidFill>
                <a:prstClr val="white"/>
              </a:solidFill>
              <a:latin typeface="+mj-lt"/>
              <a:ea typeface="+mn-ea"/>
              <a:cs typeface="+mn-cs"/>
            </a:rPr>
            <a:t>dépôt</a:t>
          </a:r>
          <a:br>
            <a:rPr lang="fr-FR" sz="1100" b="0" i="0" u="none" strike="noStrike" kern="1200" baseline="0" dirty="0">
              <a:solidFill>
                <a:prstClr val="white"/>
              </a:solidFill>
              <a:latin typeface="+mj-lt"/>
              <a:ea typeface="+mn-ea"/>
              <a:cs typeface="+mn-cs"/>
            </a:rPr>
          </a:br>
          <a:r>
            <a:rPr lang="fr-FR" sz="1100" b="0" i="0" u="none" strike="noStrike" kern="1200" baseline="0" dirty="0">
              <a:solidFill>
                <a:prstClr val="white"/>
              </a:solidFill>
              <a:latin typeface="+mj-lt"/>
              <a:ea typeface="+mn-ea"/>
              <a:cs typeface="+mn-cs"/>
            </a:rPr>
            <a:t>de ses propres travaux, </a:t>
          </a:r>
          <a:br>
            <a:rPr lang="fr-FR" sz="1100" b="0" i="0" u="none" strike="noStrike" kern="1200" baseline="0" dirty="0">
              <a:solidFill>
                <a:prstClr val="white"/>
              </a:solidFill>
              <a:latin typeface="+mj-lt"/>
              <a:ea typeface="+mn-ea"/>
              <a:cs typeface="+mn-cs"/>
            </a:rPr>
          </a:br>
          <a:r>
            <a:rPr lang="fr-FR" sz="1100" b="0" i="0" u="none" strike="noStrike" kern="1200" baseline="0" dirty="0">
              <a:solidFill>
                <a:prstClr val="white"/>
              </a:solidFill>
              <a:latin typeface="+mj-lt"/>
              <a:ea typeface="+mn-ea"/>
              <a:cs typeface="+mn-cs"/>
            </a:rPr>
            <a:t>créés pour un cadre autre</a:t>
          </a:r>
          <a:br>
            <a:rPr lang="fr-FR" sz="1100" b="0" i="0" u="none" strike="noStrike" kern="1200" baseline="0" dirty="0">
              <a:solidFill>
                <a:prstClr val="white"/>
              </a:solidFill>
              <a:latin typeface="+mj-lt"/>
              <a:ea typeface="+mn-ea"/>
              <a:cs typeface="+mn-cs"/>
            </a:rPr>
          </a:br>
          <a:br>
            <a:rPr lang="fr-FR" sz="1100" b="0" i="0" u="none" strike="noStrike" kern="1200" baseline="0" dirty="0">
              <a:solidFill>
                <a:prstClr val="white"/>
              </a:solidFill>
              <a:latin typeface="+mj-lt"/>
              <a:ea typeface="+mn-ea"/>
              <a:cs typeface="+mn-cs"/>
            </a:rPr>
          </a:br>
          <a:r>
            <a:rPr lang="fr-FR" sz="1100" b="0" i="0" u="none" strike="noStrike" kern="1200" baseline="0" dirty="0">
              <a:solidFill>
                <a:prstClr val="white"/>
              </a:solidFill>
              <a:latin typeface="+mj-lt"/>
              <a:ea typeface="+mn-ea"/>
              <a:cs typeface="+mn-cs"/>
            </a:rPr>
            <a:t>ex. : LinkedIn, ResearchGate, Academia, blogs, etc.</a:t>
          </a:r>
        </a:p>
        <a:p>
          <a:pPr marL="0" lvl="0" defTabSz="622300">
            <a:buNone/>
          </a:pPr>
          <a:endParaRPr lang="fr-FR" kern="1200" dirty="0"/>
        </a:p>
      </dgm:t>
    </dgm:pt>
    <dgm:pt modelId="{1642CF27-A7DC-4BF3-9ACD-07495EAD702E}" type="parTrans" cxnId="{99BF0A19-E445-4666-9BBC-7316C33F1599}">
      <dgm:prSet/>
      <dgm:spPr>
        <a:ln>
          <a:solidFill>
            <a:schemeClr val="bg1">
              <a:lumMod val="50000"/>
            </a:schemeClr>
          </a:solidFill>
        </a:ln>
      </dgm:spPr>
      <dgm:t>
        <a:bodyPr/>
        <a:lstStyle/>
        <a:p>
          <a:endParaRPr lang="fr-FR"/>
        </a:p>
      </dgm:t>
    </dgm:pt>
    <dgm:pt modelId="{815EE785-F5DF-482B-A81B-079DA5C23549}" type="sibTrans" cxnId="{99BF0A19-E445-4666-9BBC-7316C33F1599}">
      <dgm:prSet/>
      <dgm:spPr/>
      <dgm:t>
        <a:bodyPr/>
        <a:lstStyle/>
        <a:p>
          <a:endParaRPr lang="fr-FR"/>
        </a:p>
      </dgm:t>
    </dgm:pt>
    <dgm:pt modelId="{6FE13167-87F7-4A4D-8173-4487AF99194B}" type="pres">
      <dgm:prSet presAssocID="{4EEC3508-2559-47CC-8A64-2742E69E9BC7}" presName="hierChild1" presStyleCnt="0">
        <dgm:presLayoutVars>
          <dgm:orgChart val="1"/>
          <dgm:chPref val="1"/>
          <dgm:dir/>
          <dgm:animOne val="branch"/>
          <dgm:animLvl val="lvl"/>
          <dgm:resizeHandles/>
        </dgm:presLayoutVars>
      </dgm:prSet>
      <dgm:spPr/>
    </dgm:pt>
    <dgm:pt modelId="{2BC3DB18-8E3B-4D2D-AA06-631C2F0B8B58}" type="pres">
      <dgm:prSet presAssocID="{DD322384-52DF-42A8-8EBB-FDA1D1C9825A}" presName="hierRoot1" presStyleCnt="0">
        <dgm:presLayoutVars>
          <dgm:hierBranch/>
        </dgm:presLayoutVars>
      </dgm:prSet>
      <dgm:spPr/>
    </dgm:pt>
    <dgm:pt modelId="{1F710461-9A91-444E-9B79-B4C7057C5E03}" type="pres">
      <dgm:prSet presAssocID="{DD322384-52DF-42A8-8EBB-FDA1D1C9825A}" presName="rootComposite1" presStyleCnt="0"/>
      <dgm:spPr/>
    </dgm:pt>
    <dgm:pt modelId="{217CF7A7-E50B-409E-A040-1E5595B21023}" type="pres">
      <dgm:prSet presAssocID="{DD322384-52DF-42A8-8EBB-FDA1D1C9825A}" presName="rootText1" presStyleLbl="node0" presStyleIdx="0" presStyleCnt="1" custScaleX="184538" custScaleY="174946" custLinFactNeighborY="-49421">
        <dgm:presLayoutVars>
          <dgm:chPref val="3"/>
        </dgm:presLayoutVars>
      </dgm:prSet>
      <dgm:spPr/>
    </dgm:pt>
    <dgm:pt modelId="{8D92FDA4-FC28-4BA8-93AD-B70CC64309CE}" type="pres">
      <dgm:prSet presAssocID="{DD322384-52DF-42A8-8EBB-FDA1D1C9825A}" presName="rootConnector1" presStyleLbl="node1" presStyleIdx="0" presStyleCnt="0"/>
      <dgm:spPr/>
    </dgm:pt>
    <dgm:pt modelId="{77D5134E-1DFD-464D-8458-34A7E1B6FB8A}" type="pres">
      <dgm:prSet presAssocID="{DD322384-52DF-42A8-8EBB-FDA1D1C9825A}" presName="hierChild2" presStyleCnt="0"/>
      <dgm:spPr/>
    </dgm:pt>
    <dgm:pt modelId="{E6508751-D4B9-4ED3-A020-D1DAE211F6AA}" type="pres">
      <dgm:prSet presAssocID="{49B1FD68-5EAA-4BB5-902E-14B99D6DF902}" presName="Name35" presStyleLbl="parChTrans1D2" presStyleIdx="0" presStyleCnt="4"/>
      <dgm:spPr/>
    </dgm:pt>
    <dgm:pt modelId="{CD2FEC66-F95D-46EF-BFBE-9A26A18F1D5E}" type="pres">
      <dgm:prSet presAssocID="{DB88725D-CDA2-4162-A68B-BBB8295C2CC1}" presName="hierRoot2" presStyleCnt="0">
        <dgm:presLayoutVars>
          <dgm:hierBranch/>
        </dgm:presLayoutVars>
      </dgm:prSet>
      <dgm:spPr/>
    </dgm:pt>
    <dgm:pt modelId="{3080F5CF-D02B-42AB-8433-08DDA5D28AA0}" type="pres">
      <dgm:prSet presAssocID="{DB88725D-CDA2-4162-A68B-BBB8295C2CC1}" presName="rootComposite" presStyleCnt="0"/>
      <dgm:spPr/>
    </dgm:pt>
    <dgm:pt modelId="{E1CE7C9B-5141-42A1-B213-CDA4F04685AB}" type="pres">
      <dgm:prSet presAssocID="{DB88725D-CDA2-4162-A68B-BBB8295C2CC1}" presName="rootText" presStyleLbl="node2" presStyleIdx="0" presStyleCnt="4" custScaleX="121021" custScaleY="265113" custLinFactNeighborX="3829" custLinFactNeighborY="-3310">
        <dgm:presLayoutVars>
          <dgm:chPref val="3"/>
        </dgm:presLayoutVars>
      </dgm:prSet>
      <dgm:spPr/>
    </dgm:pt>
    <dgm:pt modelId="{E314BB52-63F6-4321-A651-4C639C5FC8A5}" type="pres">
      <dgm:prSet presAssocID="{DB88725D-CDA2-4162-A68B-BBB8295C2CC1}" presName="rootConnector" presStyleLbl="node2" presStyleIdx="0" presStyleCnt="4"/>
      <dgm:spPr/>
    </dgm:pt>
    <dgm:pt modelId="{57934CC6-E4C1-47E7-BAD3-8135C854ACA6}" type="pres">
      <dgm:prSet presAssocID="{DB88725D-CDA2-4162-A68B-BBB8295C2CC1}" presName="hierChild4" presStyleCnt="0"/>
      <dgm:spPr/>
    </dgm:pt>
    <dgm:pt modelId="{82F05EFC-DBE3-436B-82DF-CF0CA594967B}" type="pres">
      <dgm:prSet presAssocID="{DB88725D-CDA2-4162-A68B-BBB8295C2CC1}" presName="hierChild5" presStyleCnt="0"/>
      <dgm:spPr/>
    </dgm:pt>
    <dgm:pt modelId="{6AB929AC-7599-4A4D-ABA6-86B089C08A7A}" type="pres">
      <dgm:prSet presAssocID="{1642CF27-A7DC-4BF3-9ACD-07495EAD702E}" presName="Name35" presStyleLbl="parChTrans1D2" presStyleIdx="1" presStyleCnt="4"/>
      <dgm:spPr/>
    </dgm:pt>
    <dgm:pt modelId="{DCA7CF9F-D509-42A1-B680-0A7CC981D05C}" type="pres">
      <dgm:prSet presAssocID="{5EC7C8D9-058E-4859-AA70-2CFBD513C42E}" presName="hierRoot2" presStyleCnt="0">
        <dgm:presLayoutVars>
          <dgm:hierBranch val="init"/>
        </dgm:presLayoutVars>
      </dgm:prSet>
      <dgm:spPr/>
    </dgm:pt>
    <dgm:pt modelId="{59D4ABA1-04D4-4E41-B79F-04BDFF6776F4}" type="pres">
      <dgm:prSet presAssocID="{5EC7C8D9-058E-4859-AA70-2CFBD513C42E}" presName="rootComposite" presStyleCnt="0"/>
      <dgm:spPr/>
    </dgm:pt>
    <dgm:pt modelId="{43E6B62D-223C-4175-B7EC-68569FF08176}" type="pres">
      <dgm:prSet presAssocID="{5EC7C8D9-058E-4859-AA70-2CFBD513C42E}" presName="rootText" presStyleLbl="node2" presStyleIdx="1" presStyleCnt="4" custScaleX="121021" custScaleY="265113" custLinFactNeighborX="3369" custLinFactNeighborY="-2693">
        <dgm:presLayoutVars>
          <dgm:chPref val="3"/>
        </dgm:presLayoutVars>
      </dgm:prSet>
      <dgm:spPr/>
    </dgm:pt>
    <dgm:pt modelId="{6F891891-94AF-47BA-A7F9-4BD560F849FB}" type="pres">
      <dgm:prSet presAssocID="{5EC7C8D9-058E-4859-AA70-2CFBD513C42E}" presName="rootConnector" presStyleLbl="node2" presStyleIdx="1" presStyleCnt="4"/>
      <dgm:spPr/>
    </dgm:pt>
    <dgm:pt modelId="{8A530B06-39DD-44CE-9BE3-4BB6D09D8D82}" type="pres">
      <dgm:prSet presAssocID="{5EC7C8D9-058E-4859-AA70-2CFBD513C42E}" presName="hierChild4" presStyleCnt="0"/>
      <dgm:spPr/>
    </dgm:pt>
    <dgm:pt modelId="{EE6E8D37-23EE-4000-B90A-CEBABCB4E313}" type="pres">
      <dgm:prSet presAssocID="{5EC7C8D9-058E-4859-AA70-2CFBD513C42E}" presName="hierChild5" presStyleCnt="0"/>
      <dgm:spPr/>
    </dgm:pt>
    <dgm:pt modelId="{A0E01103-F358-44DE-B41C-0DD6A57C7E14}" type="pres">
      <dgm:prSet presAssocID="{34AFDDB3-41C0-48A3-A61F-6D77109C820F}" presName="Name35" presStyleLbl="parChTrans1D2" presStyleIdx="2" presStyleCnt="4"/>
      <dgm:spPr/>
    </dgm:pt>
    <dgm:pt modelId="{DBC0D5D1-DD4C-4F33-89CA-393877087F8F}" type="pres">
      <dgm:prSet presAssocID="{3E8A48EC-2B7B-4BF2-896A-5906819E9517}" presName="hierRoot2" presStyleCnt="0">
        <dgm:presLayoutVars>
          <dgm:hierBranch/>
        </dgm:presLayoutVars>
      </dgm:prSet>
      <dgm:spPr/>
    </dgm:pt>
    <dgm:pt modelId="{96D51471-6E6E-491F-926B-13B69C7853CB}" type="pres">
      <dgm:prSet presAssocID="{3E8A48EC-2B7B-4BF2-896A-5906819E9517}" presName="rootComposite" presStyleCnt="0"/>
      <dgm:spPr/>
    </dgm:pt>
    <dgm:pt modelId="{5819BD3E-981B-4145-87D7-3B8E7A35353C}" type="pres">
      <dgm:prSet presAssocID="{3E8A48EC-2B7B-4BF2-896A-5906819E9517}" presName="rootText" presStyleLbl="node2" presStyleIdx="2" presStyleCnt="4" custScaleX="121021" custScaleY="265113" custLinFactNeighborX="-77" custLinFactNeighborY="-3602">
        <dgm:presLayoutVars>
          <dgm:chPref val="3"/>
        </dgm:presLayoutVars>
      </dgm:prSet>
      <dgm:spPr/>
    </dgm:pt>
    <dgm:pt modelId="{1DC91F49-C15D-4565-9798-0D6A9131B324}" type="pres">
      <dgm:prSet presAssocID="{3E8A48EC-2B7B-4BF2-896A-5906819E9517}" presName="rootConnector" presStyleLbl="node2" presStyleIdx="2" presStyleCnt="4"/>
      <dgm:spPr/>
    </dgm:pt>
    <dgm:pt modelId="{80E407DD-30B8-4454-B59E-4F36F48AA0C7}" type="pres">
      <dgm:prSet presAssocID="{3E8A48EC-2B7B-4BF2-896A-5906819E9517}" presName="hierChild4" presStyleCnt="0"/>
      <dgm:spPr/>
    </dgm:pt>
    <dgm:pt modelId="{B2A7375C-04DF-482C-ACB8-F0DC930CD6CB}" type="pres">
      <dgm:prSet presAssocID="{3E8A48EC-2B7B-4BF2-896A-5906819E9517}" presName="hierChild5" presStyleCnt="0"/>
      <dgm:spPr/>
    </dgm:pt>
    <dgm:pt modelId="{1F61051C-A7DB-4FE0-80B1-E6C4335DD369}" type="pres">
      <dgm:prSet presAssocID="{36B69532-8596-46C6-AEDC-74074600C6D1}" presName="Name35" presStyleLbl="parChTrans1D2" presStyleIdx="3" presStyleCnt="4"/>
      <dgm:spPr/>
    </dgm:pt>
    <dgm:pt modelId="{59FC11D5-60B2-48D4-97CC-580462518391}" type="pres">
      <dgm:prSet presAssocID="{A6E9887B-ADBC-4AB6-9672-307C4B0F006A}" presName="hierRoot2" presStyleCnt="0">
        <dgm:presLayoutVars>
          <dgm:hierBranch/>
        </dgm:presLayoutVars>
      </dgm:prSet>
      <dgm:spPr/>
    </dgm:pt>
    <dgm:pt modelId="{9346F1F4-F13D-4354-8731-6691CFDECBB7}" type="pres">
      <dgm:prSet presAssocID="{A6E9887B-ADBC-4AB6-9672-307C4B0F006A}" presName="rootComposite" presStyleCnt="0"/>
      <dgm:spPr/>
    </dgm:pt>
    <dgm:pt modelId="{9E4EDFEA-A893-4F6A-8105-0543B3C3505E}" type="pres">
      <dgm:prSet presAssocID="{A6E9887B-ADBC-4AB6-9672-307C4B0F006A}" presName="rootText" presStyleLbl="node2" presStyleIdx="3" presStyleCnt="4" custScaleX="121021" custScaleY="265113" custLinFactNeighborX="-5790" custLinFactNeighborY="-3309">
        <dgm:presLayoutVars>
          <dgm:chPref val="3"/>
        </dgm:presLayoutVars>
      </dgm:prSet>
      <dgm:spPr/>
    </dgm:pt>
    <dgm:pt modelId="{13B35207-09A9-4DED-AA37-F3B3937A420B}" type="pres">
      <dgm:prSet presAssocID="{A6E9887B-ADBC-4AB6-9672-307C4B0F006A}" presName="rootConnector" presStyleLbl="node2" presStyleIdx="3" presStyleCnt="4"/>
      <dgm:spPr/>
    </dgm:pt>
    <dgm:pt modelId="{0C3651CF-52AA-476A-8CC5-C41EADEAFDAD}" type="pres">
      <dgm:prSet presAssocID="{A6E9887B-ADBC-4AB6-9672-307C4B0F006A}" presName="hierChild4" presStyleCnt="0"/>
      <dgm:spPr/>
    </dgm:pt>
    <dgm:pt modelId="{3117BE10-36E9-4145-8B42-F8C01ED41E6F}" type="pres">
      <dgm:prSet presAssocID="{A6E9887B-ADBC-4AB6-9672-307C4B0F006A}" presName="hierChild5" presStyleCnt="0"/>
      <dgm:spPr/>
    </dgm:pt>
    <dgm:pt modelId="{36B5825D-DD75-4657-95E6-D90067980DAF}" type="pres">
      <dgm:prSet presAssocID="{DD322384-52DF-42A8-8EBB-FDA1D1C9825A}" presName="hierChild3" presStyleCnt="0"/>
      <dgm:spPr/>
    </dgm:pt>
  </dgm:ptLst>
  <dgm:cxnLst>
    <dgm:cxn modelId="{5F5A7513-62DD-4AFE-B0E7-8EF569CB8A1F}" type="presOf" srcId="{A6E9887B-ADBC-4AB6-9672-307C4B0F006A}" destId="{13B35207-09A9-4DED-AA37-F3B3937A420B}" srcOrd="1" destOrd="0" presId="urn:microsoft.com/office/officeart/2005/8/layout/orgChart1"/>
    <dgm:cxn modelId="{99BF0A19-E445-4666-9BBC-7316C33F1599}" srcId="{DD322384-52DF-42A8-8EBB-FDA1D1C9825A}" destId="{5EC7C8D9-058E-4859-AA70-2CFBD513C42E}" srcOrd="1" destOrd="0" parTransId="{1642CF27-A7DC-4BF3-9ACD-07495EAD702E}" sibTransId="{815EE785-F5DF-482B-A81B-079DA5C23549}"/>
    <dgm:cxn modelId="{21456729-7891-4A9F-9315-56041FAAA9B9}" srcId="{DD322384-52DF-42A8-8EBB-FDA1D1C9825A}" destId="{DB88725D-CDA2-4162-A68B-BBB8295C2CC1}" srcOrd="0" destOrd="0" parTransId="{49B1FD68-5EAA-4BB5-902E-14B99D6DF902}" sibTransId="{B6349808-35F1-459A-8170-8D591C2F8933}"/>
    <dgm:cxn modelId="{F7706F34-112E-4DE9-B368-36312E954E74}" type="presOf" srcId="{DD322384-52DF-42A8-8EBB-FDA1D1C9825A}" destId="{217CF7A7-E50B-409E-A040-1E5595B21023}" srcOrd="0" destOrd="0" presId="urn:microsoft.com/office/officeart/2005/8/layout/orgChart1"/>
    <dgm:cxn modelId="{8C159262-D4E8-4584-9A73-5A9086B235EF}" type="presOf" srcId="{5EC7C8D9-058E-4859-AA70-2CFBD513C42E}" destId="{43E6B62D-223C-4175-B7EC-68569FF08176}" srcOrd="0" destOrd="0" presId="urn:microsoft.com/office/officeart/2005/8/layout/orgChart1"/>
    <dgm:cxn modelId="{E1EB2246-4789-4537-AE2B-64D1447F81DC}" type="presOf" srcId="{1642CF27-A7DC-4BF3-9ACD-07495EAD702E}" destId="{6AB929AC-7599-4A4D-ABA6-86B089C08A7A}" srcOrd="0" destOrd="0" presId="urn:microsoft.com/office/officeart/2005/8/layout/orgChart1"/>
    <dgm:cxn modelId="{A4D9A94C-6C30-43D5-813F-3AD5BCAE082C}" type="presOf" srcId="{34AFDDB3-41C0-48A3-A61F-6D77109C820F}" destId="{A0E01103-F358-44DE-B41C-0DD6A57C7E14}" srcOrd="0" destOrd="0" presId="urn:microsoft.com/office/officeart/2005/8/layout/orgChart1"/>
    <dgm:cxn modelId="{EF09FF54-5171-49E7-9C93-4EC547D8EB7B}" type="presOf" srcId="{DB88725D-CDA2-4162-A68B-BBB8295C2CC1}" destId="{E314BB52-63F6-4321-A651-4C639C5FC8A5}" srcOrd="1" destOrd="0" presId="urn:microsoft.com/office/officeart/2005/8/layout/orgChart1"/>
    <dgm:cxn modelId="{E0AA5975-0B28-4755-8D49-99ABDDB3488A}" type="presOf" srcId="{A6E9887B-ADBC-4AB6-9672-307C4B0F006A}" destId="{9E4EDFEA-A893-4F6A-8105-0543B3C3505E}" srcOrd="0" destOrd="0" presId="urn:microsoft.com/office/officeart/2005/8/layout/orgChart1"/>
    <dgm:cxn modelId="{A6529257-930C-408E-81BF-FFDEF8FB9FCE}" type="presOf" srcId="{DD322384-52DF-42A8-8EBB-FDA1D1C9825A}" destId="{8D92FDA4-FC28-4BA8-93AD-B70CC64309CE}" srcOrd="1" destOrd="0" presId="urn:microsoft.com/office/officeart/2005/8/layout/orgChart1"/>
    <dgm:cxn modelId="{695CC881-3035-470C-909C-327F4A579F20}" srcId="{4EEC3508-2559-47CC-8A64-2742E69E9BC7}" destId="{DD322384-52DF-42A8-8EBB-FDA1D1C9825A}" srcOrd="0" destOrd="0" parTransId="{DA12ACC9-979F-44C6-A265-AA6C6222A97F}" sibTransId="{60E3C07C-41AC-443A-8F85-8FEEC50B9E9B}"/>
    <dgm:cxn modelId="{6DEFB58D-D276-467D-BE97-3FB52222D605}" srcId="{DD322384-52DF-42A8-8EBB-FDA1D1C9825A}" destId="{A6E9887B-ADBC-4AB6-9672-307C4B0F006A}" srcOrd="3" destOrd="0" parTransId="{36B69532-8596-46C6-AEDC-74074600C6D1}" sibTransId="{5F149EAC-3533-4E62-A954-520132F5A51A}"/>
    <dgm:cxn modelId="{0DA13098-B106-4246-BDE8-A95C4B160C71}" srcId="{DD322384-52DF-42A8-8EBB-FDA1D1C9825A}" destId="{3E8A48EC-2B7B-4BF2-896A-5906819E9517}" srcOrd="2" destOrd="0" parTransId="{34AFDDB3-41C0-48A3-A61F-6D77109C820F}" sibTransId="{571D71F8-B8E7-4562-92F3-877A89F68571}"/>
    <dgm:cxn modelId="{BBB8E59E-C3BC-4C17-BB35-055FE00974BC}" type="presOf" srcId="{5EC7C8D9-058E-4859-AA70-2CFBD513C42E}" destId="{6F891891-94AF-47BA-A7F9-4BD560F849FB}" srcOrd="1" destOrd="0" presId="urn:microsoft.com/office/officeart/2005/8/layout/orgChart1"/>
    <dgm:cxn modelId="{64A5B5BA-1AD8-4E09-9772-4E7BB64E0381}" type="presOf" srcId="{3E8A48EC-2B7B-4BF2-896A-5906819E9517}" destId="{1DC91F49-C15D-4565-9798-0D6A9131B324}" srcOrd="1" destOrd="0" presId="urn:microsoft.com/office/officeart/2005/8/layout/orgChart1"/>
    <dgm:cxn modelId="{24C766CA-052F-49F9-810A-12031B6CD6E2}" type="presOf" srcId="{4EEC3508-2559-47CC-8A64-2742E69E9BC7}" destId="{6FE13167-87F7-4A4D-8173-4487AF99194B}" srcOrd="0" destOrd="0" presId="urn:microsoft.com/office/officeart/2005/8/layout/orgChart1"/>
    <dgm:cxn modelId="{3FB6E8CD-E98E-43F3-8DB7-E6FE31152B4B}" type="presOf" srcId="{49B1FD68-5EAA-4BB5-902E-14B99D6DF902}" destId="{E6508751-D4B9-4ED3-A020-D1DAE211F6AA}" srcOrd="0" destOrd="0" presId="urn:microsoft.com/office/officeart/2005/8/layout/orgChart1"/>
    <dgm:cxn modelId="{0EB301E0-A0C8-49F4-AB25-F28C05FFB1BC}" type="presOf" srcId="{3E8A48EC-2B7B-4BF2-896A-5906819E9517}" destId="{5819BD3E-981B-4145-87D7-3B8E7A35353C}" srcOrd="0" destOrd="0" presId="urn:microsoft.com/office/officeart/2005/8/layout/orgChart1"/>
    <dgm:cxn modelId="{803596F9-C683-4A4C-8592-0508FC56BB1A}" type="presOf" srcId="{36B69532-8596-46C6-AEDC-74074600C6D1}" destId="{1F61051C-A7DB-4FE0-80B1-E6C4335DD369}" srcOrd="0" destOrd="0" presId="urn:microsoft.com/office/officeart/2005/8/layout/orgChart1"/>
    <dgm:cxn modelId="{CEAA54FA-9849-42E3-B997-2BD6AB0DF90A}" type="presOf" srcId="{DB88725D-CDA2-4162-A68B-BBB8295C2CC1}" destId="{E1CE7C9B-5141-42A1-B213-CDA4F04685AB}" srcOrd="0" destOrd="0" presId="urn:microsoft.com/office/officeart/2005/8/layout/orgChart1"/>
    <dgm:cxn modelId="{70684289-2A3E-4AB5-B6D7-5FA0E311FB2A}" type="presParOf" srcId="{6FE13167-87F7-4A4D-8173-4487AF99194B}" destId="{2BC3DB18-8E3B-4D2D-AA06-631C2F0B8B58}" srcOrd="0" destOrd="0" presId="urn:microsoft.com/office/officeart/2005/8/layout/orgChart1"/>
    <dgm:cxn modelId="{3D66724F-77BB-428F-B5D4-5B1984C98016}" type="presParOf" srcId="{2BC3DB18-8E3B-4D2D-AA06-631C2F0B8B58}" destId="{1F710461-9A91-444E-9B79-B4C7057C5E03}" srcOrd="0" destOrd="0" presId="urn:microsoft.com/office/officeart/2005/8/layout/orgChart1"/>
    <dgm:cxn modelId="{72BDC0A9-50A9-456F-8B08-2A9EDFB208C2}" type="presParOf" srcId="{1F710461-9A91-444E-9B79-B4C7057C5E03}" destId="{217CF7A7-E50B-409E-A040-1E5595B21023}" srcOrd="0" destOrd="0" presId="urn:microsoft.com/office/officeart/2005/8/layout/orgChart1"/>
    <dgm:cxn modelId="{97231278-7C16-4987-B357-CDD858D4AC99}" type="presParOf" srcId="{1F710461-9A91-444E-9B79-B4C7057C5E03}" destId="{8D92FDA4-FC28-4BA8-93AD-B70CC64309CE}" srcOrd="1" destOrd="0" presId="urn:microsoft.com/office/officeart/2005/8/layout/orgChart1"/>
    <dgm:cxn modelId="{2952D905-8F4E-414E-971A-179C6946D51F}" type="presParOf" srcId="{2BC3DB18-8E3B-4D2D-AA06-631C2F0B8B58}" destId="{77D5134E-1DFD-464D-8458-34A7E1B6FB8A}" srcOrd="1" destOrd="0" presId="urn:microsoft.com/office/officeart/2005/8/layout/orgChart1"/>
    <dgm:cxn modelId="{64ADFA07-9E55-42D4-BDCE-7997B1695F02}" type="presParOf" srcId="{77D5134E-1DFD-464D-8458-34A7E1B6FB8A}" destId="{E6508751-D4B9-4ED3-A020-D1DAE211F6AA}" srcOrd="0" destOrd="0" presId="urn:microsoft.com/office/officeart/2005/8/layout/orgChart1"/>
    <dgm:cxn modelId="{DDF21BF9-A1DD-4377-8CFD-937C2EBADABE}" type="presParOf" srcId="{77D5134E-1DFD-464D-8458-34A7E1B6FB8A}" destId="{CD2FEC66-F95D-46EF-BFBE-9A26A18F1D5E}" srcOrd="1" destOrd="0" presId="urn:microsoft.com/office/officeart/2005/8/layout/orgChart1"/>
    <dgm:cxn modelId="{AABB8298-1071-49A7-AB9F-3B5814F7C124}" type="presParOf" srcId="{CD2FEC66-F95D-46EF-BFBE-9A26A18F1D5E}" destId="{3080F5CF-D02B-42AB-8433-08DDA5D28AA0}" srcOrd="0" destOrd="0" presId="urn:microsoft.com/office/officeart/2005/8/layout/orgChart1"/>
    <dgm:cxn modelId="{B44C2EF7-304F-41AC-8678-C017A9D40A70}" type="presParOf" srcId="{3080F5CF-D02B-42AB-8433-08DDA5D28AA0}" destId="{E1CE7C9B-5141-42A1-B213-CDA4F04685AB}" srcOrd="0" destOrd="0" presId="urn:microsoft.com/office/officeart/2005/8/layout/orgChart1"/>
    <dgm:cxn modelId="{15EDBE99-D5E9-4F52-BBFD-CDF5DD96805B}" type="presParOf" srcId="{3080F5CF-D02B-42AB-8433-08DDA5D28AA0}" destId="{E314BB52-63F6-4321-A651-4C639C5FC8A5}" srcOrd="1" destOrd="0" presId="urn:microsoft.com/office/officeart/2005/8/layout/orgChart1"/>
    <dgm:cxn modelId="{8546A32D-DA4F-4A54-8563-339E7E0531B9}" type="presParOf" srcId="{CD2FEC66-F95D-46EF-BFBE-9A26A18F1D5E}" destId="{57934CC6-E4C1-47E7-BAD3-8135C854ACA6}" srcOrd="1" destOrd="0" presId="urn:microsoft.com/office/officeart/2005/8/layout/orgChart1"/>
    <dgm:cxn modelId="{69F3A951-A47E-4B68-9FEB-8EB4B2A2FFD9}" type="presParOf" srcId="{CD2FEC66-F95D-46EF-BFBE-9A26A18F1D5E}" destId="{82F05EFC-DBE3-436B-82DF-CF0CA594967B}" srcOrd="2" destOrd="0" presId="urn:microsoft.com/office/officeart/2005/8/layout/orgChart1"/>
    <dgm:cxn modelId="{A1B807D6-F0E1-4D5E-B4C0-B20FA98EB942}" type="presParOf" srcId="{77D5134E-1DFD-464D-8458-34A7E1B6FB8A}" destId="{6AB929AC-7599-4A4D-ABA6-86B089C08A7A}" srcOrd="2" destOrd="0" presId="urn:microsoft.com/office/officeart/2005/8/layout/orgChart1"/>
    <dgm:cxn modelId="{EBF82482-8535-484A-B1F9-C68D8C288CF5}" type="presParOf" srcId="{77D5134E-1DFD-464D-8458-34A7E1B6FB8A}" destId="{DCA7CF9F-D509-42A1-B680-0A7CC981D05C}" srcOrd="3" destOrd="0" presId="urn:microsoft.com/office/officeart/2005/8/layout/orgChart1"/>
    <dgm:cxn modelId="{73BF74BF-D005-4861-A8E5-2C5BED5839E2}" type="presParOf" srcId="{DCA7CF9F-D509-42A1-B680-0A7CC981D05C}" destId="{59D4ABA1-04D4-4E41-B79F-04BDFF6776F4}" srcOrd="0" destOrd="0" presId="urn:microsoft.com/office/officeart/2005/8/layout/orgChart1"/>
    <dgm:cxn modelId="{51B15716-B07E-4D0B-8C5E-7BE9B47C4BA9}" type="presParOf" srcId="{59D4ABA1-04D4-4E41-B79F-04BDFF6776F4}" destId="{43E6B62D-223C-4175-B7EC-68569FF08176}" srcOrd="0" destOrd="0" presId="urn:microsoft.com/office/officeart/2005/8/layout/orgChart1"/>
    <dgm:cxn modelId="{D517FE91-8DFC-4614-A7F5-80863516165A}" type="presParOf" srcId="{59D4ABA1-04D4-4E41-B79F-04BDFF6776F4}" destId="{6F891891-94AF-47BA-A7F9-4BD560F849FB}" srcOrd="1" destOrd="0" presId="urn:microsoft.com/office/officeart/2005/8/layout/orgChart1"/>
    <dgm:cxn modelId="{06EB45E6-90DC-4145-ADE8-CCB9484EAF4E}" type="presParOf" srcId="{DCA7CF9F-D509-42A1-B680-0A7CC981D05C}" destId="{8A530B06-39DD-44CE-9BE3-4BB6D09D8D82}" srcOrd="1" destOrd="0" presId="urn:microsoft.com/office/officeart/2005/8/layout/orgChart1"/>
    <dgm:cxn modelId="{FCCA5835-EF32-4816-A481-043ADB9179E0}" type="presParOf" srcId="{DCA7CF9F-D509-42A1-B680-0A7CC981D05C}" destId="{EE6E8D37-23EE-4000-B90A-CEBABCB4E313}" srcOrd="2" destOrd="0" presId="urn:microsoft.com/office/officeart/2005/8/layout/orgChart1"/>
    <dgm:cxn modelId="{840FACF6-7C60-4737-86DD-7C51D13756B5}" type="presParOf" srcId="{77D5134E-1DFD-464D-8458-34A7E1B6FB8A}" destId="{A0E01103-F358-44DE-B41C-0DD6A57C7E14}" srcOrd="4" destOrd="0" presId="urn:microsoft.com/office/officeart/2005/8/layout/orgChart1"/>
    <dgm:cxn modelId="{AA3834BD-2E2D-487C-BCA8-4FA969B12BE2}" type="presParOf" srcId="{77D5134E-1DFD-464D-8458-34A7E1B6FB8A}" destId="{DBC0D5D1-DD4C-4F33-89CA-393877087F8F}" srcOrd="5" destOrd="0" presId="urn:microsoft.com/office/officeart/2005/8/layout/orgChart1"/>
    <dgm:cxn modelId="{F816BDDF-38E4-4671-8961-B3CC3B65CDD6}" type="presParOf" srcId="{DBC0D5D1-DD4C-4F33-89CA-393877087F8F}" destId="{96D51471-6E6E-491F-926B-13B69C7853CB}" srcOrd="0" destOrd="0" presId="urn:microsoft.com/office/officeart/2005/8/layout/orgChart1"/>
    <dgm:cxn modelId="{F6B874A4-D69D-43AB-BB7E-529D35269903}" type="presParOf" srcId="{96D51471-6E6E-491F-926B-13B69C7853CB}" destId="{5819BD3E-981B-4145-87D7-3B8E7A35353C}" srcOrd="0" destOrd="0" presId="urn:microsoft.com/office/officeart/2005/8/layout/orgChart1"/>
    <dgm:cxn modelId="{982BB3CA-9A8D-4173-BDDE-78B9610A5F49}" type="presParOf" srcId="{96D51471-6E6E-491F-926B-13B69C7853CB}" destId="{1DC91F49-C15D-4565-9798-0D6A9131B324}" srcOrd="1" destOrd="0" presId="urn:microsoft.com/office/officeart/2005/8/layout/orgChart1"/>
    <dgm:cxn modelId="{43D8C0EC-3E3A-4DCD-B180-5E8DF1ED228E}" type="presParOf" srcId="{DBC0D5D1-DD4C-4F33-89CA-393877087F8F}" destId="{80E407DD-30B8-4454-B59E-4F36F48AA0C7}" srcOrd="1" destOrd="0" presId="urn:microsoft.com/office/officeart/2005/8/layout/orgChart1"/>
    <dgm:cxn modelId="{281CFC0F-8E31-47E4-BA88-26AA0978F74D}" type="presParOf" srcId="{DBC0D5D1-DD4C-4F33-89CA-393877087F8F}" destId="{B2A7375C-04DF-482C-ACB8-F0DC930CD6CB}" srcOrd="2" destOrd="0" presId="urn:microsoft.com/office/officeart/2005/8/layout/orgChart1"/>
    <dgm:cxn modelId="{0A2A7B21-A339-47B3-8C01-FC0FC1035381}" type="presParOf" srcId="{77D5134E-1DFD-464D-8458-34A7E1B6FB8A}" destId="{1F61051C-A7DB-4FE0-80B1-E6C4335DD369}" srcOrd="6" destOrd="0" presId="urn:microsoft.com/office/officeart/2005/8/layout/orgChart1"/>
    <dgm:cxn modelId="{3A723134-CF50-4D4F-9916-AA26698CF0BC}" type="presParOf" srcId="{77D5134E-1DFD-464D-8458-34A7E1B6FB8A}" destId="{59FC11D5-60B2-48D4-97CC-580462518391}" srcOrd="7" destOrd="0" presId="urn:microsoft.com/office/officeart/2005/8/layout/orgChart1"/>
    <dgm:cxn modelId="{3B36D2CF-B744-4F7B-8B2C-C447D6ABF0CF}" type="presParOf" srcId="{59FC11D5-60B2-48D4-97CC-580462518391}" destId="{9346F1F4-F13D-4354-8731-6691CFDECBB7}" srcOrd="0" destOrd="0" presId="urn:microsoft.com/office/officeart/2005/8/layout/orgChart1"/>
    <dgm:cxn modelId="{AC019E28-E543-42D5-824F-1F4230782394}" type="presParOf" srcId="{9346F1F4-F13D-4354-8731-6691CFDECBB7}" destId="{9E4EDFEA-A893-4F6A-8105-0543B3C3505E}" srcOrd="0" destOrd="0" presId="urn:microsoft.com/office/officeart/2005/8/layout/orgChart1"/>
    <dgm:cxn modelId="{EFF4C414-C777-47A6-8DF0-B2B9DF47A61E}" type="presParOf" srcId="{9346F1F4-F13D-4354-8731-6691CFDECBB7}" destId="{13B35207-09A9-4DED-AA37-F3B3937A420B}" srcOrd="1" destOrd="0" presId="urn:microsoft.com/office/officeart/2005/8/layout/orgChart1"/>
    <dgm:cxn modelId="{EAEF631E-D7D1-4773-92D7-0AAECCCEAE68}" type="presParOf" srcId="{59FC11D5-60B2-48D4-97CC-580462518391}" destId="{0C3651CF-52AA-476A-8CC5-C41EADEAFDAD}" srcOrd="1" destOrd="0" presId="urn:microsoft.com/office/officeart/2005/8/layout/orgChart1"/>
    <dgm:cxn modelId="{B336266E-AB29-4D28-BC03-DFD86027B1E7}" type="presParOf" srcId="{59FC11D5-60B2-48D4-97CC-580462518391}" destId="{3117BE10-36E9-4145-8B42-F8C01ED41E6F}" srcOrd="2" destOrd="0" presId="urn:microsoft.com/office/officeart/2005/8/layout/orgChart1"/>
    <dgm:cxn modelId="{6C24FC7E-B51B-4C78-8CF1-45DDBAE03924}" type="presParOf" srcId="{2BC3DB18-8E3B-4D2D-AA06-631C2F0B8B58}" destId="{36B5825D-DD75-4657-95E6-D90067980DA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1051C-A7DB-4FE0-80B1-E6C4335DD369}">
      <dsp:nvSpPr>
        <dsp:cNvPr id="0" name=""/>
        <dsp:cNvSpPr/>
      </dsp:nvSpPr>
      <dsp:spPr>
        <a:xfrm>
          <a:off x="5102017" y="1628910"/>
          <a:ext cx="3859223" cy="498345"/>
        </a:xfrm>
        <a:custGeom>
          <a:avLst/>
          <a:gdLst/>
          <a:ahLst/>
          <a:cxnLst/>
          <a:rect l="0" t="0" r="0" b="0"/>
          <a:pathLst>
            <a:path>
              <a:moveTo>
                <a:pt x="0" y="0"/>
              </a:moveTo>
              <a:lnTo>
                <a:pt x="0" y="302816"/>
              </a:lnTo>
              <a:lnTo>
                <a:pt x="3859223" y="302816"/>
              </a:lnTo>
              <a:lnTo>
                <a:pt x="3859223" y="498345"/>
              </a:lnTo>
            </a:path>
          </a:pathLst>
        </a:custGeom>
        <a:noFill/>
        <a:ln w="12700" cap="flat" cmpd="sng" algn="ctr">
          <a:solidFill>
            <a:srgbClr val="A2A2A2"/>
          </a:solidFill>
          <a:prstDash val="solid"/>
          <a:miter lim="800000"/>
        </a:ln>
        <a:effectLst/>
      </dsp:spPr>
      <dsp:style>
        <a:lnRef idx="2">
          <a:scrgbClr r="0" g="0" b="0"/>
        </a:lnRef>
        <a:fillRef idx="0">
          <a:scrgbClr r="0" g="0" b="0"/>
        </a:fillRef>
        <a:effectRef idx="0">
          <a:scrgbClr r="0" g="0" b="0"/>
        </a:effectRef>
        <a:fontRef idx="minor"/>
      </dsp:style>
    </dsp:sp>
    <dsp:sp modelId="{A0E01103-F358-44DE-B41C-0DD6A57C7E14}">
      <dsp:nvSpPr>
        <dsp:cNvPr id="0" name=""/>
        <dsp:cNvSpPr/>
      </dsp:nvSpPr>
      <dsp:spPr>
        <a:xfrm>
          <a:off x="5102017" y="1628910"/>
          <a:ext cx="1320914" cy="495617"/>
        </a:xfrm>
        <a:custGeom>
          <a:avLst/>
          <a:gdLst/>
          <a:ahLst/>
          <a:cxnLst/>
          <a:rect l="0" t="0" r="0" b="0"/>
          <a:pathLst>
            <a:path>
              <a:moveTo>
                <a:pt x="0" y="0"/>
              </a:moveTo>
              <a:lnTo>
                <a:pt x="0" y="300088"/>
              </a:lnTo>
              <a:lnTo>
                <a:pt x="1320914" y="300088"/>
              </a:lnTo>
              <a:lnTo>
                <a:pt x="1320914" y="495617"/>
              </a:lnTo>
            </a:path>
          </a:pathLst>
        </a:custGeom>
        <a:noFill/>
        <a:ln w="12700" cap="flat" cmpd="sng" algn="ctr">
          <a:solidFill>
            <a:srgbClr val="A2A2A2"/>
          </a:solidFill>
          <a:prstDash val="solid"/>
          <a:miter lim="800000"/>
        </a:ln>
        <a:effectLst/>
      </dsp:spPr>
      <dsp:style>
        <a:lnRef idx="2">
          <a:scrgbClr r="0" g="0" b="0"/>
        </a:lnRef>
        <a:fillRef idx="0">
          <a:scrgbClr r="0" g="0" b="0"/>
        </a:fillRef>
        <a:effectRef idx="0">
          <a:scrgbClr r="0" g="0" b="0"/>
        </a:effectRef>
        <a:fontRef idx="minor"/>
      </dsp:style>
    </dsp:sp>
    <dsp:sp modelId="{6AB929AC-7599-4A4D-ABA6-86B089C08A7A}">
      <dsp:nvSpPr>
        <dsp:cNvPr id="0" name=""/>
        <dsp:cNvSpPr/>
      </dsp:nvSpPr>
      <dsp:spPr>
        <a:xfrm>
          <a:off x="3842406" y="1628910"/>
          <a:ext cx="1259610" cy="504081"/>
        </a:xfrm>
        <a:custGeom>
          <a:avLst/>
          <a:gdLst/>
          <a:ahLst/>
          <a:cxnLst/>
          <a:rect l="0" t="0" r="0" b="0"/>
          <a:pathLst>
            <a:path>
              <a:moveTo>
                <a:pt x="1259610" y="0"/>
              </a:moveTo>
              <a:lnTo>
                <a:pt x="1259610" y="308551"/>
              </a:lnTo>
              <a:lnTo>
                <a:pt x="0" y="308551"/>
              </a:lnTo>
              <a:lnTo>
                <a:pt x="0" y="50408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E6508751-D4B9-4ED3-A020-D1DAE211F6AA}">
      <dsp:nvSpPr>
        <dsp:cNvPr id="0" name=""/>
        <dsp:cNvSpPr/>
      </dsp:nvSpPr>
      <dsp:spPr>
        <a:xfrm>
          <a:off x="1206276" y="1628910"/>
          <a:ext cx="3895740" cy="498336"/>
        </a:xfrm>
        <a:custGeom>
          <a:avLst/>
          <a:gdLst/>
          <a:ahLst/>
          <a:cxnLst/>
          <a:rect l="0" t="0" r="0" b="0"/>
          <a:pathLst>
            <a:path>
              <a:moveTo>
                <a:pt x="3895740" y="0"/>
              </a:moveTo>
              <a:lnTo>
                <a:pt x="3895740" y="302806"/>
              </a:lnTo>
              <a:lnTo>
                <a:pt x="0" y="302806"/>
              </a:lnTo>
              <a:lnTo>
                <a:pt x="0" y="498336"/>
              </a:lnTo>
            </a:path>
          </a:pathLst>
        </a:custGeom>
        <a:noFill/>
        <a:ln w="12700" cap="flat" cmpd="sng" algn="ctr">
          <a:solidFill>
            <a:srgbClr val="A2A2A2"/>
          </a:solidFill>
          <a:prstDash val="solid"/>
          <a:miter lim="800000"/>
        </a:ln>
        <a:effectLst/>
      </dsp:spPr>
      <dsp:style>
        <a:lnRef idx="2">
          <a:scrgbClr r="0" g="0" b="0"/>
        </a:lnRef>
        <a:fillRef idx="0">
          <a:scrgbClr r="0" g="0" b="0"/>
        </a:fillRef>
        <a:effectRef idx="0">
          <a:scrgbClr r="0" g="0" b="0"/>
        </a:effectRef>
        <a:fontRef idx="minor"/>
      </dsp:style>
    </dsp:sp>
    <dsp:sp modelId="{217CF7A7-E50B-409E-A040-1E5595B21023}">
      <dsp:nvSpPr>
        <dsp:cNvPr id="0" name=""/>
        <dsp:cNvSpPr/>
      </dsp:nvSpPr>
      <dsp:spPr>
        <a:xfrm>
          <a:off x="3383796" y="0"/>
          <a:ext cx="3436441" cy="1628910"/>
        </a:xfrm>
        <a:prstGeom prst="rect">
          <a:avLst/>
        </a:prstGeom>
        <a:solidFill>
          <a:srgbClr val="13C1C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711200" rtl="0">
            <a:lnSpc>
              <a:spcPct val="90000"/>
            </a:lnSpc>
            <a:spcBef>
              <a:spcPct val="0"/>
            </a:spcBef>
            <a:spcAft>
              <a:spcPct val="35000"/>
            </a:spcAft>
            <a:buNone/>
          </a:pPr>
          <a:r>
            <a:rPr lang="fr-FR" sz="1600" b="1" i="0" u="none" strike="noStrike" kern="1200" baseline="0" dirty="0">
              <a:solidFill>
                <a:schemeClr val="bg1"/>
              </a:solidFill>
              <a:latin typeface="+mn-lt"/>
            </a:rPr>
            <a:t>Visibilité de la recherche</a:t>
          </a:r>
        </a:p>
        <a:p>
          <a:pPr marL="0" marR="0" lvl="0" indent="0" algn="ctr" defTabSz="711200" rtl="0">
            <a:lnSpc>
              <a:spcPct val="90000"/>
            </a:lnSpc>
            <a:spcBef>
              <a:spcPct val="0"/>
            </a:spcBef>
            <a:spcAft>
              <a:spcPct val="35000"/>
            </a:spcAft>
            <a:buNone/>
          </a:pPr>
          <a:r>
            <a:rPr lang="fr-FR" sz="1600" b="1" i="0" u="none" strike="noStrike" kern="1200" baseline="0" dirty="0">
              <a:solidFill>
                <a:schemeClr val="bg1"/>
              </a:solidFill>
              <a:latin typeface="+mn-lt"/>
            </a:rPr>
            <a:t>sur internet</a:t>
          </a:r>
        </a:p>
        <a:p>
          <a:pPr marL="0" marR="0" lvl="0" indent="0" algn="ctr" defTabSz="711200" rtl="0">
            <a:lnSpc>
              <a:spcPct val="90000"/>
            </a:lnSpc>
            <a:spcBef>
              <a:spcPct val="0"/>
            </a:spcBef>
            <a:spcAft>
              <a:spcPct val="35000"/>
            </a:spcAft>
            <a:buNone/>
          </a:pPr>
          <a:r>
            <a:rPr lang="fr-FR" sz="1600" b="1" i="0" u="none" strike="noStrike" kern="1200" baseline="0" dirty="0">
              <a:solidFill>
                <a:schemeClr val="bg1"/>
              </a:solidFill>
              <a:latin typeface="+mn-lt"/>
            </a:rPr>
            <a:t>par les réseaux sociaux</a:t>
          </a:r>
          <a:endParaRPr lang="fr-FR" sz="1600" b="1" kern="1200" dirty="0">
            <a:solidFill>
              <a:schemeClr val="bg1"/>
            </a:solidFill>
            <a:latin typeface="+mn-lt"/>
          </a:endParaRPr>
        </a:p>
      </dsp:txBody>
      <dsp:txXfrm>
        <a:off x="3383796" y="0"/>
        <a:ext cx="3436441" cy="1628910"/>
      </dsp:txXfrm>
    </dsp:sp>
    <dsp:sp modelId="{E1CE7C9B-5141-42A1-B213-CDA4F04685AB}">
      <dsp:nvSpPr>
        <dsp:cNvPr id="0" name=""/>
        <dsp:cNvSpPr/>
      </dsp:nvSpPr>
      <dsp:spPr>
        <a:xfrm>
          <a:off x="79458" y="2127246"/>
          <a:ext cx="2253636" cy="2468449"/>
        </a:xfrm>
        <a:prstGeom prst="rect">
          <a:avLst/>
        </a:prstGeom>
        <a:solidFill>
          <a:srgbClr val="13C1C2">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66725" rtl="0">
            <a:lnSpc>
              <a:spcPct val="100000"/>
            </a:lnSpc>
            <a:spcBef>
              <a:spcPct val="0"/>
            </a:spcBef>
            <a:spcAft>
              <a:spcPts val="300"/>
            </a:spcAft>
            <a:buNone/>
          </a:pPr>
          <a:endParaRPr lang="fr-FR" sz="1050" kern="1200" dirty="0">
            <a:solidFill>
              <a:schemeClr val="bg1"/>
            </a:solidFill>
            <a:latin typeface="+mn-lt"/>
          </a:endParaRPr>
        </a:p>
      </dsp:txBody>
      <dsp:txXfrm>
        <a:off x="79458" y="2127246"/>
        <a:ext cx="2253636" cy="2468449"/>
      </dsp:txXfrm>
    </dsp:sp>
    <dsp:sp modelId="{43E6B62D-223C-4175-B7EC-68569FF08176}">
      <dsp:nvSpPr>
        <dsp:cNvPr id="0" name=""/>
        <dsp:cNvSpPr/>
      </dsp:nvSpPr>
      <dsp:spPr>
        <a:xfrm>
          <a:off x="2715588" y="2132991"/>
          <a:ext cx="2253636" cy="2468449"/>
        </a:xfrm>
        <a:prstGeom prst="rect">
          <a:avLst/>
        </a:prstGeom>
        <a:solidFill>
          <a:srgbClr val="13C1C2">
            <a:alpha val="6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622300" rtl="0">
            <a:lnSpc>
              <a:spcPct val="100000"/>
            </a:lnSpc>
            <a:spcBef>
              <a:spcPct val="0"/>
            </a:spcBef>
            <a:spcAft>
              <a:spcPts val="300"/>
            </a:spcAft>
            <a:buNone/>
          </a:pPr>
          <a:endParaRPr lang="fr-FR" sz="1400" b="1" i="0" u="none" strike="noStrike" kern="1200" baseline="0" dirty="0">
            <a:solidFill>
              <a:prstClr val="white"/>
            </a:solidFill>
            <a:latin typeface="Candara"/>
            <a:ea typeface="+mn-ea"/>
            <a:cs typeface="+mn-cs"/>
          </a:endParaRPr>
        </a:p>
        <a:p>
          <a:pPr marL="0" marR="0" lvl="0" indent="0" algn="ctr" defTabSz="622300" rtl="0">
            <a:lnSpc>
              <a:spcPct val="100000"/>
            </a:lnSpc>
            <a:spcBef>
              <a:spcPct val="0"/>
            </a:spcBef>
            <a:spcAft>
              <a:spcPts val="300"/>
            </a:spcAft>
            <a:buNone/>
          </a:pPr>
          <a:r>
            <a:rPr lang="fr-FR" sz="1400" b="1" i="0" u="none" strike="noStrike" kern="1200" baseline="0" dirty="0">
              <a:solidFill>
                <a:prstClr val="white"/>
              </a:solidFill>
              <a:latin typeface="+mj-lt"/>
              <a:ea typeface="+mn-ea"/>
              <a:cs typeface="+mn-cs"/>
            </a:rPr>
            <a:t>diffusion</a:t>
          </a:r>
          <a:br>
            <a:rPr lang="fr-FR" sz="1400" b="1" i="0" u="none" strike="noStrike" kern="1200" baseline="0" dirty="0">
              <a:solidFill>
                <a:prstClr val="white"/>
              </a:solidFill>
              <a:latin typeface="+mj-lt"/>
              <a:ea typeface="+mn-ea"/>
              <a:cs typeface="+mn-cs"/>
            </a:rPr>
          </a:br>
          <a:endParaRPr lang="fr-FR" sz="1400" b="1" i="0" u="none" strike="noStrike" kern="1200" baseline="0" dirty="0">
            <a:solidFill>
              <a:prstClr val="white"/>
            </a:solidFill>
            <a:latin typeface="+mj-lt"/>
            <a:ea typeface="+mn-ea"/>
            <a:cs typeface="+mn-cs"/>
          </a:endParaRPr>
        </a:p>
        <a:p>
          <a:pPr marL="0" marR="0" lvl="0" indent="0" algn="ctr" defTabSz="622300" rtl="0">
            <a:lnSpc>
              <a:spcPct val="100000"/>
            </a:lnSpc>
            <a:spcBef>
              <a:spcPct val="0"/>
            </a:spcBef>
            <a:spcAft>
              <a:spcPts val="300"/>
            </a:spcAft>
            <a:buNone/>
          </a:pPr>
          <a:r>
            <a:rPr lang="fr-FR" sz="1100" b="0" i="0" u="none" strike="noStrike" kern="1200" baseline="0" dirty="0">
              <a:solidFill>
                <a:prstClr val="white"/>
              </a:solidFill>
              <a:latin typeface="+mj-lt"/>
              <a:ea typeface="+mn-ea"/>
              <a:cs typeface="+mn-cs"/>
            </a:rPr>
            <a:t>dépôt</a:t>
          </a:r>
          <a:br>
            <a:rPr lang="fr-FR" sz="1100" b="0" i="0" u="none" strike="noStrike" kern="1200" baseline="0" dirty="0">
              <a:solidFill>
                <a:prstClr val="white"/>
              </a:solidFill>
              <a:latin typeface="+mj-lt"/>
              <a:ea typeface="+mn-ea"/>
              <a:cs typeface="+mn-cs"/>
            </a:rPr>
          </a:br>
          <a:r>
            <a:rPr lang="fr-FR" sz="1100" b="0" i="0" u="none" strike="noStrike" kern="1200" baseline="0" dirty="0">
              <a:solidFill>
                <a:prstClr val="white"/>
              </a:solidFill>
              <a:latin typeface="+mj-lt"/>
              <a:ea typeface="+mn-ea"/>
              <a:cs typeface="+mn-cs"/>
            </a:rPr>
            <a:t>de ses propres travaux, </a:t>
          </a:r>
          <a:br>
            <a:rPr lang="fr-FR" sz="1100" b="0" i="0" u="none" strike="noStrike" kern="1200" baseline="0" dirty="0">
              <a:solidFill>
                <a:prstClr val="white"/>
              </a:solidFill>
              <a:latin typeface="+mj-lt"/>
              <a:ea typeface="+mn-ea"/>
              <a:cs typeface="+mn-cs"/>
            </a:rPr>
          </a:br>
          <a:r>
            <a:rPr lang="fr-FR" sz="1100" b="0" i="0" u="none" strike="noStrike" kern="1200" baseline="0" dirty="0">
              <a:solidFill>
                <a:prstClr val="white"/>
              </a:solidFill>
              <a:latin typeface="+mj-lt"/>
              <a:ea typeface="+mn-ea"/>
              <a:cs typeface="+mn-cs"/>
            </a:rPr>
            <a:t>créés pour un cadre autre</a:t>
          </a:r>
          <a:br>
            <a:rPr lang="fr-FR" sz="1100" b="0" i="0" u="none" strike="noStrike" kern="1200" baseline="0" dirty="0">
              <a:solidFill>
                <a:prstClr val="white"/>
              </a:solidFill>
              <a:latin typeface="+mj-lt"/>
              <a:ea typeface="+mn-ea"/>
              <a:cs typeface="+mn-cs"/>
            </a:rPr>
          </a:br>
          <a:br>
            <a:rPr lang="fr-FR" sz="1100" b="0" i="0" u="none" strike="noStrike" kern="1200" baseline="0" dirty="0">
              <a:solidFill>
                <a:prstClr val="white"/>
              </a:solidFill>
              <a:latin typeface="+mj-lt"/>
              <a:ea typeface="+mn-ea"/>
              <a:cs typeface="+mn-cs"/>
            </a:rPr>
          </a:br>
          <a:r>
            <a:rPr lang="fr-FR" sz="1100" b="0" i="0" u="none" strike="noStrike" kern="1200" baseline="0" dirty="0">
              <a:solidFill>
                <a:prstClr val="white"/>
              </a:solidFill>
              <a:latin typeface="+mj-lt"/>
              <a:ea typeface="+mn-ea"/>
              <a:cs typeface="+mn-cs"/>
            </a:rPr>
            <a:t>ex. : LinkedIn, ResearchGate, Academia, blogs, etc.</a:t>
          </a:r>
        </a:p>
        <a:p>
          <a:pPr marL="0" lvl="0" indent="0" defTabSz="622300">
            <a:spcBef>
              <a:spcPct val="0"/>
            </a:spcBef>
            <a:buNone/>
          </a:pPr>
          <a:endParaRPr lang="fr-FR" kern="1200" dirty="0"/>
        </a:p>
      </dsp:txBody>
      <dsp:txXfrm>
        <a:off x="2715588" y="2132991"/>
        <a:ext cx="2253636" cy="2468449"/>
      </dsp:txXfrm>
    </dsp:sp>
    <dsp:sp modelId="{5819BD3E-981B-4145-87D7-3B8E7A35353C}">
      <dsp:nvSpPr>
        <dsp:cNvPr id="0" name=""/>
        <dsp:cNvSpPr/>
      </dsp:nvSpPr>
      <dsp:spPr>
        <a:xfrm>
          <a:off x="5296113" y="2124528"/>
          <a:ext cx="2253636" cy="2468449"/>
        </a:xfrm>
        <a:prstGeom prst="rect">
          <a:avLst/>
        </a:prstGeom>
        <a:solidFill>
          <a:srgbClr val="13C1C2">
            <a:alpha val="4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622300" rtl="0">
            <a:lnSpc>
              <a:spcPct val="100000"/>
            </a:lnSpc>
            <a:spcBef>
              <a:spcPct val="0"/>
            </a:spcBef>
            <a:spcAft>
              <a:spcPts val="300"/>
            </a:spcAft>
            <a:buNone/>
          </a:pPr>
          <a:r>
            <a:rPr lang="fr-FR" sz="1400" b="1" i="0" u="none" strike="noStrike" kern="1200" baseline="0" dirty="0">
              <a:solidFill>
                <a:schemeClr val="bg1"/>
              </a:solidFill>
              <a:latin typeface="+mn-lt"/>
            </a:rPr>
            <a:t>curation</a:t>
          </a:r>
          <a:br>
            <a:rPr lang="fr-FR" sz="1400" b="1" i="0" u="none" strike="noStrike" kern="1200" baseline="0" dirty="0">
              <a:solidFill>
                <a:schemeClr val="bg1"/>
              </a:solidFill>
              <a:latin typeface="+mn-lt"/>
            </a:rPr>
          </a:br>
          <a:endParaRPr lang="fr-FR" sz="1400" b="1" i="0" u="none" strike="noStrike" kern="1200" baseline="0" dirty="0">
            <a:solidFill>
              <a:schemeClr val="bg1"/>
            </a:solidFill>
            <a:latin typeface="+mn-lt"/>
          </a:endParaRPr>
        </a:p>
        <a:p>
          <a:pPr marL="0" marR="0" lvl="0" indent="0" algn="ctr" defTabSz="622300" rtl="0">
            <a:lnSpc>
              <a:spcPct val="100000"/>
            </a:lnSpc>
            <a:spcBef>
              <a:spcPct val="0"/>
            </a:spcBef>
            <a:spcAft>
              <a:spcPts val="300"/>
            </a:spcAft>
            <a:buNone/>
          </a:pPr>
          <a:r>
            <a:rPr lang="fr-FR" sz="1100" b="0" i="0" u="none" strike="noStrike" kern="1200" baseline="0" dirty="0">
              <a:solidFill>
                <a:schemeClr val="bg1"/>
              </a:solidFill>
              <a:latin typeface="+mn-lt"/>
            </a:rPr>
            <a:t>rediffusion</a:t>
          </a:r>
          <a:br>
            <a:rPr lang="fr-FR" sz="1100" b="0" i="0" u="none" strike="noStrike" kern="1200" baseline="0" dirty="0">
              <a:solidFill>
                <a:schemeClr val="bg1"/>
              </a:solidFill>
              <a:latin typeface="+mn-lt"/>
            </a:rPr>
          </a:br>
          <a:r>
            <a:rPr lang="fr-FR" sz="1100" b="0" i="0" u="none" strike="noStrike" kern="1200" baseline="0" dirty="0">
              <a:solidFill>
                <a:schemeClr val="bg1"/>
              </a:solidFill>
              <a:latin typeface="+mn-lt"/>
            </a:rPr>
            <a:t>d’informations préexistantes</a:t>
          </a:r>
          <a:br>
            <a:rPr lang="fr-FR" sz="1100" b="0" i="0" u="none" strike="noStrike" kern="1200" baseline="0" dirty="0">
              <a:solidFill>
                <a:schemeClr val="bg1"/>
              </a:solidFill>
              <a:latin typeface="+mn-lt"/>
            </a:rPr>
          </a:br>
          <a:r>
            <a:rPr lang="fr-FR" sz="1100" b="0" i="0" u="none" strike="noStrike" kern="1200" baseline="0" dirty="0">
              <a:solidFill>
                <a:schemeClr val="bg1"/>
              </a:solidFill>
              <a:latin typeface="+mn-lt"/>
            </a:rPr>
            <a:t>dont on n’est pas l’auteur</a:t>
          </a:r>
          <a:br>
            <a:rPr lang="fr-FR" sz="1100" b="0" i="0" u="none" strike="noStrike" kern="1200" baseline="0" dirty="0">
              <a:solidFill>
                <a:schemeClr val="bg1"/>
              </a:solidFill>
              <a:latin typeface="+mn-lt"/>
            </a:rPr>
          </a:br>
          <a:br>
            <a:rPr lang="fr-FR" sz="1100" b="0" i="0" u="none" strike="noStrike" kern="1200" baseline="0" dirty="0">
              <a:solidFill>
                <a:schemeClr val="bg1"/>
              </a:solidFill>
              <a:latin typeface="+mn-lt"/>
            </a:rPr>
          </a:br>
          <a:r>
            <a:rPr lang="fr-FR" sz="1050" b="0" i="0" u="none" strike="noStrike" kern="1200" baseline="0" dirty="0">
              <a:solidFill>
                <a:schemeClr val="bg1"/>
              </a:solidFill>
              <a:latin typeface="+mn-lt"/>
            </a:rPr>
            <a:t>ex. : X-Twitter, Facebook, blogs, etc.</a:t>
          </a:r>
        </a:p>
        <a:p>
          <a:pPr marL="0" marR="0" lvl="0" indent="0" algn="ctr" defTabSz="622300" rtl="0">
            <a:lnSpc>
              <a:spcPct val="100000"/>
            </a:lnSpc>
            <a:spcBef>
              <a:spcPct val="0"/>
            </a:spcBef>
            <a:spcAft>
              <a:spcPts val="300"/>
            </a:spcAft>
            <a:buNone/>
          </a:pPr>
          <a:endParaRPr lang="fr-FR" sz="1050" kern="1200" dirty="0">
            <a:solidFill>
              <a:schemeClr val="bg1"/>
            </a:solidFill>
            <a:latin typeface="+mn-lt"/>
          </a:endParaRPr>
        </a:p>
      </dsp:txBody>
      <dsp:txXfrm>
        <a:off x="5296113" y="2124528"/>
        <a:ext cx="2253636" cy="2468449"/>
      </dsp:txXfrm>
    </dsp:sp>
    <dsp:sp modelId="{9E4EDFEA-A893-4F6A-8105-0543B3C3505E}">
      <dsp:nvSpPr>
        <dsp:cNvPr id="0" name=""/>
        <dsp:cNvSpPr/>
      </dsp:nvSpPr>
      <dsp:spPr>
        <a:xfrm>
          <a:off x="7834422" y="2127256"/>
          <a:ext cx="2253636" cy="2468449"/>
        </a:xfrm>
        <a:prstGeom prst="rect">
          <a:avLst/>
        </a:prstGeom>
        <a:solidFill>
          <a:srgbClr val="13C1C2">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622300" rtl="0">
            <a:lnSpc>
              <a:spcPct val="90000"/>
            </a:lnSpc>
            <a:spcBef>
              <a:spcPct val="0"/>
            </a:spcBef>
            <a:spcAft>
              <a:spcPct val="35000"/>
            </a:spcAft>
            <a:buNone/>
          </a:pPr>
          <a:r>
            <a:rPr lang="fr-FR" sz="1400" b="1" i="0" u="none" strike="noStrike" kern="1200" baseline="0" dirty="0">
              <a:solidFill>
                <a:schemeClr val="bg1"/>
              </a:solidFill>
              <a:latin typeface="+mn-lt"/>
            </a:rPr>
            <a:t>communication</a:t>
          </a:r>
          <a:br>
            <a:rPr lang="fr-FR" sz="1400" b="1" i="0" u="none" strike="noStrike" kern="1200" baseline="0" dirty="0">
              <a:solidFill>
                <a:schemeClr val="bg1"/>
              </a:solidFill>
              <a:latin typeface="+mn-lt"/>
            </a:rPr>
          </a:br>
          <a:endParaRPr lang="fr-FR" sz="1400" b="1" i="0" u="none" strike="noStrike" kern="1200" baseline="0" dirty="0">
            <a:solidFill>
              <a:schemeClr val="bg1"/>
            </a:solidFill>
            <a:latin typeface="+mn-lt"/>
          </a:endParaRPr>
        </a:p>
        <a:p>
          <a:pPr marL="0" marR="0" lvl="0" indent="0" algn="ctr" defTabSz="622300" rtl="0">
            <a:lnSpc>
              <a:spcPct val="90000"/>
            </a:lnSpc>
            <a:spcBef>
              <a:spcPct val="0"/>
            </a:spcBef>
            <a:spcAft>
              <a:spcPct val="35000"/>
            </a:spcAft>
            <a:buNone/>
          </a:pPr>
          <a:r>
            <a:rPr lang="fr-FR" sz="1100" b="0" i="0" u="none" strike="noStrike" kern="1200" baseline="0" dirty="0">
              <a:solidFill>
                <a:schemeClr val="bg1"/>
              </a:solidFill>
              <a:latin typeface="+mn-lt"/>
            </a:rPr>
            <a:t>création</a:t>
          </a:r>
          <a:br>
            <a:rPr lang="fr-FR" sz="1100" b="0" i="0" u="none" strike="noStrike" kern="1200" baseline="0" dirty="0">
              <a:solidFill>
                <a:schemeClr val="bg1"/>
              </a:solidFill>
              <a:latin typeface="+mn-lt"/>
            </a:rPr>
          </a:br>
          <a:r>
            <a:rPr lang="fr-FR" sz="1100" b="0" i="0" u="none" strike="noStrike" kern="1200" baseline="0" dirty="0">
              <a:solidFill>
                <a:schemeClr val="bg1"/>
              </a:solidFill>
              <a:latin typeface="+mn-lt"/>
            </a:rPr>
            <a:t>de contenus spécifiques</a:t>
          </a:r>
          <a:br>
            <a:rPr lang="fr-FR" sz="1100" b="0" i="0" u="none" strike="noStrike" kern="1200" baseline="0" dirty="0">
              <a:solidFill>
                <a:schemeClr val="bg1"/>
              </a:solidFill>
              <a:latin typeface="+mn-lt"/>
            </a:rPr>
          </a:br>
          <a:br>
            <a:rPr lang="fr-FR" sz="1100" b="0" i="0" u="none" strike="noStrike" kern="1200" baseline="0" dirty="0">
              <a:solidFill>
                <a:schemeClr val="bg1"/>
              </a:solidFill>
              <a:latin typeface="+mn-lt"/>
            </a:rPr>
          </a:br>
          <a:r>
            <a:rPr lang="fr-FR" sz="1050" b="0" i="0" u="none" strike="noStrike" kern="1200" baseline="0" dirty="0">
              <a:solidFill>
                <a:schemeClr val="bg1"/>
              </a:solidFill>
              <a:latin typeface="+mn-lt"/>
            </a:rPr>
            <a:t>ex. : YouTube, Instagram, </a:t>
          </a:r>
          <a:r>
            <a:rPr lang="fr-FR" sz="1050" b="0" i="0" u="none" strike="noStrike" kern="1200" baseline="0" dirty="0" err="1">
              <a:solidFill>
                <a:schemeClr val="bg1"/>
              </a:solidFill>
              <a:latin typeface="+mn-lt"/>
            </a:rPr>
            <a:t>TikTok</a:t>
          </a:r>
          <a:r>
            <a:rPr lang="fr-FR" sz="1050" b="0" i="0" u="none" strike="noStrike" kern="1200" baseline="0" dirty="0">
              <a:solidFill>
                <a:schemeClr val="bg1"/>
              </a:solidFill>
              <a:latin typeface="+mn-lt"/>
            </a:rPr>
            <a:t>, blogs, etc.</a:t>
          </a:r>
        </a:p>
        <a:p>
          <a:pPr marL="0" marR="0" lvl="0" indent="0" algn="ctr" defTabSz="622300" rtl="0">
            <a:lnSpc>
              <a:spcPct val="90000"/>
            </a:lnSpc>
            <a:spcBef>
              <a:spcPct val="0"/>
            </a:spcBef>
            <a:spcAft>
              <a:spcPct val="35000"/>
            </a:spcAft>
            <a:buNone/>
          </a:pPr>
          <a:endParaRPr lang="fr-FR" sz="1050" b="0" i="0" u="none" strike="noStrike" kern="1200" baseline="0" dirty="0">
            <a:solidFill>
              <a:schemeClr val="bg1"/>
            </a:solidFill>
            <a:latin typeface="+mn-lt"/>
          </a:endParaRPr>
        </a:p>
        <a:p>
          <a:pPr marL="0" marR="0" lvl="0" indent="0" algn="ctr" defTabSz="622300" rtl="0">
            <a:lnSpc>
              <a:spcPct val="90000"/>
            </a:lnSpc>
            <a:spcBef>
              <a:spcPct val="0"/>
            </a:spcBef>
            <a:spcAft>
              <a:spcPct val="35000"/>
            </a:spcAft>
            <a:buNone/>
          </a:pPr>
          <a:endParaRPr lang="fr-FR" sz="1050" kern="1200" dirty="0">
            <a:solidFill>
              <a:schemeClr val="bg1"/>
            </a:solidFill>
            <a:latin typeface="+mn-lt"/>
          </a:endParaRPr>
        </a:p>
      </dsp:txBody>
      <dsp:txXfrm>
        <a:off x="7834422" y="2127256"/>
        <a:ext cx="2253636" cy="246844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02EC54F-AFD7-4E7E-970F-327E5E65C6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AA2EB2D-EF6D-4ECF-81E0-D8EF37FDB9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24EF25-5883-49A1-BA61-AF8AA3D6C7FF}" type="datetimeFigureOut">
              <a:rPr lang="fr-FR" smtClean="0"/>
              <a:t>21/05/2024</a:t>
            </a:fld>
            <a:endParaRPr lang="fr-FR"/>
          </a:p>
        </p:txBody>
      </p:sp>
      <p:sp>
        <p:nvSpPr>
          <p:cNvPr id="4" name="Espace réservé du pied de page 3">
            <a:extLst>
              <a:ext uri="{FF2B5EF4-FFF2-40B4-BE49-F238E27FC236}">
                <a16:creationId xmlns:a16="http://schemas.microsoft.com/office/drawing/2014/main" id="{7D590002-A815-484A-AD69-D28571BA46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4493DB7-B67C-407C-B876-FC58CD13E1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4F9B0B-A833-4395-8D2D-D3AD8280A809}" type="slidenum">
              <a:rPr lang="fr-FR" smtClean="0"/>
              <a:t>‹N°›</a:t>
            </a:fld>
            <a:endParaRPr lang="fr-FR"/>
          </a:p>
        </p:txBody>
      </p:sp>
    </p:spTree>
    <p:extLst>
      <p:ext uri="{BB962C8B-B14F-4D97-AF65-F5344CB8AC3E}">
        <p14:creationId xmlns:p14="http://schemas.microsoft.com/office/powerpoint/2010/main" val="98556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AFF9A-B641-4967-B6CE-414857760C9F}" type="datetimeFigureOut">
              <a:rPr lang="fr-FR" smtClean="0"/>
              <a:t>21/05/2024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B9B05-7290-4E08-9FA3-D4FE1DD12607}" type="slidenum">
              <a:rPr lang="fr-FR" smtClean="0"/>
              <a:t>‹N°›</a:t>
            </a:fld>
            <a:endParaRPr lang="fr-FR"/>
          </a:p>
        </p:txBody>
      </p:sp>
    </p:spTree>
    <p:extLst>
      <p:ext uri="{BB962C8B-B14F-4D97-AF65-F5344CB8AC3E}">
        <p14:creationId xmlns:p14="http://schemas.microsoft.com/office/powerpoint/2010/main" val="243010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ccsd.cnrs.fr/" TargetMode="External"/><Relationship Id="rId7" Type="http://schemas.openxmlformats.org/officeDocument/2006/relationships/hyperlink" Target="https://barometredelascienceouverte.esr.gouv.fr/publications/archives?id=repositories.dynamique-hal"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www.ccsd.cnrs.fr/assemblee-partenaires-hal/?cat=2362" TargetMode="External"/><Relationship Id="rId5" Type="http://schemas.openxmlformats.org/officeDocument/2006/relationships/hyperlink" Target="https://www.enseignementsup-recherche.gouv.fr/fr/la-feuille-de-route-nationale-des-infrastructures-de-recherche-2021-84056" TargetMode="External"/><Relationship Id="rId4" Type="http://schemas.openxmlformats.org/officeDocument/2006/relationships/hyperlink" Target="https://www.ouvrirlascience.fr/deuxieme-plan-national-pour-la-science-ouverte/"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firstmonday.org/ojs/index.php/fm/article/view/7296"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enthese.hypotheses.org/1526"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illustration : </a:t>
            </a:r>
            <a:r>
              <a:rPr lang="en-US" sz="1200" i="1" dirty="0"/>
              <a:t>1933 American Telephone &amp; Telegraph Co. Weaving World Of Speech Ad Bell System. </a:t>
            </a:r>
            <a:r>
              <a:rPr lang="fr-FR" sz="1200" dirty="0"/>
              <a:t>Via </a:t>
            </a:r>
            <a:r>
              <a:rPr lang="fr-FR" sz="1200" dirty="0" err="1"/>
              <a:t>Ebay</a:t>
            </a:r>
            <a:r>
              <a:rPr lang="fr-FR" sz="1200" dirty="0"/>
              <a:t> (http://www.ebay.com/itm/1933-American-Telephone-Telegraph-Co-Weaving-World-Of-Speech-Ad-Bell-System-/261469286709)</a:t>
            </a:r>
          </a:p>
          <a:p>
            <a:endParaRPr lang="fr-FR" dirty="0"/>
          </a:p>
          <a:p>
            <a:endParaRPr lang="fr-FR" dirty="0"/>
          </a:p>
          <a:p>
            <a:r>
              <a:rPr lang="fr-FR" dirty="0"/>
              <a:t>une histoire de + 15 ans (Facebook : 20 ans)</a:t>
            </a:r>
          </a:p>
          <a:p>
            <a:pPr marL="171450" indent="-171450">
              <a:buFontTx/>
              <a:buChar char="-"/>
            </a:pPr>
            <a:r>
              <a:rPr lang="fr-FR" dirty="0"/>
              <a:t>arrivée à maturité</a:t>
            </a:r>
          </a:p>
          <a:p>
            <a:pPr marL="171450" indent="-171450">
              <a:buFontTx/>
              <a:buChar char="-"/>
            </a:pPr>
            <a:r>
              <a:rPr lang="fr-FR" dirty="0"/>
              <a:t>recul nécessaire pour en comprendre les mécanismes et fonctionnement</a:t>
            </a:r>
          </a:p>
          <a:p>
            <a:pPr marL="171450" indent="-171450">
              <a:buFontTx/>
              <a:buChar char="-"/>
            </a:pPr>
            <a:endParaRPr lang="fr-FR" dirty="0"/>
          </a:p>
          <a:p>
            <a:pPr marL="0" indent="0">
              <a:buFontTx/>
              <a:buNone/>
            </a:pPr>
            <a:r>
              <a:rPr lang="fr-FR" dirty="0"/>
              <a:t>paysage évolutif</a:t>
            </a:r>
          </a:p>
          <a:p>
            <a:pPr marL="171450" indent="-171450">
              <a:buFontTx/>
              <a:buChar char="-"/>
            </a:pPr>
            <a:r>
              <a:rPr lang="fr-FR" dirty="0"/>
              <a:t>dans le contexte académique</a:t>
            </a:r>
          </a:p>
          <a:p>
            <a:pPr marL="628650" lvl="1" indent="-171450">
              <a:buFontTx/>
              <a:buChar char="-"/>
            </a:pPr>
            <a:r>
              <a:rPr lang="fr-FR" dirty="0"/>
              <a:t>intérêt de plus en plus important des institutions pour la communication</a:t>
            </a:r>
          </a:p>
          <a:p>
            <a:pPr marL="628650" lvl="1" indent="-171450">
              <a:buFontTx/>
              <a:buChar char="-"/>
            </a:pPr>
            <a:r>
              <a:rPr lang="fr-FR" dirty="0"/>
              <a:t>enjeux autour de l’ouverture de la science</a:t>
            </a:r>
          </a:p>
          <a:p>
            <a:pPr marL="628650" lvl="1" indent="-171450">
              <a:buFontTx/>
              <a:buChar char="-"/>
            </a:pPr>
            <a:r>
              <a:rPr lang="fr-FR" dirty="0"/>
              <a:t>un milieu de plus en plus concurrentiel</a:t>
            </a:r>
          </a:p>
          <a:p>
            <a:pPr marL="171450" indent="-171450">
              <a:buFontTx/>
              <a:buChar char="-"/>
            </a:pPr>
            <a:r>
              <a:rPr lang="fr-FR" dirty="0"/>
              <a:t>dans le contexte général</a:t>
            </a:r>
          </a:p>
          <a:p>
            <a:pPr marL="628650" lvl="1" indent="-171450">
              <a:buFontTx/>
              <a:buChar char="-"/>
            </a:pPr>
            <a:r>
              <a:rPr lang="fr-FR" dirty="0"/>
              <a:t>poids des </a:t>
            </a:r>
            <a:r>
              <a:rPr lang="fr-FR" i="1" dirty="0"/>
              <a:t>fake news</a:t>
            </a:r>
            <a:r>
              <a:rPr lang="fr-FR" i="0" dirty="0"/>
              <a:t>, de la pandémie</a:t>
            </a:r>
          </a:p>
          <a:p>
            <a:pPr marL="628650" lvl="1" indent="-171450">
              <a:buFontTx/>
              <a:buChar char="-"/>
            </a:pPr>
            <a:r>
              <a:rPr lang="fr-FR" i="0" dirty="0"/>
              <a:t>diversification des outils de réseautage et de communication</a:t>
            </a:r>
            <a:endParaRPr lang="fr-FR" dirty="0"/>
          </a:p>
        </p:txBody>
      </p:sp>
      <p:sp>
        <p:nvSpPr>
          <p:cNvPr id="4" name="Espace réservé du numéro de diapositive 3"/>
          <p:cNvSpPr>
            <a:spLocks noGrp="1"/>
          </p:cNvSpPr>
          <p:nvPr>
            <p:ph type="sldNum" sz="quarter" idx="10"/>
          </p:nvPr>
        </p:nvSpPr>
        <p:spPr/>
        <p:txBody>
          <a:bodyPr/>
          <a:lstStyle/>
          <a:p>
            <a:fld id="{73EF1A42-4EA6-46FA-9109-6E77110377BA}" type="slidenum">
              <a:rPr lang="fr-FR" smtClean="0"/>
              <a:t>1</a:t>
            </a:fld>
            <a:endParaRPr lang="fr-FR"/>
          </a:p>
        </p:txBody>
      </p:sp>
    </p:spTree>
    <p:extLst>
      <p:ext uri="{BB962C8B-B14F-4D97-AF65-F5344CB8AC3E}">
        <p14:creationId xmlns:p14="http://schemas.microsoft.com/office/powerpoint/2010/main" val="118171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a:t>
            </a:fld>
            <a:endParaRPr lang="fr-FR"/>
          </a:p>
        </p:txBody>
      </p:sp>
    </p:spTree>
    <p:extLst>
      <p:ext uri="{BB962C8B-B14F-4D97-AF65-F5344CB8AC3E}">
        <p14:creationId xmlns:p14="http://schemas.microsoft.com/office/powerpoint/2010/main" val="58952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responsabilité vs contraintes</a:t>
            </a:r>
          </a:p>
          <a:p>
            <a:pPr marL="171450" indent="-171450">
              <a:buFontTx/>
              <a:buChar char="-"/>
            </a:pPr>
            <a:r>
              <a:rPr lang="fr-FR" dirty="0"/>
              <a:t>trois enjeux :</a:t>
            </a:r>
          </a:p>
          <a:p>
            <a:pPr marL="628650" lvl="1" indent="-171450">
              <a:buFontTx/>
              <a:buChar char="-"/>
            </a:pPr>
            <a:r>
              <a:rPr lang="fr-FR" dirty="0"/>
              <a:t>personnels (réputation)</a:t>
            </a:r>
          </a:p>
          <a:p>
            <a:pPr marL="628650" lvl="1" indent="-171450">
              <a:buFontTx/>
              <a:buChar char="-"/>
            </a:pPr>
            <a:r>
              <a:rPr lang="fr-FR" dirty="0"/>
              <a:t>institutionnels (réputation)</a:t>
            </a:r>
          </a:p>
          <a:p>
            <a:pPr marL="628650" lvl="1" indent="-171450">
              <a:buFontTx/>
              <a:buChar char="-"/>
            </a:pPr>
            <a:r>
              <a:rPr lang="fr-FR" dirty="0"/>
              <a:t>scientifiques (qualité de la recherche et du débat public)</a:t>
            </a:r>
          </a:p>
          <a:p>
            <a:pPr marL="457200" lvl="1" indent="0">
              <a:buFontTx/>
              <a:buNone/>
            </a:pPr>
            <a:r>
              <a:rPr lang="fr-FR" b="1" dirty="0"/>
              <a:t>d’autant plus important que les réseaux sociaux ont favorisé la prise de parole directe des chercheurs et </a:t>
            </a:r>
            <a:r>
              <a:rPr lang="fr-FR" b="1" i="0" dirty="0">
                <a:solidFill>
                  <a:srgbClr val="242424"/>
                </a:solidFill>
                <a:effectLst/>
                <a:highlight>
                  <a:srgbClr val="FBFCFF"/>
                </a:highlight>
                <a:latin typeface="SourceSansProRegular"/>
              </a:rPr>
              <a:t>favorisent l’exposition publique</a:t>
            </a:r>
            <a:endParaRPr lang="fr-FR" b="1"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100</a:t>
            </a:fld>
            <a:endParaRPr lang="fr-FR"/>
          </a:p>
        </p:txBody>
      </p:sp>
    </p:spTree>
    <p:extLst>
      <p:ext uri="{BB962C8B-B14F-4D97-AF65-F5344CB8AC3E}">
        <p14:creationId xmlns:p14="http://schemas.microsoft.com/office/powerpoint/2010/main" val="30752862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CNRS / </a:t>
            </a:r>
            <a:r>
              <a:rPr lang="fr-FR" dirty="0" err="1"/>
              <a:t>CPU</a:t>
            </a:r>
            <a:r>
              <a:rPr lang="fr-FR" dirty="0"/>
              <a:t>, </a:t>
            </a:r>
            <a:r>
              <a:rPr lang="fr-FR" i="1" dirty="0"/>
              <a:t>Pratiquer une recherche intègre et responsable. Guide</a:t>
            </a:r>
            <a:r>
              <a:rPr lang="fr-FR" i="0" dirty="0"/>
              <a:t>, 2017, https://comite-ethique.cnrs.fr/guide-pratique/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guide 2017 : « a</a:t>
            </a:r>
            <a:r>
              <a:rPr lang="fr-FR" b="0" i="0" dirty="0">
                <a:effectLst/>
                <a:highlight>
                  <a:srgbClr val="FFFFFF"/>
                </a:highlight>
              </a:rPr>
              <a:t>pprouvé conjointement par le CNRS et la Conférence des Présidents d’Universités (</a:t>
            </a:r>
            <a:r>
              <a:rPr lang="fr-FR" b="0" i="0" dirty="0" err="1">
                <a:effectLst/>
                <a:highlight>
                  <a:srgbClr val="FFFFFF"/>
                </a:highlight>
              </a:rPr>
              <a:t>CPU</a:t>
            </a:r>
            <a:r>
              <a:rPr lang="fr-FR" b="0" i="0" dirty="0">
                <a:effectLst/>
                <a:highlight>
                  <a:srgbClr val="FFFFFF"/>
                </a:highlight>
              </a:rPr>
              <a:t>), le guide « Pratiquer une recherche intègre et responsable » décline les principes qui figurent dans la Charte nationale de déontologie des métiers de la recherche, signée en 2015 par la majorité des organismes de recherche français et par la Conférence des Présidents d’Université (</a:t>
            </a:r>
            <a:r>
              <a:rPr lang="fr-FR" b="0" i="0" dirty="0" err="1">
                <a:effectLst/>
                <a:highlight>
                  <a:srgbClr val="FFFFFF"/>
                </a:highlight>
              </a:rPr>
              <a:t>CPU</a:t>
            </a:r>
            <a:r>
              <a:rPr lang="fr-FR" b="0" i="0" dirty="0">
                <a:effectLst/>
                <a:highlight>
                  <a:srgbClr val="FFFFFF"/>
                </a:highlight>
              </a:rPr>
              <a:t>) »</a:t>
            </a:r>
            <a:endParaRPr lang="fr-FR" dirty="0"/>
          </a:p>
          <a:p>
            <a:pPr marL="171450" indent="-171450">
              <a:buFontTx/>
              <a:buChar char="-"/>
            </a:pPr>
            <a:r>
              <a:rPr lang="fr-FR" i="0" dirty="0"/>
              <a:t>COMETS, </a:t>
            </a:r>
            <a:r>
              <a:rPr lang="fr-FR" i="1" dirty="0"/>
              <a:t>Avis </a:t>
            </a:r>
            <a:r>
              <a:rPr lang="fr-FR" i="1" dirty="0" err="1"/>
              <a:t>n°2023-44</a:t>
            </a:r>
            <a:r>
              <a:rPr lang="fr-FR" i="1" dirty="0"/>
              <a:t> - Entre liberté et responsabilité : l’engagement public des chercheurs et chercheuses</a:t>
            </a:r>
            <a:r>
              <a:rPr lang="fr-FR" i="0" dirty="0"/>
              <a:t>, https://comite-ethique.cnrs.fr/avis-du-comets-entre-liberte-et-responsabilite-engagement-public-des-chercheurs-et-chercheuses/</a:t>
            </a:r>
          </a:p>
          <a:p>
            <a:pPr marL="628650" lvl="1" indent="-171450">
              <a:buFontTx/>
              <a:buChar char="-"/>
            </a:pPr>
            <a:r>
              <a:rPr lang="fr-FR" i="0" dirty="0"/>
              <a:t>appel à </a:t>
            </a:r>
            <a:r>
              <a:rPr lang="fr-FR" i="0" dirty="0" err="1"/>
              <a:t>co-construire</a:t>
            </a:r>
            <a:r>
              <a:rPr lang="fr-FR" i="0" dirty="0"/>
              <a:t> un guide avec les personnels de recherche</a:t>
            </a:r>
          </a:p>
          <a:p>
            <a:pPr marL="171450" indent="-171450">
              <a:buFontTx/>
              <a:buChar char="-"/>
            </a:pPr>
            <a:endParaRPr lang="fr-FR" dirty="0"/>
          </a:p>
          <a:p>
            <a:pPr marL="171450" indent="-171450">
              <a:buFontTx/>
              <a:buChar char="-"/>
            </a:pPr>
            <a:r>
              <a:rPr lang="fr-FR" dirty="0"/>
              <a:t>nombreuse suite de textes mentionnant les réseaux sociaux</a:t>
            </a:r>
          </a:p>
          <a:p>
            <a:pPr marL="628650" lvl="1" indent="-171450">
              <a:buFontTx/>
              <a:buChar char="-"/>
            </a:pPr>
            <a:r>
              <a:rPr lang="fr-FR" dirty="0"/>
              <a:t>ex. : </a:t>
            </a:r>
            <a:r>
              <a:rPr lang="fr-FR" i="1" dirty="0"/>
              <a:t>Avis </a:t>
            </a:r>
            <a:r>
              <a:rPr lang="fr-FR" i="1" dirty="0" err="1"/>
              <a:t>n°2016-32</a:t>
            </a:r>
            <a:r>
              <a:rPr lang="fr-FR" i="1" dirty="0"/>
              <a:t> - Discussion et contrôle des publications scientifiques à travers les réseaux sociaux et les </a:t>
            </a:r>
            <a:r>
              <a:rPr lang="fr-FR" i="1" dirty="0" err="1"/>
              <a:t>medias</a:t>
            </a:r>
            <a:r>
              <a:rPr lang="fr-FR" i="1" dirty="0"/>
              <a:t> : questionnements éthiques</a:t>
            </a:r>
            <a:r>
              <a:rPr lang="fr-FR" dirty="0"/>
              <a:t>, https://comite-ethique.cnrs.fr/wp-content/uploads/2022/12/AVIS-2016-32-FR.pdf</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ex. : </a:t>
            </a:r>
            <a:r>
              <a:rPr lang="fr-FR" b="0" i="1" dirty="0">
                <a:effectLst/>
              </a:rPr>
              <a:t>Avis </a:t>
            </a:r>
            <a:r>
              <a:rPr lang="fr-FR" b="0" i="1" dirty="0" err="1">
                <a:effectLst/>
              </a:rPr>
              <a:t>n°2018-35</a:t>
            </a:r>
            <a:r>
              <a:rPr lang="fr-FR" b="0" i="1" dirty="0">
                <a:effectLst/>
              </a:rPr>
              <a:t> - Libertés et responsabilités dans la recherche académique</a:t>
            </a:r>
            <a:r>
              <a:rPr lang="fr-FR" b="0" i="0" dirty="0">
                <a:effectLst/>
              </a:rPr>
              <a:t>, https://comite-ethique.cnrs.fr/wp-content/uploads/2020/05/AVIS-2018-35.pdf</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0" i="0" dirty="0">
                <a:effectLst/>
              </a:rPr>
              <a:t>ex. : </a:t>
            </a:r>
            <a:r>
              <a:rPr lang="fr-FR" b="0" i="1" dirty="0">
                <a:effectLst/>
              </a:rPr>
              <a:t>Avis </a:t>
            </a:r>
            <a:r>
              <a:rPr lang="fr-FR" b="0" i="1" dirty="0" err="1">
                <a:effectLst/>
              </a:rPr>
              <a:t>n°2018-37</a:t>
            </a:r>
            <a:r>
              <a:rPr lang="fr-FR" b="0" i="1" dirty="0">
                <a:effectLst/>
              </a:rPr>
              <a:t> - Quelles nouvelles responsabilités pour les chercheurs à l’heure des débats sur la post-vérité ?</a:t>
            </a:r>
            <a:r>
              <a:rPr lang="fr-FR" b="0" i="0" dirty="0">
                <a:effectLst/>
              </a:rPr>
              <a:t>, https://comite-ethique.cnrs.fr/wp-content/uploads/2022/12/AVIS-2018-37.pdf</a:t>
            </a:r>
            <a:endParaRPr lang="fr-FR" b="0" i="1" dirty="0">
              <a:effectLst/>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0" i="0" dirty="0">
                <a:effectLst/>
              </a:rPr>
              <a:t>ex. :</a:t>
            </a:r>
            <a:r>
              <a:rPr lang="fr-FR" b="0" i="1" dirty="0">
                <a:effectLst/>
              </a:rPr>
              <a:t> Avis </a:t>
            </a:r>
            <a:r>
              <a:rPr lang="fr-FR" b="0" i="1" dirty="0" err="1">
                <a:effectLst/>
              </a:rPr>
              <a:t>n°2021-42</a:t>
            </a:r>
            <a:r>
              <a:rPr lang="fr-FR" b="0" i="1" dirty="0">
                <a:effectLst/>
              </a:rPr>
              <a:t> - Communication scientifique en situation de crise sanitaire</a:t>
            </a:r>
            <a:r>
              <a:rPr lang="fr-FR" b="0" i="0" dirty="0">
                <a:effectLst/>
              </a:rPr>
              <a:t>, https://comite-ethique.cnrs.fr/avis-2021-42/</a:t>
            </a:r>
            <a:endParaRPr lang="fr-FR" b="0" i="1" dirty="0">
              <a:effectLst/>
            </a:endParaRPr>
          </a:p>
          <a:p>
            <a:pPr marL="0" indent="0">
              <a:buFontTx/>
              <a:buNone/>
            </a:pPr>
            <a:r>
              <a:rPr lang="fr-FR" dirty="0"/>
              <a:t>nouveau texte 2023, par auto-saisie du COMETS, suite aux débats autour du COVID notamment</a:t>
            </a:r>
          </a:p>
          <a:p>
            <a:pPr marL="171450" indent="-171450">
              <a:buFontTx/>
              <a:buChar char="-"/>
            </a:pPr>
            <a:endParaRPr lang="fr-FR" dirty="0"/>
          </a:p>
          <a:p>
            <a:pPr marL="171450" indent="-171450">
              <a:buFontTx/>
              <a:buChar char="-"/>
            </a:pPr>
            <a:r>
              <a:rPr lang="fr-FR" dirty="0"/>
              <a:t>les réseaux sociaux représentent-ils un cadre différent par rapport aux autres lieux de communication scientifique au public et aux médias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 [La] liberté académique concerne tous les canaux de la communication, réseaux sociaux compris. Pour autant, elle n’autorise pas les fonctionnaires à s’affranchir d’un ensemble d’obligations d’ordre moral, épistémologique ou social, qui font du chercheur un acteur responsable » (guide 2017, </a:t>
            </a:r>
            <a:r>
              <a:rPr lang="fr-FR" i="0" dirty="0"/>
              <a:t>https://comite-ethique.cnrs.fr/guide-pratique/)</a:t>
            </a:r>
            <a:endParaRPr lang="fr-FR" dirty="0"/>
          </a:p>
          <a:p>
            <a:pPr marL="171450" indent="-171450">
              <a:buFontTx/>
              <a:buChar char="-"/>
            </a:pPr>
            <a:endParaRPr lang="fr-FR" dirty="0"/>
          </a:p>
          <a:p>
            <a:pPr marL="171450" indent="-171450">
              <a:buFontTx/>
              <a:buChar char="-"/>
            </a:pPr>
            <a:r>
              <a:rPr lang="fr-FR" dirty="0"/>
              <a:t>éléments centraux de la prise de parole en ligne :</a:t>
            </a:r>
          </a:p>
          <a:p>
            <a:pPr marL="628650" lvl="1" indent="-171450">
              <a:buFontTx/>
              <a:buChar char="-"/>
            </a:pPr>
            <a:r>
              <a:rPr lang="fr-FR" dirty="0"/>
              <a:t>adaptation : </a:t>
            </a:r>
          </a:p>
          <a:p>
            <a:pPr marL="1085850" lvl="2" indent="-171450">
              <a:buFontTx/>
              <a:buChar char="-"/>
            </a:pPr>
            <a:r>
              <a:rPr lang="fr-FR" dirty="0"/>
              <a:t>les savoirs et les activités doivent pouvoir être comprises par des non-spécialistes, en explicitant par exemple les objectifs et les valeurs, le degré de certitude, etc.</a:t>
            </a:r>
          </a:p>
          <a:p>
            <a:pPr marL="628650" lvl="1" indent="-171450">
              <a:buFontTx/>
              <a:buChar char="-"/>
            </a:pPr>
            <a:r>
              <a:rPr lang="fr-FR" dirty="0"/>
              <a:t>honnêteté et transparence</a:t>
            </a:r>
          </a:p>
          <a:p>
            <a:pPr marL="1085850" lvl="2" indent="-171450">
              <a:buFontTx/>
              <a:buChar char="-"/>
            </a:pPr>
            <a:r>
              <a:rPr lang="fr-FR" dirty="0"/>
              <a:t>distinguer ses connaissances scientifiques de ses opinions personnelles</a:t>
            </a:r>
          </a:p>
          <a:p>
            <a:pPr marL="1085850" lvl="2" indent="-171450">
              <a:buFontTx/>
              <a:buChar char="-"/>
            </a:pPr>
            <a:r>
              <a:rPr lang="fr-FR" dirty="0"/>
              <a:t>mettre en contexte les déclarations</a:t>
            </a:r>
          </a:p>
          <a:p>
            <a:pPr marL="1085850" lvl="2" indent="-171450">
              <a:buFontTx/>
              <a:buChar char="-"/>
            </a:pPr>
            <a:r>
              <a:rPr lang="fr-FR" dirty="0"/>
              <a:t>notamment sur les liens d’intérêt</a:t>
            </a:r>
          </a:p>
          <a:p>
            <a:pPr marL="628650" lvl="1" indent="-171450">
              <a:buFontTx/>
              <a:buChar char="-"/>
            </a:pPr>
            <a:r>
              <a:rPr lang="fr-FR" dirty="0"/>
              <a:t>réserve</a:t>
            </a:r>
          </a:p>
          <a:p>
            <a:pPr marL="628650" lvl="1" indent="-171450">
              <a:buFontTx/>
              <a:buChar char="-"/>
            </a:pPr>
            <a:r>
              <a:rPr lang="fr-FR" dirty="0"/>
              <a:t>confidentialité</a:t>
            </a:r>
          </a:p>
          <a:p>
            <a:pPr marL="628650" lvl="1" indent="-171450">
              <a:buFontTx/>
              <a:buChar char="-"/>
            </a:pPr>
            <a:r>
              <a:rPr lang="fr-FR" dirty="0"/>
              <a:t>neutralité</a:t>
            </a:r>
          </a:p>
          <a:p>
            <a:pPr marL="628650" lvl="1" indent="-171450">
              <a:buFontTx/>
              <a:buChar char="-"/>
            </a:pPr>
            <a:r>
              <a:rPr lang="fr-FR" dirty="0"/>
              <a:t>esprit critique :</a:t>
            </a:r>
          </a:p>
          <a:p>
            <a:pPr marL="1085850" lvl="2" indent="-171450">
              <a:buFontTx/>
              <a:buChar char="-"/>
            </a:pPr>
            <a:r>
              <a:rPr lang="fr-FR" dirty="0"/>
              <a:t>les chercheurs doivent pouvoir apprécier l’impact potentiel de leur activité ou de leurs déclarations (fiabilité ?, objectivité ?)</a:t>
            </a:r>
          </a:p>
          <a:p>
            <a:pPr marL="914400" lvl="2" indent="0">
              <a:buFontTx/>
              <a:buNone/>
            </a:pPr>
            <a:r>
              <a:rPr lang="fr-FR" dirty="0">
                <a:sym typeface="Wingdings" panose="05000000000000000000" pitchFamily="2" charset="2"/>
              </a:rPr>
              <a:t> responsabilité scientifique, juridique et morale</a:t>
            </a:r>
            <a:endParaRPr lang="fr-FR" dirty="0"/>
          </a:p>
          <a:p>
            <a:pPr marL="628650" lvl="1" indent="-171450">
              <a:buFontTx/>
              <a:buChar char="-"/>
            </a:pPr>
            <a:endParaRPr lang="fr-FR" dirty="0"/>
          </a:p>
          <a:p>
            <a:pPr marL="171450" lvl="0" indent="-171450">
              <a:buFontTx/>
              <a:buChar char="-"/>
            </a:pPr>
            <a:r>
              <a:rPr lang="fr-FR" dirty="0"/>
              <a:t>texte 2023 insiste notamment sur :</a:t>
            </a:r>
          </a:p>
          <a:p>
            <a:pPr marL="628650" lvl="1" indent="-171450">
              <a:buFontTx/>
              <a:buChar char="-"/>
            </a:pPr>
            <a:r>
              <a:rPr lang="fr-FR" dirty="0"/>
              <a:t>la liberté de s’engager ou non</a:t>
            </a:r>
          </a:p>
          <a:p>
            <a:pPr marL="628650" lvl="1" indent="-171450">
              <a:buFontTx/>
              <a:buChar char="-"/>
            </a:pPr>
            <a:r>
              <a:rPr lang="fr-FR" dirty="0"/>
              <a:t>l’intérêt de s’engager au sein de collectifs plutôt qu’à titre individuel : « le COMETS considère que donner une assise collective à une démarche d’engagement présente de nombreux avantages (réflexion partagée, portée du message délivré, moindre exposition du chercheur, etc.) ». </a:t>
            </a:r>
          </a:p>
          <a:p>
            <a:pPr marL="171450" lvl="0" indent="-171450">
              <a:buFontTx/>
              <a:buChar char="-"/>
            </a:pPr>
            <a:endParaRPr lang="fr-FR" dirty="0"/>
          </a:p>
          <a:p>
            <a:pPr marL="0" lvl="0" indent="0">
              <a:buFontTx/>
              <a:buNone/>
            </a:pPr>
            <a:r>
              <a:rPr lang="fr-FR" dirty="0"/>
              <a:t>pour d’autres exemples, cf. </a:t>
            </a:r>
            <a:r>
              <a:rPr lang="fr-FR" dirty="0" err="1"/>
              <a:t>OFIS</a:t>
            </a:r>
            <a:r>
              <a:rPr lang="fr-FR" dirty="0"/>
              <a:t>, </a:t>
            </a:r>
            <a:r>
              <a:rPr lang="fr-FR" i="1" dirty="0"/>
              <a:t>Prises de parole des chercheuses et des chercheurs dans l’espace public : publication de la restitution du colloque de l’</a:t>
            </a:r>
            <a:r>
              <a:rPr lang="fr-FR" i="1" dirty="0" err="1"/>
              <a:t>Ofis</a:t>
            </a:r>
            <a:r>
              <a:rPr lang="fr-FR" i="1" dirty="0"/>
              <a:t> et des pistes d’actions</a:t>
            </a:r>
            <a:r>
              <a:rPr lang="fr-FR" dirty="0"/>
              <a:t>, restitution du colloque de 2022, https://www.ofis-france.fr/prises-de-parole-des-chercheuses-et-des-chercheurs-dans-lespace-public-publication-de-la-restitution-du-colloque-de-lofis/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101</a:t>
            </a:fld>
            <a:endParaRPr lang="fr-FR"/>
          </a:p>
        </p:txBody>
      </p:sp>
    </p:spTree>
    <p:extLst>
      <p:ext uri="{BB962C8B-B14F-4D97-AF65-F5344CB8AC3E}">
        <p14:creationId xmlns:p14="http://schemas.microsoft.com/office/powerpoint/2010/main" val="33919451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Y. Gingras, « Liberté des réseaux </a:t>
            </a:r>
            <a:r>
              <a:rPr lang="fr-FR" dirty="0" err="1"/>
              <a:t>socionumériques</a:t>
            </a:r>
            <a:r>
              <a:rPr lang="fr-FR" dirty="0"/>
              <a:t>, contrainte des chercheurs », </a:t>
            </a:r>
            <a:r>
              <a:rPr lang="fr-FR" i="1" dirty="0"/>
              <a:t>Hermès</a:t>
            </a:r>
            <a:r>
              <a:rPr lang="fr-FR" i="0" dirty="0"/>
              <a:t>, </a:t>
            </a:r>
            <a:r>
              <a:rPr lang="pt-BR" i="0" dirty="0"/>
              <a:t>2011/1 (n° 59), p. 85, </a:t>
            </a:r>
            <a:r>
              <a:rPr lang="fr-FR" i="0" dirty="0"/>
              <a:t>https</a:t>
            </a:r>
            <a:r>
              <a:rPr lang="fr-FR" dirty="0"/>
              <a:t>://www.cairn.info/revue-hermes-la-revue-2011-1-page-85.htm</a:t>
            </a:r>
          </a:p>
          <a:p>
            <a:r>
              <a:rPr lang="fr-FR" dirty="0"/>
              <a:t>pour une réflexion actuelle, voir D. Cardon, « Instituer l’accès aux données des plateformes numériques », </a:t>
            </a:r>
            <a:r>
              <a:rPr lang="fr-FR" i="1" dirty="0"/>
              <a:t>AOC</a:t>
            </a:r>
            <a:r>
              <a:rPr lang="fr-FR" i="0" dirty="0"/>
              <a:t>, 20/11/2023, https://aoc.media/analyse/2023/11/19/instituer-lacces-aux-donnees-des-plateformes-numeriques/</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102</a:t>
            </a:fld>
            <a:endParaRPr lang="fr-FR"/>
          </a:p>
        </p:txBody>
      </p:sp>
    </p:spTree>
    <p:extLst>
      <p:ext uri="{BB962C8B-B14F-4D97-AF65-F5344CB8AC3E}">
        <p14:creationId xmlns:p14="http://schemas.microsoft.com/office/powerpoint/2010/main" val="41341528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103</a:t>
            </a:fld>
            <a:endParaRPr lang="fr-FR"/>
          </a:p>
        </p:txBody>
      </p:sp>
    </p:spTree>
    <p:extLst>
      <p:ext uri="{BB962C8B-B14F-4D97-AF65-F5344CB8AC3E}">
        <p14:creationId xmlns:p14="http://schemas.microsoft.com/office/powerpoint/2010/main" val="31113889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comment identifier les contacts avec le grand public, les médias,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sym typeface="Wingdings" panose="05000000000000000000" pitchFamily="2" charset="2"/>
              </a:rPr>
              <a:t></a:t>
            </a:r>
            <a:r>
              <a:rPr lang="fr-FR" i="1" dirty="0">
                <a:sym typeface="Wingdings" panose="05000000000000000000" pitchFamily="2" charset="2"/>
              </a:rPr>
              <a:t> </a:t>
            </a:r>
            <a:r>
              <a:rPr lang="fr-FR" i="1" dirty="0"/>
              <a:t>altmetrics</a:t>
            </a:r>
            <a:r>
              <a:rPr lang="fr-FR" dirty="0"/>
              <a:t> : métriques d’audience des productions (essentiellement publications) scientifiques – cf. détails « Comment comprendre et utiliser les altmetrics ? », </a:t>
            </a:r>
            <a:r>
              <a:rPr lang="fr-FR" i="1" dirty="0"/>
              <a:t>Open science, évolutions, enjeux et pratiques</a:t>
            </a:r>
            <a:r>
              <a:rPr lang="fr-FR" i="0" dirty="0"/>
              <a:t>, 31/01/2024, https://openscience.pasteur.fr/2024/01/31/comment-comprendre-et-utiliser-les-altmetrics/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mais « attention » ?</a:t>
            </a:r>
          </a:p>
          <a:p>
            <a:pPr marL="171450" indent="-171450">
              <a:buFontTx/>
              <a:buChar char="-"/>
            </a:pPr>
            <a:r>
              <a:rPr lang="fr-FR" dirty="0"/>
              <a:t>des questions sur ce que cela recouvre néanmoins cf. prime aux contenus les plus attractifs (sciences, médecine) voire anecdotiques – cf. ce qui fait de l’audience sur les réseaux sociaux grand public</a:t>
            </a:r>
          </a:p>
          <a:p>
            <a:pPr marL="171450" indent="-171450">
              <a:buFontTx/>
              <a:buChar char="-"/>
            </a:pPr>
            <a:r>
              <a:rPr lang="fr-FR" dirty="0"/>
              <a:t>valeur scientifique réelle ? cf. indice Kardashian (ou indice K) pour mesurer l’écart entre popularité numérique d’un chercheur et ses travaux</a:t>
            </a:r>
          </a:p>
          <a:p>
            <a:pPr marL="171450" indent="-171450">
              <a:buFontTx/>
              <a:buChar char="-"/>
            </a:pPr>
            <a:r>
              <a:rPr lang="fr-FR" dirty="0"/>
              <a:t>possibilité de biaiser les métriques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104</a:t>
            </a:fld>
            <a:endParaRPr lang="fr-FR"/>
          </a:p>
        </p:txBody>
      </p:sp>
    </p:spTree>
    <p:extLst>
      <p:ext uri="{BB962C8B-B14F-4D97-AF65-F5344CB8AC3E}">
        <p14:creationId xmlns:p14="http://schemas.microsoft.com/office/powerpoint/2010/main" val="6093733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rôle notamment des </a:t>
            </a:r>
            <a:r>
              <a:rPr lang="fr-FR" b="1" dirty="0"/>
              <a:t>relais</a:t>
            </a:r>
            <a:r>
              <a:rPr lang="fr-FR" dirty="0"/>
              <a:t> (influenceurs, cf. I. X. </a:t>
            </a:r>
            <a:r>
              <a:rPr lang="fr-FR" dirty="0" err="1"/>
              <a:t>Weissburg</a:t>
            </a:r>
            <a:r>
              <a:rPr lang="fr-FR" dirty="0"/>
              <a:t> et al., 2024, https://arxiv.org/abs/2401.13782 </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105</a:t>
            </a:fld>
            <a:endParaRPr lang="fr-FR"/>
          </a:p>
        </p:txBody>
      </p:sp>
    </p:spTree>
    <p:extLst>
      <p:ext uri="{BB962C8B-B14F-4D97-AF65-F5344CB8AC3E}">
        <p14:creationId xmlns:p14="http://schemas.microsoft.com/office/powerpoint/2010/main" val="8690842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indent="0">
              <a:buFontTx/>
              <a:buNone/>
            </a:pPr>
            <a:r>
              <a:rPr lang="fr-FR" dirty="0"/>
              <a:t>M. Terras, «</a:t>
            </a:r>
            <a:r>
              <a:rPr lang="en-US" dirty="0"/>
              <a:t>The Impact of Social Media on the Dissemination of Research: Results of an Experiment</a:t>
            </a:r>
            <a:r>
              <a:rPr lang="fr-FR" i="0" dirty="0"/>
              <a:t> », </a:t>
            </a:r>
            <a:r>
              <a:rPr lang="fr-FR" i="1" dirty="0"/>
              <a:t>Journal of digital </a:t>
            </a:r>
            <a:r>
              <a:rPr lang="fr-FR" i="1" dirty="0" err="1"/>
              <a:t>humanities</a:t>
            </a:r>
            <a:r>
              <a:rPr lang="fr-FR" i="1" dirty="0"/>
              <a:t>, </a:t>
            </a:r>
            <a:r>
              <a:rPr lang="fr-FR" i="0" dirty="0"/>
              <a:t>Vol. 1, No. 3 Summer 2012 </a:t>
            </a:r>
          </a:p>
          <a:p>
            <a:pPr marL="171450" indent="-171450">
              <a:buFontTx/>
              <a:buChar char="-"/>
            </a:pPr>
            <a:endParaRPr lang="fr-FR" dirty="0"/>
          </a:p>
          <a:p>
            <a:pPr marL="171450" indent="-171450">
              <a:buFontTx/>
              <a:buChar char="-"/>
            </a:pPr>
            <a:r>
              <a:rPr lang="fr-FR" b="1" dirty="0"/>
              <a:t>surtout une question de visibilité en général </a:t>
            </a:r>
            <a:r>
              <a:rPr lang="fr-FR" dirty="0"/>
              <a:t>:</a:t>
            </a:r>
          </a:p>
          <a:p>
            <a:pPr marL="628650" lvl="1" indent="-171450">
              <a:buFontTx/>
              <a:buChar char="-"/>
            </a:pPr>
            <a:r>
              <a:rPr lang="fr-FR" dirty="0"/>
              <a:t>plus est diffusé, plus à de chances d’être vu, lu voire cité (cf. préconisations des éditeurs eux-mêmes)</a:t>
            </a:r>
          </a:p>
          <a:p>
            <a:pPr marL="628650" lvl="1" indent="-171450">
              <a:buFontTx/>
              <a:buChar char="-"/>
            </a:pPr>
            <a:r>
              <a:rPr lang="fr-FR" dirty="0"/>
              <a:t>même principe pour les publications en </a:t>
            </a:r>
            <a:r>
              <a:rPr lang="fr-FR" i="1" dirty="0"/>
              <a:t>open access</a:t>
            </a:r>
            <a:r>
              <a:rPr lang="fr-FR" i="0" dirty="0"/>
              <a:t> (pour une étude récente : ; C.-K. Huang et al., « </a:t>
            </a:r>
            <a:r>
              <a:rPr lang="en-US" i="0" dirty="0"/>
              <a:t>Open access research outputs receive more diverse citations</a:t>
            </a:r>
            <a:r>
              <a:rPr lang="fr-FR" i="0" dirty="0"/>
              <a:t> », </a:t>
            </a:r>
            <a:r>
              <a:rPr lang="fr-FR" i="1" dirty="0" err="1"/>
              <a:t>Scientometrics</a:t>
            </a:r>
            <a:r>
              <a:rPr lang="fr-FR" i="1" dirty="0"/>
              <a:t>, </a:t>
            </a:r>
            <a:r>
              <a:rPr lang="fr-FR" i="0" dirty="0"/>
              <a:t>Volume 129, pages 825–845, (2024), https://link.springer.com/article/10.1007/s11192-023-04894-0) : elles sont davantage citées et dans des communautés plus larges</a:t>
            </a:r>
            <a:endParaRPr lang="fr-FR" dirty="0"/>
          </a:p>
          <a:p>
            <a:r>
              <a:rPr lang="fr-FR" dirty="0"/>
              <a:t>- </a:t>
            </a:r>
            <a:r>
              <a:rPr lang="fr-FR" b="1" dirty="0"/>
              <a:t>rôle surtout de la complémentarité et de la diversification des audiences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A2ACD-2B3D-4894-BA84-7EEEFD1E15C8}"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F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9315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comment prendre en compte l’implication des chercheurs sur les réseaux sociaux et leur impact public ?</a:t>
            </a:r>
          </a:p>
          <a:p>
            <a:pPr marL="171450" indent="-171450">
              <a:buFontTx/>
              <a:buChar char="-"/>
            </a:pPr>
            <a:endParaRPr lang="fr-FR" dirty="0"/>
          </a:p>
          <a:p>
            <a:pPr marL="171450" indent="-171450">
              <a:buFontTx/>
              <a:buChar char="-"/>
            </a:pPr>
            <a:r>
              <a:rPr lang="fr-FR" dirty="0"/>
              <a:t>cf. D. </a:t>
            </a:r>
            <a:r>
              <a:rPr lang="fr-FR" dirty="0" err="1"/>
              <a:t>Cyranoski</a:t>
            </a:r>
            <a:r>
              <a:rPr lang="fr-FR" dirty="0"/>
              <a:t>, « </a:t>
            </a:r>
            <a:r>
              <a:rPr lang="en-US" dirty="0"/>
              <a:t>Top Chinese university to consider social-media posts in researcher evaluations</a:t>
            </a:r>
            <a:r>
              <a:rPr lang="fr-FR" dirty="0"/>
              <a:t> », </a:t>
            </a:r>
            <a:r>
              <a:rPr lang="fr-FR" i="1" dirty="0"/>
              <a:t>Nature</a:t>
            </a:r>
            <a:r>
              <a:rPr lang="fr-FR" i="0" dirty="0"/>
              <a:t>, 18/10/2017, https://www.nature.com/articles/nature.2017.22822</a:t>
            </a:r>
          </a:p>
          <a:p>
            <a:pPr marL="628650" lvl="1" indent="-171450">
              <a:buFontTx/>
              <a:buChar char="-"/>
            </a:pPr>
            <a:r>
              <a:rPr lang="fr-FR" dirty="0"/>
              <a:t>un moyen d’élargir le champ de la recherche au-delà des pairs, notamment en SHS</a:t>
            </a:r>
          </a:p>
          <a:p>
            <a:r>
              <a:rPr lang="fr-FR" dirty="0"/>
              <a:t>	- porte sur des articles non académiques qui seraient ensuite relayés sur les réseaux sociaux grand public ou par les médias traditionnels</a:t>
            </a:r>
          </a:p>
          <a:p>
            <a:pPr marL="628650" lvl="1" indent="-171450">
              <a:buFontTx/>
              <a:buChar char="-"/>
            </a:pPr>
            <a:r>
              <a:rPr lang="fr-FR" dirty="0"/>
              <a:t>ne doit pas être considéré de même niveau que les publications académiques (autres choses)</a:t>
            </a:r>
          </a:p>
          <a:p>
            <a:pPr marL="628650" lvl="1" indent="-171450">
              <a:buFontTx/>
              <a:buChar char="-"/>
            </a:pPr>
            <a:r>
              <a:rPr lang="fr-FR" dirty="0"/>
              <a:t>risques : manipulations, mauvaise qualité, biais</a:t>
            </a:r>
          </a:p>
          <a:p>
            <a:endParaRPr lang="fr-FR" dirty="0"/>
          </a:p>
          <a:p>
            <a:pPr marL="171450" indent="-171450">
              <a:buFontTx/>
              <a:buChar char="-"/>
            </a:pPr>
            <a:r>
              <a:rPr lang="fr-FR" b="1" dirty="0"/>
              <a:t>en France : des éléments qui peuvent être regardés, notamment lors de campagnes de recrutement</a:t>
            </a:r>
          </a:p>
          <a:p>
            <a:pPr marL="628650" lvl="1" indent="-171450">
              <a:buFontTx/>
              <a:buChar char="-"/>
            </a:pPr>
            <a:r>
              <a:rPr lang="fr-FR" dirty="0"/>
              <a:t>faire montre d’autres compétences que communication scientifique : capacité à s’insérer dans communication grand public, prendre part au débat (important pour les profils attendus d’enseignants-chercheurs)</a:t>
            </a:r>
          </a:p>
          <a:p>
            <a:pPr marL="628650" lvl="1" indent="-171450">
              <a:buFontTx/>
              <a:buChar char="-"/>
            </a:pPr>
            <a:r>
              <a:rPr lang="fr-FR" dirty="0"/>
              <a:t>? formes : réseaux sociaux ou plutôt « médias sociaux » (cf. blogs)</a:t>
            </a:r>
          </a:p>
          <a:p>
            <a:pPr marL="457200" lvl="1" indent="0">
              <a:buFontTx/>
              <a:buNone/>
            </a:pPr>
            <a:r>
              <a:rPr lang="fr-FR" dirty="0"/>
              <a:t>cf. retour d’expérience de Mark </a:t>
            </a:r>
            <a:r>
              <a:rPr lang="fr-FR" dirty="0" err="1"/>
              <a:t>Calligan</a:t>
            </a:r>
            <a:endParaRPr lang="fr-FR" dirty="0"/>
          </a:p>
          <a:p>
            <a:pPr marL="628650"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107</a:t>
            </a:fld>
            <a:endParaRPr lang="fr-FR"/>
          </a:p>
        </p:txBody>
      </p:sp>
    </p:spTree>
    <p:extLst>
      <p:ext uri="{BB962C8B-B14F-4D97-AF65-F5344CB8AC3E}">
        <p14:creationId xmlns:p14="http://schemas.microsoft.com/office/powerpoint/2010/main" val="7057659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O. </a:t>
            </a:r>
            <a:r>
              <a:rPr lang="fr-FR" dirty="0" err="1"/>
              <a:t>Ertzscheid</a:t>
            </a:r>
            <a:r>
              <a:rPr lang="fr-FR" dirty="0"/>
              <a:t>, « Partitions. Par-delà les propagations », </a:t>
            </a:r>
            <a:r>
              <a:rPr lang="fr-FR" i="1" dirty="0"/>
              <a:t>Affordance.info, </a:t>
            </a:r>
            <a:r>
              <a:rPr lang="fr-FR" i="0" dirty="0"/>
              <a:t>15/01/2024, https://affordance.framasoft.org/2024/01/partitions-par-dela-les-propagations/</a:t>
            </a:r>
            <a:endParaRPr lang="fr-FR" dirty="0"/>
          </a:p>
          <a:p>
            <a:pPr marL="171450" indent="-171450">
              <a:buFontTx/>
              <a:buChar char="-"/>
            </a:pPr>
            <a:endParaRPr lang="fr-FR" dirty="0"/>
          </a:p>
          <a:p>
            <a:pPr marL="171450" indent="-171450">
              <a:buFontTx/>
              <a:buChar char="-"/>
            </a:pPr>
            <a:r>
              <a:rPr lang="fr-FR" b="1" dirty="0"/>
              <a:t>rôle de la technique </a:t>
            </a:r>
            <a:r>
              <a:rPr lang="fr-FR" dirty="0"/>
              <a:t>(poids des algorithmes, favorisant les comptes payants)</a:t>
            </a:r>
          </a:p>
          <a:p>
            <a:pPr marL="171450" indent="-171450">
              <a:buFontTx/>
              <a:buChar char="-"/>
            </a:pPr>
            <a:r>
              <a:rPr lang="fr-FR" dirty="0"/>
              <a:t>mais aussi </a:t>
            </a:r>
            <a:r>
              <a:rPr lang="fr-FR" b="1" dirty="0"/>
              <a:t>révélateur des évolutions en cours autour de l’engagement en ligne</a:t>
            </a:r>
          </a:p>
          <a:p>
            <a:pPr marL="628650" lvl="1" indent="-171450">
              <a:buFontTx/>
              <a:buChar char="-"/>
            </a:pPr>
            <a:r>
              <a:rPr lang="fr-FR" dirty="0"/>
              <a:t>baisse des contributions (cf. aussi baisse ressentie des commentaires sur les blogs)</a:t>
            </a:r>
          </a:p>
          <a:p>
            <a:pPr marL="457200" lvl="1" indent="0">
              <a:buFontTx/>
              <a:buNone/>
            </a:pPr>
            <a:endParaRPr lang="fr-FR" dirty="0"/>
          </a:p>
          <a:p>
            <a:pPr marL="457200" lvl="1" indent="0">
              <a:buFontTx/>
              <a:buNone/>
            </a:pPr>
            <a:r>
              <a:rPr lang="fr-FR" b="1" dirty="0">
                <a:sym typeface="Wingdings" panose="05000000000000000000" pitchFamily="2" charset="2"/>
              </a:rPr>
              <a:t> vers une invisibilisation progressive des contenus académiques face aux contenus suscitant d’avantage d’engagement ?</a:t>
            </a:r>
            <a:endParaRPr lang="fr-FR" b="1"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108</a:t>
            </a:fld>
            <a:endParaRPr lang="fr-FR"/>
          </a:p>
        </p:txBody>
      </p:sp>
    </p:spTree>
    <p:extLst>
      <p:ext uri="{BB962C8B-B14F-4D97-AF65-F5344CB8AC3E}">
        <p14:creationId xmlns:p14="http://schemas.microsoft.com/office/powerpoint/2010/main" val="20163020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 https://fr-fr.facebook.com/lseps/posts/is-it-time-to-say-goodbye-to-social-media-exhaustionrebellion/10157349197608347/, d’après M. </a:t>
            </a:r>
            <a:r>
              <a:rPr lang="fr-FR" dirty="0" err="1"/>
              <a:t>Carrigan</a:t>
            </a:r>
            <a:r>
              <a:rPr lang="fr-FR" dirty="0"/>
              <a:t>, « </a:t>
            </a:r>
            <a:r>
              <a:rPr lang="en-US" dirty="0"/>
              <a:t>Why I’ve deleted my Twitter account #</a:t>
            </a:r>
            <a:r>
              <a:rPr lang="en-US" dirty="0" err="1"/>
              <a:t>exhaustionrebellion</a:t>
            </a:r>
            <a:r>
              <a:rPr lang="fr-FR" dirty="0"/>
              <a:t> », 30/11/2019, https://markcarrigan.net/2019/11/30/why-ive-deleted-my-twitter-account-exhaustionrebellion/</a:t>
            </a:r>
          </a:p>
          <a:p>
            <a:endParaRPr lang="fr-FR" dirty="0"/>
          </a:p>
          <a:p>
            <a:endParaRPr lang="fr-FR" dirty="0"/>
          </a:p>
          <a:p>
            <a:pPr marL="171450" indent="-171450">
              <a:buFontTx/>
              <a:buChar char="-"/>
            </a:pPr>
            <a:r>
              <a:rPr lang="fr-FR" dirty="0"/>
              <a:t>crainte face aux injonctions institutionnelles à toujours plus communiquer, sans reconnaissance derrière (</a:t>
            </a:r>
            <a:r>
              <a:rPr lang="fr-FR" b="1" i="1" dirty="0" err="1"/>
              <a:t>unpaid</a:t>
            </a:r>
            <a:r>
              <a:rPr lang="fr-FR" b="1" i="1" dirty="0"/>
              <a:t> labour</a:t>
            </a:r>
            <a:r>
              <a:rPr lang="fr-FR" i="0" dirty="0"/>
              <a:t>)</a:t>
            </a:r>
          </a:p>
          <a:p>
            <a:pPr marL="628650" lvl="1" indent="-171450">
              <a:buFontTx/>
              <a:buChar char="-"/>
            </a:pPr>
            <a:r>
              <a:rPr lang="fr-FR" dirty="0"/>
              <a:t>«</a:t>
            </a:r>
            <a:r>
              <a:rPr lang="fr-FR" i="1" dirty="0"/>
              <a:t> </a:t>
            </a:r>
            <a:r>
              <a:rPr lang="en-US" i="1" dirty="0"/>
              <a:t>It’s a form of (largely) unpaid </a:t>
            </a:r>
            <a:r>
              <a:rPr lang="en-US" i="1" dirty="0" err="1"/>
              <a:t>labour</a:t>
            </a:r>
            <a:r>
              <a:rPr lang="en-US" i="1" dirty="0"/>
              <a:t> which I don’t enjoy, distracts me from what I do enjoy and permeates into every aspect of my life as work. I don’t want to do it anymore</a:t>
            </a:r>
            <a:r>
              <a:rPr lang="en-US" dirty="0"/>
              <a:t>.</a:t>
            </a:r>
            <a:r>
              <a:rPr lang="fr-FR" dirty="0"/>
              <a:t> » (M. </a:t>
            </a:r>
            <a:r>
              <a:rPr lang="fr-FR" dirty="0" err="1"/>
              <a:t>Carrigan</a:t>
            </a:r>
            <a:r>
              <a:rPr lang="fr-FR" dirty="0"/>
              <a:t>, https://markcarrigan.net/2019/11/30/why-ive-deleted-my-twitter-account-exhaustionrebellion/)</a:t>
            </a:r>
          </a:p>
          <a:p>
            <a:pPr marL="628650" lvl="1" indent="-171450">
              <a:buFontTx/>
              <a:buChar char="-"/>
            </a:pPr>
            <a:r>
              <a:rPr lang="fr-FR" dirty="0"/>
              <a:t>« </a:t>
            </a:r>
            <a:r>
              <a:rPr lang="en-US" i="1" dirty="0"/>
              <a:t>I’m imagining a period of mounting </a:t>
            </a:r>
            <a:r>
              <a:rPr lang="en-US" i="1" dirty="0" err="1"/>
              <a:t>routinisation</a:t>
            </a:r>
            <a:r>
              <a:rPr lang="en-US" i="1" dirty="0"/>
              <a:t> and boredom, in which social media remains established but is approached with much less energy and interest. We could think of this in terms of a type of </a:t>
            </a:r>
            <a:r>
              <a:rPr lang="en-US" i="0" dirty="0"/>
              <a:t>social media ennui</a:t>
            </a:r>
            <a:r>
              <a:rPr lang="en-US" i="1" dirty="0"/>
              <a:t> or fatigue. By becoming so established within routines, social media has itself become routine. This is a side product of it being laced through social interaction. It’s everywhere, familiar, a constant presence. This also means it is nothing new, nothing unusual, nothing unexpected. It no longer retains its novelty, it has become ordinary.</a:t>
            </a:r>
            <a:r>
              <a:rPr lang="fr-FR" i="1" dirty="0"/>
              <a:t> </a:t>
            </a:r>
            <a:r>
              <a:rPr lang="fr-FR" dirty="0"/>
              <a:t>» (D. Beer, « </a:t>
            </a:r>
            <a:r>
              <a:rPr lang="en-US" dirty="0"/>
              <a:t>Social media ennui – the end of academic social media?</a:t>
            </a:r>
            <a:r>
              <a:rPr lang="fr-FR" dirty="0"/>
              <a:t>  », </a:t>
            </a:r>
            <a:r>
              <a:rPr lang="fr-FR" i="1" dirty="0" err="1"/>
              <a:t>LSE</a:t>
            </a:r>
            <a:r>
              <a:rPr lang="fr-FR" i="0" dirty="0"/>
              <a:t>, 27/10/2023, https://blogs.lse.ac.uk/impactofsocialsciences/2023/10/27/social-media-ennui-the-end-of-academic-social-media/)</a:t>
            </a:r>
          </a:p>
          <a:p>
            <a:pPr marL="457200" lvl="1" indent="0">
              <a:buFontTx/>
              <a:buNone/>
            </a:pPr>
            <a:r>
              <a:rPr lang="fr-FR" b="1" i="0" dirty="0">
                <a:sym typeface="Wingdings" panose="05000000000000000000" pitchFamily="2" charset="2"/>
              </a:rPr>
              <a:t> utiliser ce temps de manière plus efficace ?</a:t>
            </a:r>
            <a:endParaRPr lang="fr-FR" b="1"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109</a:t>
            </a:fld>
            <a:endParaRPr lang="fr-FR"/>
          </a:p>
        </p:txBody>
      </p:sp>
    </p:spTree>
    <p:extLst>
      <p:ext uri="{BB962C8B-B14F-4D97-AF65-F5344CB8AC3E}">
        <p14:creationId xmlns:p14="http://schemas.microsoft.com/office/powerpoint/2010/main" val="158218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a:t>
            </a:fld>
            <a:endParaRPr lang="fr-FR"/>
          </a:p>
        </p:txBody>
      </p:sp>
    </p:spTree>
    <p:extLst>
      <p:ext uri="{BB962C8B-B14F-4D97-AF65-F5344CB8AC3E}">
        <p14:creationId xmlns:p14="http://schemas.microsoft.com/office/powerpoint/2010/main" val="29071915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 podcasts : de chercheurs : </a:t>
            </a:r>
            <a:r>
              <a:rPr lang="fr-FR" dirty="0">
                <a:effectLst/>
              </a:rPr>
              <a:t>https://passionmedievistes.fr/ ; https://podcast.ausha.co/podcast-les-chercheur-e-s ; d’institutions : https://www.sciencespo-lille.eu/la-recherche/les-podcasts-de-la-recherche, https://www.sorbonne-universite.fr/vie-des-campus/science-culture-et-societe/paroles-de-scientifiques/nos-podcasts, https://www.inrae.fr/podcasts-inrae</a:t>
            </a:r>
          </a:p>
          <a:p>
            <a:r>
              <a:rPr lang="fr-FR" dirty="0">
                <a:effectLst/>
              </a:rPr>
              <a:t>voir aussi Clara </a:t>
            </a:r>
            <a:r>
              <a:rPr lang="fr-FR" dirty="0" err="1">
                <a:effectLst/>
              </a:rPr>
              <a:t>Perissat</a:t>
            </a:r>
            <a:r>
              <a:rPr lang="fr-FR" dirty="0">
                <a:effectLst/>
              </a:rPr>
              <a:t>, </a:t>
            </a:r>
            <a:r>
              <a:rPr lang="fr-FR" i="1" dirty="0">
                <a:effectLst/>
              </a:rPr>
              <a:t>Les podcasts de sciences en </a:t>
            </a:r>
            <a:r>
              <a:rPr lang="fr-FR" i="1" dirty="0" err="1">
                <a:effectLst/>
              </a:rPr>
              <a:t>SHS</a:t>
            </a:r>
            <a:r>
              <a:rPr lang="fr-FR" i="1" dirty="0">
                <a:effectLst/>
              </a:rPr>
              <a:t> et STS. Formes expressives, objectifs et acteurs</a:t>
            </a:r>
            <a:r>
              <a:rPr lang="fr-FR" dirty="0">
                <a:effectLst/>
              </a:rPr>
              <a:t>; Mémoire </a:t>
            </a:r>
            <a:r>
              <a:rPr lang="fr-FR" dirty="0" err="1">
                <a:effectLst/>
              </a:rPr>
              <a:t>UGA</a:t>
            </a:r>
            <a:r>
              <a:rPr lang="fr-FR" dirty="0">
                <a:effectLst/>
              </a:rPr>
              <a:t>, 2021, https://dumas.ccsd.cnrs.fr/dumas-03472403</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110</a:t>
            </a:fld>
            <a:endParaRPr lang="fr-FR"/>
          </a:p>
        </p:txBody>
      </p:sp>
    </p:spTree>
    <p:extLst>
      <p:ext uri="{BB962C8B-B14F-4D97-AF65-F5344CB8AC3E}">
        <p14:creationId xmlns:p14="http://schemas.microsoft.com/office/powerpoint/2010/main" val="23864770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Medium aussi https://medium.com/</a:t>
            </a:r>
          </a:p>
          <a:p>
            <a:r>
              <a:rPr lang="fr-FR" dirty="0"/>
              <a:t>de plus en plus idée de « posséder son propre contenu »</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111</a:t>
            </a:fld>
            <a:endParaRPr lang="fr-FR"/>
          </a:p>
        </p:txBody>
      </p:sp>
    </p:spTree>
    <p:extLst>
      <p:ext uri="{BB962C8B-B14F-4D97-AF65-F5344CB8AC3E}">
        <p14:creationId xmlns:p14="http://schemas.microsoft.com/office/powerpoint/2010/main" val="15032106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attentions :</a:t>
            </a:r>
          </a:p>
          <a:p>
            <a:r>
              <a:rPr lang="fr-FR" dirty="0"/>
              <a:t>cohérence</a:t>
            </a:r>
          </a:p>
          <a:p>
            <a:r>
              <a:rPr lang="fr-FR" dirty="0"/>
              <a:t>centralisation</a:t>
            </a:r>
          </a:p>
          <a:p>
            <a:r>
              <a:rPr lang="fr-FR" dirty="0"/>
              <a:t>mise à jour</a:t>
            </a:r>
          </a:p>
          <a:p>
            <a:r>
              <a:rPr lang="fr-FR" dirty="0"/>
              <a:t>paramétrages</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112</a:t>
            </a:fld>
            <a:endParaRPr lang="fr-FR"/>
          </a:p>
        </p:txBody>
      </p:sp>
    </p:spTree>
    <p:extLst>
      <p:ext uri="{BB962C8B-B14F-4D97-AF65-F5344CB8AC3E}">
        <p14:creationId xmlns:p14="http://schemas.microsoft.com/office/powerpoint/2010/main" val="21341811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113</a:t>
            </a:fld>
            <a:endParaRPr lang="fr-FR"/>
          </a:p>
        </p:txBody>
      </p:sp>
    </p:spTree>
    <p:extLst>
      <p:ext uri="{BB962C8B-B14F-4D97-AF65-F5344CB8AC3E}">
        <p14:creationId xmlns:p14="http://schemas.microsoft.com/office/powerpoint/2010/main" val="36866324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savoir situer les réseaux sociaux parmi ses autres activités et ses autres lieux de présence en ligne</a:t>
            </a:r>
          </a:p>
          <a:p>
            <a:pPr marL="171450" indent="-171450">
              <a:buFontTx/>
              <a:buChar char="-"/>
            </a:pPr>
            <a:r>
              <a:rPr lang="fr-FR" dirty="0"/>
              <a:t>problème aussi des trolls etc. sur les réseaux sociaux </a:t>
            </a:r>
            <a:r>
              <a:rPr lang="fr-FR" dirty="0">
                <a:sym typeface="Wingdings" panose="05000000000000000000" pitchFamily="2" charset="2"/>
              </a:rPr>
              <a:t> santé mentale du chercheur (cf. départ de X-Twitter des chercheurs travaillant sur le climat face au développement du </a:t>
            </a:r>
            <a:r>
              <a:rPr lang="fr-FR" dirty="0" err="1">
                <a:sym typeface="Wingdings" panose="05000000000000000000" pitchFamily="2" charset="2"/>
              </a:rPr>
              <a:t>climatosceptisme</a:t>
            </a:r>
            <a:r>
              <a:rPr lang="fr-FR" dirty="0">
                <a:sym typeface="Wingdings" panose="05000000000000000000" pitchFamily="2" charset="2"/>
              </a:rPr>
              <a:t>)</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114</a:t>
            </a:fld>
            <a:endParaRPr lang="fr-FR"/>
          </a:p>
        </p:txBody>
      </p:sp>
    </p:spTree>
    <p:extLst>
      <p:ext uri="{BB962C8B-B14F-4D97-AF65-F5344CB8AC3E}">
        <p14:creationId xmlns:p14="http://schemas.microsoft.com/office/powerpoint/2010/main" val="9206637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 </a:t>
            </a:r>
            <a:r>
              <a:rPr lang="fr-FR" dirty="0" err="1"/>
              <a:t>Ke</a:t>
            </a:r>
            <a:r>
              <a:rPr lang="fr-FR" dirty="0"/>
              <a:t> et al., « </a:t>
            </a:r>
            <a:r>
              <a:rPr lang="en-US" dirty="0"/>
              <a:t>Scientific birds of a feather flock together: science communication on social media rarely happens across or beyond disciplinary boundaries</a:t>
            </a:r>
            <a:r>
              <a:rPr lang="fr-FR" dirty="0"/>
              <a:t> », </a:t>
            </a:r>
            <a:r>
              <a:rPr lang="fr-FR" i="1" dirty="0" err="1"/>
              <a:t>LSE</a:t>
            </a:r>
            <a:r>
              <a:rPr lang="fr-FR" i="1" dirty="0"/>
              <a:t> blog</a:t>
            </a:r>
            <a:r>
              <a:rPr lang="fr-FR" i="0" dirty="0"/>
              <a:t>, 12/07/2017, https://blogs.lse.ac.uk/impactofsocialsciences/2017/07/12/scientific-birds-of-a-feather-flock-together-science-communication-on-social-media-rarely-happens-across-or-beyond-disciplinary-boundaries/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M. </a:t>
            </a:r>
            <a:r>
              <a:rPr lang="fr-FR" i="0" dirty="0" err="1"/>
              <a:t>Carrigan</a:t>
            </a:r>
            <a:r>
              <a:rPr lang="fr-FR" i="0" dirty="0"/>
              <a:t>, « </a:t>
            </a:r>
            <a:r>
              <a:rPr lang="en-US" i="0" dirty="0"/>
              <a:t>From hermits to celebrities – How social media is reshaping academic hierarchies and what we can do about it</a:t>
            </a:r>
            <a:r>
              <a:rPr lang="fr-FR" dirty="0"/>
              <a:t> », </a:t>
            </a:r>
            <a:r>
              <a:rPr lang="fr-FR" i="1" dirty="0" err="1"/>
              <a:t>LSE</a:t>
            </a:r>
            <a:r>
              <a:rPr lang="fr-FR" i="1" dirty="0"/>
              <a:t> blog</a:t>
            </a:r>
            <a:r>
              <a:rPr lang="fr-FR" i="0" dirty="0"/>
              <a:t>, 16/12/2019,</a:t>
            </a:r>
            <a:r>
              <a:rPr lang="en-US" i="0" dirty="0"/>
              <a:t> </a:t>
            </a:r>
            <a:r>
              <a:rPr lang="fr-FR" i="0" dirty="0"/>
              <a:t>https://blogs.lse.ac.uk/impactofsocialsciences/2019/12/16/from-hermits-to-celebrities-how-social-media-is-reshaping-academic-hierarchies-and-what-we-can-do-about-it/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 question d’autres formes d’échanges, comme Zoom </a:t>
            </a:r>
            <a:r>
              <a:rPr lang="fr-FR" i="0" dirty="0"/>
              <a:t>(cf. développement des connexions à distance, permettant des échanges plus faciles, cf. M. </a:t>
            </a:r>
            <a:r>
              <a:rPr lang="fr-FR" i="0" dirty="0" err="1"/>
              <a:t>Carrigan</a:t>
            </a:r>
            <a:r>
              <a:rPr lang="fr-FR" i="0" dirty="0"/>
              <a:t>, https://markcarrigan.net/2024/01/31/how-else-could-your-time-on-social-media-be-used/)</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B9B05-7290-4E08-9FA3-D4FE1DD1260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3807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ym typeface="Wingdings" panose="05000000000000000000" pitchFamily="2" charset="2"/>
              </a:rPr>
              <a:t></a:t>
            </a:r>
            <a:r>
              <a:rPr lang="fr-FR" dirty="0"/>
              <a:t> un moyen de collaborer de manière rapide et transparente</a:t>
            </a:r>
          </a:p>
          <a:p>
            <a:pPr marL="171450" indent="-171450">
              <a:buFont typeface="Wingdings" panose="05000000000000000000" pitchFamily="2" charset="2"/>
              <a:buChar char="J"/>
            </a:pPr>
            <a:r>
              <a:rPr lang="fr-FR" dirty="0"/>
              <a:t>: lieux d’échanges et de rencontres informelles (cf. Twitter comme « machine à café 2.0 » ou « </a:t>
            </a:r>
            <a:r>
              <a:rPr lang="en-US" b="0" i="1" dirty="0">
                <a:effectLst/>
              </a:rPr>
              <a:t>It’s also a good way for scientists to let off steam when the pressures of hard work and a skeptical public pile up</a:t>
            </a:r>
            <a:r>
              <a:rPr lang="en-US" b="0" i="0" dirty="0">
                <a:effectLst/>
              </a:rPr>
              <a:t> </a:t>
            </a:r>
            <a:r>
              <a:rPr lang="fr-FR" dirty="0"/>
              <a:t>» (H. Holden </a:t>
            </a:r>
            <a:r>
              <a:rPr lang="fr-FR" dirty="0" err="1"/>
              <a:t>Thorp</a:t>
            </a:r>
            <a:r>
              <a:rPr lang="fr-FR" dirty="0"/>
              <a:t>, « Science and social media », </a:t>
            </a:r>
            <a:r>
              <a:rPr lang="fr-FR" i="1" dirty="0"/>
              <a:t>Science</a:t>
            </a:r>
            <a:r>
              <a:rPr lang="fr-FR" i="0" dirty="0"/>
              <a:t>, </a:t>
            </a:r>
            <a:r>
              <a:rPr lang="fr-FR" b="0" i="0" dirty="0">
                <a:effectLst/>
              </a:rPr>
              <a:t>Vol 375, Issue 6581,10/02/2022,</a:t>
            </a:r>
            <a:r>
              <a:rPr lang="fr-FR" i="0" dirty="0"/>
              <a:t> </a:t>
            </a:r>
            <a:r>
              <a:rPr lang="fr-FR" b="0" i="0" dirty="0">
                <a:effectLst/>
              </a:rPr>
              <a:t>https://www.science.org/doi/10.1126/science.abo4606</a:t>
            </a:r>
            <a:r>
              <a:rPr lang="fr-FR" dirty="0"/>
              <a:t>)</a:t>
            </a:r>
          </a:p>
          <a:p>
            <a:pPr marL="0" indent="0">
              <a:buFont typeface="Wingdings" panose="05000000000000000000" pitchFamily="2" charset="2"/>
              <a:buNone/>
            </a:pPr>
            <a:endParaRPr lang="fr-FR" dirty="0"/>
          </a:p>
          <a:p>
            <a:pPr marL="0" indent="0">
              <a:buFont typeface="Wingdings" panose="05000000000000000000" pitchFamily="2" charset="2"/>
              <a:buNone/>
            </a:pPr>
            <a:r>
              <a:rPr lang="fr-FR" dirty="0">
                <a:sym typeface="Wingdings" panose="05000000000000000000" pitchFamily="2" charset="2"/>
              </a:rPr>
              <a:t> difficile de trouver/ voir les informations dans la masse de données produites</a:t>
            </a:r>
          </a:p>
          <a:p>
            <a:pPr marL="171450" indent="-171450">
              <a:buFont typeface="Wingdings" panose="05000000000000000000" pitchFamily="2" charset="2"/>
              <a:buChar char="L"/>
            </a:pPr>
            <a:r>
              <a:rPr lang="fr-FR" dirty="0"/>
              <a:t>montre au grand public les désaccords qu’il peut y avoir entre chercheurs (problème de la connaissance des codes préalables)</a:t>
            </a:r>
          </a:p>
          <a:p>
            <a:pPr marL="171450" indent="-171450">
              <a:buFont typeface="Wingdings" panose="05000000000000000000" pitchFamily="2" charset="2"/>
              <a:buChar char="L"/>
            </a:pPr>
            <a:endParaRPr lang="fr-FR" dirty="0"/>
          </a:p>
          <a:p>
            <a:pPr algn="l"/>
            <a:r>
              <a:rPr lang="fr-FR" dirty="0"/>
              <a:t>pour des exemples, cf.  « </a:t>
            </a:r>
            <a:r>
              <a:rPr lang="en-US" dirty="0"/>
              <a:t>Social media: Good or evil?</a:t>
            </a:r>
            <a:r>
              <a:rPr lang="fr-FR" dirty="0"/>
              <a:t> », </a:t>
            </a:r>
            <a:r>
              <a:rPr lang="fr-FR" i="1" dirty="0"/>
              <a:t>Science</a:t>
            </a:r>
            <a:r>
              <a:rPr lang="fr-FR" i="0" dirty="0"/>
              <a:t>, </a:t>
            </a:r>
            <a:r>
              <a:rPr lang="fr-FR" b="0" i="0" dirty="0">
                <a:effectLst/>
              </a:rPr>
              <a:t>Vol 375, Issue 6581,10/02/2022, </a:t>
            </a:r>
            <a:r>
              <a:rPr lang="fr-FR" i="0" dirty="0"/>
              <a:t>https</a:t>
            </a:r>
            <a:r>
              <a:rPr lang="fr-FR" dirty="0"/>
              <a:t>://www.science.org/doi/10.1126/science.abo2409</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116</a:t>
            </a:fld>
            <a:endParaRPr lang="fr-FR"/>
          </a:p>
        </p:txBody>
      </p:sp>
    </p:spTree>
    <p:extLst>
      <p:ext uri="{BB962C8B-B14F-4D97-AF65-F5344CB8AC3E}">
        <p14:creationId xmlns:p14="http://schemas.microsoft.com/office/powerpoint/2010/main" val="10912020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 </a:t>
            </a:r>
            <a:r>
              <a:rPr lang="fr-FR" dirty="0" err="1"/>
              <a:t>Carrigan</a:t>
            </a:r>
            <a:r>
              <a:rPr lang="fr-FR" dirty="0"/>
              <a:t>, « </a:t>
            </a:r>
            <a:r>
              <a:rPr lang="en-US" dirty="0"/>
              <a:t>Against Social Media for Academics</a:t>
            </a:r>
            <a:r>
              <a:rPr lang="fr-FR" dirty="0"/>
              <a:t> », </a:t>
            </a:r>
            <a:r>
              <a:rPr lang="fr-FR" dirty="0" err="1"/>
              <a:t>MarkCarrigan</a:t>
            </a:r>
            <a:r>
              <a:rPr lang="fr-FR" dirty="0"/>
              <a:t>, 20/02/2023, https://markcarrigan.net/2023/02/20/against-social-media-for-academics/</a:t>
            </a:r>
          </a:p>
          <a:p>
            <a:endParaRPr lang="fr-FR" dirty="0"/>
          </a:p>
          <a:p>
            <a:pPr marL="171450" indent="-171450">
              <a:buFont typeface="Wingdings" panose="05000000000000000000" pitchFamily="2" charset="2"/>
              <a:buChar char="à"/>
            </a:pPr>
            <a:r>
              <a:rPr lang="fr-FR" dirty="0">
                <a:sym typeface="Wingdings" panose="05000000000000000000" pitchFamily="2" charset="2"/>
              </a:rPr>
              <a:t>bilan en demi-teinte</a:t>
            </a:r>
          </a:p>
          <a:p>
            <a:pPr marL="171450" indent="-171450">
              <a:buFont typeface="Wingdings" panose="05000000000000000000" pitchFamily="2" charset="2"/>
              <a:buChar char="à"/>
            </a:pPr>
            <a:r>
              <a:rPr lang="fr-FR" dirty="0">
                <a:sym typeface="Wingdings" panose="05000000000000000000" pitchFamily="2" charset="2"/>
              </a:rPr>
              <a:t>dans un monde fragmenté (par les outils, par les audiences, par la polarisation)</a:t>
            </a:r>
          </a:p>
          <a:p>
            <a:pPr marL="171450" indent="-171450">
              <a:buFont typeface="Wingdings" panose="05000000000000000000" pitchFamily="2" charset="2"/>
              <a:buChar char="à"/>
            </a:pPr>
            <a:r>
              <a:rPr lang="fr-FR" dirty="0">
                <a:sym typeface="Wingdings" panose="05000000000000000000" pitchFamily="2" charset="2"/>
              </a:rPr>
              <a:t>dans un monde où les réseaux sociaux se transforment de plus en plus en simples médias sociaux (rôle des </a:t>
            </a:r>
            <a:r>
              <a:rPr lang="fr-FR" i="1" dirty="0">
                <a:sym typeface="Wingdings" panose="05000000000000000000" pitchFamily="2" charset="2"/>
              </a:rPr>
              <a:t>likes</a:t>
            </a:r>
            <a:r>
              <a:rPr lang="fr-FR" i="0" dirty="0">
                <a:sym typeface="Wingdings" panose="05000000000000000000" pitchFamily="2" charset="2"/>
              </a:rPr>
              <a:t>, des algorithmes)</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117</a:t>
            </a:fld>
            <a:endParaRPr lang="fr-FR"/>
          </a:p>
        </p:txBody>
      </p:sp>
    </p:spTree>
    <p:extLst>
      <p:ext uri="{BB962C8B-B14F-4D97-AF65-F5344CB8AC3E}">
        <p14:creationId xmlns:p14="http://schemas.microsoft.com/office/powerpoint/2010/main" val="16818721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118</a:t>
            </a:fld>
            <a:endParaRPr lang="fr-FR"/>
          </a:p>
        </p:txBody>
      </p:sp>
    </p:spTree>
    <p:extLst>
      <p:ext uri="{BB962C8B-B14F-4D97-AF65-F5344CB8AC3E}">
        <p14:creationId xmlns:p14="http://schemas.microsoft.com/office/powerpoint/2010/main" val="90149649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indent="0">
              <a:buFontTx/>
              <a:buNone/>
            </a:pPr>
            <a:r>
              <a:rPr lang="fr-FR" dirty="0"/>
              <a:t>devant le paysage actuel, un certain nombre de formateurs posent la question d’accompagner les chercheurs sur ces questions (ex. : Mark </a:t>
            </a:r>
            <a:r>
              <a:rPr lang="fr-FR" dirty="0" err="1"/>
              <a:t>Carrigan</a:t>
            </a:r>
            <a:r>
              <a:rPr lang="fr-FR" dirty="0"/>
              <a:t>, https://markcarrigan.net/2023/02/20/against-social-media-for-academics/, </a:t>
            </a:r>
            <a:r>
              <a:rPr lang="fr-FR" dirty="0" err="1"/>
              <a:t>Inger</a:t>
            </a:r>
            <a:r>
              <a:rPr lang="fr-FR" dirty="0"/>
              <a:t> </a:t>
            </a:r>
            <a:r>
              <a:rPr lang="fr-FR" dirty="0" err="1"/>
              <a:t>Mewburn</a:t>
            </a:r>
            <a:r>
              <a:rPr lang="fr-FR" dirty="0"/>
              <a:t> https://thesiswhisperer.com/2023/07/10/academicenshittification/)</a:t>
            </a:r>
          </a:p>
          <a:p>
            <a:pPr marL="0" indent="0">
              <a:buFontTx/>
              <a:buNone/>
            </a:pPr>
            <a:endParaRPr lang="fr-FR" dirty="0"/>
          </a:p>
          <a:p>
            <a:pPr marL="0" indent="0">
              <a:buFontTx/>
              <a:buNone/>
            </a:pPr>
            <a:endParaRPr lang="fr-FR" dirty="0"/>
          </a:p>
          <a:p>
            <a:pPr marL="171450" indent="-171450">
              <a:buFontTx/>
              <a:buChar char="-"/>
            </a:pPr>
            <a:endParaRPr lang="fr-FR" dirty="0"/>
          </a:p>
          <a:p>
            <a:pPr marL="171450" indent="-171450">
              <a:buFontTx/>
              <a:buChar char="-"/>
            </a:pPr>
            <a:r>
              <a:rPr lang="fr-FR" b="1" dirty="0"/>
              <a:t>pas un réseau social unique et idéal</a:t>
            </a:r>
          </a:p>
          <a:p>
            <a:pPr marL="628650" lvl="1" indent="-171450">
              <a:buFont typeface="Wingdings" panose="05000000000000000000" pitchFamily="2" charset="2"/>
              <a:buChar char="à"/>
            </a:pPr>
            <a:r>
              <a:rPr lang="fr-FR" dirty="0"/>
              <a:t>d’abord une question de pratiques, de besoins et d’évaluation des risques</a:t>
            </a:r>
          </a:p>
          <a:p>
            <a:pPr marL="628650" lvl="1" indent="-171450">
              <a:buFont typeface="Wingdings" panose="05000000000000000000" pitchFamily="2" charset="2"/>
              <a:buChar char="à"/>
            </a:pPr>
            <a:r>
              <a:rPr lang="fr-FR" dirty="0"/>
              <a:t>des outils fragmentant les identités</a:t>
            </a:r>
          </a:p>
          <a:p>
            <a:pPr marL="171450" indent="-171450">
              <a:buFontTx/>
              <a:buChar char="-"/>
            </a:pPr>
            <a:r>
              <a:rPr lang="fr-FR" b="1" dirty="0"/>
              <a:t>des outils avant tout individuels </a:t>
            </a:r>
            <a:r>
              <a:rPr lang="fr-FR" dirty="0"/>
              <a:t>: l’individu plus que le collectif</a:t>
            </a:r>
          </a:p>
          <a:p>
            <a:pPr marL="171450" indent="-171450">
              <a:buFontTx/>
              <a:buChar char="-"/>
            </a:pPr>
            <a:r>
              <a:rPr lang="fr-FR" b="1" dirty="0"/>
              <a:t>des alternatives (institutionnelles, ouvertes...) encore incomplètes</a:t>
            </a:r>
          </a:p>
          <a:p>
            <a:pPr marL="628650" lvl="1" indent="-171450">
              <a:buFont typeface="Wingdings" panose="05000000000000000000" pitchFamily="2" charset="2"/>
              <a:buChar char="à"/>
            </a:pPr>
            <a:r>
              <a:rPr lang="fr-FR" dirty="0">
                <a:sym typeface="Wingdings" panose="05000000000000000000" pitchFamily="2" charset="2"/>
              </a:rPr>
              <a:t>comment être là où se trouve le public ?</a:t>
            </a:r>
          </a:p>
          <a:p>
            <a:pPr marL="628650" lvl="1" indent="-171450">
              <a:buFont typeface="Wingdings" panose="05000000000000000000" pitchFamily="2" charset="2"/>
              <a:buChar char="à"/>
            </a:pPr>
            <a:r>
              <a:rPr lang="fr-FR" dirty="0">
                <a:sym typeface="Wingdings" panose="05000000000000000000" pitchFamily="2" charset="2"/>
              </a:rPr>
              <a:t>comment assurer la confiance et la crédibilité vis-à-vis de la parole universitaire / scientifique ?</a:t>
            </a:r>
          </a:p>
          <a:p>
            <a:pPr marL="0" lvl="0" indent="0">
              <a:buFont typeface="Wingdings" panose="05000000000000000000" pitchFamily="2" charset="2"/>
              <a:buNone/>
            </a:pPr>
            <a:endParaRPr lang="fr-FR" dirty="0">
              <a:sym typeface="Wingdings" panose="05000000000000000000" pitchFamily="2" charset="2"/>
            </a:endParaRPr>
          </a:p>
          <a:p>
            <a:pPr marL="0" lvl="0" indent="0">
              <a:buFont typeface="Wingdings" panose="05000000000000000000" pitchFamily="2" charset="2"/>
              <a:buNone/>
            </a:pPr>
            <a:r>
              <a:rPr lang="fr-FR" dirty="0">
                <a:sym typeface="Wingdings" panose="05000000000000000000" pitchFamily="2" charset="2"/>
              </a:rPr>
              <a:t>voir par ex., X. Eutrope, « À quoi ressemblerait votre réseau social idéal ? », </a:t>
            </a:r>
            <a:r>
              <a:rPr lang="fr-FR" i="1" dirty="0">
                <a:sym typeface="Wingdings" panose="05000000000000000000" pitchFamily="2" charset="2"/>
              </a:rPr>
              <a:t>La revue des médias</a:t>
            </a:r>
            <a:r>
              <a:rPr lang="fr-FR" i="0" dirty="0">
                <a:sym typeface="Wingdings" panose="05000000000000000000" pitchFamily="2" charset="2"/>
              </a:rPr>
              <a:t>, 05/04/2023, https://larevuedesmedias.ina.fr/meilleurs-reseau-sociaux-toxicite-algorithme-moderation-twitter-facebook-tiktok-reddit-tumblr-mastodon</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 des questions de stratégie</a:t>
            </a:r>
            <a:endParaRPr lang="fr-FR"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119</a:t>
            </a:fld>
            <a:endParaRPr lang="fr-FR"/>
          </a:p>
        </p:txBody>
      </p:sp>
    </p:spTree>
    <p:extLst>
      <p:ext uri="{BB962C8B-B14F-4D97-AF65-F5344CB8AC3E}">
        <p14:creationId xmlns:p14="http://schemas.microsoft.com/office/powerpoint/2010/main" val="316858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 </a:t>
            </a:r>
            <a:r>
              <a:rPr lang="fr-FR" dirty="0" err="1"/>
              <a:t>Lemke</a:t>
            </a:r>
            <a:r>
              <a:rPr lang="fr-FR" dirty="0"/>
              <a:t> et al., « </a:t>
            </a:r>
            <a:r>
              <a:rPr lang="en-US" dirty="0"/>
              <a:t>“When You Use Social Media You Are Not Working”: Barriers for the Use of Metrics in Social Sciences</a:t>
            </a:r>
            <a:r>
              <a:rPr lang="fr-FR" dirty="0"/>
              <a:t> », </a:t>
            </a:r>
            <a:r>
              <a:rPr lang="en-US" i="1" dirty="0"/>
              <a:t>Frontiers in Research Metrics and Analytics,</a:t>
            </a:r>
          </a:p>
          <a:p>
            <a:r>
              <a:rPr lang="en-US" sz="1200" b="0" i="0" kern="1200" dirty="0">
                <a:solidFill>
                  <a:schemeClr val="tx1"/>
                </a:solidFill>
                <a:effectLst/>
                <a:latin typeface="+mn-lt"/>
                <a:ea typeface="+mn-ea"/>
                <a:cs typeface="+mn-cs"/>
              </a:rPr>
              <a:t>08 January 2019, Sec. Scholarly Communication Volume 3 – 2018, </a:t>
            </a:r>
            <a:r>
              <a:rPr lang="fr-FR" dirty="0"/>
              <a:t>https://www.frontiersin.org/articles/10.3389/frma.2018.00039/full</a:t>
            </a:r>
          </a:p>
          <a:p>
            <a:endParaRPr lang="fr-FR" dirty="0"/>
          </a:p>
          <a:p>
            <a:endParaRPr lang="fr-FR" dirty="0"/>
          </a:p>
          <a:p>
            <a:r>
              <a:rPr lang="fr-FR" b="1" dirty="0"/>
              <a:t>actuellement : question de plus en plus des trolls et attaques </a:t>
            </a:r>
            <a:r>
              <a:rPr lang="fr-FR" dirty="0"/>
              <a:t>(contre l’individu chercheur, contre ses travaux)</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12</a:t>
            </a:fld>
            <a:endParaRPr lang="fr-FR"/>
          </a:p>
        </p:txBody>
      </p:sp>
    </p:spTree>
    <p:extLst>
      <p:ext uri="{BB962C8B-B14F-4D97-AF65-F5344CB8AC3E}">
        <p14:creationId xmlns:p14="http://schemas.microsoft.com/office/powerpoint/2010/main" val="6720740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indent="0">
              <a:buFontTx/>
              <a:buNone/>
            </a:pPr>
            <a:r>
              <a:rPr lang="fr-FR" b="1" dirty="0"/>
              <a:t>au final, </a:t>
            </a:r>
          </a:p>
          <a:p>
            <a:pPr marL="171450" indent="-171450">
              <a:buFontTx/>
              <a:buChar char="-"/>
            </a:pPr>
            <a:r>
              <a:rPr lang="fr-FR" b="1" dirty="0"/>
              <a:t>un rapprochement entre réseaux et médias sociaux ?</a:t>
            </a:r>
          </a:p>
          <a:p>
            <a:pPr marL="628650" lvl="1" indent="-171450">
              <a:buFontTx/>
              <a:buChar char="-"/>
            </a:pPr>
            <a:r>
              <a:rPr lang="fr-FR" dirty="0"/>
              <a:t>cf. différence entre diffuser de l’information et communiquer / échanger</a:t>
            </a:r>
          </a:p>
          <a:p>
            <a:pPr marL="171450" indent="-171450">
              <a:buFontTx/>
              <a:buChar char="-"/>
            </a:pPr>
            <a:endParaRPr lang="fr-FR" dirty="0"/>
          </a:p>
          <a:p>
            <a:pPr marL="0" indent="0">
              <a:buFontTx/>
              <a:buNone/>
            </a:pPr>
            <a:r>
              <a:rPr lang="fr-FR" b="1" dirty="0"/>
              <a:t>- réseaux sociaux ne viennent que souligner les particularités de la manière de faire et de communiquer sur la recherche actuellement :</a:t>
            </a:r>
          </a:p>
          <a:p>
            <a:pPr marL="628650" lvl="1" indent="-171450">
              <a:buFontTx/>
              <a:buChar char="-"/>
            </a:pPr>
            <a:r>
              <a:rPr lang="fr-FR" dirty="0"/>
              <a:t>rôle des échanges</a:t>
            </a:r>
          </a:p>
          <a:p>
            <a:pPr marL="628650" lvl="1" indent="-171450">
              <a:buFontTx/>
              <a:buChar char="-"/>
            </a:pPr>
            <a:r>
              <a:rPr lang="fr-FR" dirty="0"/>
              <a:t>rôle des outils (plateformes)</a:t>
            </a:r>
          </a:p>
          <a:p>
            <a:pPr marL="628650" lvl="1" indent="-171450">
              <a:buFontTx/>
              <a:buChar char="-"/>
            </a:pPr>
            <a:r>
              <a:rPr lang="fr-FR" dirty="0"/>
              <a:t>importance de la diffusion à d’autres audiences (engagement)</a:t>
            </a:r>
          </a:p>
          <a:p>
            <a:pPr marL="628650" lvl="1" indent="-171450">
              <a:buFontTx/>
              <a:buChar char="-"/>
            </a:pPr>
            <a:r>
              <a:rPr lang="fr-FR" dirty="0"/>
              <a:t>importance de la communication, notamment sous différents formats et différents codes (décloisonnement)</a:t>
            </a:r>
          </a:p>
          <a:p>
            <a:pPr marL="0" indent="0">
              <a:buFontTx/>
              <a:buNone/>
            </a:pPr>
            <a:endParaRPr lang="fr-FR" dirty="0"/>
          </a:p>
          <a:p>
            <a:pPr marL="0" indent="0">
              <a:buFontTx/>
              <a:buNone/>
            </a:pPr>
            <a:r>
              <a:rPr lang="fr-FR" b="1" dirty="0"/>
              <a:t>des éléments aussi visibles avec le principe de science ouverte</a:t>
            </a:r>
          </a:p>
          <a:p>
            <a:pPr marL="171450" indent="-171450">
              <a:buFont typeface="Wingdings" panose="05000000000000000000" pitchFamily="2" charset="2"/>
              <a:buChar char="à"/>
            </a:pPr>
            <a:r>
              <a:rPr lang="fr-FR" b="1" dirty="0">
                <a:sym typeface="Wingdings" panose="05000000000000000000" pitchFamily="2" charset="2"/>
              </a:rPr>
              <a:t>comment trouver sa / ses places dans un monde potentiellement fragmenté ?</a:t>
            </a:r>
          </a:p>
          <a:p>
            <a:pPr marL="171450" indent="-171450">
              <a:buFont typeface="Wingdings" panose="05000000000000000000" pitchFamily="2" charset="2"/>
              <a:buChar char="à"/>
            </a:pPr>
            <a:r>
              <a:rPr lang="fr-FR" b="1" dirty="0">
                <a:sym typeface="Wingdings" panose="05000000000000000000" pitchFamily="2" charset="2"/>
              </a:rPr>
              <a:t>comment assurer une vraie ouverture de la science ?</a:t>
            </a:r>
            <a:endParaRPr lang="fr-FR" b="1" dirty="0"/>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120</a:t>
            </a:fld>
            <a:endParaRPr lang="fr-FR"/>
          </a:p>
        </p:txBody>
      </p:sp>
    </p:spTree>
    <p:extLst>
      <p:ext uri="{BB962C8B-B14F-4D97-AF65-F5344CB8AC3E}">
        <p14:creationId xmlns:p14="http://schemas.microsoft.com/office/powerpoint/2010/main" val="9065382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sym typeface="Wingdings" panose="05000000000000000000" pitchFamily="2" charset="2"/>
              </a:rPr>
              <a:t> des questions de stratégies, nécessairement évolutives</a:t>
            </a:r>
            <a:endParaRPr lang="fr-FR"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121</a:t>
            </a:fld>
            <a:endParaRPr lang="fr-FR"/>
          </a:p>
        </p:txBody>
      </p:sp>
    </p:spTree>
    <p:extLst>
      <p:ext uri="{BB962C8B-B14F-4D97-AF65-F5344CB8AC3E}">
        <p14:creationId xmlns:p14="http://schemas.microsoft.com/office/powerpoint/2010/main" val="28180576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122</a:t>
            </a:fld>
            <a:endParaRPr lang="fr-FR"/>
          </a:p>
        </p:txBody>
      </p:sp>
    </p:spTree>
    <p:extLst>
      <p:ext uri="{BB962C8B-B14F-4D97-AF65-F5344CB8AC3E}">
        <p14:creationId xmlns:p14="http://schemas.microsoft.com/office/powerpoint/2010/main" val="218683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 </a:t>
            </a:r>
            <a:r>
              <a:rPr lang="fr-FR" dirty="0" err="1"/>
              <a:t>Segado-Boi</a:t>
            </a:r>
            <a:r>
              <a:rPr lang="fr-FR" dirty="0"/>
              <a:t> et al., « </a:t>
            </a:r>
            <a:r>
              <a:rPr lang="en-US" dirty="0"/>
              <a:t>Spanish academics and social networking sites: Use, non-use, and the perceived advantages and drawbacks of Facebook, Twitter, LinkedIn, ResearchGate, and Academia.edu</a:t>
            </a:r>
            <a:r>
              <a:rPr lang="fr-FR" dirty="0"/>
              <a:t> », </a:t>
            </a:r>
            <a:r>
              <a:rPr lang="fr-FR" i="1" dirty="0"/>
              <a:t>First </a:t>
            </a:r>
            <a:r>
              <a:rPr lang="fr-FR" i="1" dirty="0" err="1"/>
              <a:t>Monday</a:t>
            </a:r>
            <a:r>
              <a:rPr lang="fr-FR" i="0" dirty="0"/>
              <a:t>, </a:t>
            </a:r>
            <a:r>
              <a:rPr lang="en-US" i="0" dirty="0"/>
              <a:t>Volume 24, Number 5 - 6 May 2019, </a:t>
            </a:r>
            <a:r>
              <a:rPr lang="fr-FR" i="0" dirty="0"/>
              <a:t>https</a:t>
            </a:r>
            <a:r>
              <a:rPr lang="fr-FR" dirty="0"/>
              <a:t>://firstmonday.org/ojs/index.php/fm/article/view/7296</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A2ACD-2B3D-4894-BA84-7EEEFD1E15C8}"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564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MESRI, </a:t>
            </a:r>
            <a:r>
              <a:rPr lang="fr-FR" i="1" dirty="0"/>
              <a:t>Former à la science ouverte tout au long de la thèse. Guide à l’usage des écoles doctorales, </a:t>
            </a:r>
            <a:r>
              <a:rPr lang="fr-FR" dirty="0"/>
              <a:t>2017, https://www.ouvrirlascience.fr/former-a-la-science-ouverte-tout-au-long-de-la-these/ </a:t>
            </a:r>
          </a:p>
          <a:p>
            <a:endParaRPr lang="fr-FR" dirty="0"/>
          </a:p>
          <a:p>
            <a:endParaRPr lang="fr-FR" dirty="0"/>
          </a:p>
          <a:p>
            <a:r>
              <a:rPr lang="en-US" dirty="0"/>
              <a:t>« </a:t>
            </a:r>
            <a:r>
              <a:rPr lang="en-US" i="1" dirty="0"/>
              <a:t>Lack of formal skills may be less of a barrier to adoption than </a:t>
            </a:r>
            <a:r>
              <a:rPr lang="en-US" b="1" i="1" dirty="0"/>
              <a:t>knowing what services and tools are available and an awareness of models </a:t>
            </a:r>
            <a:r>
              <a:rPr lang="en-US" i="1" dirty="0"/>
              <a:t>of how they may be applied productively to support research</a:t>
            </a:r>
            <a:r>
              <a:rPr lang="en-US" dirty="0"/>
              <a:t>.  » (R. Procter et al., « Adoption and use of Web 2.0 in scholarly communications », </a:t>
            </a:r>
            <a:r>
              <a:rPr lang="en-US" i="1" dirty="0"/>
              <a:t>Philosophical transactions of the royal society A</a:t>
            </a:r>
            <a:r>
              <a:rPr lang="en-US" dirty="0"/>
              <a:t>, 13 September 2010, Volume 368, Issue 1926,  https://royalsocietypublishing.org/doi/abs/10.1098/rsta.2010.0155)</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14</a:t>
            </a:fld>
            <a:endParaRPr lang="fr-FR"/>
          </a:p>
        </p:txBody>
      </p:sp>
    </p:spTree>
    <p:extLst>
      <p:ext uri="{BB962C8B-B14F-4D97-AF65-F5344CB8AC3E}">
        <p14:creationId xmlns:p14="http://schemas.microsoft.com/office/powerpoint/2010/main" val="404857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15</a:t>
            </a:fld>
            <a:endParaRPr lang="fr-FR"/>
          </a:p>
        </p:txBody>
      </p:sp>
    </p:spTree>
    <p:extLst>
      <p:ext uri="{BB962C8B-B14F-4D97-AF65-F5344CB8AC3E}">
        <p14:creationId xmlns:p14="http://schemas.microsoft.com/office/powerpoint/2010/main" val="1667314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a:t>
            </a:r>
            <a:r>
              <a:rPr lang="fr-FR" dirty="0" err="1"/>
              <a:t>Cavazza</a:t>
            </a:r>
            <a:r>
              <a:rPr lang="fr-FR" dirty="0"/>
              <a:t>, « Panorama des médias sociaux 2023 », 2023, https://fredcavazza.net/2023/06/28/panorama-des-medias-sociaux-2023/</a:t>
            </a:r>
          </a:p>
          <a:p>
            <a:r>
              <a:rPr lang="fr-FR" dirty="0"/>
              <a:t>à compléter par </a:t>
            </a:r>
            <a:r>
              <a:rPr lang="fr-FR" dirty="0" err="1"/>
              <a:t>We</a:t>
            </a:r>
            <a:r>
              <a:rPr lang="fr-FR" dirty="0"/>
              <a:t> Are Social / </a:t>
            </a:r>
            <a:r>
              <a:rPr lang="fr-FR" dirty="0" err="1"/>
              <a:t>Meltwater</a:t>
            </a:r>
            <a:r>
              <a:rPr lang="fr-FR" dirty="0"/>
              <a:t>, rapport mondial : https://wearesocial.com/fr/blog/2024/01/digital-2024/ et rapport France : https://wearesocial.com/fr/blog/2024/02/digital-report-france-2024-%f0%9f%87%ab%f0%9f%87%b7/</a:t>
            </a:r>
          </a:p>
          <a:p>
            <a:r>
              <a:rPr lang="fr-FR" dirty="0"/>
              <a:t>et par https://www.blogdumoderateur.com/</a:t>
            </a:r>
          </a:p>
          <a:p>
            <a:r>
              <a:rPr lang="fr-FR" dirty="0"/>
              <a:t>voir également : https://observatoirecetelem.com/les-zooms/panorama-des-reseaux-sociaux</a:t>
            </a:r>
          </a:p>
          <a:p>
            <a:endParaRPr lang="fr-FR" dirty="0"/>
          </a:p>
          <a:p>
            <a:r>
              <a:rPr lang="fr-FR" dirty="0"/>
              <a:t>- des centaines de services, mais paysage dominé par une vingtaine de gros acteurs seulement</a:t>
            </a:r>
          </a:p>
          <a:p>
            <a:endParaRPr lang="fr-FR" dirty="0"/>
          </a:p>
          <a:p>
            <a:pPr marL="171450" indent="-171450">
              <a:buFontTx/>
              <a:buChar char="-"/>
            </a:pPr>
            <a:r>
              <a:rPr lang="fr-FR" dirty="0"/>
              <a:t>chiffres</a:t>
            </a:r>
          </a:p>
          <a:p>
            <a:pPr marL="628650" lvl="1" indent="-171450">
              <a:buFontTx/>
              <a:buChar char="-"/>
            </a:pPr>
            <a:r>
              <a:rPr lang="fr-FR" dirty="0"/>
              <a:t>Instagram : réseau préféré (16,5 %)</a:t>
            </a:r>
          </a:p>
          <a:p>
            <a:pPr marL="628650" lvl="1" indent="-171450">
              <a:buFontTx/>
              <a:buChar char="-"/>
            </a:pPr>
            <a:r>
              <a:rPr lang="fr-FR" dirty="0"/>
              <a:t>France : plateformes les plus utilisées (en %) : 1. Facebook, 2. </a:t>
            </a:r>
            <a:r>
              <a:rPr lang="fr-FR" dirty="0" err="1"/>
              <a:t>Whatsapp</a:t>
            </a:r>
            <a:r>
              <a:rPr lang="fr-FR" dirty="0"/>
              <a:t>, 3. Instagram, 4. Facebook </a:t>
            </a:r>
            <a:r>
              <a:rPr lang="fr-FR" dirty="0" err="1"/>
              <a:t>messenger</a:t>
            </a:r>
            <a:r>
              <a:rPr lang="fr-FR" dirty="0"/>
              <a:t>, 5. Snapchat, 6. </a:t>
            </a:r>
            <a:r>
              <a:rPr lang="fr-FR" dirty="0" err="1"/>
              <a:t>TikTok</a:t>
            </a:r>
            <a:r>
              <a:rPr lang="fr-FR" dirty="0"/>
              <a:t>, 7. X-Twitter</a:t>
            </a:r>
          </a:p>
          <a:p>
            <a:endParaRPr lang="fr-FR" dirty="0"/>
          </a:p>
          <a:p>
            <a:pPr marL="171450" indent="-171450">
              <a:buFontTx/>
              <a:buChar char="-"/>
            </a:pPr>
            <a:r>
              <a:rPr lang="fr-FR" b="1" dirty="0"/>
              <a:t>84 % de la population adulte présente sur au moins un réseau (78 % en France)</a:t>
            </a:r>
          </a:p>
          <a:p>
            <a:pPr marL="628650" lvl="1" indent="-171450">
              <a:buFontTx/>
              <a:buChar char="-"/>
            </a:pPr>
            <a:r>
              <a:rPr lang="fr-FR" dirty="0"/>
              <a:t>50 % pour rester en contact avec famille et proches</a:t>
            </a:r>
          </a:p>
          <a:p>
            <a:pPr marL="628650" lvl="1" indent="-171450">
              <a:buFontTx/>
              <a:buChar char="-"/>
            </a:pPr>
            <a:r>
              <a:rPr lang="fr-FR" dirty="0"/>
              <a:t>trouver du contenu (30 %)</a:t>
            </a:r>
          </a:p>
          <a:p>
            <a:pPr marL="628650" lvl="1" indent="-171450">
              <a:buFontTx/>
              <a:buChar char="-"/>
            </a:pPr>
            <a:r>
              <a:rPr lang="fr-FR" dirty="0"/>
              <a:t>partage et échanges (23 %)</a:t>
            </a:r>
          </a:p>
          <a:p>
            <a:pPr marL="628650" lvl="1" indent="-171450">
              <a:buFontTx/>
              <a:buChar char="-"/>
            </a:pPr>
            <a:r>
              <a:rPr lang="fr-FR" dirty="0"/>
              <a:t>réseautage et recherche liés au travail (21 %)</a:t>
            </a:r>
          </a:p>
          <a:p>
            <a:pPr marL="628650" lvl="1" indent="-171450">
              <a:buFontTx/>
              <a:buChar char="-"/>
            </a:pPr>
            <a:endParaRPr lang="fr-FR" dirty="0"/>
          </a:p>
          <a:p>
            <a:pPr marL="171450" lvl="0" indent="-171450">
              <a:buFontTx/>
              <a:buChar char="-"/>
            </a:pPr>
            <a:r>
              <a:rPr lang="fr-FR" dirty="0"/>
              <a:t>rôle notamment des </a:t>
            </a:r>
            <a:r>
              <a:rPr lang="fr-FR" b="1" dirty="0"/>
              <a:t>apps sur smartphones</a:t>
            </a:r>
          </a:p>
          <a:p>
            <a:pPr marL="171450" lvl="0"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16</a:t>
            </a:fld>
            <a:endParaRPr lang="fr-FR"/>
          </a:p>
        </p:txBody>
      </p:sp>
    </p:spTree>
    <p:extLst>
      <p:ext uri="{BB962C8B-B14F-4D97-AF65-F5344CB8AC3E}">
        <p14:creationId xmlns:p14="http://schemas.microsoft.com/office/powerpoint/2010/main" val="3728909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Bouchard et C. Boudry, </a:t>
            </a:r>
            <a:r>
              <a:rPr lang="fr-FR" i="1" dirty="0"/>
              <a:t>Utilisation et usages des identifiants numériques chercheurs en France. Synthèse de l’enquête nationale 2023, </a:t>
            </a:r>
            <a:r>
              <a:rPr lang="fr-FR" dirty="0"/>
              <a:t>2024, https://hal.science/hal-04537803</a:t>
            </a:r>
          </a:p>
          <a:p>
            <a:endParaRPr lang="fr-FR" dirty="0"/>
          </a:p>
          <a:p>
            <a:pPr marL="171450" indent="-171450">
              <a:buFontTx/>
              <a:buChar char="-"/>
            </a:pPr>
            <a:r>
              <a:rPr lang="fr-FR" dirty="0"/>
              <a:t>chiffres 2023 : reprennent les grandes lignes des études précédentes</a:t>
            </a:r>
          </a:p>
          <a:p>
            <a:pPr marL="628650" lvl="1" indent="-171450">
              <a:buFontTx/>
              <a:buChar char="-"/>
            </a:pPr>
            <a:r>
              <a:rPr lang="fr-FR" b="1" dirty="0"/>
              <a:t>~50 % pour LinkedIn</a:t>
            </a:r>
          </a:p>
          <a:p>
            <a:pPr marL="628650" lvl="1" indent="-171450">
              <a:buFontTx/>
              <a:buChar char="-"/>
            </a:pPr>
            <a:r>
              <a:rPr lang="fr-FR" b="1" dirty="0"/>
              <a:t>des chiffres contrastés entre ResearchGate et Academia</a:t>
            </a:r>
          </a:p>
          <a:p>
            <a:pPr marL="628650" lvl="1" indent="-171450">
              <a:buFontTx/>
              <a:buChar char="-"/>
            </a:pPr>
            <a:r>
              <a:rPr lang="fr-FR" b="1" dirty="0"/>
              <a:t>~20 % pour Twitter</a:t>
            </a:r>
          </a:p>
          <a:p>
            <a:pPr marL="457200" lvl="1" indent="0">
              <a:buFontTx/>
              <a:buNone/>
            </a:pPr>
            <a:endParaRPr lang="fr-FR" dirty="0"/>
          </a:p>
          <a:p>
            <a:pPr marL="171450" indent="-171450">
              <a:buFontTx/>
              <a:buChar char="-"/>
            </a:pPr>
            <a:r>
              <a:rPr lang="fr-FR" dirty="0"/>
              <a:t>distinguer :</a:t>
            </a:r>
          </a:p>
          <a:p>
            <a:pPr marL="628650" lvl="1" indent="-171450">
              <a:buFontTx/>
              <a:buChar char="-"/>
            </a:pPr>
            <a:r>
              <a:rPr lang="fr-FR" b="1" dirty="0"/>
              <a:t>notoriété et utilisation </a:t>
            </a:r>
            <a:r>
              <a:rPr lang="fr-FR" dirty="0"/>
              <a:t>: à comparer avec le lien plus de fort entre notoriété et utilisation des identifiants chercheurs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usages actifs et passifs </a:t>
            </a:r>
            <a:r>
              <a:rPr lang="fr-FR" dirty="0"/>
              <a:t>(cf. Twitter comme canal d’information plus de publication)</a:t>
            </a:r>
          </a:p>
          <a:p>
            <a:pPr marL="628650" lvl="1" indent="-171450">
              <a:buFontTx/>
              <a:buChar char="-"/>
            </a:pPr>
            <a:r>
              <a:rPr lang="fr-FR" b="1" dirty="0"/>
              <a:t>satisfaction</a:t>
            </a:r>
            <a:r>
              <a:rPr lang="fr-FR" dirty="0"/>
              <a:t> (cf. Academia vs ResearchGate)</a:t>
            </a:r>
          </a:p>
          <a:p>
            <a:pPr marL="628650" lvl="1" indent="-171450">
              <a:buFontTx/>
              <a:buChar char="-"/>
            </a:pPr>
            <a:endParaRPr lang="fr-FR" dirty="0"/>
          </a:p>
          <a:p>
            <a:pPr marL="628650"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17</a:t>
            </a:fld>
            <a:endParaRPr lang="fr-FR"/>
          </a:p>
        </p:txBody>
      </p:sp>
    </p:spTree>
    <p:extLst>
      <p:ext uri="{BB962C8B-B14F-4D97-AF65-F5344CB8AC3E}">
        <p14:creationId xmlns:p14="http://schemas.microsoft.com/office/powerpoint/2010/main" val="3667446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Bouchard et C. Boudry, 2024, https://hal.science/hal-04537803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dans la continuité des études précédentes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rôle de la </a:t>
            </a:r>
            <a:r>
              <a:rPr lang="fr-FR" b="1" dirty="0"/>
              <a:t>discipline</a:t>
            </a:r>
            <a:r>
              <a:rPr lang="fr-FR" dirty="0"/>
              <a:t> dans l’usage des outils</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18</a:t>
            </a:fld>
            <a:endParaRPr lang="fr-FR"/>
          </a:p>
        </p:txBody>
      </p:sp>
    </p:spTree>
    <p:extLst>
      <p:ext uri="{BB962C8B-B14F-4D97-AF65-F5344CB8AC3E}">
        <p14:creationId xmlns:p14="http://schemas.microsoft.com/office/powerpoint/2010/main" val="4223640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Bouchard et C. Boudry, 2024, https://hal.science/hal-04537803</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dans la continuité des études précédentes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rôle de </a:t>
            </a:r>
            <a:r>
              <a:rPr lang="fr-FR" b="1" dirty="0"/>
              <a:t>l’âge</a:t>
            </a:r>
            <a:r>
              <a:rPr lang="fr-FR" dirty="0"/>
              <a:t> (statut) dans l’usage des outils</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19</a:t>
            </a:fld>
            <a:endParaRPr lang="fr-FR"/>
          </a:p>
        </p:txBody>
      </p:sp>
    </p:spTree>
    <p:extLst>
      <p:ext uri="{BB962C8B-B14F-4D97-AF65-F5344CB8AC3E}">
        <p14:creationId xmlns:p14="http://schemas.microsoft.com/office/powerpoint/2010/main" val="70904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a:t>
            </a:fld>
            <a:endParaRPr lang="fr-FR"/>
          </a:p>
        </p:txBody>
      </p:sp>
    </p:spTree>
    <p:extLst>
      <p:ext uri="{BB962C8B-B14F-4D97-AF65-F5344CB8AC3E}">
        <p14:creationId xmlns:p14="http://schemas.microsoft.com/office/powerpoint/2010/main" val="133458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 </a:t>
            </a:r>
            <a:r>
              <a:rPr lang="fr-FR" dirty="0" err="1"/>
              <a:t>Birch-Becaas</a:t>
            </a:r>
            <a:r>
              <a:rPr lang="fr-FR" dirty="0"/>
              <a:t> et al., « </a:t>
            </a:r>
            <a:r>
              <a:rPr lang="en-US" dirty="0"/>
              <a:t>Research dissemination in digital media: An online survey of French researchers’ practices</a:t>
            </a:r>
            <a:r>
              <a:rPr lang="fr-FR" dirty="0"/>
              <a:t> », </a:t>
            </a:r>
            <a:r>
              <a:rPr lang="fr-FR" i="1" dirty="0" err="1"/>
              <a:t>Asp</a:t>
            </a:r>
            <a:r>
              <a:rPr lang="fr-FR" i="0" dirty="0"/>
              <a:t>, 84 | 2023, https://journals.openedition.org/asp/8611</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75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 </a:t>
            </a:r>
            <a:r>
              <a:rPr lang="fr-FR" dirty="0" err="1"/>
              <a:t>Birch-Becaas</a:t>
            </a:r>
            <a:r>
              <a:rPr lang="fr-FR" dirty="0"/>
              <a:t> et al., « </a:t>
            </a:r>
            <a:r>
              <a:rPr lang="en-US" dirty="0"/>
              <a:t>Research dissemination in digital media: An online survey of French researchers’ practices</a:t>
            </a:r>
            <a:r>
              <a:rPr lang="fr-FR" dirty="0"/>
              <a:t> », </a:t>
            </a:r>
            <a:r>
              <a:rPr lang="fr-FR" i="1" dirty="0" err="1"/>
              <a:t>Asp</a:t>
            </a:r>
            <a:r>
              <a:rPr lang="fr-FR" i="0" dirty="0"/>
              <a:t>, 84 | 2023, https://journals.openedition.org/asp/8611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distinction selon les </a:t>
            </a:r>
            <a:r>
              <a:rPr lang="fr-FR" b="1" i="0" dirty="0"/>
              <a:t>disciplines</a:t>
            </a:r>
            <a:r>
              <a:rPr lang="fr-FR"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	- STM : diffusion avant tout par l’</a:t>
            </a:r>
            <a:r>
              <a:rPr lang="fr-FR" i="1" dirty="0"/>
              <a:t>open access</a:t>
            </a: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	- SHS : davantage par les blogs/sites internet et les réseaux sociaux</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07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 </a:t>
            </a:r>
            <a:r>
              <a:rPr lang="fr-FR" dirty="0" err="1"/>
              <a:t>Birch-Becaas</a:t>
            </a:r>
            <a:r>
              <a:rPr lang="fr-FR" dirty="0"/>
              <a:t> et al., « </a:t>
            </a:r>
            <a:r>
              <a:rPr lang="en-US" dirty="0"/>
              <a:t>Research dissemination in digital media: An online survey of French researchers’ practices</a:t>
            </a:r>
            <a:r>
              <a:rPr lang="fr-FR" dirty="0"/>
              <a:t> », </a:t>
            </a:r>
            <a:r>
              <a:rPr lang="fr-FR" i="1" dirty="0" err="1"/>
              <a:t>Asp</a:t>
            </a:r>
            <a:r>
              <a:rPr lang="fr-FR" i="0" dirty="0"/>
              <a:t>, 84 | 2023, https://journals.openedition.org/asp/8611</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190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ARCES, </a:t>
            </a:r>
            <a:r>
              <a:rPr lang="fr-FR" sz="1200" b="0" i="0" kern="1200" dirty="0">
                <a:solidFill>
                  <a:schemeClr val="tx1"/>
                </a:solidFill>
                <a:effectLst/>
                <a:latin typeface="+mn-lt"/>
                <a:ea typeface="+mn-ea"/>
                <a:cs typeface="+mn-cs"/>
              </a:rPr>
              <a:t>Observatoire des métiers de la communication, 2023, https://www.arces.com/fr/page-detail-articles/observatoire-des-metiers-de-la-communication-10eme-edition et https://cdn.ca.yapla.com/company/CPYqheTICObXPcAlhpDTsvl/asset/files/ARCES_2023_Barome%CC%80tre%20complet_metiers_com_V%20finale.pdf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pour un exemple d’usages : Twitter en BU : Elodie Lemaire, </a:t>
            </a:r>
            <a:r>
              <a:rPr lang="fr-FR" sz="1200" b="0" i="1" kern="1200" dirty="0">
                <a:solidFill>
                  <a:schemeClr val="tx1"/>
                </a:solidFill>
                <a:effectLst/>
                <a:latin typeface="+mn-lt"/>
                <a:ea typeface="+mn-ea"/>
                <a:cs typeface="+mn-cs"/>
              </a:rPr>
              <a:t>Bibliothèques françaises et réseaux sociaux numériques : le cas de la présence des BU sur Twitter</a:t>
            </a:r>
            <a:r>
              <a:rPr lang="fr-FR" sz="1200" b="0" i="0" kern="1200" dirty="0">
                <a:solidFill>
                  <a:schemeClr val="tx1"/>
                </a:solidFill>
                <a:effectLst/>
                <a:latin typeface="+mn-lt"/>
                <a:ea typeface="+mn-ea"/>
                <a:cs typeface="+mn-cs"/>
              </a:rPr>
              <a:t>; Mémoire ENSSIB, 2023, https://www.enssib.fr/bibliotheque-numerique/documents/71843-bibliotheques-francaises-et-reseaux-sociaux-numeriques-le-cas-de-la-presence-des-bu-sur-twitter.pdf#page=59.08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23</a:t>
            </a:fld>
            <a:endParaRPr lang="fr-FR"/>
          </a:p>
        </p:txBody>
      </p:sp>
    </p:spTree>
    <p:extLst>
      <p:ext uri="{BB962C8B-B14F-4D97-AF65-F5344CB8AC3E}">
        <p14:creationId xmlns:p14="http://schemas.microsoft.com/office/powerpoint/2010/main" val="4054725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Twitter :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le grand public : avant tout, pour être tenu au courant de l’actualité</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les chercheurs : lieu pour disséminer la recherche, construire des communautés et toucher des publics larges (grand public, décideurs, financeurs, journalistes..)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24</a:t>
            </a:fld>
            <a:endParaRPr lang="fr-FR"/>
          </a:p>
        </p:txBody>
      </p:sp>
    </p:spTree>
    <p:extLst>
      <p:ext uri="{BB962C8B-B14F-4D97-AF65-F5344CB8AC3E}">
        <p14:creationId xmlns:p14="http://schemas.microsoft.com/office/powerpoint/2010/main" val="3437564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 </a:t>
            </a:r>
            <a:r>
              <a:rPr lang="fr-FR" dirty="0" err="1"/>
              <a:t>Segado-Boi</a:t>
            </a:r>
            <a:r>
              <a:rPr lang="fr-FR" dirty="0"/>
              <a:t> et al., « </a:t>
            </a:r>
            <a:r>
              <a:rPr lang="en-US" dirty="0"/>
              <a:t>Spanish academics and social networking sites: Use, non-use, and the perceived advantages and drawbacks of Facebook, Twitter, LinkedIn, ResearchGate, and Academia.edu</a:t>
            </a:r>
            <a:r>
              <a:rPr lang="fr-FR" dirty="0"/>
              <a:t> », </a:t>
            </a:r>
            <a:r>
              <a:rPr lang="fr-FR" i="1" dirty="0"/>
              <a:t>First Monday</a:t>
            </a:r>
            <a:r>
              <a:rPr lang="fr-FR" i="0" dirty="0"/>
              <a:t>, </a:t>
            </a:r>
            <a:r>
              <a:rPr lang="en-US" i="0" dirty="0"/>
              <a:t>Volume 24, Number 5 - 6 May 2019, </a:t>
            </a:r>
            <a:r>
              <a:rPr lang="fr-FR" i="0" dirty="0"/>
              <a:t>https</a:t>
            </a:r>
            <a:r>
              <a:rPr lang="fr-FR" dirty="0"/>
              <a:t>://firstmonday.org/ojs/index.php/fm/article/view/7296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25</a:t>
            </a:fld>
            <a:endParaRPr lang="fr-FR"/>
          </a:p>
        </p:txBody>
      </p:sp>
    </p:spTree>
    <p:extLst>
      <p:ext uri="{BB962C8B-B14F-4D97-AF65-F5344CB8AC3E}">
        <p14:creationId xmlns:p14="http://schemas.microsoft.com/office/powerpoint/2010/main" val="1253351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t>R. Van Noorden, </a:t>
            </a:r>
            <a:r>
              <a:rPr lang="fr-FR" sz="1200" dirty="0"/>
              <a:t>« Online collaboration: Scientists and the social network », </a:t>
            </a:r>
            <a:r>
              <a:rPr lang="fr-FR" sz="1200" i="1" dirty="0"/>
              <a:t>Nature</a:t>
            </a:r>
            <a:r>
              <a:rPr lang="fr-FR" sz="1200" dirty="0"/>
              <a:t>. vol. 512, issue 7513, p. 126–129 (14 August 2014),</a:t>
            </a:r>
            <a:r>
              <a:rPr lang="fr-FR" altLang="fr-FR" dirty="0"/>
              <a:t> http://www.nature.com/news/online-collaboration-scientists-and-the-social-network-1.15711?WT.ec_id=NEWS-20140819</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26</a:t>
            </a:fld>
            <a:endParaRPr lang="fr-FR"/>
          </a:p>
        </p:txBody>
      </p:sp>
    </p:spTree>
    <p:extLst>
      <p:ext uri="{BB962C8B-B14F-4D97-AF65-F5344CB8AC3E}">
        <p14:creationId xmlns:p14="http://schemas.microsoft.com/office/powerpoint/2010/main" val="1914456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rachat par E. Musk et souhait de rendre le service rentable</a:t>
            </a:r>
          </a:p>
          <a:p>
            <a:pPr marL="0" indent="0">
              <a:buFontTx/>
              <a:buNone/>
            </a:pPr>
            <a:r>
              <a:rPr lang="fr-FR" dirty="0"/>
              <a:t>	- à l’époque : peu de concurrence sur le créneau des outils de microblogging</a:t>
            </a:r>
          </a:p>
          <a:p>
            <a:pPr marL="0" indent="0">
              <a:buFontTx/>
              <a:buNone/>
            </a:pPr>
            <a:r>
              <a:rPr lang="fr-FR" dirty="0"/>
              <a:t>	- rachat suivi de pratiques managériales difficiles amenant notamment à de nombreux licenciements et prise de décisions visant à booster la croissance de la plateforme</a:t>
            </a:r>
          </a:p>
          <a:p>
            <a:pPr marL="171450" indent="-171450">
              <a:buFontTx/>
              <a:buChar char="-"/>
            </a:pPr>
            <a:endParaRPr lang="fr-FR" dirty="0"/>
          </a:p>
          <a:p>
            <a:pPr marL="171450" indent="-171450">
              <a:buFontTx/>
              <a:buChar char="-"/>
            </a:pPr>
            <a:endParaRPr lang="fr-FR" dirty="0"/>
          </a:p>
          <a:p>
            <a:pPr marL="171450" indent="-171450">
              <a:buFontTx/>
              <a:buChar char="-"/>
            </a:pPr>
            <a:r>
              <a:rPr lang="fr-FR" dirty="0"/>
              <a:t>un changement de nom : X</a:t>
            </a:r>
          </a:p>
          <a:p>
            <a:pPr marL="171450" indent="-171450">
              <a:buFontTx/>
              <a:buChar char="-"/>
            </a:pPr>
            <a:endParaRPr lang="fr-FR" dirty="0"/>
          </a:p>
          <a:p>
            <a:pPr marL="171450" indent="-171450">
              <a:buFontTx/>
              <a:buChar char="-"/>
            </a:pPr>
            <a:r>
              <a:rPr lang="fr-FR" b="1" dirty="0"/>
              <a:t>des fonctionnalités supprimées ou payantes</a:t>
            </a:r>
          </a:p>
          <a:p>
            <a:pPr marL="628650" lvl="1" indent="-171450">
              <a:buFontTx/>
              <a:buChar char="-"/>
            </a:pPr>
            <a:r>
              <a:rPr lang="fr-FR" dirty="0"/>
              <a:t>cf. outils d’exploration (moteur de recherche) : ex. : </a:t>
            </a:r>
            <a:r>
              <a:rPr lang="fr-FR" dirty="0" err="1"/>
              <a:t>Tweetdeck</a:t>
            </a:r>
            <a:r>
              <a:rPr lang="fr-FR" dirty="0"/>
              <a:t> devenu X Pro</a:t>
            </a:r>
          </a:p>
          <a:p>
            <a:pPr marL="628650" lvl="1" indent="-171450">
              <a:buFontTx/>
              <a:buChar char="-"/>
            </a:pPr>
            <a:r>
              <a:rPr lang="fr-FR" dirty="0"/>
              <a:t>cf. comptes vérifiés (badge bleu) : suffit désormais de payer</a:t>
            </a:r>
          </a:p>
          <a:p>
            <a:pPr marL="628650" lvl="1" indent="-171450">
              <a:buFontTx/>
              <a:buChar char="-"/>
            </a:pPr>
            <a:endParaRPr lang="fr-FR" dirty="0"/>
          </a:p>
          <a:p>
            <a:r>
              <a:rPr lang="fr-FR" dirty="0"/>
              <a:t>- </a:t>
            </a:r>
            <a:r>
              <a:rPr lang="fr-FR" b="1" dirty="0"/>
              <a:t>un changement de la politique de modération</a:t>
            </a:r>
          </a:p>
          <a:p>
            <a:r>
              <a:rPr lang="fr-FR" dirty="0"/>
              <a:t>	- retour de comptes bannis</a:t>
            </a:r>
          </a:p>
          <a:p>
            <a:r>
              <a:rPr lang="fr-FR" dirty="0"/>
              <a:t>	- suppression des équipes de modération (désinformation, haine en ligne et harcèlement)</a:t>
            </a:r>
          </a:p>
          <a:p>
            <a:r>
              <a:rPr lang="fr-FR" dirty="0"/>
              <a:t>	</a:t>
            </a:r>
            <a:r>
              <a:rPr lang="fr-FR" dirty="0">
                <a:sym typeface="Wingdings" panose="05000000000000000000" pitchFamily="2" charset="2"/>
              </a:rPr>
              <a:t> perte d’annonceurs</a:t>
            </a:r>
          </a:p>
          <a:p>
            <a:r>
              <a:rPr lang="fr-FR" dirty="0">
                <a:sym typeface="Wingdings" panose="05000000000000000000" pitchFamily="2" charset="2"/>
              </a:rPr>
              <a:t>	 un monde moins ouvert à la discussion scientifique (cf. développement du </a:t>
            </a:r>
            <a:r>
              <a:rPr lang="fr-FR" dirty="0" err="1">
                <a:sym typeface="Wingdings" panose="05000000000000000000" pitchFamily="2" charset="2"/>
              </a:rPr>
              <a:t>climatosceptisme</a:t>
            </a:r>
            <a:r>
              <a:rPr lang="fr-FR" dirty="0">
                <a:sym typeface="Wingdings" panose="05000000000000000000" pitchFamily="2" charset="2"/>
              </a:rPr>
              <a:t> en 2022-2023)</a:t>
            </a:r>
            <a:endParaRPr lang="fr-FR" dirty="0"/>
          </a:p>
          <a:p>
            <a:endParaRPr lang="fr-FR" dirty="0"/>
          </a:p>
          <a:p>
            <a:r>
              <a:rPr lang="fr-FR" b="1" dirty="0"/>
              <a:t>- une fermeture progressive des contenus</a:t>
            </a:r>
          </a:p>
          <a:p>
            <a:r>
              <a:rPr lang="fr-FR" dirty="0"/>
              <a:t>	- fin de l’accès gratuit aux contenus par les API (cf. accès aux data pour des projets de recherche : payants, limités en nombre ; fiabilité incertaine, cf. M. </a:t>
            </a:r>
            <a:r>
              <a:rPr lang="fr-FR" dirty="0" err="1"/>
              <a:t>Tomaszewski</a:t>
            </a:r>
            <a:r>
              <a:rPr lang="fr-FR" dirty="0"/>
              <a:t>, «X, terrain d’enquête déserté des chercheurs », 28/11/2023, https://www.lemonde.fr/sciences/article/2023/11/28/x-terrain-d-enquete-deserte-des-chercheurs_6202801_1650684.html) </a:t>
            </a:r>
          </a:p>
          <a:p>
            <a:r>
              <a:rPr lang="fr-FR" dirty="0"/>
              <a:t>	- comptes de plus en plus verrouillés</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27</a:t>
            </a:fld>
            <a:endParaRPr lang="fr-FR"/>
          </a:p>
        </p:txBody>
      </p:sp>
    </p:spTree>
    <p:extLst>
      <p:ext uri="{BB962C8B-B14F-4D97-AF65-F5344CB8AC3E}">
        <p14:creationId xmlns:p14="http://schemas.microsoft.com/office/powerpoint/2010/main" val="953464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fuite des chercheurs</a:t>
            </a:r>
          </a:p>
          <a:p>
            <a:pPr marL="628650" lvl="1" indent="-171450">
              <a:buFontTx/>
              <a:buChar char="-"/>
            </a:pPr>
            <a:r>
              <a:rPr lang="fr-FR" dirty="0"/>
              <a:t>cf. enquête </a:t>
            </a:r>
            <a:r>
              <a:rPr lang="fr-FR" i="1" dirty="0"/>
              <a:t>Nature </a:t>
            </a:r>
            <a:r>
              <a:rPr lang="fr-FR" i="0" dirty="0"/>
              <a:t>(M. Vidal </a:t>
            </a:r>
            <a:r>
              <a:rPr lang="fr-FR" i="0" dirty="0" err="1"/>
              <a:t>Valero</a:t>
            </a:r>
            <a:r>
              <a:rPr lang="fr-FR" i="0" dirty="0"/>
              <a:t>, « </a:t>
            </a:r>
            <a:r>
              <a:rPr lang="en-US" i="0" dirty="0"/>
              <a:t>Thousands of scientists are cutting back on Twitter, seeding angst and uncertainty</a:t>
            </a:r>
            <a:r>
              <a:rPr lang="fr-FR" i="0" dirty="0"/>
              <a:t> », 2023, https://www.nature.com/articles/d41586-023-02554-0), à compléter par M. </a:t>
            </a:r>
            <a:r>
              <a:rPr lang="fr-FR" i="0" dirty="0" err="1"/>
              <a:t>Hiltzik</a:t>
            </a:r>
            <a:r>
              <a:rPr lang="fr-FR" i="0" dirty="0"/>
              <a:t>, « </a:t>
            </a:r>
            <a:r>
              <a:rPr lang="en-US" i="0" dirty="0"/>
              <a:t>Column: Scientists used to love Twitter. Thanks to Elon Musk, they’re giving up on it</a:t>
            </a:r>
            <a:r>
              <a:rPr lang="fr-FR" i="0" dirty="0"/>
              <a:t> », 25/08/2023, https://www.latimes.com/business/story/2023-08-25/column-scientists-used-to-love-twitter-thanks-to-elon-musk-theyre-giving-up-on-it</a:t>
            </a:r>
          </a:p>
          <a:p>
            <a:pPr marL="1085850" lvl="2" indent="-171450">
              <a:buFontTx/>
              <a:buChar char="-"/>
            </a:pPr>
            <a:r>
              <a:rPr lang="fr-FR" b="1" i="0" dirty="0"/>
              <a:t>½ des chercheurs auraient diminué leur activité sur Twitter</a:t>
            </a:r>
          </a:p>
          <a:p>
            <a:pPr marL="1085850" lvl="2" indent="-171450">
              <a:buFontTx/>
              <a:buChar char="-"/>
            </a:pPr>
            <a:r>
              <a:rPr lang="fr-FR" b="1" i="0" dirty="0"/>
              <a:t>46 % auraient créé un compte sur un autre service</a:t>
            </a:r>
          </a:p>
          <a:p>
            <a:pPr marL="171450" indent="-171450">
              <a:buFontTx/>
              <a:buChar char="-"/>
            </a:pPr>
            <a:endParaRPr lang="fr-FR" dirty="0"/>
          </a:p>
          <a:p>
            <a:pPr marL="628650" lvl="1" indent="-171450">
              <a:buFontTx/>
              <a:buChar char="-"/>
            </a:pPr>
            <a:endParaRPr lang="fr-FR" i="1"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28</a:t>
            </a:fld>
            <a:endParaRPr lang="fr-FR"/>
          </a:p>
        </p:txBody>
      </p:sp>
    </p:spTree>
    <p:extLst>
      <p:ext uri="{BB962C8B-B14F-4D97-AF65-F5344CB8AC3E}">
        <p14:creationId xmlns:p14="http://schemas.microsoft.com/office/powerpoint/2010/main" val="1774697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fuite des institutions</a:t>
            </a:r>
          </a:p>
          <a:p>
            <a:pPr marL="628650" lvl="1" indent="-171450">
              <a:buFontTx/>
              <a:buChar char="-"/>
            </a:pPr>
            <a:r>
              <a:rPr lang="fr-FR" dirty="0"/>
              <a:t>établissements universitaires fermant leurs comptes </a:t>
            </a:r>
            <a:r>
              <a:rPr lang="fr-FR" i="0" dirty="0"/>
              <a:t>Twitter (ex. : Rennes 2, </a:t>
            </a:r>
            <a:r>
              <a:rPr lang="fr-FR" i="0" dirty="0" err="1"/>
              <a:t>AMU</a:t>
            </a:r>
            <a:r>
              <a:rPr lang="fr-FR" i="0" dirty="0"/>
              <a:t>), voir également https://twitter.com/nicolasberrod/status/1751196864517394774 et https://affordance.framasoft.org/2024/01/et-si-les-universites-restaient-sur-x-plutot-que-den-partir/</a:t>
            </a:r>
          </a:p>
          <a:p>
            <a:pPr marL="628650" lvl="1" indent="-171450">
              <a:buFontTx/>
              <a:buChar char="-"/>
            </a:pPr>
            <a:r>
              <a:rPr lang="fr-FR" i="0" dirty="0"/>
              <a:t>un usage et une audience des comptes institutionnels à mettre cependant en perspective (cf. O. Ertzscheid, « Et si les universités restaient sur X plutôt que d’en partir ? », 30/01/2024, https://affordance.framasoft.org/2024/01/et-si-les-universites-restaient-sur-x-plutot-que-den-partir/)</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29</a:t>
            </a:fld>
            <a:endParaRPr lang="fr-FR"/>
          </a:p>
        </p:txBody>
      </p:sp>
    </p:spTree>
    <p:extLst>
      <p:ext uri="{BB962C8B-B14F-4D97-AF65-F5344CB8AC3E}">
        <p14:creationId xmlns:p14="http://schemas.microsoft.com/office/powerpoint/2010/main" val="21308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a:t>
            </a:fld>
            <a:endParaRPr lang="fr-FR"/>
          </a:p>
        </p:txBody>
      </p:sp>
    </p:spTree>
    <p:extLst>
      <p:ext uri="{BB962C8B-B14F-4D97-AF65-F5344CB8AC3E}">
        <p14:creationId xmlns:p14="http://schemas.microsoft.com/office/powerpoint/2010/main" val="2851917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Tattersall, « </a:t>
            </a:r>
            <a:r>
              <a:rPr lang="en-US" sz="1200" b="0" i="0" kern="1200" dirty="0">
                <a:solidFill>
                  <a:schemeClr val="tx1"/>
                </a:solidFill>
                <a:effectLst/>
                <a:latin typeface="+mn-lt"/>
                <a:ea typeface="+mn-ea"/>
                <a:cs typeface="+mn-cs"/>
              </a:rPr>
              <a:t>X, LinkedIn, </a:t>
            </a:r>
            <a:r>
              <a:rPr lang="en-US" sz="1200" b="0" i="0" kern="1200" dirty="0" err="1">
                <a:solidFill>
                  <a:schemeClr val="tx1"/>
                </a:solidFill>
                <a:effectLst/>
                <a:latin typeface="+mn-lt"/>
                <a:ea typeface="+mn-ea"/>
                <a:cs typeface="+mn-cs"/>
              </a:rPr>
              <a:t>Bluesky</a:t>
            </a:r>
            <a:r>
              <a:rPr lang="en-US" sz="1200" b="0" i="0" kern="1200" dirty="0">
                <a:solidFill>
                  <a:schemeClr val="tx1"/>
                </a:solidFill>
                <a:effectLst/>
                <a:latin typeface="+mn-lt"/>
                <a:ea typeface="+mn-ea"/>
                <a:cs typeface="+mn-cs"/>
              </a:rPr>
              <a:t>, Mastodon, Threads… </a:t>
            </a:r>
            <a:r>
              <a:rPr lang="en-US" sz="1200" b="0" i="0" kern="1200" dirty="0" err="1">
                <a:solidFill>
                  <a:schemeClr val="tx1"/>
                </a:solidFill>
                <a:effectLst/>
                <a:latin typeface="+mn-lt"/>
                <a:ea typeface="+mn-ea"/>
                <a:cs typeface="+mn-cs"/>
              </a:rPr>
              <a:t>TikTok</a:t>
            </a:r>
            <a:r>
              <a:rPr lang="en-US" sz="1200" b="0" i="0" kern="1200" dirty="0">
                <a:solidFill>
                  <a:schemeClr val="tx1"/>
                </a:solidFill>
                <a:effectLst/>
                <a:latin typeface="+mn-lt"/>
                <a:ea typeface="+mn-ea"/>
                <a:cs typeface="+mn-cs"/>
              </a:rPr>
              <a:t>? How to choose in a fractured academic social media landscape</a:t>
            </a:r>
            <a:r>
              <a:rPr lang="fr-FR" dirty="0"/>
              <a:t> », 2023, https://blogs.lse.ac.uk/impactofsocialsciences/2023/12/07/x-linkedin-bluesky-mastodon-threads-tiktok-how-to-chose-in-a-fractured-academic-social-media-landscape/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30</a:t>
            </a:fld>
            <a:endParaRPr lang="fr-FR"/>
          </a:p>
        </p:txBody>
      </p:sp>
    </p:spTree>
    <p:extLst>
      <p:ext uri="{BB962C8B-B14F-4D97-AF65-F5344CB8AC3E}">
        <p14:creationId xmlns:p14="http://schemas.microsoft.com/office/powerpoint/2010/main" val="4107977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a:t>
            </a:r>
            <a:r>
              <a:rPr lang="fr-FR" b="1" dirty="0"/>
              <a:t>nombreux points communs </a:t>
            </a:r>
            <a:r>
              <a:rPr lang="fr-FR" dirty="0"/>
              <a:t>:</a:t>
            </a:r>
          </a:p>
          <a:p>
            <a:pPr marL="171450" indent="-171450">
              <a:buFontTx/>
              <a:buChar char="-"/>
            </a:pPr>
            <a:r>
              <a:rPr lang="fr-FR" dirty="0"/>
              <a:t>un nom d’utilisateur</a:t>
            </a:r>
          </a:p>
          <a:p>
            <a:pPr marL="171450" indent="-171450">
              <a:buFontTx/>
              <a:buChar char="-"/>
            </a:pPr>
            <a:r>
              <a:rPr lang="fr-FR" dirty="0"/>
              <a:t>profil (avatar, bannière, bio)</a:t>
            </a:r>
          </a:p>
          <a:p>
            <a:pPr marL="171450" indent="-171450">
              <a:buFontTx/>
              <a:buChar char="-"/>
            </a:pPr>
            <a:r>
              <a:rPr lang="fr-FR" dirty="0"/>
              <a:t>posts (nombre de caractères limité), avec des liens, des mentions, des #, voire des images et vidéos, commentaires d’autres posts</a:t>
            </a:r>
          </a:p>
          <a:p>
            <a:pPr marL="171450" indent="-171450">
              <a:buFontTx/>
              <a:buChar char="-"/>
            </a:pPr>
            <a:r>
              <a:rPr lang="fr-FR" dirty="0"/>
              <a:t>abonnements / fils d’actualité</a:t>
            </a:r>
          </a:p>
          <a:p>
            <a:pPr marL="171450" indent="-171450">
              <a:buFontTx/>
              <a:buChar char="-"/>
            </a:pPr>
            <a:r>
              <a:rPr lang="fr-FR" dirty="0"/>
              <a:t>interactions (équivalent des </a:t>
            </a:r>
            <a:r>
              <a:rPr lang="fr-FR" i="1" dirty="0"/>
              <a:t>likes</a:t>
            </a:r>
            <a:r>
              <a:rPr lang="fr-FR" dirty="0"/>
              <a:t>)</a:t>
            </a:r>
          </a:p>
          <a:p>
            <a:pPr marL="171450" indent="-171450">
              <a:buFontTx/>
              <a:buChar char="-"/>
            </a:pPr>
            <a:r>
              <a:rPr lang="fr-FR" dirty="0"/>
              <a:t>recherche (utilisateurs, mots-clés)</a:t>
            </a:r>
          </a:p>
          <a:p>
            <a:pPr marL="171450" indent="-171450">
              <a:buFontTx/>
              <a:buChar char="-"/>
            </a:pPr>
            <a:r>
              <a:rPr lang="fr-FR" dirty="0"/>
              <a:t>site et app.</a:t>
            </a:r>
          </a:p>
          <a:p>
            <a:pPr marL="171450" indent="-171450">
              <a:buFontTx/>
              <a:buChar char="-"/>
            </a:pPr>
            <a:endParaRPr lang="fr-FR" dirty="0"/>
          </a:p>
          <a:p>
            <a:pPr marL="0" indent="0">
              <a:buFontTx/>
              <a:buNone/>
            </a:pPr>
            <a:r>
              <a:rPr lang="fr-FR" b="1" dirty="0"/>
              <a:t>différences possibles </a:t>
            </a:r>
            <a:r>
              <a:rPr lang="fr-FR" dirty="0"/>
              <a:t>:</a:t>
            </a:r>
          </a:p>
          <a:p>
            <a:pPr marL="171450" indent="-171450">
              <a:buFontTx/>
              <a:buChar char="-"/>
            </a:pPr>
            <a:r>
              <a:rPr lang="fr-FR" dirty="0"/>
              <a:t>visibilité des profils et des posts</a:t>
            </a:r>
          </a:p>
          <a:p>
            <a:pPr marL="171450" indent="-171450">
              <a:buFontTx/>
              <a:buChar char="-"/>
            </a:pPr>
            <a:r>
              <a:rPr lang="fr-FR" dirty="0"/>
              <a:t>modèle économique</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31</a:t>
            </a:fld>
            <a:endParaRPr lang="fr-FR"/>
          </a:p>
        </p:txBody>
      </p:sp>
    </p:spTree>
    <p:extLst>
      <p:ext uri="{BB962C8B-B14F-4D97-AF65-F5344CB8AC3E}">
        <p14:creationId xmlns:p14="http://schemas.microsoft.com/office/powerpoint/2010/main" val="1946343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07442" lvl="0" indent="-171450">
              <a:spcBef>
                <a:spcPts val="0"/>
              </a:spcBef>
              <a:buFontTx/>
              <a:buChar char="-"/>
            </a:pPr>
            <a:r>
              <a:rPr lang="fr-FR" sz="1200" dirty="0"/>
              <a:t>présentation</a:t>
            </a:r>
          </a:p>
          <a:p>
            <a:pPr marL="564642" lvl="1" indent="-171450">
              <a:spcBef>
                <a:spcPts val="0"/>
              </a:spcBef>
              <a:buFontTx/>
              <a:buChar char="-"/>
            </a:pPr>
            <a:r>
              <a:rPr lang="fr-FR" sz="1200" dirty="0"/>
              <a:t>logiciel libre et </a:t>
            </a:r>
            <a:r>
              <a:rPr lang="fr-FR" sz="1200" i="1" dirty="0"/>
              <a:t>open source</a:t>
            </a:r>
            <a:r>
              <a:rPr lang="fr-FR" sz="1200" dirty="0"/>
              <a:t>, permettant de développer des réseaux décentralisés, ayant chacun leurs propres règles d’utilisation</a:t>
            </a:r>
          </a:p>
          <a:p>
            <a:pPr marL="564642" lvl="1" indent="-171450">
              <a:spcBef>
                <a:spcPts val="0"/>
              </a:spcBef>
              <a:buFontTx/>
              <a:buChar char="-"/>
            </a:pPr>
            <a:r>
              <a:rPr lang="fr-FR" sz="1200" dirty="0"/>
              <a:t>post : 500 caractères : </a:t>
            </a:r>
            <a:r>
              <a:rPr lang="fr-FR" sz="1200" dirty="0" err="1"/>
              <a:t>pouets</a:t>
            </a:r>
            <a:r>
              <a:rPr lang="fr-FR" sz="1200" dirty="0"/>
              <a:t> / </a:t>
            </a:r>
            <a:r>
              <a:rPr lang="fr-FR" sz="1200" i="1" dirty="0" err="1"/>
              <a:t>toots</a:t>
            </a:r>
            <a:endParaRPr lang="fr-FR" sz="1200" i="1" dirty="0"/>
          </a:p>
          <a:p>
            <a:pPr marL="564642" lvl="1" indent="-171450">
              <a:spcBef>
                <a:spcPts val="0"/>
              </a:spcBef>
              <a:buFontTx/>
              <a:buChar char="-"/>
            </a:pPr>
            <a:endParaRPr lang="fr-FR" sz="1200" i="1" dirty="0"/>
          </a:p>
          <a:p>
            <a:pPr marL="107442" lvl="0" indent="-171450">
              <a:spcBef>
                <a:spcPts val="0"/>
              </a:spcBef>
              <a:buFontTx/>
              <a:buChar char="-"/>
            </a:pPr>
            <a:r>
              <a:rPr lang="fr-FR" sz="1200" i="0" dirty="0"/>
              <a:t>utilisation</a:t>
            </a:r>
          </a:p>
          <a:p>
            <a:pPr marL="564642" lvl="1" indent="-171450">
              <a:spcBef>
                <a:spcPts val="0"/>
              </a:spcBef>
              <a:buFontTx/>
              <a:buChar char="-"/>
            </a:pPr>
            <a:r>
              <a:rPr lang="fr-FR" sz="1200" i="0" dirty="0"/>
              <a:t>1 M. d’utilisateurs ? : un boom fin </a:t>
            </a:r>
            <a:r>
              <a:rPr lang="fr-FR" sz="1200" i="0" dirty="0" err="1"/>
              <a:t>2022-début</a:t>
            </a:r>
            <a:r>
              <a:rPr lang="fr-FR" sz="1200" i="0" dirty="0"/>
              <a:t> 2023 dans la lignée du </a:t>
            </a:r>
            <a:r>
              <a:rPr lang="fr-FR" sz="1200" i="1" dirty="0" err="1"/>
              <a:t>twexit</a:t>
            </a:r>
            <a:r>
              <a:rPr lang="fr-FR" sz="1200" i="0" dirty="0"/>
              <a:t>, retombé depuis</a:t>
            </a:r>
          </a:p>
          <a:p>
            <a:pPr marL="564642" lvl="1" indent="-171450">
              <a:spcBef>
                <a:spcPts val="0"/>
              </a:spcBef>
              <a:buFontTx/>
              <a:buChar char="-"/>
            </a:pPr>
            <a:endParaRPr lang="fr-FR" sz="1200" i="1" dirty="0"/>
          </a:p>
          <a:p>
            <a:pPr marL="107442" lvl="0" indent="-171450">
              <a:spcBef>
                <a:spcPts val="0"/>
              </a:spcBef>
              <a:buFontTx/>
              <a:buChar char="-"/>
            </a:pPr>
            <a:r>
              <a:rPr lang="fr-FR" sz="1200" dirty="0"/>
              <a:t>fonctionnement</a:t>
            </a:r>
          </a:p>
          <a:p>
            <a:pPr marL="564642" lvl="1" indent="-171450">
              <a:spcBef>
                <a:spcPts val="0"/>
              </a:spcBef>
              <a:buFontTx/>
              <a:buChar char="-"/>
            </a:pPr>
            <a:r>
              <a:rPr lang="fr-FR" sz="1200" dirty="0"/>
              <a:t>codes connus (abonnements, équivalent du </a:t>
            </a:r>
            <a:r>
              <a:rPr lang="fr-FR" sz="1200" dirty="0" err="1"/>
              <a:t>RT</a:t>
            </a:r>
            <a:r>
              <a:rPr lang="fr-FR" sz="1200" dirty="0"/>
              <a:t>, like, #...)</a:t>
            </a:r>
          </a:p>
          <a:p>
            <a:pPr marL="564642" lvl="1" indent="-171450">
              <a:spcBef>
                <a:spcPts val="0"/>
              </a:spcBef>
              <a:buFontTx/>
              <a:buChar char="-"/>
            </a:pPr>
            <a:r>
              <a:rPr lang="fr-FR" sz="1200" dirty="0"/>
              <a:t>nécessaire de choisir une </a:t>
            </a:r>
            <a:r>
              <a:rPr lang="fr-FR" sz="1200" b="1" dirty="0"/>
              <a:t>instance</a:t>
            </a:r>
            <a:r>
              <a:rPr lang="fr-FR" sz="1200" dirty="0"/>
              <a:t> avant de commencer (ex. d’instances dans le monde académique : https://qoto.org/, https://social.sciences.re/)</a:t>
            </a:r>
          </a:p>
          <a:p>
            <a:pPr marL="1021842" lvl="2" indent="-171450">
              <a:spcBef>
                <a:spcPts val="0"/>
              </a:spcBef>
              <a:buFont typeface="Wingdings" panose="05000000000000000000" pitchFamily="2" charset="2"/>
              <a:buChar char="à"/>
            </a:pPr>
            <a:r>
              <a:rPr lang="fr-FR" sz="1200" dirty="0"/>
              <a:t>le choix de l’instance a des conséquences sur ce que vous voyez (pas l’objectif d’un réseau global), les lieux où vous interagissez</a:t>
            </a:r>
          </a:p>
          <a:p>
            <a:pPr marL="1021842" lvl="2" indent="-171450">
              <a:spcBef>
                <a:spcPts val="0"/>
              </a:spcBef>
              <a:buFont typeface="Wingdings" panose="05000000000000000000" pitchFamily="2" charset="2"/>
              <a:buChar char="à"/>
            </a:pPr>
            <a:r>
              <a:rPr lang="fr-FR" sz="1200" dirty="0"/>
              <a:t>l’identité d’un compte est associée à l’instance choisie (à changer donc si on change d’instance)</a:t>
            </a:r>
          </a:p>
          <a:p>
            <a:pPr marL="1021842" lvl="2" indent="-171450">
              <a:spcBef>
                <a:spcPts val="0"/>
              </a:spcBef>
              <a:buFont typeface="Wingdings" panose="05000000000000000000" pitchFamily="2" charset="2"/>
              <a:buChar char="à"/>
            </a:pPr>
            <a:r>
              <a:rPr lang="fr-FR" sz="1200" dirty="0"/>
              <a:t>la modération est déléguée aux instances</a:t>
            </a:r>
          </a:p>
          <a:p>
            <a:pPr marL="564642"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moteur : https://mastodon.social/explore</a:t>
            </a:r>
          </a:p>
          <a:p>
            <a:pPr marL="393192" lvl="1" indent="0">
              <a:spcBef>
                <a:spcPts val="0"/>
              </a:spcBef>
              <a:buFontTx/>
              <a:buNone/>
            </a:pPr>
            <a:endParaRPr lang="fr-FR" sz="1200" dirty="0"/>
          </a:p>
          <a:p>
            <a:r>
              <a:rPr lang="fr-FR" sz="1200" dirty="0"/>
              <a:t>documentation : https://docs.joinmastodon.org/</a:t>
            </a:r>
            <a:br>
              <a:rPr lang="fr-FR" sz="1200" dirty="0"/>
            </a:br>
            <a:endParaRPr lang="fr-FR" sz="12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32</a:t>
            </a:fld>
            <a:endParaRPr lang="fr-FR"/>
          </a:p>
        </p:txBody>
      </p:sp>
    </p:spTree>
    <p:extLst>
      <p:ext uri="{BB962C8B-B14F-4D97-AF65-F5344CB8AC3E}">
        <p14:creationId xmlns:p14="http://schemas.microsoft.com/office/powerpoint/2010/main" val="3102827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présentation</a:t>
            </a:r>
          </a:p>
          <a:p>
            <a:pPr marL="628650" lvl="1" indent="-171450">
              <a:buFontTx/>
              <a:buChar char="-"/>
            </a:pPr>
            <a:r>
              <a:rPr lang="fr-FR" dirty="0"/>
              <a:t>2021</a:t>
            </a:r>
          </a:p>
          <a:p>
            <a:pPr marL="628650" lvl="1" indent="-171450">
              <a:buFontTx/>
              <a:buChar char="-"/>
            </a:pPr>
            <a:r>
              <a:rPr lang="fr-FR" dirty="0"/>
              <a:t>société Bluesky par Jack Dorsey, créateur de Twitter ; à l’origine : projet de Twitter pour proposer une plateforme décentralisée</a:t>
            </a:r>
          </a:p>
          <a:p>
            <a:r>
              <a:rPr lang="fr-FR" dirty="0"/>
              <a:t>«</a:t>
            </a:r>
            <a:r>
              <a:rPr lang="en-US" i="1" dirty="0"/>
              <a:t>We're excited to have you on board as a user. Bluesky Social runs on the Authenticated Transfer Protocol ("AT Protocol"), a decentralized social networking protocol that supports many different kinds of services.</a:t>
            </a:r>
            <a:r>
              <a:rPr lang="fr-FR" i="1" dirty="0"/>
              <a:t> </a:t>
            </a:r>
            <a:r>
              <a:rPr lang="fr-FR" dirty="0"/>
              <a:t>» (https://bsky.social/about/support/tos) ; le protocole AT ou </a:t>
            </a:r>
            <a:r>
              <a:rPr lang="fr-FR" dirty="0" err="1"/>
              <a:t>atproto</a:t>
            </a:r>
            <a:r>
              <a:rPr lang="fr-FR" dirty="0"/>
              <a:t> est un produit maison (https://bsky.social/about/blog/5-19-2023-user-faq)</a:t>
            </a:r>
          </a:p>
          <a:p>
            <a:pPr marL="628650" lvl="1" indent="-171450" algn="l" defTabSz="914400" rtl="0" eaLnBrk="1" latinLnBrk="0" hangingPunct="1">
              <a:buFontTx/>
              <a:buChar char="-"/>
            </a:pPr>
            <a:r>
              <a:rPr lang="fr-FR" sz="1200" kern="1200" dirty="0">
                <a:solidFill>
                  <a:schemeClr val="tx1"/>
                </a:solidFill>
                <a:latin typeface="+mn-lt"/>
                <a:ea typeface="+mn-ea"/>
                <a:cs typeface="+mn-cs"/>
              </a:rPr>
              <a:t>possibilité d’avoir son propre serveur (mode décentralisé) : lors création du compte, possibilité d’indiquer le service hébergeant les données (Bluesky ou serveur propre), mais contrairement à Mastodon, le choix du serveur n’impacte pas ce que l’on voit et l’identité est indépendante du serveur (différences Mastodon / Bluesky : https://bsky.social/about/blog/02-22-2024-open-social-web)</a:t>
            </a:r>
          </a:p>
          <a:p>
            <a:pPr marL="628650" lvl="1" indent="-171450" algn="l" defTabSz="914400" rtl="0" eaLnBrk="1" latinLnBrk="0" hangingPunct="1">
              <a:buFontTx/>
              <a:buChar char="-"/>
            </a:pPr>
            <a:r>
              <a:rPr lang="fr-FR" sz="1200" kern="1200" dirty="0">
                <a:solidFill>
                  <a:schemeClr val="tx1"/>
                </a:solidFill>
                <a:latin typeface="+mn-lt"/>
                <a:ea typeface="+mn-ea"/>
                <a:cs typeface="+mn-cs"/>
              </a:rPr>
              <a:t>possibilité d’indiquer son propre nom de domaine comme nom</a:t>
            </a:r>
          </a:p>
          <a:p>
            <a:pPr marL="628650" lvl="1" indent="-171450" algn="l" defTabSz="914400" rtl="0" eaLnBrk="1" latinLnBrk="0" hangingPunct="1">
              <a:buFontTx/>
              <a:buChar char="-"/>
            </a:pPr>
            <a:endParaRPr lang="fr-FR" sz="1200" kern="1200" dirty="0">
              <a:solidFill>
                <a:schemeClr val="tx1"/>
              </a:solidFill>
              <a:latin typeface="+mn-lt"/>
              <a:ea typeface="+mn-ea"/>
              <a:cs typeface="+mn-cs"/>
            </a:endParaRPr>
          </a:p>
          <a:p>
            <a:r>
              <a:rPr lang="fr-FR" dirty="0"/>
              <a:t>- utilisation</a:t>
            </a:r>
          </a:p>
          <a:p>
            <a:pPr marL="628650" lvl="1" indent="-171450" algn="l" defTabSz="914400" rtl="0" eaLnBrk="1" latinLnBrk="0" hangingPunct="1">
              <a:buFontTx/>
              <a:buChar char="-"/>
            </a:pPr>
            <a:r>
              <a:rPr lang="fr-FR" sz="1200" kern="1200" dirty="0">
                <a:solidFill>
                  <a:schemeClr val="tx1"/>
                </a:solidFill>
                <a:latin typeface="+mn-lt"/>
                <a:ea typeface="+mn-ea"/>
                <a:cs typeface="+mn-cs"/>
              </a:rPr>
              <a:t>longtemps accessible uniquement sur invitation (jusqu’à 02/2024)</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dirty="0">
                <a:solidFill>
                  <a:schemeClr val="tx1"/>
                </a:solidFill>
                <a:latin typeface="+mn-lt"/>
                <a:ea typeface="+mn-ea"/>
                <a:cs typeface="+mn-cs"/>
              </a:rPr>
              <a:t>6 M. utilisateurs actifs (05/2024)</a:t>
            </a:r>
          </a:p>
          <a:p>
            <a:endParaRPr lang="fr-FR" dirty="0"/>
          </a:p>
          <a:p>
            <a:pPr marL="171450" indent="-171450">
              <a:buFontTx/>
              <a:buChar char="-"/>
            </a:pPr>
            <a:r>
              <a:rPr lang="fr-FR" dirty="0"/>
              <a:t>fonctionnement</a:t>
            </a:r>
          </a:p>
          <a:p>
            <a:pPr marL="628650" lvl="1" indent="-171450">
              <a:buFontTx/>
              <a:buChar char="-"/>
            </a:pPr>
            <a:r>
              <a:rPr lang="fr-FR" dirty="0"/>
              <a:t>souhait de ressembler au Twitter d’origine (pas de pub, pas d’algorithme intrusif, fonctionnalités de recherche, ouverture du réseau, récupération de ses données, etc.)</a:t>
            </a:r>
          </a:p>
          <a:p>
            <a:pPr marL="628650" lvl="1" indent="-171450">
              <a:buFontTx/>
              <a:buChar char="-"/>
            </a:pPr>
            <a:r>
              <a:rPr lang="fr-FR" dirty="0"/>
              <a:t>post (ou « Skeet » : sky + tweet) : 300 caractères</a:t>
            </a:r>
          </a:p>
          <a:p>
            <a:pPr marL="628650" lvl="1" indent="-171450">
              <a:buFontTx/>
              <a:buChar char="-"/>
            </a:pPr>
            <a:r>
              <a:rPr lang="fr-FR" dirty="0"/>
              <a:t>profils et posts sont publics (https://bsky.social/about/support/privacy-policy#profile-posts-public), tout comme les blocages (https://bsky.social/about/blog/5-19-2023-user-faq) ; « </a:t>
            </a:r>
            <a:r>
              <a:rPr lang="en-US" i="1" dirty="0"/>
              <a:t>Bluesky is a public social network</a:t>
            </a:r>
            <a:r>
              <a:rPr lang="fr-FR" dirty="0"/>
              <a:t> »</a:t>
            </a:r>
          </a:p>
          <a:p>
            <a:pPr marL="628650" lvl="1" indent="-171450">
              <a:buFontTx/>
              <a:buChar char="-"/>
            </a:pPr>
            <a:r>
              <a:rPr lang="fr-FR" dirty="0"/>
              <a:t>des annonces autour de la modération (par le réseau ou par l’usager, cf. https://bsky.social/about/blog/5-19-2023-user-faq, avec fonctionnalités </a:t>
            </a:r>
            <a:r>
              <a:rPr lang="fr-FR" i="1" u="none" dirty="0"/>
              <a:t>mute</a:t>
            </a:r>
            <a:r>
              <a:rPr lang="fr-FR" i="0" u="none" dirty="0"/>
              <a:t>, </a:t>
            </a:r>
            <a:r>
              <a:rPr lang="fr-FR" i="1" u="none" dirty="0"/>
              <a:t>block</a:t>
            </a:r>
            <a:r>
              <a:rPr lang="fr-FR" i="0" u="none" dirty="0"/>
              <a:t>)</a:t>
            </a:r>
          </a:p>
          <a:p>
            <a:pPr marL="628650" lvl="1" indent="-171450">
              <a:buFontTx/>
              <a:buChar char="-"/>
            </a:pPr>
            <a:r>
              <a:rPr lang="fr-FR" i="0" u="none" dirty="0"/>
              <a:t>souhait de laisser aux usagers un meilleur contrôle des algorithmes (</a:t>
            </a:r>
            <a:r>
              <a:rPr lang="fr-FR" i="1" u="none" dirty="0"/>
              <a:t>custom </a:t>
            </a:r>
            <a:r>
              <a:rPr lang="fr-FR" i="1" u="none" dirty="0" err="1"/>
              <a:t>feeds</a:t>
            </a:r>
            <a:r>
              <a:rPr lang="fr-FR" i="0" u="none" dirty="0"/>
              <a:t>, sorte de « super # » ou listes, avec comptes ou mots-clés https://bsky.social/about/blog/7-27-2023-custom-feeds, mais nécessite dans l’immédiat quelques compétences techniques pour en créer ; sinon, possibilité de récupérer des </a:t>
            </a:r>
            <a:r>
              <a:rPr lang="fr-FR" i="1" u="none" dirty="0" err="1"/>
              <a:t>feeds</a:t>
            </a:r>
            <a:r>
              <a:rPr lang="fr-FR" i="0" u="none" dirty="0"/>
              <a:t> créés par d’autres usagers)</a:t>
            </a:r>
            <a:endParaRPr lang="fr-FR" dirty="0"/>
          </a:p>
          <a:p>
            <a:endParaRPr lang="fr-FR" dirty="0"/>
          </a:p>
          <a:p>
            <a:r>
              <a:rPr lang="fr-FR" dirty="0"/>
              <a:t>FAQ : https://bsky.social/about/blog/5-19-2023-user-faq</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NB : J. Dorsey a fermé son compte et a quitté sa place au CA du réseau en 05/2024 (Le Monde, « Jack Dorsey ne figure plus au conseil d’administration du réseau social Bluesky », 06/05/2024, https://www.lemonde.fr/pixels/article/2024/05/06/jack-dorsey-ne-figure-plus-au-conseil-d-administration-du-reseau-social-bluesky_6231895_4408996.html)</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33</a:t>
            </a:fld>
            <a:endParaRPr lang="fr-FR"/>
          </a:p>
        </p:txBody>
      </p:sp>
    </p:spTree>
    <p:extLst>
      <p:ext uri="{BB962C8B-B14F-4D97-AF65-F5344CB8AC3E}">
        <p14:creationId xmlns:p14="http://schemas.microsoft.com/office/powerpoint/2010/main" val="3175667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64008">
              <a:spcBef>
                <a:spcPts val="0"/>
              </a:spcBef>
              <a:buNone/>
            </a:pPr>
            <a:r>
              <a:rPr lang="fr-FR" sz="1200" dirty="0"/>
              <a:t>- présentation</a:t>
            </a:r>
          </a:p>
          <a:p>
            <a:pPr marL="564642" lvl="1" indent="-171450">
              <a:spcBef>
                <a:spcPts val="0"/>
              </a:spcBef>
              <a:buFontTx/>
              <a:buChar char="-"/>
            </a:pPr>
            <a:r>
              <a:rPr lang="fr-FR" sz="1200" dirty="0"/>
              <a:t>2023</a:t>
            </a:r>
          </a:p>
          <a:p>
            <a:pPr marL="564642" lvl="1" indent="-171450">
              <a:spcBef>
                <a:spcPts val="0"/>
              </a:spcBef>
              <a:buFontTx/>
              <a:buChar char="-"/>
            </a:pPr>
            <a:r>
              <a:rPr lang="fr-FR" sz="1200" dirty="0"/>
              <a:t>société Meta (Facebook), pour profiter des problèmes de Twitter, dans la continuité de projets de Meta d’insérer du contenu textuel dans Instagram </a:t>
            </a:r>
            <a:r>
              <a:rPr lang="fr-FR" sz="1200" dirty="0">
                <a:sym typeface="Wingdings" panose="05000000000000000000" pitchFamily="2" charset="2"/>
              </a:rPr>
              <a:t> besoin d’</a:t>
            </a:r>
            <a:r>
              <a:rPr lang="fr-FR" sz="1200" dirty="0"/>
              <a:t>un compte Instagram pour avoir un compte (possibilité d’avoir un compte privé et un compte public, mais possible problème de confidentialité)</a:t>
            </a:r>
          </a:p>
          <a:p>
            <a:pPr marL="564642" lvl="1" indent="-171450">
              <a:spcBef>
                <a:spcPts val="0"/>
              </a:spcBef>
              <a:buFontTx/>
              <a:buChar char="-"/>
            </a:pPr>
            <a:r>
              <a:rPr lang="fr-FR" sz="1200" dirty="0"/>
              <a:t>réseau décentralisé du Fediverse (protocole </a:t>
            </a:r>
            <a:r>
              <a:rPr lang="fr-FR" sz="1200" dirty="0" err="1"/>
              <a:t>ActivityPub</a:t>
            </a:r>
            <a:r>
              <a:rPr lang="fr-FR" sz="1200" dirty="0"/>
              <a:t>)</a:t>
            </a:r>
          </a:p>
          <a:p>
            <a:pPr marL="564642" marR="0" lvl="1" indent="-171450" algn="l" defTabSz="914400" rtl="0" eaLnBrk="1" fontAlgn="auto" latinLnBrk="0" hangingPunct="1">
              <a:lnSpc>
                <a:spcPct val="100000"/>
              </a:lnSpc>
              <a:spcBef>
                <a:spcPts val="0"/>
              </a:spcBef>
              <a:spcAft>
                <a:spcPts val="0"/>
              </a:spcAft>
              <a:buClrTx/>
              <a:buSzTx/>
              <a:buFontTx/>
              <a:buChar char="-"/>
              <a:tabLst/>
              <a:defRPr/>
            </a:pPr>
            <a:r>
              <a:rPr lang="fr-FR" dirty="0"/>
              <a:t>grand démarrage à l’ouverture </a:t>
            </a:r>
            <a:r>
              <a:rPr lang="fr-FR" dirty="0" err="1"/>
              <a:t>mi-2023</a:t>
            </a:r>
            <a:r>
              <a:rPr lang="fr-FR" dirty="0"/>
              <a:t>, puis fort ralentissement ; </a:t>
            </a:r>
            <a:r>
              <a:rPr lang="fr-FR" sz="1200" dirty="0"/>
              <a:t>ouvert officiellement en Europe en 12/2023 ; fin 2023 :  130 M. </a:t>
            </a:r>
            <a:r>
              <a:rPr lang="fr-FR" sz="1200" dirty="0" err="1"/>
              <a:t>UAM</a:t>
            </a:r>
            <a:r>
              <a:rPr lang="fr-FR" sz="1200" dirty="0"/>
              <a:t> (37 % : 18-24 ans)</a:t>
            </a:r>
          </a:p>
          <a:p>
            <a:pPr marL="564642" lvl="1" indent="-171450">
              <a:spcBef>
                <a:spcPts val="0"/>
              </a:spcBef>
              <a:buFontTx/>
              <a:buChar char="-"/>
            </a:pPr>
            <a:endParaRPr lang="fr-FR" sz="1200" dirty="0"/>
          </a:p>
          <a:p>
            <a:pPr marL="107442" lvl="0" indent="-171450">
              <a:spcBef>
                <a:spcPts val="0"/>
              </a:spcBef>
              <a:buFontTx/>
              <a:buChar char="-"/>
            </a:pPr>
            <a:r>
              <a:rPr lang="fr-FR" sz="1200" dirty="0"/>
              <a:t>fonctionnement</a:t>
            </a:r>
          </a:p>
          <a:p>
            <a:pPr marL="564642" lvl="1" indent="-171450">
              <a:spcBef>
                <a:spcPts val="0"/>
              </a:spcBef>
              <a:buFontTx/>
              <a:buChar char="-"/>
            </a:pPr>
            <a:r>
              <a:rPr lang="fr-FR" sz="1200" i="0" dirty="0"/>
              <a:t>compte possiblement privé</a:t>
            </a:r>
          </a:p>
          <a:p>
            <a:pPr marL="564642" lvl="1" indent="-171450">
              <a:spcBef>
                <a:spcPts val="0"/>
              </a:spcBef>
              <a:buFontTx/>
              <a:buChar char="-"/>
            </a:pPr>
            <a:r>
              <a:rPr lang="fr-FR" sz="1200" i="0" dirty="0"/>
              <a:t>post : 500</a:t>
            </a:r>
            <a:r>
              <a:rPr lang="fr-FR" sz="1200" dirty="0"/>
              <a:t> caractères</a:t>
            </a:r>
          </a:p>
          <a:p>
            <a:pPr marL="564642" lvl="1" indent="-171450">
              <a:spcBef>
                <a:spcPts val="0"/>
              </a:spcBef>
              <a:buFontTx/>
              <a:buChar char="-"/>
            </a:pPr>
            <a:r>
              <a:rPr lang="fr-FR" sz="1200" dirty="0"/>
              <a:t>+ modification de posts déjà publiés, recherche par mots-clés</a:t>
            </a:r>
          </a:p>
          <a:p>
            <a:pPr marL="564642"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actualités : abonnements ; algorithmes</a:t>
            </a:r>
          </a:p>
          <a:p>
            <a:pPr marL="564642"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en 05/2024 : des fonctionnalités encore manquantes : messagerie privée, #</a:t>
            </a:r>
          </a:p>
          <a:p>
            <a:pPr marL="393192" marR="0" lvl="1" indent="0" algn="l" defTabSz="914400" rtl="0" eaLnBrk="1" fontAlgn="auto" latinLnBrk="0" hangingPunct="1">
              <a:lnSpc>
                <a:spcPct val="100000"/>
              </a:lnSpc>
              <a:spcBef>
                <a:spcPts val="0"/>
              </a:spcBef>
              <a:spcAft>
                <a:spcPts val="0"/>
              </a:spcAft>
              <a:buClrTx/>
              <a:buSzTx/>
              <a:buFontTx/>
              <a:buNone/>
              <a:tabLst/>
              <a:defRPr/>
            </a:pPr>
            <a:r>
              <a:rPr lang="fr-FR" sz="1200" dirty="0"/>
              <a:t>vers une intégration de fédération de réseaux décentralisés (</a:t>
            </a:r>
            <a:r>
              <a:rPr lang="fr-FR" sz="1200" i="1" dirty="0"/>
              <a:t>Fediverse</a:t>
            </a:r>
            <a:r>
              <a:rPr lang="fr-FR" sz="1200" dirty="0"/>
              <a:t>) et possibilité d’ouvrir volontairement le partage sur le </a:t>
            </a:r>
            <a:r>
              <a:rPr lang="fr-FR" sz="1200" i="1" dirty="0"/>
              <a:t>Fediverse</a:t>
            </a:r>
            <a:r>
              <a:rPr lang="fr-FR" sz="1200" dirty="0"/>
              <a:t> : « </a:t>
            </a:r>
            <a:r>
              <a:rPr lang="en-US" sz="1200" i="1" dirty="0"/>
              <a:t>Future versions of Threads will work with the fediverse, a new type of social media network that allows people to follow and interact with each other on different platforms, like Mastodon </a:t>
            </a:r>
            <a:r>
              <a:rPr lang="fr-FR" sz="1200" dirty="0"/>
              <a:t>» (https://www.threads.net/onboarding/, 07/05/2024, cf. https://help.instagram.com/169559812696339), afin de permettre une diffusion des informations (profil et contenus) vers d’autres serveurs que Threads</a:t>
            </a:r>
          </a:p>
          <a:p>
            <a:pPr marL="393192" lvl="1" indent="0">
              <a:spcBef>
                <a:spcPts val="0"/>
              </a:spcBef>
              <a:buNone/>
            </a:pPr>
            <a:endParaRPr lang="fr-FR" sz="1200" dirty="0"/>
          </a:p>
          <a:p>
            <a:pPr marL="393192" lvl="1" indent="0">
              <a:spcBef>
                <a:spcPts val="0"/>
              </a:spcBef>
              <a:buNone/>
            </a:pPr>
            <a:endParaRPr lang="fr-FR" sz="1200" i="1" baseline="-25000" dirty="0"/>
          </a:p>
          <a:p>
            <a:r>
              <a:rPr lang="fr-FR" dirty="0"/>
              <a:t>NB : </a:t>
            </a:r>
          </a:p>
          <a:p>
            <a:pPr marL="171450" indent="-171450">
              <a:buFontTx/>
              <a:buChar char="-"/>
            </a:pPr>
            <a:r>
              <a:rPr lang="fr-FR" dirty="0"/>
              <a:t>aux Etats-Unis : vient de dépasser Twitter (cf. 28 M. contre 22 M.) (K. Hays, « </a:t>
            </a:r>
            <a:r>
              <a:rPr lang="en-US" dirty="0"/>
              <a:t>Threads just dethroned X, according to this key metric</a:t>
            </a:r>
            <a:r>
              <a:rPr lang="fr-FR" dirty="0"/>
              <a:t> », 23/04/2024, https://www.businessinsider.com/meta-threads-more-daily-us-users-twitter-elon-musk-x-2024-4)</a:t>
            </a:r>
          </a:p>
          <a:p>
            <a:pPr marL="171450" indent="-171450">
              <a:buFontTx/>
              <a:buChar char="-"/>
            </a:pPr>
            <a:r>
              <a:rPr lang="fr-FR" dirty="0"/>
              <a:t>problème de la très grande quantité d’informations personnelles collectées (la pire des principaux réseaux sociaux, https://fr.wikipedia.org/wiki/Threads_(r%C3%A9seau_social))</a:t>
            </a:r>
          </a:p>
          <a:p>
            <a:endParaRPr lang="fr-FR" dirty="0"/>
          </a:p>
          <a:p>
            <a:r>
              <a:rPr lang="fr-FR" dirty="0"/>
              <a:t>cf. F. Reynaud, « Threads, la réponse de Meta à X, est officiellement lancé en Europe », 14/12/2023, https://www.lemonde.fr/pixels/article/2023/12/14/threads-la-reponse-de-meta-a-x-est-officiellement-lance-en-europe_6205804_4408996.html</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34</a:t>
            </a:fld>
            <a:endParaRPr lang="fr-FR"/>
          </a:p>
        </p:txBody>
      </p:sp>
    </p:spTree>
    <p:extLst>
      <p:ext uri="{BB962C8B-B14F-4D97-AF65-F5344CB8AC3E}">
        <p14:creationId xmlns:p14="http://schemas.microsoft.com/office/powerpoint/2010/main" val="1944914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M. </a:t>
            </a:r>
            <a:r>
              <a:rPr lang="fr-FR" dirty="0" err="1"/>
              <a:t>Clavey</a:t>
            </a:r>
            <a:r>
              <a:rPr lang="fr-FR" dirty="0"/>
              <a:t>, «Mastodon : l’entreprise allemande d’Eugen </a:t>
            </a:r>
            <a:r>
              <a:rPr lang="fr-FR" dirty="0" err="1"/>
              <a:t>Rochko</a:t>
            </a:r>
            <a:r>
              <a:rPr lang="fr-FR" dirty="0"/>
              <a:t> devient à but lucratif », 29/04/2024, https://next.ink/brief_article/mastodon-lentreprise-allemande-deugen-rochko-devient-a-but-lucratif/ </a:t>
            </a:r>
          </a:p>
          <a:p>
            <a:pPr marL="0" indent="0">
              <a:buFontTx/>
              <a:buNone/>
            </a:pPr>
            <a:endParaRPr lang="fr-FR" dirty="0"/>
          </a:p>
          <a:p>
            <a:pPr marL="171450" indent="-171450">
              <a:buFontTx/>
              <a:buChar char="-"/>
            </a:pPr>
            <a:r>
              <a:rPr lang="fr-FR" dirty="0"/>
              <a:t>modèles : start-ups ou organisations, entreprises commerciales...</a:t>
            </a:r>
          </a:p>
          <a:p>
            <a:pPr marL="171450" indent="-171450">
              <a:buFontTx/>
              <a:buChar char="-"/>
            </a:pPr>
            <a:r>
              <a:rPr lang="fr-FR" dirty="0"/>
              <a:t>pb des modèles décentralisés</a:t>
            </a:r>
          </a:p>
          <a:p>
            <a:pPr marL="628650" lvl="1" indent="-171450">
              <a:buFontTx/>
              <a:buChar char="-"/>
            </a:pPr>
            <a:r>
              <a:rPr lang="fr-FR" dirty="0"/>
              <a:t>pour assurer une certaine </a:t>
            </a:r>
            <a:r>
              <a:rPr lang="fr-FR" b="1" dirty="0"/>
              <a:t>modération</a:t>
            </a:r>
            <a:r>
              <a:rPr lang="fr-FR" dirty="0"/>
              <a:t> : sans modération globale, chaque instance établit ses propres règles d’utilisation et de modération (A. </a:t>
            </a:r>
            <a:r>
              <a:rPr lang="fr-FR" dirty="0" err="1"/>
              <a:t>Nardo</a:t>
            </a:r>
            <a:r>
              <a:rPr lang="fr-FR" dirty="0"/>
              <a:t>, « Mastodon, à consommer avec modération », 29/07/2023,  https://www.lesnumeriques.com/societe-numerique/mastodon-a-consommer-avec-moderation-n211985.html)</a:t>
            </a:r>
          </a:p>
          <a:p>
            <a:pPr marL="628650" lvl="1" indent="-171450">
              <a:buFontTx/>
              <a:buChar char="-"/>
            </a:pPr>
            <a:r>
              <a:rPr lang="fr-FR" dirty="0"/>
              <a:t>pour se tenir </a:t>
            </a:r>
            <a:r>
              <a:rPr lang="fr-FR" b="1" dirty="0"/>
              <a:t>à l’écart des politique opportunistes </a:t>
            </a:r>
            <a:r>
              <a:rPr lang="fr-FR" dirty="0"/>
              <a:t>: ex. d’instances Mastodon ayant décidé de bloquer par anticipation l’instance de Threads, par peur de « </a:t>
            </a:r>
            <a:r>
              <a:rPr lang="fr-FR" i="1" dirty="0" err="1"/>
              <a:t>embrace</a:t>
            </a:r>
            <a:r>
              <a:rPr lang="fr-FR" i="1" dirty="0"/>
              <a:t>, </a:t>
            </a:r>
            <a:r>
              <a:rPr lang="fr-FR" i="1" dirty="0" err="1"/>
              <a:t>extend</a:t>
            </a:r>
            <a:r>
              <a:rPr lang="fr-FR" i="1" dirty="0"/>
              <a:t> and </a:t>
            </a:r>
            <a:r>
              <a:rPr lang="fr-FR" i="1" dirty="0" err="1"/>
              <a:t>extinguish</a:t>
            </a:r>
            <a:r>
              <a:rPr lang="fr-FR" i="1" dirty="0"/>
              <a:t> </a:t>
            </a:r>
            <a:r>
              <a:rPr lang="fr-FR" dirty="0"/>
              <a:t>» (https://fr.wikipedia.org/wiki/Threads_(r%C3%A9seau_social)  et U. Rozier, « </a:t>
            </a:r>
            <a:r>
              <a:rPr lang="fr-FR" dirty="0" err="1"/>
              <a:t>ActivityPub</a:t>
            </a:r>
            <a:r>
              <a:rPr lang="fr-FR" dirty="0"/>
              <a:t>, Fediverse et Mastodon : Threads de Meta pour les nuls », 11/07/2023, https://www.frandroid.com/marques/meta/1738113_threads-de-meta-et-son-flirt-avec-activitypub-et-mastodon-ca-sent-le-drama-dans-le-fediverse)</a:t>
            </a:r>
          </a:p>
          <a:p>
            <a:pPr marL="628650" lvl="1" indent="-171450">
              <a:buFontTx/>
              <a:buChar char="-"/>
            </a:pPr>
            <a:r>
              <a:rPr lang="fr-FR" dirty="0"/>
              <a:t>pour </a:t>
            </a:r>
            <a:r>
              <a:rPr lang="fr-FR" b="1" dirty="0"/>
              <a:t>supprimer des informations </a:t>
            </a:r>
            <a:r>
              <a:rPr lang="fr-FR" dirty="0"/>
              <a:t>diffusées sur d’autres serveurs (cf. Threads : « </a:t>
            </a:r>
            <a:r>
              <a:rPr lang="en-US" i="1" dirty="0"/>
              <a:t>If you delete a post on Threads, we will request that other servers delete the post from their servers. We cannot guarantee that they will delete your post and it may remain publicly visible despite your decision to delete it. Similarly, if you turn off sharing to the fediverse, delete your Threads profile, or deactivate your Threads profile, we will request that other servers delete your profile and content. We cannot guarantee that they will delete your information and it may remain publicly visible.</a:t>
            </a:r>
            <a:r>
              <a:rPr lang="fr-FR" i="1" noProof="0" dirty="0"/>
              <a:t> </a:t>
            </a:r>
            <a:r>
              <a:rPr lang="fr-FR" noProof="0" dirty="0"/>
              <a:t>», https://help.instagram.com/387800897233223?helpref=faq_content, 07/05/2024)</a:t>
            </a:r>
          </a:p>
          <a:p>
            <a:pPr marL="628650" lvl="1" indent="-171450">
              <a:buFontTx/>
              <a:buChar char="-"/>
            </a:pPr>
            <a:endParaRPr lang="fr-FR" noProof="0" dirty="0"/>
          </a:p>
          <a:p>
            <a:pPr marL="171450" indent="-171450">
              <a:buFont typeface="Wingdings" panose="05000000000000000000" pitchFamily="2" charset="2"/>
              <a:buChar char="à"/>
            </a:pPr>
            <a:r>
              <a:rPr lang="fr-FR" dirty="0">
                <a:sym typeface="Wingdings" panose="05000000000000000000" pitchFamily="2" charset="2"/>
              </a:rPr>
              <a:t>une nécessaire réflexion sur les outils et leurs buts : </a:t>
            </a:r>
            <a:r>
              <a:rPr lang="fr-FR" b="1" dirty="0">
                <a:sym typeface="Wingdings" panose="05000000000000000000" pitchFamily="2" charset="2"/>
              </a:rPr>
              <a:t>« vers un saucissonnage » </a:t>
            </a:r>
            <a:r>
              <a:rPr lang="fr-FR" dirty="0">
                <a:sym typeface="Wingdings" panose="05000000000000000000" pitchFamily="2" charset="2"/>
              </a:rPr>
              <a:t>?</a:t>
            </a:r>
          </a:p>
          <a:p>
            <a:pPr marL="0" indent="0">
              <a:buFont typeface="Wingdings" panose="05000000000000000000" pitchFamily="2" charset="2"/>
              <a:buNone/>
            </a:pPr>
            <a:r>
              <a:rPr lang="fr-FR" dirty="0">
                <a:sym typeface="Wingdings" panose="05000000000000000000" pitchFamily="2" charset="2"/>
              </a:rPr>
              <a:t>	- ex. pour les institutions : </a:t>
            </a:r>
            <a:r>
              <a:rPr lang="fr-FR" i="0" dirty="0">
                <a:sym typeface="Wingdings" panose="05000000000000000000" pitchFamily="2" charset="2"/>
              </a:rPr>
              <a:t>« </a:t>
            </a:r>
            <a:r>
              <a:rPr lang="fr-FR" dirty="0"/>
              <a:t>Au vu du nombre de réseaux sociaux existants, une possibilité intéressante est de saucissonner sa présence selon les publics : LinkedIn pour les </a:t>
            </a:r>
            <a:r>
              <a:rPr lang="fr-FR" dirty="0" err="1"/>
              <a:t>alumni</a:t>
            </a:r>
            <a:r>
              <a:rPr lang="fr-FR" dirty="0"/>
              <a:t>, un outil interne ou Discord pour les étudiants, Instagram pour les lycéens… Twitter et Threads sont dédiés à l’actualité et aux débats, si l’établissement ne veut pas d’interaction, alors il ne faut pas y être. Mais ce sont des endroits qui permettent aux enseignants-chercheurs de participer au débat public. » (P. </a:t>
            </a:r>
            <a:r>
              <a:rPr lang="fr-FR" dirty="0" err="1"/>
              <a:t>Rozet</a:t>
            </a:r>
            <a:r>
              <a:rPr lang="fr-FR" dirty="0"/>
              <a:t>, in https://www.campusmatin.com/vie-campus/relations-exterieures/pratiques/twitter-c-est-fini-les-strategies-des-etablissements-qui-ont-quitte-le-reseau-social-x.html, 07/03/2024)</a:t>
            </a:r>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35</a:t>
            </a:fld>
            <a:endParaRPr lang="fr-FR"/>
          </a:p>
        </p:txBody>
      </p:sp>
    </p:spTree>
    <p:extLst>
      <p:ext uri="{BB962C8B-B14F-4D97-AF65-F5344CB8AC3E}">
        <p14:creationId xmlns:p14="http://schemas.microsoft.com/office/powerpoint/2010/main" val="1101214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départ de Twitter</a:t>
            </a:r>
          </a:p>
          <a:p>
            <a:pPr marL="628650" lvl="1" indent="-171450">
              <a:buFontTx/>
              <a:buChar char="-"/>
            </a:pPr>
            <a:r>
              <a:rPr lang="fr-FR" dirty="0"/>
              <a:t>un effort évident (</a:t>
            </a:r>
            <a:r>
              <a:rPr lang="en-US" b="1" dirty="0" err="1"/>
              <a:t>coût</a:t>
            </a:r>
            <a:r>
              <a:rPr lang="en-US" b="1" dirty="0"/>
              <a:t> de </a:t>
            </a:r>
            <a:r>
              <a:rPr lang="en-US" b="1" dirty="0" err="1"/>
              <a:t>transfert</a:t>
            </a:r>
            <a:r>
              <a:rPr lang="en-US" b="1" dirty="0"/>
              <a:t>  - </a:t>
            </a:r>
            <a:r>
              <a:rPr lang="en-US" b="1" i="1" dirty="0"/>
              <a:t>switching cost</a:t>
            </a:r>
            <a:r>
              <a:rPr lang="en-US" dirty="0"/>
              <a:t>)</a:t>
            </a:r>
            <a:endParaRPr lang="fr-FR" dirty="0"/>
          </a:p>
          <a:p>
            <a:pPr marL="1085850" lvl="2" indent="-171450">
              <a:buFontTx/>
              <a:buChar char="-"/>
            </a:pPr>
            <a:r>
              <a:rPr lang="fr-FR" dirty="0"/>
              <a:t>nécessité de s’adapter à un </a:t>
            </a:r>
            <a:r>
              <a:rPr lang="fr-FR" b="1" dirty="0"/>
              <a:t>nouvel environnement</a:t>
            </a:r>
          </a:p>
          <a:p>
            <a:pPr marL="1085850" lvl="2" indent="-171450">
              <a:buFontTx/>
              <a:buChar char="-"/>
            </a:pPr>
            <a:r>
              <a:rPr lang="fr-FR" dirty="0"/>
              <a:t>nécessité de </a:t>
            </a:r>
            <a:r>
              <a:rPr lang="fr-FR" b="1" dirty="0"/>
              <a:t>reconstruire des communautés </a:t>
            </a:r>
            <a:r>
              <a:rPr lang="fr-FR" dirty="0"/>
              <a:t>ailleurs, dans des communautés parfois cloisonnées (Mastodon) ou en cours de développement (Threads), sans nécessairement de taille critique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b="1" dirty="0"/>
              <a:t>pas d’interopérabilité </a:t>
            </a:r>
            <a:r>
              <a:rPr lang="fr-FR" dirty="0"/>
              <a:t>entre eux pour faciliter les migrations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dirty="0"/>
              <a:t>peu développés dans la </a:t>
            </a:r>
            <a:r>
              <a:rPr lang="fr-FR" b="1" dirty="0"/>
              <a:t>sphère francophone</a:t>
            </a:r>
          </a:p>
          <a:p>
            <a:pPr marL="1085850" lvl="2" indent="-171450">
              <a:buFont typeface="Wingdings" panose="05000000000000000000" pitchFamily="2" charset="2"/>
              <a:buChar char="à"/>
            </a:pPr>
            <a:r>
              <a:rPr lang="fr-FR" b="1" dirty="0">
                <a:sym typeface="Wingdings" panose="05000000000000000000" pitchFamily="2" charset="2"/>
              </a:rPr>
              <a:t>perte d’un espace ouvert à tous, partout et donc coupure d’audiences potentielles, notamment en-dehors du monde académique</a:t>
            </a:r>
          </a:p>
          <a:p>
            <a:pPr marL="1085850" lvl="2" indent="-171450">
              <a:buFont typeface="Wingdings" panose="05000000000000000000" pitchFamily="2" charset="2"/>
              <a:buChar char="à"/>
            </a:pPr>
            <a:r>
              <a:rPr lang="fr-FR" b="1" dirty="0">
                <a:sym typeface="Wingdings" panose="05000000000000000000" pitchFamily="2" charset="2"/>
              </a:rPr>
              <a:t>risque de fragmentation, voire de polarisation, au contraire de l’intérêt initial de Twitter</a:t>
            </a:r>
            <a:br>
              <a:rPr lang="fr-FR" dirty="0">
                <a:sym typeface="Wingdings" panose="05000000000000000000" pitchFamily="2" charset="2"/>
              </a:rPr>
            </a:br>
            <a:endParaRPr lang="fr-FR" dirty="0">
              <a:sym typeface="Wingdings" panose="05000000000000000000" pitchFamily="2" charset="2"/>
            </a:endParaRPr>
          </a:p>
          <a:p>
            <a:pPr marL="628650" lvl="1" indent="-171450">
              <a:buFontTx/>
              <a:buChar char="-"/>
            </a:pPr>
            <a:r>
              <a:rPr lang="fr-FR" dirty="0">
                <a:sym typeface="Wingdings" panose="05000000000000000000" pitchFamily="2" charset="2"/>
              </a:rPr>
              <a:t>faut-il laisser la place aux trolls dans le débat public ou au contraire, continuer à </a:t>
            </a:r>
            <a:r>
              <a:rPr lang="fr-FR" b="1" dirty="0">
                <a:sym typeface="Wingdings" panose="05000000000000000000" pitchFamily="2" charset="2"/>
              </a:rPr>
              <a:t>porter la voix de la recherche académique et le débat ?</a:t>
            </a:r>
          </a:p>
          <a:p>
            <a:pPr marL="457200" lvl="1" indent="0">
              <a:buFontTx/>
              <a:buNone/>
            </a:pPr>
            <a:r>
              <a:rPr lang="fr-FR" dirty="0">
                <a:sym typeface="Wingdings" panose="05000000000000000000" pitchFamily="2" charset="2"/>
              </a:rPr>
              <a:t>	- cf. par ex., https://affordance.framasoft.org/2024/01/et-si-les-universites-restaient-sur-x-plutot-que-den-partir/ : </a:t>
            </a:r>
          </a:p>
          <a:p>
            <a:pPr marL="1543050" lvl="3" indent="-171450" algn="l" defTabSz="914400" rtl="0" eaLnBrk="1" latinLnBrk="0" hangingPunct="1">
              <a:buFontTx/>
              <a:buChar char="-"/>
            </a:pPr>
            <a:r>
              <a:rPr lang="fr-FR" sz="1200" kern="1200" dirty="0">
                <a:solidFill>
                  <a:schemeClr val="tx1"/>
                </a:solidFill>
                <a:latin typeface="+mn-lt"/>
                <a:ea typeface="+mn-ea"/>
                <a:cs typeface="+mn-cs"/>
                <a:sym typeface="Wingdings" panose="05000000000000000000" pitchFamily="2" charset="2"/>
              </a:rPr>
              <a:t>« </a:t>
            </a:r>
            <a:r>
              <a:rPr lang="fr-FR" sz="1200" kern="1200" dirty="0">
                <a:solidFill>
                  <a:schemeClr val="tx1"/>
                </a:solidFill>
                <a:latin typeface="+mn-lt"/>
                <a:ea typeface="+mn-ea"/>
                <a:cs typeface="+mn-cs"/>
              </a:rPr>
              <a:t>Ensuite quitter cette plateforme qui est effectivement, sur certains thèmes ou sujets, saturée de discours de désinformation ou d’appels à la haine, c’est accepter aussi de n’offrir plus aucun contrepoint à ces discours, en tout cas plus le contrepoint que pouvaient proposer les universités. Et c’est, en bout de chaîne, contribuer un peu aussi à l’isolement des membres de la communauté universitaire (enseignants-chercheurs notamment) qui continuent d’y être et de s’y exprimer.  »</a:t>
            </a:r>
          </a:p>
          <a:p>
            <a:pPr marL="1543050" lvl="3" indent="-171450" algn="l" defTabSz="914400" rtl="0" eaLnBrk="1" latinLnBrk="0" hangingPunct="1">
              <a:buFontTx/>
              <a:buChar char="-"/>
            </a:pPr>
            <a:r>
              <a:rPr lang="fr-FR" dirty="0"/>
              <a:t>« il nous faut aussi tenir ces places et continuer d’y faire exister une parole, une posture et une sociologie scientifique et universitaire », dans un espace où se croisent encore différentes </a:t>
            </a:r>
            <a:r>
              <a:rPr lang="fr-FR" b="1" dirty="0"/>
              <a:t>sociologies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36</a:t>
            </a:fld>
            <a:endParaRPr lang="fr-FR"/>
          </a:p>
        </p:txBody>
      </p:sp>
    </p:spTree>
    <p:extLst>
      <p:ext uri="{BB962C8B-B14F-4D97-AF65-F5344CB8AC3E}">
        <p14:creationId xmlns:p14="http://schemas.microsoft.com/office/powerpoint/2010/main" val="4213650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inertie du changement : </a:t>
            </a:r>
          </a:p>
          <a:p>
            <a:pPr marL="628650" lvl="1" indent="-171450">
              <a:buFontTx/>
              <a:buChar char="-"/>
            </a:pPr>
            <a:r>
              <a:rPr lang="fr-FR" b="1" i="0" dirty="0"/>
              <a:t>7 % des chercheurs auraient arrêté de l’utiliser au 1</a:t>
            </a:r>
            <a:r>
              <a:rPr lang="fr-FR" b="1" i="0" baseline="30000" dirty="0"/>
              <a:t>er</a:t>
            </a:r>
            <a:r>
              <a:rPr lang="fr-FR" b="1" i="0" dirty="0"/>
              <a:t> semestre 2023 </a:t>
            </a:r>
            <a:r>
              <a:rPr lang="fr-FR" i="0" dirty="0"/>
              <a:t>(cf. étude </a:t>
            </a:r>
            <a:r>
              <a:rPr lang="fr-FR" i="1" dirty="0"/>
              <a:t>Nature</a:t>
            </a:r>
            <a:r>
              <a:rPr lang="fr-FR" i="0" dirty="0"/>
              <a:t>)</a:t>
            </a:r>
          </a:p>
          <a:p>
            <a:pPr marL="628650" lvl="1" indent="-171450">
              <a:buFontTx/>
              <a:buChar char="-"/>
            </a:pPr>
            <a:r>
              <a:rPr lang="fr-FR" dirty="0"/>
              <a:t>pour l’instant : taille et audiences « </a:t>
            </a:r>
            <a:r>
              <a:rPr lang="fr-FR" b="1" dirty="0"/>
              <a:t>captives</a:t>
            </a:r>
            <a:r>
              <a:rPr lang="fr-FR" dirty="0"/>
              <a:t> » faute de concurrence d’une taille suffisante</a:t>
            </a:r>
          </a:p>
          <a:p>
            <a:pPr marL="1085850" lvl="2" indent="-171450">
              <a:buFontTx/>
              <a:buChar char="-"/>
            </a:pPr>
            <a:r>
              <a:rPr lang="fr-FR" dirty="0"/>
              <a:t>notamment pour les comptes les plus suivis</a:t>
            </a:r>
          </a:p>
          <a:p>
            <a:pPr marL="1085850" lvl="2" indent="-171450">
              <a:buFontTx/>
              <a:buChar char="-"/>
            </a:pPr>
            <a:r>
              <a:rPr lang="fr-FR" dirty="0"/>
              <a:t>notamment pour les organismes (institutions, financeurs…)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difficultés de passer sur un autre réseau (cf. A. Tattersall, « </a:t>
            </a:r>
            <a:r>
              <a:rPr lang="en-US" sz="1200" b="0" i="0" kern="1200" dirty="0">
                <a:solidFill>
                  <a:schemeClr val="tx1"/>
                </a:solidFill>
                <a:effectLst/>
                <a:latin typeface="+mn-lt"/>
                <a:ea typeface="+mn-ea"/>
                <a:cs typeface="+mn-cs"/>
              </a:rPr>
              <a:t>X, LinkedIn, </a:t>
            </a:r>
            <a:r>
              <a:rPr lang="en-US" sz="1200" b="0" i="0" kern="1200" dirty="0" err="1">
                <a:solidFill>
                  <a:schemeClr val="tx1"/>
                </a:solidFill>
                <a:effectLst/>
                <a:latin typeface="+mn-lt"/>
                <a:ea typeface="+mn-ea"/>
                <a:cs typeface="+mn-cs"/>
              </a:rPr>
              <a:t>Bluesky</a:t>
            </a:r>
            <a:r>
              <a:rPr lang="en-US" sz="1200" b="0" i="0" kern="1200" dirty="0">
                <a:solidFill>
                  <a:schemeClr val="tx1"/>
                </a:solidFill>
                <a:effectLst/>
                <a:latin typeface="+mn-lt"/>
                <a:ea typeface="+mn-ea"/>
                <a:cs typeface="+mn-cs"/>
              </a:rPr>
              <a:t>, Mastodon, Threads… </a:t>
            </a:r>
            <a:r>
              <a:rPr lang="en-US" sz="1200" b="0" i="0" kern="1200" dirty="0" err="1">
                <a:solidFill>
                  <a:schemeClr val="tx1"/>
                </a:solidFill>
                <a:effectLst/>
                <a:latin typeface="+mn-lt"/>
                <a:ea typeface="+mn-ea"/>
                <a:cs typeface="+mn-cs"/>
              </a:rPr>
              <a:t>TikTok</a:t>
            </a:r>
            <a:r>
              <a:rPr lang="en-US" sz="1200" b="0" i="0" kern="1200" dirty="0">
                <a:solidFill>
                  <a:schemeClr val="tx1"/>
                </a:solidFill>
                <a:effectLst/>
                <a:latin typeface="+mn-lt"/>
                <a:ea typeface="+mn-ea"/>
                <a:cs typeface="+mn-cs"/>
              </a:rPr>
              <a:t>? How to choose in a fractured academic social media landscape</a:t>
            </a:r>
            <a:r>
              <a:rPr lang="fr-FR" dirty="0"/>
              <a:t> », 2023, https://blogs.lse.ac.uk/impactofsocialsciences/2023/12/07/x-linkedin-bluesky-mastodon-threads-tiktok-how-to-chose-in-a-fractured-academic-social-media-landscape/)</a:t>
            </a:r>
          </a:p>
          <a:p>
            <a:pPr marL="1085850" lvl="2" indent="-171450">
              <a:buFontTx/>
              <a:buChar char="-"/>
            </a:pPr>
            <a:r>
              <a:rPr lang="fr-FR" dirty="0"/>
              <a:t>sa communauté n’y est pas nécessairement</a:t>
            </a:r>
          </a:p>
          <a:p>
            <a:pPr marL="1085850" lvl="2" indent="-171450">
              <a:buFontTx/>
              <a:buChar char="-"/>
            </a:pPr>
            <a:r>
              <a:rPr lang="fr-FR" dirty="0"/>
              <a:t>on ne peut pas toujours avoir le même nom sur les différents services</a:t>
            </a:r>
          </a:p>
          <a:p>
            <a:pPr marL="1085850" lvl="2" indent="-171450">
              <a:buFontTx/>
              <a:buChar char="-"/>
            </a:pPr>
            <a:r>
              <a:rPr lang="fr-FR" dirty="0"/>
              <a:t>pb des outils automatisant la mise à jour d’une plateforme à l’autre</a:t>
            </a:r>
          </a:p>
          <a:p>
            <a:pPr marL="628650" lvl="1" indent="-171450">
              <a:buFontTx/>
              <a:buChar char="-"/>
            </a:pPr>
            <a:r>
              <a:rPr lang="fr-FR" b="1" dirty="0"/>
              <a:t>impossibilité d’être partout </a:t>
            </a:r>
            <a:r>
              <a:rPr lang="fr-FR" dirty="0"/>
              <a:t>(rapport temps / résultats)</a:t>
            </a:r>
          </a:p>
          <a:p>
            <a:pPr marL="0" lvl="0" indent="0">
              <a:buFontTx/>
              <a:buNone/>
            </a:pPr>
            <a:endParaRPr lang="fr-FR" dirty="0"/>
          </a:p>
          <a:p>
            <a:pPr marL="171450" lvl="0" indent="-171450">
              <a:buFontTx/>
              <a:buChar char="-"/>
            </a:pPr>
            <a:r>
              <a:rPr lang="fr-FR" dirty="0"/>
              <a:t>des positions différenciées :</a:t>
            </a:r>
          </a:p>
          <a:p>
            <a:pPr marL="628650" lvl="1" indent="-171450">
              <a:buFontTx/>
              <a:buChar char="-"/>
            </a:pPr>
            <a:r>
              <a:rPr lang="fr-FR" dirty="0"/>
              <a:t>position des institutions potentiellement différente de celle des chercheurs</a:t>
            </a:r>
          </a:p>
          <a:p>
            <a:pPr marL="628650" lvl="1" indent="-171450">
              <a:buFontTx/>
              <a:buChar char="-"/>
            </a:pPr>
            <a:r>
              <a:rPr lang="fr-FR" b="1" dirty="0"/>
              <a:t>une inertie potentiellement plus grande du côté des institutions, qui cherchent en plus à toucher plus de monde que les chercheurs</a:t>
            </a:r>
          </a:p>
          <a:p>
            <a:pPr marL="457200" lvl="1" indent="0">
              <a:buFontTx/>
              <a:buNone/>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37</a:t>
            </a:fld>
            <a:endParaRPr lang="fr-FR"/>
          </a:p>
        </p:txBody>
      </p:sp>
    </p:spTree>
    <p:extLst>
      <p:ext uri="{BB962C8B-B14F-4D97-AF65-F5344CB8AC3E}">
        <p14:creationId xmlns:p14="http://schemas.microsoft.com/office/powerpoint/2010/main" val="3718957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 outil en suspens : </a:t>
            </a:r>
          </a:p>
          <a:p>
            <a:pPr marL="628650" lvl="1" indent="-171450">
              <a:buFontTx/>
              <a:buChar char="-"/>
            </a:pPr>
            <a:r>
              <a:rPr lang="fr-FR" dirty="0"/>
              <a:t>néanmoins : </a:t>
            </a:r>
            <a:r>
              <a:rPr lang="fr-FR" b="1" dirty="0"/>
              <a:t>une chute de – 30 % de l’utilisation de X-Twitter sur un an </a:t>
            </a:r>
            <a:r>
              <a:rPr lang="fr-FR" b="0" dirty="0"/>
              <a:t>(P. Aubert, « L’utilisation de X recule de 30% », 10/04/2024, https://www.zdnet.fr/blogs/lutilisation-de-x-recule-de-30-390497.htm) </a:t>
            </a:r>
          </a:p>
          <a:p>
            <a:pPr marL="628650" lvl="1" indent="-171450">
              <a:buFontTx/>
              <a:buChar char="-"/>
            </a:pPr>
            <a:r>
              <a:rPr lang="fr-FR" dirty="0"/>
              <a:t>bon vouloir du propriétaire : développement de modèles payants, algorithmes de moins en moins transparents fuite des annonceurs (</a:t>
            </a:r>
            <a:r>
              <a:rPr lang="fr-FR" b="0" dirty="0"/>
              <a:t>- 60 % des revenus publicitaires, cf. P. Aubert, « L’utilisation de X recule de 30% », 10/04/2024, https://www.zdnet.fr/blogs/lutilisation-de-x-recule-de-30-390497.htm)</a:t>
            </a: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38</a:t>
            </a:fld>
            <a:endParaRPr lang="fr-FR"/>
          </a:p>
        </p:txBody>
      </p:sp>
    </p:spTree>
    <p:extLst>
      <p:ext uri="{BB962C8B-B14F-4D97-AF65-F5344CB8AC3E}">
        <p14:creationId xmlns:p14="http://schemas.microsoft.com/office/powerpoint/2010/main" val="486370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un outil de plus en plus fermé : comptes verrouillés, difficultés à afficher les tweets plus anciens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un outil de plus en plus difficile à évaluer (cf. achat et/ou attribution de badges bleus)</a:t>
            </a:r>
          </a:p>
          <a:p>
            <a:pPr marL="628650" lvl="1" indent="-171450">
              <a:buFontTx/>
              <a:buChar char="-"/>
            </a:pPr>
            <a:r>
              <a:rPr lang="fr-FR" dirty="0"/>
              <a:t>des algorithmes de plus en plus inadaptés</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dirty="0"/>
              <a:t>baisse de la qualité</a:t>
            </a:r>
          </a:p>
          <a:p>
            <a:pPr marL="1085850" lvl="2" indent="-171450">
              <a:buFont typeface="Wingdings" panose="05000000000000000000" pitchFamily="2" charset="2"/>
              <a:buChar char="à"/>
            </a:pPr>
            <a:r>
              <a:rPr lang="fr-FR" b="1" dirty="0">
                <a:sym typeface="Wingdings" panose="05000000000000000000" pitchFamily="2" charset="2"/>
              </a:rPr>
              <a:t>un lieu de moins en moins de découverte</a:t>
            </a:r>
          </a:p>
          <a:p>
            <a:pPr marL="1085850" lvl="2" indent="-171450">
              <a:buFont typeface="Wingdings" panose="05000000000000000000" pitchFamily="2" charset="2"/>
              <a:buChar char="à"/>
            </a:pPr>
            <a:endParaRPr lang="fr-FR"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ym typeface="Wingdings" panose="05000000000000000000" pitchFamily="2" charset="2"/>
              </a:rPr>
              <a:t> </a:t>
            </a:r>
            <a:r>
              <a:rPr lang="fr-FR" b="1" dirty="0"/>
              <a:t>le développement d’un réseau social de niche ?</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39</a:t>
            </a:fld>
            <a:endParaRPr lang="fr-FR"/>
          </a:p>
        </p:txBody>
      </p:sp>
    </p:spTree>
    <p:extLst>
      <p:ext uri="{BB962C8B-B14F-4D97-AF65-F5344CB8AC3E}">
        <p14:creationId xmlns:p14="http://schemas.microsoft.com/office/powerpoint/2010/main" val="376531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l’historique 2014-2019, voir série de billets A. Bouchard, https://urfistinfo.hypotheses.org/tag/reseaux-sociaux</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a:t>
            </a:fld>
            <a:endParaRPr lang="fr-FR"/>
          </a:p>
        </p:txBody>
      </p:sp>
    </p:spTree>
    <p:extLst>
      <p:ext uri="{BB962C8B-B14F-4D97-AF65-F5344CB8AC3E}">
        <p14:creationId xmlns:p14="http://schemas.microsoft.com/office/powerpoint/2010/main" val="2983694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LSE</a:t>
            </a:r>
            <a:r>
              <a:rPr lang="fr-FR" dirty="0"/>
              <a:t> blog 2023, https://blogs.lse.ac.uk/impactofsocialsciences/2023/12/20/2023-in-review-the-end-of-academic-social-media-as-we-know-it/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constats (cf. M. </a:t>
            </a:r>
            <a:r>
              <a:rPr lang="fr-FR" dirty="0" err="1"/>
              <a:t>Carrigan</a:t>
            </a:r>
            <a:r>
              <a:rPr lang="fr-FR" dirty="0"/>
              <a:t>, « </a:t>
            </a:r>
            <a:r>
              <a:rPr lang="en-US" sz="1200" b="0" i="0" kern="1200" dirty="0">
                <a:solidFill>
                  <a:schemeClr val="tx1"/>
                </a:solidFill>
                <a:effectLst/>
                <a:latin typeface="+mn-lt"/>
                <a:ea typeface="+mn-ea"/>
                <a:cs typeface="+mn-cs"/>
              </a:rPr>
              <a:t>Social media has changed – Will academics catch up?</a:t>
            </a:r>
            <a:r>
              <a:rPr lang="fr-FR" dirty="0"/>
              <a:t> », </a:t>
            </a:r>
            <a:r>
              <a:rPr lang="fr-FR" i="1" dirty="0" err="1"/>
              <a:t>LSE</a:t>
            </a:r>
            <a:r>
              <a:rPr lang="fr-FR" i="1" dirty="0"/>
              <a:t> blog</a:t>
            </a:r>
            <a:r>
              <a:rPr lang="fr-FR" dirty="0"/>
              <a:t>, 14/04/2023, https://blogs.lse.ac.uk/impactofsocialsciences/2023/04/14/social-media-has-changed-will-academics-catch-up/)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réseaux sociaux apparus au milieu des années 2000, bientôt 20 ans ; d’abord basés sur les promesses du web 2.0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se sont « institutionnalisés », </a:t>
            </a:r>
            <a:r>
              <a:rPr lang="fr-FR" dirty="0"/>
              <a:t>ne sont plus des innovations disruptives</a:t>
            </a:r>
          </a:p>
          <a:p>
            <a:r>
              <a:rPr lang="fr-FR" dirty="0"/>
              <a:t>	- importance de la </a:t>
            </a:r>
            <a:r>
              <a:rPr lang="fr-FR" b="1" dirty="0"/>
              <a:t>gratuité</a:t>
            </a:r>
            <a:r>
              <a:rPr lang="fr-FR" dirty="0"/>
              <a:t> pour les usagers vs coûts de fonctionnement</a:t>
            </a:r>
          </a:p>
          <a:p>
            <a:r>
              <a:rPr lang="fr-FR" dirty="0"/>
              <a:t>	- développement de la visibilité, de </a:t>
            </a:r>
            <a:r>
              <a:rPr lang="fr-FR" b="1" dirty="0"/>
              <a:t>l’influence</a:t>
            </a:r>
          </a:p>
          <a:p>
            <a:r>
              <a:rPr lang="fr-FR" dirty="0"/>
              <a:t>	</a:t>
            </a:r>
            <a:r>
              <a:rPr lang="fr-FR" dirty="0">
                <a:sym typeface="Wingdings" panose="05000000000000000000" pitchFamily="2" charset="2"/>
              </a:rPr>
              <a:t> associer ces aspirations à un modèle économique freemium (« </a:t>
            </a:r>
            <a:r>
              <a:rPr lang="fr-FR" b="1" i="1" dirty="0" err="1">
                <a:sym typeface="Wingdings" panose="05000000000000000000" pitchFamily="2" charset="2"/>
              </a:rPr>
              <a:t>pay</a:t>
            </a:r>
            <a:r>
              <a:rPr lang="fr-FR" b="1" i="1" dirty="0">
                <a:sym typeface="Wingdings" panose="05000000000000000000" pitchFamily="2" charset="2"/>
              </a:rPr>
              <a:t> to </a:t>
            </a:r>
            <a:r>
              <a:rPr lang="fr-FR" b="1" i="1" dirty="0" err="1">
                <a:sym typeface="Wingdings" panose="05000000000000000000" pitchFamily="2" charset="2"/>
              </a:rPr>
              <a:t>play</a:t>
            </a:r>
            <a:r>
              <a:rPr lang="fr-FR" b="1" i="1" dirty="0">
                <a:sym typeface="Wingdings" panose="05000000000000000000" pitchFamily="2" charset="2"/>
              </a:rPr>
              <a:t> </a:t>
            </a:r>
            <a:r>
              <a:rPr lang="fr-FR" i="1" dirty="0">
                <a:sym typeface="Wingdings" panose="05000000000000000000" pitchFamily="2" charset="2"/>
              </a:rPr>
              <a:t>model</a:t>
            </a:r>
            <a:r>
              <a:rPr lang="fr-FR" dirty="0">
                <a:sym typeface="Wingdings" panose="05000000000000000000" pitchFamily="2" charset="2"/>
              </a:rPr>
              <a:t> » ou « </a:t>
            </a:r>
            <a:r>
              <a:rPr lang="fr-FR" i="1" dirty="0" err="1">
                <a:sym typeface="Wingdings" panose="05000000000000000000" pitchFamily="2" charset="2"/>
              </a:rPr>
              <a:t>pay</a:t>
            </a:r>
            <a:r>
              <a:rPr lang="fr-FR" i="1" dirty="0">
                <a:sym typeface="Wingdings" panose="05000000000000000000" pitchFamily="2" charset="2"/>
              </a:rPr>
              <a:t> or </a:t>
            </a:r>
            <a:r>
              <a:rPr lang="fr-FR" i="1" dirty="0" err="1">
                <a:sym typeface="Wingdings" panose="05000000000000000000" pitchFamily="2" charset="2"/>
              </a:rPr>
              <a:t>Okay</a:t>
            </a:r>
            <a:r>
              <a:rPr lang="fr-FR" dirty="0">
                <a:sym typeface="Wingdings" panose="05000000000000000000" pitchFamily="2" charset="2"/>
              </a:rPr>
              <a:t> » : mettre en valeur les usagers payants)</a:t>
            </a:r>
            <a:endParaRPr lang="fr-FR" dirty="0"/>
          </a:p>
          <a:p>
            <a:r>
              <a:rPr lang="fr-FR" dirty="0"/>
              <a:t>alors même que les institutions poussent de plus en plus les chercheurs à être présents sur les réseaux</a:t>
            </a:r>
          </a:p>
          <a:p>
            <a:r>
              <a:rPr lang="fr-FR" dirty="0">
                <a:sym typeface="Wingdings" panose="05000000000000000000" pitchFamily="2" charset="2"/>
              </a:rPr>
              <a:t>	 comment associer ces injonctions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40</a:t>
            </a:fld>
            <a:endParaRPr lang="fr-FR"/>
          </a:p>
        </p:txBody>
      </p:sp>
    </p:spTree>
    <p:extLst>
      <p:ext uri="{BB962C8B-B14F-4D97-AF65-F5344CB8AC3E}">
        <p14:creationId xmlns:p14="http://schemas.microsoft.com/office/powerpoint/2010/main" val="1199557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2023 : multiplication d’articles, chroniques annonçant la fin des réseaux sociaux</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 </a:t>
            </a:r>
            <a:r>
              <a:rPr lang="fr-FR" b="1" dirty="0" err="1"/>
              <a:t>emmerdification</a:t>
            </a:r>
            <a:r>
              <a:rPr lang="fr-FR" dirty="0"/>
              <a:t> » (C. </a:t>
            </a:r>
            <a:r>
              <a:rPr lang="fr-FR" dirty="0" err="1"/>
              <a:t>Doctorow</a:t>
            </a:r>
            <a:r>
              <a:rPr lang="fr-FR" dirty="0"/>
              <a:t>, 2022-2023 (notamment https://doctorow.medium.com/social-quitting-1ce85b67b456 : « </a:t>
            </a:r>
            <a:r>
              <a:rPr lang="en-US" b="0" i="0" dirty="0">
                <a:solidFill>
                  <a:srgbClr val="000000"/>
                </a:solidFill>
                <a:effectLst/>
                <a:highlight>
                  <a:srgbClr val="FFFFFF"/>
                </a:highlight>
                <a:latin typeface="Open Sans" panose="020B0606030504020204" pitchFamily="34" charset="0"/>
              </a:rPr>
              <a:t>how everything on the internet is (suddenly, simultaneously) getting (much) worse </a:t>
            </a:r>
            <a:r>
              <a:rPr lang="fr-FR" dirty="0"/>
              <a:t>», </a:t>
            </a:r>
            <a:r>
              <a:rPr lang="fr-FR" i="1" dirty="0"/>
              <a:t>in</a:t>
            </a:r>
            <a:r>
              <a:rPr lang="fr-FR" i="0" dirty="0"/>
              <a:t> https://locusmag.com/2024/05/cory-doctorow-no-one-is-the-enshittifier-of-their-own-story/</a:t>
            </a:r>
            <a:r>
              <a:rPr lang="fr-FR"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dirty="0"/>
              <a:t>considéré comme le « mot de l’année » par l'American </a:t>
            </a:r>
            <a:r>
              <a:rPr lang="fr-FR" dirty="0" err="1"/>
              <a:t>Dialect</a:t>
            </a:r>
            <a:r>
              <a:rPr lang="fr-FR" dirty="0"/>
              <a:t> Society en 2023</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dégradation de qualité qui touche les plateformes numériques associant des utilisateurs et annonceurs et fin du capitalisme des plateformes </a:t>
            </a:r>
            <a:r>
              <a:rPr lang="fr-FR" dirty="0"/>
              <a:t>(ex. : moteur de recherche Google, réseaux sociaux commerciaux)</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dirty="0"/>
              <a:t>« le principe d’</a:t>
            </a:r>
            <a:r>
              <a:rPr lang="fr-FR" dirty="0" err="1"/>
              <a:t>emmerdification</a:t>
            </a:r>
            <a:r>
              <a:rPr lang="fr-FR" dirty="0"/>
              <a:t> (“</a:t>
            </a:r>
            <a:r>
              <a:rPr lang="fr-FR" dirty="0" err="1"/>
              <a:t>enshittification</a:t>
            </a:r>
            <a:r>
              <a:rPr lang="fr-FR" dirty="0"/>
              <a:t>”) postule que “premièrement, [les plateformes] séduisent leurs utilisateurs ; ensuite, elles les exploitent au profit de leurs clients ; pour finir, elles exploitent leurs clients pour récupérer toute la valeur produite. Enfin, elles meurent. » (T. Prévost, « Aux apatrides du web merdique », 28/01/2024, https://www.arretsurimages.net/chroniques/clic-gauche/aux-apatrides-du-web-merdique)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des réseaux pas conçus pour durer mais pour capter le maximum de valeur et assurer une rentabilité en un minimum de temps</a:t>
            </a:r>
          </a:p>
          <a:p>
            <a:pPr marL="171450" indent="-171450">
              <a:buFontTx/>
              <a:buChar cha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une </a:t>
            </a:r>
            <a:r>
              <a:rPr lang="fr-FR" b="1" dirty="0"/>
              <a:t>diminution du temps passé sur les réseaux sociaux </a:t>
            </a:r>
            <a:r>
              <a:rPr lang="fr-FR" b="0" dirty="0"/>
              <a:t>(étude </a:t>
            </a:r>
            <a:r>
              <a:rPr lang="fr-FR" b="0" dirty="0" err="1"/>
              <a:t>GWI</a:t>
            </a:r>
            <a:r>
              <a:rPr lang="fr-FR" b="0" dirty="0"/>
              <a:t>, 2023, https://www.gwi.com/press-releases/time-spent-online, UK)</a:t>
            </a:r>
            <a:endParaRPr lang="fr-FR" b="1"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en général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et notamment pour la génération Z (nés entre 1997 et 2010), cf. aussi J. </a:t>
            </a:r>
            <a:r>
              <a:rPr lang="fr-FR" dirty="0" err="1"/>
              <a:t>Parham</a:t>
            </a:r>
            <a:r>
              <a:rPr lang="fr-FR" dirty="0"/>
              <a:t>, « </a:t>
            </a:r>
            <a:r>
              <a:rPr lang="en-US" dirty="0"/>
              <a:t>First-Gen Social Media Users Have Nowhere to Go</a:t>
            </a:r>
            <a:r>
              <a:rPr lang="fr-FR" dirty="0"/>
              <a:t> », </a:t>
            </a:r>
            <a:r>
              <a:rPr lang="fr-FR" i="1" dirty="0" err="1"/>
              <a:t>Wired</a:t>
            </a:r>
            <a:r>
              <a:rPr lang="fr-FR" i="0" dirty="0"/>
              <a:t>, 06/11/2023), taux le plus bas depuis 2014)</a:t>
            </a:r>
            <a:endParaRPr lang="fr-FR"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r>
              <a:rPr lang="fr-FR" dirty="0"/>
              <a:t>le </a:t>
            </a:r>
            <a:r>
              <a:rPr lang="fr-FR" b="1" dirty="0"/>
              <a:t>sentiment d’une baisse de qualité des réseaux sociaux </a:t>
            </a:r>
            <a:r>
              <a:rPr lang="fr-FR" dirty="0"/>
              <a:t>depuis 5 ans</a:t>
            </a:r>
          </a:p>
          <a:p>
            <a:pPr marL="628650" lvl="1" indent="-171450">
              <a:buFontTx/>
              <a:buChar char="-"/>
            </a:pPr>
            <a:r>
              <a:rPr lang="fr-FR" dirty="0"/>
              <a:t>+ 50 % des enquêtés estiment que le paysage des réseaux sociaux s’est détérioré en 1 an ou sur 5 ans (</a:t>
            </a:r>
            <a:r>
              <a:rPr lang="fr-FR" i="1" dirty="0"/>
              <a:t>via</a:t>
            </a:r>
            <a:r>
              <a:rPr lang="fr-FR" dirty="0"/>
              <a:t> https://www.gartner.com/en/newsroom/press-releases/2023-12-14-gartner-predicts-fifty-percent-of-consumers-will-significantly-limit-their-interactions-with-social-media-by-2025) :</a:t>
            </a:r>
          </a:p>
          <a:p>
            <a:pPr marL="1085850" lvl="2" indent="-171450">
              <a:buFontTx/>
              <a:buChar char="-"/>
            </a:pPr>
            <a:r>
              <a:rPr lang="fr-FR" dirty="0"/>
              <a:t>désinformation</a:t>
            </a:r>
          </a:p>
          <a:p>
            <a:pPr marL="1085850" lvl="2" indent="-171450">
              <a:buFontTx/>
              <a:buChar char="-"/>
            </a:pPr>
            <a:r>
              <a:rPr lang="fr-FR" dirty="0"/>
              <a:t>usagers toxiques</a:t>
            </a:r>
          </a:p>
          <a:p>
            <a:pPr marL="1085850" lvl="2" indent="-171450">
              <a:buFontTx/>
              <a:buChar char="-"/>
            </a:pPr>
            <a:r>
              <a:rPr lang="fr-FR" dirty="0"/>
              <a:t>bots</a:t>
            </a:r>
          </a:p>
          <a:p>
            <a:pPr marL="914400" lvl="2" indent="0">
              <a:buFontTx/>
              <a:buNone/>
            </a:pPr>
            <a:r>
              <a:rPr lang="fr-FR" dirty="0"/>
              <a:t>+ présence d’annonces ou de posts sponsorisés</a:t>
            </a:r>
          </a:p>
          <a:p>
            <a:pPr marL="628650" lvl="1" indent="-171450">
              <a:buFontTx/>
              <a:buChar char="-"/>
            </a:pPr>
            <a:r>
              <a:rPr lang="fr-FR" dirty="0"/>
              <a:t>selon Gartner </a:t>
            </a:r>
            <a:r>
              <a:rPr lang="fr-FR" b="1" dirty="0"/>
              <a:t>: limitation attendue des interactions sur les réseaux sociaux dans les années à venir </a:t>
            </a:r>
            <a:r>
              <a:rPr lang="fr-FR" dirty="0"/>
              <a:t>(cf. https://www.gartner.com/en/newsroom/press-releases/2023-12-14-gartner-predicts-fifty-percent-of-consumers-will-significantly-limit-their-interactions-with-social-media-by-2025), </a:t>
            </a:r>
            <a:r>
              <a:rPr lang="fr-FR" b="1" dirty="0"/>
              <a:t>renforcée par la multiplication de contenus IA</a:t>
            </a:r>
          </a:p>
          <a:p>
            <a:pPr marL="171450" indent="-171450">
              <a:buFontTx/>
              <a:buChar char="-"/>
            </a:pPr>
            <a:endParaRPr lang="fr-FR" dirty="0"/>
          </a:p>
          <a:p>
            <a:pPr marL="171450" indent="-171450">
              <a:buFontTx/>
              <a:buChar char="-"/>
            </a:pPr>
            <a:r>
              <a:rPr lang="fr-FR" dirty="0"/>
              <a:t>une </a:t>
            </a:r>
            <a:r>
              <a:rPr lang="fr-FR" b="1" dirty="0"/>
              <a:t>diminution du contenu posté sur les réseaux sociaux ces dernières années </a:t>
            </a:r>
            <a:r>
              <a:rPr lang="fr-FR" dirty="0"/>
              <a:t>? (cf. C. James, « </a:t>
            </a:r>
            <a:r>
              <a:rPr lang="en-US" dirty="0"/>
              <a:t>We Aren’t Posting on Social Media as Much Anymore. Will We Ever?</a:t>
            </a:r>
            <a:r>
              <a:rPr lang="fr-FR" dirty="0"/>
              <a:t> »,23/12/2023, https://www.wsj.com/tech/personal-tech/social-media-nobody-posting-f6c2fd3e)</a:t>
            </a:r>
          </a:p>
          <a:p>
            <a:pPr marL="628650" lvl="1" indent="-171450">
              <a:buFontTx/>
              <a:buChar char="-"/>
            </a:pPr>
            <a:r>
              <a:rPr lang="fr-FR" dirty="0"/>
              <a:t>raisons variées : impression de ne pas pouvoir suffisamment contrôler ce que l’on poste, souhait de moins publier d’éléments privés ou leurs prises de position, développement d’usages passifs (</a:t>
            </a:r>
            <a:r>
              <a:rPr lang="fr-FR" i="1" dirty="0" err="1"/>
              <a:t>lurkers</a:t>
            </a:r>
            <a:r>
              <a:rPr lang="fr-FR" i="0" dirty="0"/>
              <a:t>, favorisé par la présence sur ces lieux de stars, d’influenceurs), algorithmes qui invisibilisent les audiences proches (amis, etc.) et donnent moins envie de s’engager soi-même </a:t>
            </a:r>
            <a:r>
              <a:rPr lang="fr-FR" i="0" dirty="0">
                <a:sym typeface="Wingdings" panose="05000000000000000000" pitchFamily="2" charset="2"/>
              </a:rPr>
              <a:t> </a:t>
            </a:r>
            <a:r>
              <a:rPr lang="fr-FR" i="0" dirty="0"/>
              <a:t>« </a:t>
            </a:r>
            <a:r>
              <a:rPr lang="fr-FR" i="1" dirty="0"/>
              <a:t>no-fun zone </a:t>
            </a:r>
            <a:r>
              <a:rPr lang="fr-FR" i="0" dirty="0"/>
              <a:t>»</a:t>
            </a:r>
            <a:endParaRPr lang="fr-FR" dirty="0"/>
          </a:p>
          <a:p>
            <a:pPr marL="628650" lvl="1" indent="-171450">
              <a:buFontTx/>
              <a:buChar char="-"/>
            </a:pPr>
            <a:r>
              <a:rPr lang="fr-FR" b="1" dirty="0"/>
              <a:t>départ vers des lieux plus fermés (cf. messageries, DM, serveurs Discord, forums) </a:t>
            </a:r>
            <a:r>
              <a:rPr lang="fr-FR" dirty="0"/>
              <a:t>: </a:t>
            </a:r>
            <a:r>
              <a:rPr lang="fr-FR" b="1" dirty="0"/>
              <a:t>d’autres formes de partage</a:t>
            </a:r>
          </a:p>
          <a:p>
            <a:pPr marL="628650" lvl="1" indent="-171450">
              <a:buFontTx/>
              <a:buChar char="-"/>
            </a:pPr>
            <a:r>
              <a:rPr lang="fr-FR" dirty="0"/>
              <a:t>en réaction, projet des sociétés de développer des lieux plus fermés dans les réseaux sociaux actuels même (cf. fonctionnalité « </a:t>
            </a:r>
            <a:r>
              <a:rPr lang="fr-FR" i="1" dirty="0"/>
              <a:t>close </a:t>
            </a:r>
            <a:r>
              <a:rPr lang="fr-FR" i="1" dirty="0" err="1"/>
              <a:t>friends</a:t>
            </a:r>
            <a:r>
              <a:rPr lang="fr-FR" i="1" dirty="0"/>
              <a:t> </a:t>
            </a:r>
            <a:r>
              <a:rPr lang="fr-FR" dirty="0"/>
              <a:t>» d’Instagram)</a:t>
            </a:r>
          </a:p>
          <a:p>
            <a:pPr marL="628650" lvl="1" indent="-171450">
              <a:buFontTx/>
              <a:buChar char="-"/>
            </a:pPr>
            <a:r>
              <a:rPr lang="fr-FR" dirty="0"/>
              <a:t>de nouveaux types de contenus (cf. rôle de la </a:t>
            </a:r>
            <a:r>
              <a:rPr lang="fr-FR" b="1" dirty="0"/>
              <a:t>voix</a:t>
            </a:r>
            <a:r>
              <a:rPr lang="fr-FR" dirty="0"/>
              <a:t> comme les messages vocaux – cf. étude </a:t>
            </a:r>
            <a:r>
              <a:rPr lang="fr-FR" dirty="0" err="1"/>
              <a:t>GWI</a:t>
            </a:r>
            <a:r>
              <a:rPr lang="fr-FR" dirty="0"/>
              <a:t> ; ex. : </a:t>
            </a:r>
            <a:r>
              <a:rPr lang="fr-FR" i="1" dirty="0" err="1"/>
              <a:t>Spaces</a:t>
            </a:r>
            <a:r>
              <a:rPr lang="fr-FR" i="0" dirty="0"/>
              <a:t> de Twitter, lieux de conversation audio en direct)</a:t>
            </a:r>
            <a:endParaRPr lang="fr-FR" dirty="0"/>
          </a:p>
          <a:p>
            <a:pPr marL="628650" lvl="1" indent="-171450">
              <a:buFontTx/>
              <a:buChar char="-"/>
            </a:pPr>
            <a:endParaRPr lang="fr-FR" dirty="0"/>
          </a:p>
          <a:p>
            <a:pPr marL="1085850" lvl="2" indent="-171450">
              <a:buFont typeface="Wingdings" panose="05000000000000000000" pitchFamily="2" charset="2"/>
              <a:buChar char="à"/>
            </a:pPr>
            <a:r>
              <a:rPr lang="fr-FR" b="1" dirty="0"/>
              <a:t>une évolution des pratiques, notamment générationnelles</a:t>
            </a:r>
          </a:p>
          <a:p>
            <a:pPr marL="1085850" lvl="2" indent="-171450">
              <a:buFont typeface="Wingdings" panose="05000000000000000000" pitchFamily="2" charset="2"/>
              <a:buChar char="à"/>
            </a:pPr>
            <a:r>
              <a:rPr lang="fr-FR" b="1" dirty="0">
                <a:sym typeface="Wingdings" panose="05000000000000000000" pitchFamily="2" charset="2"/>
              </a:rPr>
              <a:t>perçus davantage comme des lieux de divertissement / </a:t>
            </a:r>
            <a:r>
              <a:rPr lang="fr-FR" b="1" i="1" dirty="0" err="1">
                <a:sym typeface="Wingdings" panose="05000000000000000000" pitchFamily="2" charset="2"/>
              </a:rPr>
              <a:t>entertainement</a:t>
            </a:r>
            <a:r>
              <a:rPr lang="fr-FR" b="1" dirty="0">
                <a:sym typeface="Wingdings" panose="05000000000000000000" pitchFamily="2" charset="2"/>
              </a:rPr>
              <a:t> (comme YouTube et Netflix) </a:t>
            </a:r>
          </a:p>
          <a:p>
            <a:pPr marL="1085850" lvl="2" indent="-171450">
              <a:buFont typeface="Wingdings" panose="05000000000000000000" pitchFamily="2" charset="2"/>
              <a:buChar char="à"/>
            </a:pPr>
            <a:r>
              <a:rPr lang="fr-FR" b="1" dirty="0">
                <a:sym typeface="Wingdings" panose="05000000000000000000" pitchFamily="2" charset="2"/>
              </a:rPr>
              <a:t>notion de médias sociaux plus que de réseaux sociaux</a:t>
            </a:r>
            <a:endParaRPr lang="fr-FR" b="1" dirty="0"/>
          </a:p>
          <a:p>
            <a:pPr marL="628650"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41</a:t>
            </a:fld>
            <a:endParaRPr lang="fr-FR"/>
          </a:p>
        </p:txBody>
      </p:sp>
    </p:spTree>
    <p:extLst>
      <p:ext uri="{BB962C8B-B14F-4D97-AF65-F5344CB8AC3E}">
        <p14:creationId xmlns:p14="http://schemas.microsoft.com/office/powerpoint/2010/main" val="2519889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réseaux sociaux : basés sur des communautés d’intérêt </a:t>
            </a:r>
          </a:p>
          <a:p>
            <a:pPr marL="628650" lvl="1" indent="-171450">
              <a:buFontTx/>
              <a:buChar char="-"/>
            </a:pPr>
            <a:r>
              <a:rPr lang="fr-FR" dirty="0"/>
              <a:t>sur Twitter : surtout autour des domaines de recherche et des centres d’intérêt personnels </a:t>
            </a:r>
            <a:r>
              <a:rPr lang="fr-FR" dirty="0">
                <a:sym typeface="Wingdings" panose="05000000000000000000" pitchFamily="2" charset="2"/>
              </a:rPr>
              <a:t> des réseaux plus larges et plus diffus</a:t>
            </a:r>
            <a:endParaRPr lang="fr-FR" dirty="0"/>
          </a:p>
          <a:p>
            <a:pPr marL="628650" lvl="1" indent="-171450">
              <a:buFontTx/>
              <a:buChar char="-"/>
            </a:pPr>
            <a:r>
              <a:rPr lang="fr-FR" dirty="0"/>
              <a:t>sur les réseaux sociaux académiques : autour des institutions et des domaines de recherche </a:t>
            </a:r>
            <a:r>
              <a:rPr lang="fr-FR" dirty="0">
                <a:sym typeface="Wingdings" panose="05000000000000000000" pitchFamily="2" charset="2"/>
              </a:rPr>
              <a:t> des réseaux plus petits et plus ciblés</a:t>
            </a:r>
          </a:p>
          <a:p>
            <a:pPr marL="0" lvl="0" indent="0" algn="l">
              <a:buFontTx/>
              <a:buNone/>
            </a:pPr>
            <a:r>
              <a:rPr lang="fr-FR" dirty="0">
                <a:sym typeface="Wingdings" panose="05000000000000000000" pitchFamily="2" charset="2"/>
              </a:rPr>
              <a:t>(cf. K. Jordan, « </a:t>
            </a:r>
            <a:r>
              <a:rPr lang="en-US" dirty="0">
                <a:sym typeface="Wingdings" panose="05000000000000000000" pitchFamily="2" charset="2"/>
              </a:rPr>
              <a:t>Separating and Merging Professional and Personal Selves Online: The Structure and Processes That Shape Academics' Ego‐Networks on Academic Social Networking Sites and Twitter</a:t>
            </a:r>
            <a:r>
              <a:rPr lang="fr-FR" dirty="0">
                <a:sym typeface="Wingdings" panose="05000000000000000000" pitchFamily="2" charset="2"/>
              </a:rPr>
              <a:t> », </a:t>
            </a:r>
            <a:r>
              <a:rPr lang="en-US" i="1" dirty="0"/>
              <a:t>Journal of the Association for Information Science and Technology</a:t>
            </a:r>
            <a:r>
              <a:rPr lang="en-US" i="0" dirty="0"/>
              <a:t>, 2019/8, vol. 70, </a:t>
            </a:r>
            <a:r>
              <a:rPr lang="en-US" i="0" dirty="0" err="1"/>
              <a:t>n°8</a:t>
            </a:r>
            <a:r>
              <a:rPr lang="en-US" i="0" dirty="0"/>
              <a:t>, p. 830-842, </a:t>
            </a:r>
            <a:r>
              <a:rPr lang="en-US" i="0" dirty="0" err="1"/>
              <a:t>postprint</a:t>
            </a:r>
            <a:r>
              <a:rPr lang="en-US" i="0" dirty="0"/>
              <a:t> : https://oro.open.ac.uk/58544/3/58544.pdf</a:t>
            </a:r>
            <a:endParaRPr lang="fr-FR" i="0"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42</a:t>
            </a:fld>
            <a:endParaRPr lang="fr-FR"/>
          </a:p>
        </p:txBody>
      </p:sp>
    </p:spTree>
    <p:extLst>
      <p:ext uri="{BB962C8B-B14F-4D97-AF65-F5344CB8AC3E}">
        <p14:creationId xmlns:p14="http://schemas.microsoft.com/office/powerpoint/2010/main" val="2969849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LinkedIn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relations professionnelles et commerciales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expertise, expériences, réflexions/présentation de ses activités ou de son domaine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du côté des candidats (étude IFOP, 2022, https://www.ifop.com/publication/le-recours-aux-reseaux-sociaux-dans-le-cadre-de-recrutements/)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20 % auraient trouvé un emploi </a:t>
            </a:r>
            <a:r>
              <a:rPr lang="fr-FR" i="1" dirty="0"/>
              <a:t>via</a:t>
            </a:r>
            <a:r>
              <a:rPr lang="fr-FR" i="0" dirty="0"/>
              <a:t> les réseaux sociaux, plus important chez les plus jeunes</a:t>
            </a:r>
            <a:br>
              <a:rPr lang="fr-FR" i="0" dirty="0"/>
            </a:br>
            <a:endParaRPr lang="fr-FR" dirty="0"/>
          </a:p>
          <a:p>
            <a:pPr marL="171450" indent="-171450">
              <a:buFontTx/>
              <a:buChar char="-"/>
            </a:pPr>
            <a:r>
              <a:rPr lang="fr-FR" dirty="0"/>
              <a:t>bons réflexes (selon France Travail, https://www.francetravail.fr/candidat/vos-recherches/bien-vous-organiser/recherche-demploi--les-bonnes-pr.html, consulté le 10/05/2024)</a:t>
            </a:r>
          </a:p>
          <a:p>
            <a:pPr marL="0" indent="0">
              <a:buFontTx/>
              <a:buNone/>
            </a:pPr>
            <a:r>
              <a:rPr lang="fr-FR" dirty="0"/>
              <a:t>#1 Assurez-vous que votre profil est à jour</a:t>
            </a:r>
          </a:p>
          <a:p>
            <a:pPr marL="0" indent="0">
              <a:buFontTx/>
              <a:buNone/>
            </a:pPr>
            <a:r>
              <a:rPr lang="fr-FR" dirty="0"/>
              <a:t>#2 Vérifiez la cohérence entre votre profil en ligne et votre CV</a:t>
            </a:r>
          </a:p>
          <a:p>
            <a:pPr marL="0" indent="0">
              <a:buFontTx/>
              <a:buNone/>
            </a:pPr>
            <a:r>
              <a:rPr lang="fr-FR" dirty="0"/>
              <a:t>#3 Soyez actif et boostez votre visibilité</a:t>
            </a:r>
          </a:p>
          <a:p>
            <a:pPr marL="0" indent="0">
              <a:buFontTx/>
              <a:buNone/>
            </a:pPr>
            <a:r>
              <a:rPr lang="fr-FR" dirty="0"/>
              <a:t>#4 Utilisez les bons mots-clés</a:t>
            </a:r>
          </a:p>
          <a:p>
            <a:pPr marL="0" indent="0">
              <a:buFontTx/>
              <a:buNone/>
            </a:pPr>
            <a:r>
              <a:rPr lang="fr-FR" dirty="0"/>
              <a:t>#5 Enrichissez votre réseau</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du côté des employeurs (étude APEC, 2022, https://corporate.apec.fr/files/live/sites/corporate/files/Nos%20%c3%a9tudes/pdf/pratiques-de-recrutements-des-cadres-2022, entreprises de &gt; 9 salariés, ayant recruté au moins un cadre en 2021)</a:t>
            </a:r>
          </a:p>
          <a:p>
            <a:pPr marL="628650" lvl="1" indent="-171450">
              <a:buFontTx/>
              <a:buChar char="-"/>
            </a:pPr>
            <a:r>
              <a:rPr lang="fr-FR" dirty="0"/>
              <a:t>62 % des employeurs utilisent les réseaux pour diffuser des offres d’emploi, plus important chez les entreprises de plus grande taille</a:t>
            </a:r>
          </a:p>
          <a:p>
            <a:pPr marL="628650" lvl="1" indent="-171450">
              <a:buFontTx/>
              <a:buChar char="-"/>
            </a:pPr>
            <a:r>
              <a:rPr lang="fr-FR" dirty="0" err="1"/>
              <a:t>2</a:t>
            </a:r>
            <a:r>
              <a:rPr lang="fr-FR" baseline="30000" dirty="0" err="1"/>
              <a:t>e</a:t>
            </a:r>
            <a:r>
              <a:rPr lang="fr-FR" dirty="0"/>
              <a:t> outil de </a:t>
            </a:r>
            <a:r>
              <a:rPr lang="fr-FR" dirty="0" err="1"/>
              <a:t>sourcing</a:t>
            </a:r>
            <a:endParaRPr lang="fr-FR" dirty="0"/>
          </a:p>
          <a:p>
            <a:pPr marL="628650" lvl="1" indent="-171450">
              <a:buFontTx/>
              <a:buChar char="-"/>
            </a:pPr>
            <a:r>
              <a:rPr lang="fr-FR" dirty="0"/>
              <a:t>50 % des employeurs utilisent les réseaux sociaux pour entrer en contact avec des candidats</a:t>
            </a:r>
          </a:p>
          <a:p>
            <a:pPr marL="457200" lvl="1" indent="0">
              <a:buFontTx/>
              <a:buNone/>
            </a:pPr>
            <a:r>
              <a:rPr lang="fr-FR" dirty="0"/>
              <a:t>des chiffres en augmentation constante depuis plusieurs années</a:t>
            </a:r>
          </a:p>
          <a:p>
            <a:pPr marL="457200" lvl="1" indent="0">
              <a:buFontTx/>
              <a:buNone/>
            </a:pPr>
            <a:r>
              <a:rPr lang="fr-FR" dirty="0"/>
              <a:t>- 41% des recruteurs n'envisageraient pas d’entretien avec un candidat qu'ils ne trouvent pas en ligne (https://makemycv.fr/statistiques-recrutement#Les-chiffres-a-retenir-sur-les-pratiques-des-recruteurs-et-des-candidats</a:t>
            </a:r>
            <a:r>
              <a:rPr lang="fr-FR" b="0" i="0" dirty="0">
                <a:solidFill>
                  <a:srgbClr val="061231"/>
                </a:solidFill>
                <a:effectLst/>
                <a:highlight>
                  <a:srgbClr val="FFFFFF"/>
                </a:highlight>
                <a:latin typeface="Inter"/>
              </a:rPr>
              <a:t>)</a:t>
            </a:r>
            <a:endParaRPr lang="fr-FR" dirty="0"/>
          </a:p>
          <a:p>
            <a:pPr marL="0" indent="0">
              <a:buFontTx/>
              <a:buNone/>
            </a:pPr>
            <a:endParaRPr lang="fr-FR" dirty="0"/>
          </a:p>
          <a:p>
            <a:pPr marL="171450" lvl="0" indent="-171450">
              <a:buFontTx/>
              <a:buChar char="-"/>
            </a:pPr>
            <a:r>
              <a:rPr lang="fr-FR" dirty="0"/>
              <a:t>« </a:t>
            </a:r>
            <a:r>
              <a:rPr lang="fr-FR" i="1" dirty="0" err="1"/>
              <a:t>disgracebook</a:t>
            </a:r>
            <a:r>
              <a:rPr lang="fr-FR" i="0" dirty="0"/>
              <a:t> » (chiffres </a:t>
            </a:r>
            <a:r>
              <a:rPr lang="fr-FR" i="0" dirty="0" err="1"/>
              <a:t>YouGov</a:t>
            </a:r>
            <a:r>
              <a:rPr lang="fr-FR" i="0" dirty="0"/>
              <a:t>, </a:t>
            </a:r>
            <a:r>
              <a:rPr lang="fr-FR" i="1" dirty="0"/>
              <a:t>via</a:t>
            </a:r>
            <a:r>
              <a:rPr lang="fr-FR" i="0" dirty="0"/>
              <a:t> </a:t>
            </a:r>
            <a:r>
              <a:rPr lang="fr-FR" i="0" dirty="0" err="1"/>
              <a:t>Statista</a:t>
            </a:r>
            <a:r>
              <a:rPr lang="fr-FR" i="0" dirty="0"/>
              <a:t>, https://fr.statista.com/infographie/12479/%2522disgracebook%2522-ou-la-recherche-demploi-et-les-reseaux-sociaux/, chiffres 2017)</a:t>
            </a:r>
            <a:endParaRPr lang="fr-FR" i="1" dirty="0"/>
          </a:p>
          <a:p>
            <a:pPr marL="628650" lvl="1" indent="-171450">
              <a:buFontTx/>
              <a:buChar char="-"/>
            </a:pPr>
            <a:r>
              <a:rPr lang="fr-FR" i="0" dirty="0"/>
              <a:t>1 recruteur sur deux vérifient régulièrement les profils sur LinkedIn et Facebook</a:t>
            </a:r>
          </a:p>
          <a:p>
            <a:pPr marL="628650" lvl="1" indent="-171450">
              <a:buFontTx/>
              <a:buChar char="-"/>
            </a:pPr>
            <a:r>
              <a:rPr lang="fr-FR" i="0" dirty="0"/>
              <a:t>1 sur 5 a refusé un candidat en raison de ses activités en ligne</a:t>
            </a:r>
          </a:p>
          <a:p>
            <a:pPr marL="628650" lvl="1" indent="-171450">
              <a:buFontTx/>
              <a:buChar char="-"/>
            </a:pPr>
            <a:endParaRPr lang="fr-FR" i="0" dirty="0"/>
          </a:p>
          <a:p>
            <a:pPr marL="0" lvl="0" indent="0">
              <a:buFontTx/>
              <a:buNone/>
            </a:pPr>
            <a:r>
              <a:rPr lang="fr-FR" i="0" dirty="0"/>
              <a:t>- rôle central des recommandations de collaborateurs dans le recrutement, et plateformes de recrutement en ligne (https://www.opensourcing.com/ressources/blog/40-statistiques-recrutement-2023)</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43</a:t>
            </a:fld>
            <a:endParaRPr lang="fr-FR"/>
          </a:p>
        </p:txBody>
      </p:sp>
    </p:spTree>
    <p:extLst>
      <p:ext uri="{BB962C8B-B14F-4D97-AF65-F5344CB8AC3E}">
        <p14:creationId xmlns:p14="http://schemas.microsoft.com/office/powerpoint/2010/main" val="2845179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 </a:t>
            </a:r>
            <a:r>
              <a:rPr lang="fr-FR" dirty="0" err="1"/>
              <a:t>Segado-Boi</a:t>
            </a:r>
            <a:r>
              <a:rPr lang="fr-FR" dirty="0"/>
              <a:t> et al., « </a:t>
            </a:r>
            <a:r>
              <a:rPr lang="en-US" dirty="0"/>
              <a:t>Spanish academics and social networking sites: Use, non-use, and the perceived advantages and drawbacks of Facebook, Twitter, LinkedIn, ResearchGate, and Academia.edu</a:t>
            </a:r>
            <a:r>
              <a:rPr lang="fr-FR" dirty="0"/>
              <a:t> », </a:t>
            </a:r>
            <a:r>
              <a:rPr lang="fr-FR" i="1" dirty="0"/>
              <a:t>First </a:t>
            </a:r>
            <a:r>
              <a:rPr lang="fr-FR" i="1" dirty="0" err="1"/>
              <a:t>Monday</a:t>
            </a:r>
            <a:r>
              <a:rPr lang="fr-FR" i="0" dirty="0"/>
              <a:t>, </a:t>
            </a:r>
            <a:r>
              <a:rPr lang="en-US" i="0" dirty="0"/>
              <a:t>Volume 24, Number 5 - 6 May 2019, </a:t>
            </a:r>
            <a:r>
              <a:rPr lang="fr-FR" i="0" dirty="0"/>
              <a:t>https</a:t>
            </a:r>
            <a:r>
              <a:rPr lang="fr-FR" dirty="0"/>
              <a:t>://firstmonday.org/ojs/index.php/fm/article/view/7296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a:p>
            <a:r>
              <a:rPr lang="fr-FR" dirty="0"/>
              <a:t>- version bilingue</a:t>
            </a:r>
          </a:p>
          <a:p>
            <a:pPr marL="171450" indent="-171450">
              <a:buFontTx/>
              <a:buChar char="-"/>
            </a:pPr>
            <a:r>
              <a:rPr lang="fr-FR" dirty="0"/>
              <a:t>bon profil</a:t>
            </a:r>
          </a:p>
          <a:p>
            <a:pPr marL="0" indent="0">
              <a:buFontTx/>
              <a:buNone/>
            </a:pPr>
            <a:r>
              <a:rPr lang="fr-FR" dirty="0"/>
              <a:t>	- mieux vaut un profil court que trop long : pour ne pas scroller la page (perte de temps)</a:t>
            </a:r>
            <a:br>
              <a:rPr lang="fr-FR" dirty="0"/>
            </a:br>
            <a:r>
              <a:rPr lang="fr-FR" dirty="0"/>
              <a:t>	-  ! stéréotypes (foot, jeux vidéos)</a:t>
            </a:r>
          </a:p>
          <a:p>
            <a:pPr marL="0" indent="0">
              <a:buFontTx/>
              <a:buNone/>
            </a:pPr>
            <a:r>
              <a:rPr lang="fr-FR" dirty="0"/>
              <a:t>	- mettre en valeur des réalisations concrètes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ex. : </a:t>
            </a:r>
            <a:r>
              <a:rPr lang="fr-FR" i="1" dirty="0"/>
              <a:t>soft </a:t>
            </a:r>
            <a:r>
              <a:rPr lang="fr-FR" i="1" dirty="0" err="1"/>
              <a:t>skills</a:t>
            </a:r>
            <a:r>
              <a:rPr lang="fr-FR" i="1" dirty="0"/>
              <a:t> </a:t>
            </a:r>
            <a:r>
              <a:rPr lang="fr-FR" dirty="0"/>
              <a:t>plus que compétences techniques (https://www.opensourcing.com/ressources/blog/40-statistiques-recrutement-2023)</a:t>
            </a: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44</a:t>
            </a:fld>
            <a:endParaRPr lang="fr-FR"/>
          </a:p>
        </p:txBody>
      </p:sp>
    </p:spTree>
    <p:extLst>
      <p:ext uri="{BB962C8B-B14F-4D97-AF65-F5344CB8AC3E}">
        <p14:creationId xmlns:p14="http://schemas.microsoft.com/office/powerpoint/2010/main" val="2953694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t>R. Van Noorden, </a:t>
            </a:r>
            <a:r>
              <a:rPr lang="fr-FR" sz="1200" dirty="0"/>
              <a:t>« Online collaboration: Scientists and the social network », </a:t>
            </a:r>
            <a:r>
              <a:rPr lang="fr-FR" sz="1200" i="1" dirty="0"/>
              <a:t>Nature</a:t>
            </a:r>
            <a:r>
              <a:rPr lang="fr-FR" sz="1200" dirty="0"/>
              <a:t>. vol. 512, issue 7513, p. 126–129 (14 August 2014),</a:t>
            </a:r>
            <a:r>
              <a:rPr lang="fr-FR" altLang="fr-FR" dirty="0"/>
              <a:t> http://www.nature.com/news/online-collaboration-scientists-and-the-social-network-1.15711?WT.ec_id=NEWS-20140819</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B9B05-7290-4E08-9FA3-D4FE1DD1260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126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avant tout une </a:t>
            </a:r>
            <a:r>
              <a:rPr lang="fr-FR" b="1" dirty="0"/>
              <a:t>vitrine</a:t>
            </a:r>
            <a:r>
              <a:rPr lang="fr-FR" dirty="0"/>
              <a:t> (marketing de soi)</a:t>
            </a:r>
          </a:p>
          <a:p>
            <a:pPr marL="628650" lvl="1" indent="-171450">
              <a:buFontTx/>
              <a:buChar char="-"/>
            </a:pPr>
            <a:r>
              <a:rPr lang="fr-FR" dirty="0"/>
              <a:t>notamment </a:t>
            </a:r>
            <a:r>
              <a:rPr lang="fr-FR" b="1" dirty="0"/>
              <a:t>aspect conversationnel</a:t>
            </a:r>
          </a:p>
          <a:p>
            <a:r>
              <a:rPr lang="fr-FR" dirty="0"/>
              <a:t>- problème de l’usage comme moteur de recherche (moteur interne peu satisfaisant)</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46</a:t>
            </a:fld>
            <a:endParaRPr lang="fr-FR"/>
          </a:p>
        </p:txBody>
      </p:sp>
    </p:spTree>
    <p:extLst>
      <p:ext uri="{BB962C8B-B14F-4D97-AF65-F5344CB8AC3E}">
        <p14:creationId xmlns:p14="http://schemas.microsoft.com/office/powerpoint/2010/main" val="2161583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47</a:t>
            </a:fld>
            <a:endParaRPr lang="fr-FR"/>
          </a:p>
        </p:txBody>
      </p:sp>
    </p:spTree>
    <p:extLst>
      <p:ext uri="{BB962C8B-B14F-4D97-AF65-F5344CB8AC3E}">
        <p14:creationId xmlns:p14="http://schemas.microsoft.com/office/powerpoint/2010/main" val="4084940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question de l’offre Premium (https://www.linkedin.com/help/linkedin/answer/a545596/comptes-gratuits-et-abonnements-premium-linkedin?lang=fr)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ciblant plus particulièrement les chercheurs d’emploi, les recruteurs, les entreprises (à partir de 35 €/mois)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48</a:t>
            </a:fld>
            <a:endParaRPr lang="fr-FR"/>
          </a:p>
        </p:txBody>
      </p:sp>
    </p:spTree>
    <p:extLst>
      <p:ext uri="{BB962C8B-B14F-4D97-AF65-F5344CB8AC3E}">
        <p14:creationId xmlns:p14="http://schemas.microsoft.com/office/powerpoint/2010/main" val="982293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49</a:t>
            </a:fld>
            <a:endParaRPr lang="fr-FR"/>
          </a:p>
        </p:txBody>
      </p:sp>
    </p:spTree>
    <p:extLst>
      <p:ext uri="{BB962C8B-B14F-4D97-AF65-F5344CB8AC3E}">
        <p14:creationId xmlns:p14="http://schemas.microsoft.com/office/powerpoint/2010/main" val="407275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171450" indent="-171450">
              <a:buFontTx/>
              <a:buChar char="-"/>
            </a:pPr>
            <a:r>
              <a:rPr lang="fr-FR" b="1" dirty="0"/>
              <a:t>systèmes de profils et de liens entre utilisateurs autour de communautés d’intérêt</a:t>
            </a:r>
          </a:p>
          <a:p>
            <a:pPr marL="171450" indent="-171450">
              <a:buFontTx/>
              <a:buChar char="-"/>
            </a:pPr>
            <a:r>
              <a:rPr lang="fr-FR" dirty="0"/>
              <a:t>terme de « réseaux sociaux » à utiliser avec prudence (cf. </a:t>
            </a:r>
            <a:r>
              <a:rPr lang="fr-FR" i="0" dirty="0"/>
              <a:t>« Ces réseaux numériques dits sociaux », </a:t>
            </a:r>
            <a:r>
              <a:rPr lang="fr-FR" i="1" dirty="0"/>
              <a:t>Hermès</a:t>
            </a:r>
            <a:r>
              <a:rPr lang="fr-FR" i="0" dirty="0"/>
              <a:t>, 2011/1, n°59, https://www.cairn.info/revue-hermes-la-revue-2011-1.htm)</a:t>
            </a:r>
            <a:endParaRPr lang="fr-FR" dirty="0"/>
          </a:p>
          <a:p>
            <a:pPr marL="171450" indent="-171450">
              <a:buFontTx/>
              <a:buChar char="-"/>
            </a:pPr>
            <a:endParaRPr lang="fr-FR" dirty="0"/>
          </a:p>
          <a:p>
            <a:pPr marL="0" indent="0">
              <a:buFontTx/>
              <a:buNone/>
            </a:pPr>
            <a:r>
              <a:rPr lang="fr-FR" dirty="0"/>
              <a:t>pour le monde académique :</a:t>
            </a:r>
          </a:p>
          <a:p>
            <a:pPr marL="171450" indent="-171450">
              <a:buFontTx/>
              <a:buChar char="-"/>
            </a:pPr>
            <a:r>
              <a:rPr lang="fr-FR" dirty="0"/>
              <a:t>systèmes permettant un </a:t>
            </a:r>
            <a:r>
              <a:rPr lang="fr-FR" b="1" dirty="0"/>
              <a:t>réseautage large</a:t>
            </a:r>
            <a:r>
              <a:rPr lang="fr-FR" dirty="0"/>
              <a:t>, potentiellement</a:t>
            </a:r>
          </a:p>
          <a:p>
            <a:pPr marL="628650" lvl="1" indent="-171450">
              <a:buFontTx/>
              <a:buChar char="-"/>
            </a:pPr>
            <a:r>
              <a:rPr lang="fr-FR" dirty="0"/>
              <a:t>mondial</a:t>
            </a:r>
          </a:p>
          <a:p>
            <a:pPr marL="628650" lvl="1" indent="-171450">
              <a:buFontTx/>
              <a:buChar char="-"/>
            </a:pPr>
            <a:r>
              <a:rPr lang="fr-FR" dirty="0"/>
              <a:t>transdisciplinaire</a:t>
            </a:r>
          </a:p>
          <a:p>
            <a:pPr marL="628650" lvl="1" indent="-171450">
              <a:buFontTx/>
              <a:buChar char="-"/>
            </a:pPr>
            <a:r>
              <a:rPr lang="fr-FR" dirty="0"/>
              <a:t>tout public (au-delà du cadre académique)</a:t>
            </a:r>
          </a:p>
          <a:p>
            <a:pPr marL="628650" lvl="1" indent="-171450">
              <a:buFontTx/>
              <a:buChar char="-"/>
            </a:pPr>
            <a:r>
              <a:rPr lang="fr-FR" dirty="0"/>
              <a:t>non-hiérarchique (au-delà du cadre institutionnel)</a:t>
            </a:r>
          </a:p>
          <a:p>
            <a:pPr marL="171450" lvl="0" indent="-171450">
              <a:buFontTx/>
              <a:buChar char="-"/>
            </a:pPr>
            <a:r>
              <a:rPr lang="fr-FR" dirty="0"/>
              <a:t>avec des </a:t>
            </a:r>
            <a:r>
              <a:rPr lang="fr-FR" b="1" dirty="0"/>
              <a:t>potentiels</a:t>
            </a:r>
            <a:r>
              <a:rPr lang="fr-FR" dirty="0"/>
              <a:t> pour :</a:t>
            </a:r>
          </a:p>
          <a:p>
            <a:pPr marL="628650" lvl="1" indent="-171450">
              <a:buFontTx/>
              <a:buChar char="-"/>
            </a:pPr>
            <a:r>
              <a:rPr lang="fr-FR" dirty="0"/>
              <a:t>développer la liberté académique	</a:t>
            </a:r>
          </a:p>
          <a:p>
            <a:pPr marL="628650" lvl="1" indent="-171450">
              <a:buFontTx/>
              <a:buChar char="-"/>
            </a:pPr>
            <a:r>
              <a:rPr lang="fr-FR" dirty="0"/>
              <a:t>augmenter la promotion et l’impact</a:t>
            </a:r>
          </a:p>
          <a:p>
            <a:pPr marL="628650" lvl="1" indent="-171450">
              <a:buFontTx/>
              <a:buChar char="-"/>
            </a:pPr>
            <a:r>
              <a:rPr lang="fr-FR" dirty="0"/>
              <a:t>trouver des niches</a:t>
            </a:r>
          </a:p>
          <a:p>
            <a:pPr marL="457200" lvl="1" indent="0">
              <a:buFontTx/>
              <a:buNone/>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a:t>
            </a:fld>
            <a:endParaRPr lang="fr-FR"/>
          </a:p>
        </p:txBody>
      </p:sp>
    </p:spTree>
    <p:extLst>
      <p:ext uri="{BB962C8B-B14F-4D97-AF65-F5344CB8AC3E}">
        <p14:creationId xmlns:p14="http://schemas.microsoft.com/office/powerpoint/2010/main" val="4239492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 </a:t>
            </a:r>
            <a:r>
              <a:rPr lang="fr-FR" dirty="0" err="1"/>
              <a:t>Segado-Boi</a:t>
            </a:r>
            <a:r>
              <a:rPr lang="fr-FR" dirty="0"/>
              <a:t> et al., « </a:t>
            </a:r>
            <a:r>
              <a:rPr lang="en-US" dirty="0"/>
              <a:t>Spanish academics and social networking sites: Use, non-use, and the perceived advantages and drawbacks of Facebook, Twitter, LinkedIn, ResearchGate, and Academia.edu</a:t>
            </a:r>
            <a:r>
              <a:rPr lang="fr-FR" dirty="0"/>
              <a:t> », </a:t>
            </a:r>
            <a:r>
              <a:rPr lang="fr-FR" i="1" dirty="0"/>
              <a:t>First </a:t>
            </a:r>
            <a:r>
              <a:rPr lang="fr-FR" i="1" dirty="0" err="1"/>
              <a:t>Monday</a:t>
            </a:r>
            <a:r>
              <a:rPr lang="fr-FR" i="0" dirty="0"/>
              <a:t>, </a:t>
            </a:r>
            <a:r>
              <a:rPr lang="en-US" i="0" dirty="0"/>
              <a:t>Volume 24, Number 5 - 6 May 2019, </a:t>
            </a:r>
            <a:r>
              <a:rPr lang="fr-FR" i="0" dirty="0"/>
              <a:t>https</a:t>
            </a:r>
            <a:r>
              <a:rPr lang="fr-FR" dirty="0"/>
              <a:t>://firstmonday.org/ojs/index.php/fm/article/view/7296</a:t>
            </a: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50</a:t>
            </a:fld>
            <a:endParaRPr lang="fr-FR"/>
          </a:p>
        </p:txBody>
      </p:sp>
    </p:spTree>
    <p:extLst>
      <p:ext uri="{BB962C8B-B14F-4D97-AF65-F5344CB8AC3E}">
        <p14:creationId xmlns:p14="http://schemas.microsoft.com/office/powerpoint/2010/main" val="2575639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 </a:t>
            </a:r>
            <a:r>
              <a:rPr lang="fr-FR" dirty="0" err="1"/>
              <a:t>Segado-Boi</a:t>
            </a:r>
            <a:r>
              <a:rPr lang="fr-FR" dirty="0"/>
              <a:t> et al., « </a:t>
            </a:r>
            <a:r>
              <a:rPr lang="en-US" dirty="0"/>
              <a:t>Spanish academics and social networking sites: Use, non-use, and the perceived advantages and drawbacks of Facebook, Twitter, LinkedIn, ResearchGate, and Academia.edu</a:t>
            </a:r>
            <a:r>
              <a:rPr lang="fr-FR" dirty="0"/>
              <a:t> », </a:t>
            </a:r>
            <a:r>
              <a:rPr lang="fr-FR" i="1" dirty="0"/>
              <a:t>First </a:t>
            </a:r>
            <a:r>
              <a:rPr lang="fr-FR" i="1" dirty="0" err="1"/>
              <a:t>Monday</a:t>
            </a:r>
            <a:r>
              <a:rPr lang="fr-FR" i="0" dirty="0"/>
              <a:t>, </a:t>
            </a:r>
            <a:r>
              <a:rPr lang="en-US" i="0" dirty="0"/>
              <a:t>Volume 24, Number 5 - 6 May 2019, </a:t>
            </a:r>
            <a:r>
              <a:rPr lang="fr-FR" i="0" dirty="0"/>
              <a:t>https</a:t>
            </a:r>
            <a:r>
              <a:rPr lang="fr-FR" dirty="0"/>
              <a:t>://firstmonday.org/ojs/index.php/fm/article/view/7296</a:t>
            </a: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51</a:t>
            </a:fld>
            <a:endParaRPr lang="fr-FR"/>
          </a:p>
        </p:txBody>
      </p:sp>
    </p:spTree>
    <p:extLst>
      <p:ext uri="{BB962C8B-B14F-4D97-AF65-F5344CB8AC3E}">
        <p14:creationId xmlns:p14="http://schemas.microsoft.com/office/powerpoint/2010/main" val="1607679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52</a:t>
            </a:fld>
            <a:endParaRPr lang="fr-FR"/>
          </a:p>
        </p:txBody>
      </p:sp>
    </p:spTree>
    <p:extLst>
      <p:ext uri="{BB962C8B-B14F-4D97-AF65-F5344CB8AC3E}">
        <p14:creationId xmlns:p14="http://schemas.microsoft.com/office/powerpoint/2010/main" val="637930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t>R. Van Noorden, </a:t>
            </a:r>
            <a:r>
              <a:rPr lang="fr-FR" sz="1200" dirty="0"/>
              <a:t>« Online collaboration: Scientists and the social network », </a:t>
            </a:r>
            <a:r>
              <a:rPr lang="fr-FR" sz="1200" i="1" dirty="0"/>
              <a:t>Nature</a:t>
            </a:r>
            <a:r>
              <a:rPr lang="fr-FR" sz="1200" dirty="0"/>
              <a:t>. vol. 512, issue 7513, p. 126–129 (14 August 2014),</a:t>
            </a:r>
            <a:r>
              <a:rPr lang="fr-FR" altLang="fr-FR" dirty="0"/>
              <a:t> http://www.nature.com/news/online-collaboration-scientists-and-the-social-network-1.15711?WT.ec_id=NEWS-20140819</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B9B05-7290-4E08-9FA3-D4FE1DD1260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797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159C2-2EFF-4FCC-BE1B-FC4490C04AFE}"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6462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le champ des </a:t>
            </a:r>
            <a:r>
              <a:rPr lang="fr-FR" i="1" dirty="0"/>
              <a:t>platform </a:t>
            </a:r>
            <a:r>
              <a:rPr lang="fr-FR" i="1" dirty="0" err="1"/>
              <a:t>studies</a:t>
            </a:r>
            <a:endParaRPr lang="fr-FR" i="1" dirty="0"/>
          </a:p>
          <a:p>
            <a:endParaRPr lang="fr-FR" i="1" dirty="0"/>
          </a:p>
          <a:p>
            <a:r>
              <a:rPr lang="fr-FR" i="0" dirty="0"/>
              <a:t>développement de la plateformisation de la science déjà ancienne, et selon trois secteurs d’activités (cf. </a:t>
            </a:r>
            <a:r>
              <a:rPr lang="fr-FR" dirty="0"/>
              <a:t>N. da Silva et al., « The </a:t>
            </a:r>
            <a:r>
              <a:rPr lang="fr-FR" dirty="0" err="1"/>
              <a:t>Platformization</a:t>
            </a:r>
            <a:r>
              <a:rPr lang="fr-FR" dirty="0"/>
              <a:t> of Science: </a:t>
            </a:r>
            <a:r>
              <a:rPr lang="fr-FR" dirty="0" err="1"/>
              <a:t>Towards</a:t>
            </a:r>
            <a:r>
              <a:rPr lang="fr-FR" dirty="0"/>
              <a:t> a Scientific Digital Platform </a:t>
            </a:r>
            <a:r>
              <a:rPr lang="fr-FR" dirty="0" err="1"/>
              <a:t>Taxonomy</a:t>
            </a:r>
            <a:r>
              <a:rPr lang="fr-FR" dirty="0"/>
              <a:t>. », </a:t>
            </a:r>
            <a:r>
              <a:rPr lang="fr-FR" i="1" dirty="0"/>
              <a:t>Minerva</a:t>
            </a:r>
            <a:r>
              <a:rPr lang="fr-FR" dirty="0"/>
              <a:t>, vol. 61, no. 1, Mar. 2023, p. 1–29, https://doi.org/10.1007/s11024-022-09477-6) : </a:t>
            </a:r>
          </a:p>
          <a:p>
            <a:r>
              <a:rPr lang="fr-FR" i="0" dirty="0"/>
              <a:t>	- les plateformes issues de communautés citoyennes et scientifiques</a:t>
            </a:r>
          </a:p>
          <a:p>
            <a:r>
              <a:rPr lang="fr-FR" i="0" dirty="0"/>
              <a:t>	- des communautés issues d’initiatives institutionnelles</a:t>
            </a:r>
          </a:p>
          <a:p>
            <a:r>
              <a:rPr lang="fr-FR" i="0" dirty="0"/>
              <a:t>	- des initiatives issus d’acteurs commerciaux</a:t>
            </a:r>
          </a:p>
          <a:p>
            <a:endParaRPr lang="fr-FR" i="0" dirty="0"/>
          </a:p>
          <a:p>
            <a:r>
              <a:rPr lang="fr-FR" b="1" i="0" dirty="0"/>
              <a:t>question notamment centrale de la part d’infrastructures et d’entreprises privés dans le cadre académique</a:t>
            </a:r>
          </a:p>
          <a:p>
            <a:r>
              <a:rPr lang="fr-FR" dirty="0">
                <a:sym typeface="Wingdings" panose="05000000000000000000" pitchFamily="2" charset="2"/>
              </a:rPr>
              <a:t> </a:t>
            </a:r>
            <a:r>
              <a:rPr lang="fr-FR" dirty="0"/>
              <a:t>plateformisation = services, données, informations, CGU à la merci de l’entreprise, les évolutions de sa politique voire ses rachats</a:t>
            </a:r>
          </a:p>
          <a:p>
            <a:r>
              <a:rPr lang="fr-FR" dirty="0"/>
              <a:t>+ </a:t>
            </a:r>
            <a:r>
              <a:rPr lang="fr-FR" b="1" dirty="0"/>
              <a:t>centralisation : des outils qui s’imposent face aux autres</a:t>
            </a:r>
          </a:p>
          <a:p>
            <a:r>
              <a:rPr lang="fr-FR" dirty="0"/>
              <a:t>	ex. : </a:t>
            </a:r>
            <a:r>
              <a:rPr lang="fr-FR" dirty="0" err="1"/>
              <a:t>GoogleDoc</a:t>
            </a:r>
            <a:r>
              <a:rPr lang="fr-FR" dirty="0"/>
              <a:t>, X-Twitter, réseaux sociaux académiques</a:t>
            </a:r>
          </a:p>
          <a:p>
            <a:r>
              <a:rPr lang="fr-FR" dirty="0"/>
              <a:t>ex. : accès par mots de passe ; mauvaise indexation web ; données propriétaires, en silo, non portables et non interopérables </a:t>
            </a:r>
            <a:r>
              <a:rPr lang="fr-FR" dirty="0">
                <a:sym typeface="Wingdings" panose="05000000000000000000" pitchFamily="2" charset="2"/>
              </a:rPr>
              <a:t> mondes fermés</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55</a:t>
            </a:fld>
            <a:endParaRPr lang="fr-FR"/>
          </a:p>
        </p:txBody>
      </p:sp>
    </p:spTree>
    <p:extLst>
      <p:ext uri="{BB962C8B-B14F-4D97-AF65-F5344CB8AC3E}">
        <p14:creationId xmlns:p14="http://schemas.microsoft.com/office/powerpoint/2010/main" val="4249311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56</a:t>
            </a:fld>
            <a:endParaRPr lang="fr-FR"/>
          </a:p>
        </p:txBody>
      </p:sp>
    </p:spTree>
    <p:extLst>
      <p:ext uri="{BB962C8B-B14F-4D97-AF65-F5344CB8AC3E}">
        <p14:creationId xmlns:p14="http://schemas.microsoft.com/office/powerpoint/2010/main" val="3007981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modèle économique</a:t>
            </a:r>
          </a:p>
          <a:p>
            <a:pPr marL="628650" lvl="1" indent="-171450">
              <a:buFontTx/>
              <a:buChar char="-"/>
            </a:pPr>
            <a:r>
              <a:rPr lang="fr-FR" dirty="0"/>
              <a:t>ex. : Academia : </a:t>
            </a:r>
          </a:p>
          <a:p>
            <a:pPr marL="1085850" lvl="2" indent="-171450">
              <a:buFontTx/>
              <a:buChar char="-"/>
            </a:pPr>
            <a:r>
              <a:rPr lang="fr-FR" dirty="0"/>
              <a:t>financement à hauteur de 63 M. $, dont dernier round : </a:t>
            </a:r>
            <a:r>
              <a:rPr lang="fr-FR" dirty="0" err="1"/>
              <a:t>Tencent</a:t>
            </a:r>
            <a:r>
              <a:rPr lang="fr-FR" dirty="0"/>
              <a:t> (2022, https://www.prnewswire.com/news-releases/academiaedu-grows-to-175-million-users-while-gathering-32-of-the-worlds-research-papers-301488028.html#) </a:t>
            </a:r>
          </a:p>
          <a:p>
            <a:pPr marL="1085850" lvl="2" indent="-171450">
              <a:buFontTx/>
              <a:buChar char="-"/>
            </a:pPr>
            <a:r>
              <a:rPr lang="fr-FR" dirty="0"/>
              <a:t>offre Academia premium</a:t>
            </a:r>
          </a:p>
          <a:p>
            <a:pPr marL="628650" lvl="1" indent="-171450">
              <a:buFontTx/>
              <a:buChar char="-"/>
            </a:pPr>
            <a:r>
              <a:rPr lang="fr-FR" dirty="0"/>
              <a:t>ex. : ResearchGate :</a:t>
            </a:r>
          </a:p>
          <a:p>
            <a:pPr marL="1085850" lvl="2" indent="-171450">
              <a:buFontTx/>
              <a:buChar char="-"/>
            </a:pPr>
            <a:r>
              <a:rPr lang="fr-FR" dirty="0"/>
              <a:t>&gt; 100 M. $ (ex. : Goldman Sachs, LVMH, la dernière en 2017)</a:t>
            </a:r>
          </a:p>
          <a:p>
            <a:pPr marL="1085850" lvl="2" indent="-171450">
              <a:buFontTx/>
              <a:buChar char="-"/>
            </a:pPr>
            <a:r>
              <a:rPr lang="fr-FR" dirty="0"/>
              <a:t>offre à destination des entreprises et institutions (publicités payantes, etc.)</a:t>
            </a:r>
          </a:p>
          <a:p>
            <a:pPr marL="628650" lvl="1" indent="-171450">
              <a:buFontTx/>
              <a:buChar char="-"/>
            </a:pPr>
            <a:endParaRPr lang="fr-FR" dirty="0"/>
          </a:p>
          <a:p>
            <a:pPr marL="628650" lvl="1" indent="-171450">
              <a:buFontTx/>
              <a:buChar char="-"/>
            </a:pPr>
            <a:r>
              <a:rPr lang="fr-FR" dirty="0"/>
              <a:t>cf. Reddit : </a:t>
            </a:r>
          </a:p>
          <a:p>
            <a:pPr marL="1085850" lvl="2" indent="-171450">
              <a:buFontTx/>
              <a:buChar char="-"/>
            </a:pPr>
            <a:r>
              <a:rPr lang="fr-FR" dirty="0"/>
              <a:t>à l’origine : Reddit, plateforme de discussion ouverte (v. 2005) par un groupe de média (2006) ; récemment : arrivée au capital du chinois </a:t>
            </a:r>
            <a:r>
              <a:rPr lang="fr-FR" dirty="0" err="1"/>
              <a:t>Tencent</a:t>
            </a:r>
            <a:r>
              <a:rPr lang="fr-FR" dirty="0"/>
              <a:t> (portail et WeChat, 2019) et introduction en bourse (03/2024) </a:t>
            </a:r>
          </a:p>
          <a:p>
            <a:pPr marL="1085850" lvl="2" indent="-171450">
              <a:buFontTx/>
              <a:buChar char="-"/>
            </a:pPr>
            <a:r>
              <a:rPr lang="fr-FR" dirty="0"/>
              <a:t>Reddit blackout : grève de plusieurs milliers de sous-forums (</a:t>
            </a:r>
            <a:r>
              <a:rPr lang="fr-FR" i="1" dirty="0" err="1"/>
              <a:t>subdreddits</a:t>
            </a:r>
            <a:r>
              <a:rPr lang="fr-FR" dirty="0"/>
              <a:t>) pour protester contre l’augmentation des tarifs des API prévus pour empêcher la récupération des données pour l’entraînement des IA (06/2023)</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57</a:t>
            </a:fld>
            <a:endParaRPr lang="fr-FR"/>
          </a:p>
        </p:txBody>
      </p:sp>
    </p:spTree>
    <p:extLst>
      <p:ext uri="{BB962C8B-B14F-4D97-AF65-F5344CB8AC3E}">
        <p14:creationId xmlns:p14="http://schemas.microsoft.com/office/powerpoint/2010/main" val="2494952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utilisation des données personnelles</a:t>
            </a:r>
          </a:p>
          <a:p>
            <a:pPr lvl="1"/>
            <a:r>
              <a:rPr lang="fr-FR" dirty="0"/>
              <a:t>- utilisation générale</a:t>
            </a:r>
          </a:p>
          <a:p>
            <a:pPr marL="1085850" lvl="2" indent="-171450">
              <a:buFontTx/>
              <a:buChar char="-"/>
            </a:pPr>
            <a:r>
              <a:rPr lang="fr-FR" dirty="0"/>
              <a:t>rôle de la publicité ou des mails (cf. Academia)</a:t>
            </a:r>
          </a:p>
          <a:p>
            <a:pPr marL="1085850" lvl="2" indent="-171450">
              <a:buFontTx/>
              <a:buChar char="-"/>
            </a:pPr>
            <a:r>
              <a:rPr lang="fr-FR" dirty="0"/>
              <a:t>appropriation de licences de réexploitation</a:t>
            </a:r>
          </a:p>
          <a:p>
            <a:pPr marL="1085850" lvl="2" indent="-171450">
              <a:buFontTx/>
              <a:buChar char="-"/>
            </a:pPr>
            <a:r>
              <a:rPr lang="fr-FR" dirty="0"/>
              <a:t>comme outil de monétisation (</a:t>
            </a:r>
            <a:r>
              <a:rPr lang="fr-FR" dirty="0" err="1"/>
              <a:t>RGPD</a:t>
            </a:r>
            <a:r>
              <a:rPr lang="fr-FR" dirty="0"/>
              <a:t> et Meta)</a:t>
            </a:r>
          </a:p>
          <a:p>
            <a:pPr marL="1085850" lvl="2" indent="-171450">
              <a:buFontTx/>
              <a:buChar char="-"/>
            </a:pPr>
            <a:r>
              <a:rPr lang="fr-FR" dirty="0"/>
              <a:t>voire usages non prévus ou nouveaux usages</a:t>
            </a:r>
          </a:p>
          <a:p>
            <a:pPr marL="1543050" lvl="3" indent="-171450">
              <a:buFontTx/>
              <a:buChar char="-"/>
            </a:pPr>
            <a:r>
              <a:rPr lang="fr-FR" dirty="0"/>
              <a:t>ex. : affaire Cambridge </a:t>
            </a:r>
            <a:r>
              <a:rPr lang="fr-FR" dirty="0" err="1"/>
              <a:t>Analytica</a:t>
            </a:r>
            <a:r>
              <a:rPr lang="fr-FR" dirty="0"/>
              <a:t> pour Facebook (2018)</a:t>
            </a:r>
          </a:p>
          <a:p>
            <a:pPr marL="1543050" lvl="3" indent="-171450">
              <a:buFontTx/>
              <a:buChar char="-"/>
            </a:pPr>
            <a:r>
              <a:rPr lang="fr-FR" dirty="0"/>
              <a:t>ex. : utilisation pour IA (cf. Meta pour son modèle Llama)</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58</a:t>
            </a:fld>
            <a:endParaRPr lang="fr-FR"/>
          </a:p>
        </p:txBody>
      </p:sp>
    </p:spTree>
    <p:extLst>
      <p:ext uri="{BB962C8B-B14F-4D97-AF65-F5344CB8AC3E}">
        <p14:creationId xmlns:p14="http://schemas.microsoft.com/office/powerpoint/2010/main" val="2876254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br>
              <a:rPr lang="fr-FR" dirty="0"/>
            </a:b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9265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 Kramer et J. Bosman, 2016, </a:t>
            </a:r>
            <a:r>
              <a:rPr lang="en-US" i="1" dirty="0"/>
              <a:t>Swiss army knives of scholarly communication - ResearchGate, Academia, Mendeley and others, </a:t>
            </a:r>
            <a:r>
              <a:rPr lang="fr-FR" dirty="0"/>
              <a:t>https://figshare.com/articles/presentation/Swiss_army_knives_of_scholarly_communication_-_ResearchGate_Academia_Mendeley_and_others/4290428/1 </a:t>
            </a:r>
          </a:p>
          <a:p>
            <a:r>
              <a:rPr lang="fr-FR" dirty="0"/>
              <a:t>à compléter par https://101innovations.wordpress.com/2016/12/15/academic-social-networks-the-swiss-army-knives-of-scholarly-communication/</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a:t>
            </a:fld>
            <a:endParaRPr lang="fr-FR"/>
          </a:p>
        </p:txBody>
      </p:sp>
    </p:spTree>
    <p:extLst>
      <p:ext uri="{BB962C8B-B14F-4D97-AF65-F5344CB8AC3E}">
        <p14:creationId xmlns:p14="http://schemas.microsoft.com/office/powerpoint/2010/main" val="38571645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60</a:t>
            </a:fld>
            <a:endParaRPr lang="fr-FR"/>
          </a:p>
        </p:txBody>
      </p:sp>
    </p:spTree>
    <p:extLst>
      <p:ext uri="{BB962C8B-B14F-4D97-AF65-F5344CB8AC3E}">
        <p14:creationId xmlns:p14="http://schemas.microsoft.com/office/powerpoint/2010/main" val="10049953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171450" indent="-171450">
              <a:buFontTx/>
              <a:buChar char="-"/>
            </a:pPr>
            <a:r>
              <a:rPr lang="fr-FR" dirty="0"/>
              <a:t>principe « </a:t>
            </a:r>
            <a:r>
              <a:rPr lang="fr-FR" i="1" dirty="0" err="1"/>
              <a:t>pay</a:t>
            </a:r>
            <a:r>
              <a:rPr lang="fr-FR" i="1" dirty="0"/>
              <a:t> or </a:t>
            </a:r>
            <a:r>
              <a:rPr lang="fr-FR" i="1" dirty="0" err="1"/>
              <a:t>Okay</a:t>
            </a:r>
            <a:r>
              <a:rPr lang="fr-FR" i="1" dirty="0"/>
              <a:t> </a:t>
            </a:r>
            <a:r>
              <a:rPr lang="fr-FR" dirty="0"/>
              <a:t>», « payer ou accepter »</a:t>
            </a:r>
          </a:p>
          <a:p>
            <a:pPr marL="628650" lvl="1" indent="-171450">
              <a:buFontTx/>
              <a:buChar char="-"/>
            </a:pPr>
            <a:r>
              <a:rPr lang="fr-FR" dirty="0"/>
              <a:t>pour la commission européenne, notamment, choix binaire, pas compatible avec les principes du </a:t>
            </a:r>
            <a:r>
              <a:rPr lang="fr-FR" dirty="0" err="1"/>
              <a:t>RGPD</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11487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selon principe du </a:t>
            </a:r>
            <a:r>
              <a:rPr lang="fr-FR" dirty="0" err="1"/>
              <a:t>DMCA</a:t>
            </a:r>
            <a:r>
              <a:rPr lang="fr-FR" dirty="0"/>
              <a:t> (</a:t>
            </a:r>
            <a:r>
              <a:rPr lang="fr-FR" i="1" dirty="0"/>
              <a:t>digital millenium copyright </a:t>
            </a:r>
            <a:r>
              <a:rPr lang="fr-FR" i="1" dirty="0" err="1"/>
              <a:t>act</a:t>
            </a:r>
            <a:r>
              <a:rPr lang="fr-FR" i="0" dirty="0"/>
              <a:t>, 1998</a:t>
            </a:r>
            <a:r>
              <a:rPr lang="fr-FR" sz="1100" i="0" dirty="0"/>
              <a:t>) : la responsabilité est celle de l’internaute et non de la plateforme</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62</a:t>
            </a:fld>
            <a:endParaRPr lang="fr-FR"/>
          </a:p>
        </p:txBody>
      </p:sp>
    </p:spTree>
    <p:extLst>
      <p:ext uri="{BB962C8B-B14F-4D97-AF65-F5344CB8AC3E}">
        <p14:creationId xmlns:p14="http://schemas.microsoft.com/office/powerpoint/2010/main" val="13703596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noRot="1" noChangeAspect="1"/>
          </p:cNvSpPr>
          <p:nvPr>
            <p:ph type="sldImg"/>
          </p:nvPr>
        </p:nvSpPr>
        <p:spPr>
          <a:xfrm>
            <a:off x="685800" y="1141413"/>
            <a:ext cx="5483225" cy="3084512"/>
          </a:xfrm>
          <a:prstGeom prst="rect">
            <a:avLst/>
          </a:prstGeom>
        </p:spPr>
      </p:sp>
      <p:sp>
        <p:nvSpPr>
          <p:cNvPr id="403" name="PlaceHolder 2"/>
          <p:cNvSpPr>
            <a:spLocks noGrp="1"/>
          </p:cNvSpPr>
          <p:nvPr>
            <p:ph type="body"/>
          </p:nvPr>
        </p:nvSpPr>
        <p:spPr>
          <a:xfrm>
            <a:off x="685800" y="4400640"/>
            <a:ext cx="5484600" cy="4309560"/>
          </a:xfrm>
          <a:prstGeom prst="rect">
            <a:avLst/>
          </a:prstGeom>
        </p:spPr>
        <p:txBody>
          <a:bodyPr lIns="91080" tIns="45360" rIns="91080" bIns="45360">
            <a:noAutofit/>
          </a:bodyPr>
          <a:lstStyle/>
          <a:p>
            <a:pPr marL="180360">
              <a:lnSpc>
                <a:spcPct val="100000"/>
              </a:lnSpc>
            </a:pPr>
            <a:r>
              <a:rPr lang="fr-FR" dirty="0"/>
              <a:t>cf. par exemple, Malo Morvan, « </a:t>
            </a:r>
            <a:r>
              <a:rPr lang="fr-FR" dirty="0" err="1"/>
              <a:t>ourquoi</a:t>
            </a:r>
            <a:r>
              <a:rPr lang="fr-FR" dirty="0"/>
              <a:t> je ne suis (presque) pas sur Academia.edu R© », 2018, http://malomorvan.free.fr/textes/academia.pdf</a:t>
            </a:r>
          </a:p>
          <a:p>
            <a:pPr marL="180360">
              <a:lnSpc>
                <a:spcPct val="100000"/>
              </a:lnSpc>
            </a:pPr>
            <a:r>
              <a:rPr lang="fr-FR" dirty="0"/>
              <a:t>en bleu sur la diapo : ce qui relève plus particulièrement des réseaux sociaux académiques par rapport aux autres réseaux sociaux</a:t>
            </a:r>
          </a:p>
        </p:txBody>
      </p:sp>
      <p:sp>
        <p:nvSpPr>
          <p:cNvPr id="404"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1080" tIns="45360" rIns="91080" bIns="45360" anchor="b">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2A5AEE-BCBC-4B6B-9C93-8534D2F44812}" type="slidenum">
              <a:rPr kumimoji="0" lang="fr-FR" sz="1400" b="0" i="0" u="none" strike="noStrike" kern="1200" cap="none" spc="-1" normalizeH="0" baseline="0" noProof="0">
                <a:ln>
                  <a:noFill/>
                </a:ln>
                <a:solidFill>
                  <a:srgbClr val="000000"/>
                </a:solidFill>
                <a:effectLst/>
                <a:uLnTx/>
                <a:uFillTx/>
                <a:latin typeface="Arial"/>
                <a:ea typeface="Arial"/>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4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06796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ex. : réseaux sociaux</a:t>
            </a:r>
          </a:p>
          <a:p>
            <a:r>
              <a:rPr lang="fr-FR" dirty="0"/>
              <a:t>-  pas d’inclusion dans les organes de la science ouverte</a:t>
            </a:r>
          </a:p>
          <a:p>
            <a:r>
              <a:rPr lang="fr-FR" dirty="0"/>
              <a:t>- problème  de la viabilité à long terme des réseaux sociaux (cf. 2023 : fin des </a:t>
            </a:r>
            <a:r>
              <a:rPr lang="fr-FR" dirty="0" err="1"/>
              <a:t>Skyblogs</a:t>
            </a:r>
            <a:r>
              <a:rPr lang="fr-FR" dirty="0"/>
              <a:t>)</a:t>
            </a:r>
          </a:p>
          <a:p>
            <a:endParaRPr lang="fr-FR" dirty="0"/>
          </a:p>
          <a:p>
            <a:r>
              <a:rPr lang="fr-FR" dirty="0"/>
              <a:t>ex. : archives ouvertes</a:t>
            </a:r>
          </a:p>
          <a:p>
            <a:pPr marL="171450" indent="-171450">
              <a:buFontTx/>
              <a:buChar char="-"/>
            </a:pPr>
            <a:r>
              <a:rPr lang="fr-FR" dirty="0"/>
              <a:t>pérennité, </a:t>
            </a:r>
            <a:r>
              <a:rPr lang="fr-FR" i="1" dirty="0"/>
              <a:t>versioning</a:t>
            </a:r>
            <a:r>
              <a:rPr lang="fr-FR" dirty="0"/>
              <a:t>, tamponnage </a:t>
            </a:r>
          </a:p>
          <a:p>
            <a:pPr marL="171450" indent="-171450">
              <a:buFontTx/>
              <a:buChar char="-"/>
            </a:pPr>
            <a:r>
              <a:rPr lang="fr-FR" dirty="0"/>
              <a:t>protection des droits</a:t>
            </a:r>
          </a:p>
          <a:p>
            <a:pPr marL="0" indent="0">
              <a:buFontTx/>
              <a:buNone/>
            </a:pPr>
            <a:endParaRPr lang="fr-FR" dirty="0"/>
          </a:p>
          <a:p>
            <a:pPr marL="0" indent="0">
              <a:buFontTx/>
              <a:buNone/>
            </a:pPr>
            <a:r>
              <a:rPr lang="fr-FR" dirty="0"/>
              <a:t>contraintes des archives ouvertes, comme garanties pour une meilleure réutilisation et une meilleure pérennité sur le long terme</a:t>
            </a:r>
          </a:p>
          <a:p>
            <a:pPr marL="0" indent="0">
              <a:buFontTx/>
              <a:buNone/>
            </a:pPr>
            <a:endParaRPr lang="fr-FR" dirty="0"/>
          </a:p>
          <a:p>
            <a:pPr marL="0" indent="0">
              <a:buFontTx/>
              <a:buNone/>
            </a:pPr>
            <a:r>
              <a:rPr lang="fr-FR" dirty="0"/>
              <a:t>cf. aussi #DeleteAcademiaEdu</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64</a:t>
            </a:fld>
            <a:endParaRPr lang="fr-FR"/>
          </a:p>
        </p:txBody>
      </p:sp>
    </p:spTree>
    <p:extLst>
      <p:ext uri="{BB962C8B-B14F-4D97-AF65-F5344CB8AC3E}">
        <p14:creationId xmlns:p14="http://schemas.microsoft.com/office/powerpoint/2010/main" val="11774783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95248" indent="0">
              <a:buFont typeface="Wingdings" panose="05000000000000000000" pitchFamily="2" charset="2"/>
              <a:buNone/>
              <a:defRPr/>
            </a:pPr>
            <a:r>
              <a:rPr lang="fr-FR" dirty="0"/>
              <a:t>P. Aventurier et D. L’</a:t>
            </a:r>
            <a:r>
              <a:rPr lang="fr-FR" dirty="0" err="1"/>
              <a:t>Hostis</a:t>
            </a:r>
            <a:r>
              <a:rPr lang="fr-FR" dirty="0"/>
              <a:t>, « Réseaux sociaux académiques. Usages, limites et recommandations Inra », </a:t>
            </a:r>
            <a:r>
              <a:rPr lang="fr-FR" i="1" dirty="0" err="1"/>
              <a:t>Activ’IST</a:t>
            </a:r>
            <a:r>
              <a:rPr lang="fr-FR" i="0" dirty="0"/>
              <a:t>, </a:t>
            </a:r>
            <a:r>
              <a:rPr lang="fr-FR" i="0" dirty="0" err="1"/>
              <a:t>n°10</a:t>
            </a:r>
            <a:r>
              <a:rPr lang="fr-FR" i="0" dirty="0"/>
              <a:t>, 10/2016</a:t>
            </a:r>
            <a:r>
              <a:rPr lang="fr-FR" dirty="0"/>
              <a:t>, https://ist.blogs.inrae.fr/technologies/wp-content/uploads/sites/2/2016/11/Activist1_ReseauxSociaux-1.pdf</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65</a:t>
            </a:fld>
            <a:endParaRPr lang="fr-FR" dirty="0"/>
          </a:p>
        </p:txBody>
      </p:sp>
    </p:spTree>
    <p:extLst>
      <p:ext uri="{BB962C8B-B14F-4D97-AF65-F5344CB8AC3E}">
        <p14:creationId xmlns:p14="http://schemas.microsoft.com/office/powerpoint/2010/main" val="3525467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avec disparition du RG score (bon exemple d’une mauvaise métrique), souhait de mettre en place des métriques plus (https://www.researchgate.net/researchgate-updates/removing-the-rg-score) :</a:t>
            </a:r>
          </a:p>
          <a:p>
            <a:r>
              <a:rPr lang="fr-FR" dirty="0"/>
              <a:t>	- intuitives à comprendre</a:t>
            </a:r>
          </a:p>
          <a:p>
            <a:r>
              <a:rPr lang="fr-FR" dirty="0"/>
              <a:t>	- transparentes</a:t>
            </a:r>
          </a:p>
          <a:p>
            <a:r>
              <a:rPr lang="fr-FR" dirty="0"/>
              <a:t>	- robustes (difficiles à manipuler et ne changeant pas trop fréquemment)</a:t>
            </a:r>
          </a:p>
          <a:p>
            <a:r>
              <a:rPr lang="fr-FR" dirty="0"/>
              <a:t>	- pertinentes (à utiliser dans le contexte prévu à cet effet)</a:t>
            </a:r>
          </a:p>
          <a:p>
            <a:endParaRPr lang="fr-FR" dirty="0"/>
          </a:p>
          <a:p>
            <a:pPr marL="171450" indent="-171450">
              <a:buFontTx/>
              <a:buChar char="-"/>
            </a:pPr>
            <a:r>
              <a:rPr lang="fr-FR" dirty="0"/>
              <a:t>à la place : Research </a:t>
            </a:r>
            <a:r>
              <a:rPr lang="fr-FR" dirty="0" err="1"/>
              <a:t>interest</a:t>
            </a:r>
            <a:r>
              <a:rPr lang="fr-FR" dirty="0"/>
              <a:t> score (https://www.researchgate.net/researchgate-updates/research-interest-score), prenant en compte, d’une façon plus « holistique » : </a:t>
            </a:r>
          </a:p>
          <a:p>
            <a:pPr marL="628650" lvl="1" indent="-171450">
              <a:buFontTx/>
              <a:buChar char="-"/>
            </a:pPr>
            <a:r>
              <a:rPr lang="fr-FR" i="1" dirty="0"/>
              <a:t>«  It combines multiple publication </a:t>
            </a:r>
            <a:r>
              <a:rPr lang="fr-FR" i="1" dirty="0" err="1"/>
              <a:t>metrics</a:t>
            </a:r>
            <a:r>
              <a:rPr lang="fr-FR" i="1" dirty="0"/>
              <a:t> — </a:t>
            </a:r>
            <a:r>
              <a:rPr lang="fr-FR" i="1" dirty="0" err="1"/>
              <a:t>reads</a:t>
            </a:r>
            <a:r>
              <a:rPr lang="fr-FR" i="1" dirty="0"/>
              <a:t>, </a:t>
            </a:r>
            <a:r>
              <a:rPr lang="fr-FR" i="1" dirty="0" err="1"/>
              <a:t>recommendations</a:t>
            </a:r>
            <a:r>
              <a:rPr lang="fr-FR" i="1" dirty="0"/>
              <a:t>, and citations</a:t>
            </a:r>
            <a:r>
              <a:rPr lang="fr-FR" dirty="0"/>
              <a:t>  »</a:t>
            </a:r>
          </a:p>
          <a:p>
            <a:pPr marL="628650" lvl="1" indent="-171450">
              <a:buFontTx/>
              <a:buChar char="-"/>
            </a:pPr>
            <a:r>
              <a:rPr lang="fr-FR" dirty="0"/>
              <a:t>« </a:t>
            </a:r>
            <a:r>
              <a:rPr lang="en-US" i="1" dirty="0"/>
              <a:t>A way to compare yourself to your peers</a:t>
            </a:r>
            <a:r>
              <a:rPr lang="fr-FR" i="1" dirty="0"/>
              <a:t> </a:t>
            </a:r>
            <a:r>
              <a:rPr lang="fr-FR" dirty="0"/>
              <a:t>»</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66</a:t>
            </a:fld>
            <a:endParaRPr lang="fr-FR"/>
          </a:p>
        </p:txBody>
      </p:sp>
    </p:spTree>
    <p:extLst>
      <p:ext uri="{BB962C8B-B14F-4D97-AF65-F5344CB8AC3E}">
        <p14:creationId xmlns:p14="http://schemas.microsoft.com/office/powerpoint/2010/main" val="2419063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67</a:t>
            </a:fld>
            <a:endParaRPr lang="fr-FR"/>
          </a:p>
        </p:txBody>
      </p:sp>
    </p:spTree>
    <p:extLst>
      <p:ext uri="{BB962C8B-B14F-4D97-AF65-F5344CB8AC3E}">
        <p14:creationId xmlns:p14="http://schemas.microsoft.com/office/powerpoint/2010/main" val="4100663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gros acteurs de la communication scientifique : éditeurs</a:t>
            </a:r>
          </a:p>
          <a:p>
            <a:r>
              <a:rPr lang="fr-FR" b="1" dirty="0"/>
              <a:t>réseaux sociaux académiques se positionnent plutôt face à ces acteurs que face aux médias sociaux grand public</a:t>
            </a:r>
          </a:p>
          <a:p>
            <a:endParaRPr lang="fr-FR" dirty="0"/>
          </a:p>
          <a:p>
            <a:pPr marL="171450" indent="-171450">
              <a:buFont typeface="Wingdings" panose="05000000000000000000" pitchFamily="2" charset="2"/>
              <a:buChar char="à"/>
            </a:pPr>
            <a:r>
              <a:rPr lang="fr-FR" dirty="0"/>
              <a:t>positionnement à trouver face à ces éditeurs dans le contexte de science ouverte / </a:t>
            </a:r>
            <a:r>
              <a:rPr lang="fr-FR" i="1" dirty="0"/>
              <a:t>open access</a:t>
            </a:r>
            <a:r>
              <a:rPr lang="fr-FR" i="0" dirty="0"/>
              <a:t> afin de </a:t>
            </a:r>
          </a:p>
          <a:p>
            <a:pPr marL="628650" lvl="1" indent="-171450">
              <a:buFontTx/>
              <a:buChar char="-"/>
            </a:pPr>
            <a:r>
              <a:rPr lang="fr-FR" i="0" dirty="0"/>
              <a:t>diversifier le modèle économique (Academia)</a:t>
            </a:r>
          </a:p>
          <a:p>
            <a:pPr marL="1085850" lvl="2" indent="-171450">
              <a:buFontTx/>
              <a:buChar char="-"/>
            </a:pPr>
            <a:r>
              <a:rPr lang="fr-FR" i="0" dirty="0"/>
              <a:t>ex. inscription dans l’</a:t>
            </a:r>
            <a:r>
              <a:rPr lang="fr-FR" i="1" dirty="0"/>
              <a:t>open access</a:t>
            </a:r>
            <a:r>
              <a:rPr lang="fr-FR" i="0" dirty="0"/>
              <a:t> (</a:t>
            </a:r>
            <a:r>
              <a:rPr lang="fr-FR" i="1" dirty="0"/>
              <a:t>Academia </a:t>
            </a:r>
            <a:r>
              <a:rPr lang="fr-FR" i="1" dirty="0" err="1"/>
              <a:t>letters</a:t>
            </a:r>
            <a:r>
              <a:rPr lang="fr-FR" i="0" dirty="0"/>
              <a:t>, cf. https://www.ft.com/content/338e7d86-4a42-46cf-a0e9-9081b136bec7 et https://web.archive.org/web/20210914031811/https://thegeyser.substack.com/p/academia-letters-and-click-bait) </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68</a:t>
            </a:fld>
            <a:endParaRPr lang="fr-FR"/>
          </a:p>
        </p:txBody>
      </p:sp>
    </p:spTree>
    <p:extLst>
      <p:ext uri="{BB962C8B-B14F-4D97-AF65-F5344CB8AC3E}">
        <p14:creationId xmlns:p14="http://schemas.microsoft.com/office/powerpoint/2010/main" val="19978751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8650" lvl="1" indent="-171450">
              <a:buFontTx/>
              <a:buChar char="-"/>
            </a:pPr>
            <a:r>
              <a:rPr lang="fr-FR" i="0" dirty="0"/>
              <a:t>mettre fin à des litiges et trouver un terrain d’entente (ResearchGate)</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69</a:t>
            </a:fld>
            <a:endParaRPr lang="fr-FR"/>
          </a:p>
        </p:txBody>
      </p:sp>
    </p:spTree>
    <p:extLst>
      <p:ext uri="{BB962C8B-B14F-4D97-AF65-F5344CB8AC3E}">
        <p14:creationId xmlns:p14="http://schemas.microsoft.com/office/powerpoint/2010/main" val="201026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 Les sciences humaines et sociales au travail (III). Réseaux </a:t>
            </a:r>
            <a:r>
              <a:rPr lang="fr-FR" i="0" dirty="0" err="1"/>
              <a:t>socionumériques</a:t>
            </a:r>
            <a:r>
              <a:rPr lang="fr-FR" i="0" dirty="0"/>
              <a:t> et travail de la recherche », </a:t>
            </a:r>
            <a:r>
              <a:rPr lang="fr-FR" i="1" dirty="0"/>
              <a:t>Tracés</a:t>
            </a:r>
            <a:r>
              <a:rPr lang="fr-FR" i="0" dirty="0"/>
              <a:t>, hors-série, 2021, https</a:t>
            </a:r>
            <a:r>
              <a:rPr lang="fr-FR" dirty="0"/>
              <a:t>://journals.openedition.org/traces/13538</a:t>
            </a:r>
          </a:p>
          <a:p>
            <a:endParaRPr lang="fr-FR" dirty="0"/>
          </a:p>
          <a:p>
            <a:pPr marL="171450" indent="-171450">
              <a:buFontTx/>
              <a:buChar char="-"/>
            </a:pPr>
            <a:r>
              <a:rPr lang="fr-FR" dirty="0"/>
              <a:t>se créer une </a:t>
            </a:r>
            <a:r>
              <a:rPr lang="fr-FR" b="1" dirty="0"/>
              <a:t>présence professionnelle en ligne </a:t>
            </a:r>
            <a:r>
              <a:rPr lang="fr-FR" dirty="0"/>
              <a:t>: identité, travaux et compétences</a:t>
            </a:r>
          </a:p>
          <a:p>
            <a:pPr marL="171450" indent="-171450">
              <a:buFontTx/>
              <a:buChar char="-"/>
            </a:pPr>
            <a:r>
              <a:rPr lang="fr-FR" dirty="0"/>
              <a:t>voire une </a:t>
            </a:r>
            <a:r>
              <a:rPr lang="fr-FR" b="1" dirty="0"/>
              <a:t>image de marque </a:t>
            </a:r>
            <a:r>
              <a:rPr lang="fr-FR" dirty="0"/>
              <a:t>(« marketing de soi »)</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a:t>
            </a:fld>
            <a:endParaRPr lang="fr-FR"/>
          </a:p>
        </p:txBody>
      </p:sp>
    </p:spTree>
    <p:extLst>
      <p:ext uri="{BB962C8B-B14F-4D97-AF65-F5344CB8AC3E}">
        <p14:creationId xmlns:p14="http://schemas.microsoft.com/office/powerpoint/2010/main" val="3434821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Tx/>
              <a:buNone/>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70</a:t>
            </a:fld>
            <a:endParaRPr lang="fr-FR"/>
          </a:p>
        </p:txBody>
      </p:sp>
    </p:spTree>
    <p:extLst>
      <p:ext uri="{BB962C8B-B14F-4D97-AF65-F5344CB8AC3E}">
        <p14:creationId xmlns:p14="http://schemas.microsoft.com/office/powerpoint/2010/main" val="17197749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cf. accès aux données de Twitter après rachat</a:t>
            </a:r>
          </a:p>
          <a:p>
            <a:pPr marL="171450" indent="-171450">
              <a:buFontTx/>
              <a:buChar char="-"/>
            </a:pPr>
            <a:endParaRPr lang="fr-FR" dirty="0"/>
          </a:p>
          <a:p>
            <a:pPr marL="171450" indent="-171450">
              <a:buFontTx/>
              <a:buChar char="-"/>
            </a:pPr>
            <a:r>
              <a:rPr lang="fr-FR" dirty="0"/>
              <a:t>à l’origine : le web est décentralisé</a:t>
            </a:r>
          </a:p>
          <a:p>
            <a:pPr marL="628650" lvl="1" indent="-171450">
              <a:buFontTx/>
              <a:buChar char="-"/>
            </a:pPr>
            <a:r>
              <a:rPr lang="fr-FR" dirty="0"/>
              <a:t>se centralise progressivement autour de quelques grandes plateformes où se retrouvent les internautes et construits pour les conserver</a:t>
            </a:r>
          </a:p>
          <a:p>
            <a:pPr marL="628650" lvl="1" indent="-171450">
              <a:buFontTx/>
              <a:buChar char="-"/>
            </a:pPr>
            <a:r>
              <a:rPr lang="fr-FR" dirty="0"/>
              <a:t>mais risque de jardins fermés (</a:t>
            </a:r>
            <a:r>
              <a:rPr lang="fr-FR" i="1" dirty="0" err="1"/>
              <a:t>walled</a:t>
            </a:r>
            <a:r>
              <a:rPr lang="fr-FR" i="1" dirty="0"/>
              <a:t> </a:t>
            </a:r>
            <a:r>
              <a:rPr lang="fr-FR" i="1" dirty="0" err="1"/>
              <a:t>gardens</a:t>
            </a:r>
            <a:r>
              <a:rPr lang="fr-FR" i="0" dirty="0"/>
              <a:t>) sur lesquels alerte le « père » du web, T. Berners-Lee dès 2010</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71</a:t>
            </a:fld>
            <a:endParaRPr lang="fr-FR"/>
          </a:p>
        </p:txBody>
      </p:sp>
    </p:spTree>
    <p:extLst>
      <p:ext uri="{BB962C8B-B14F-4D97-AF65-F5344CB8AC3E}">
        <p14:creationId xmlns:p14="http://schemas.microsoft.com/office/powerpoint/2010/main" val="12287629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but : </a:t>
            </a:r>
          </a:p>
          <a:p>
            <a:pPr marL="628650" lvl="1" indent="-171450">
              <a:buFontTx/>
              <a:buChar char="-"/>
            </a:pPr>
            <a:r>
              <a:rPr lang="fr-FR" dirty="0"/>
              <a:t>se détacher des plateformes sociales </a:t>
            </a:r>
            <a:r>
              <a:rPr lang="fr-FR" i="1" dirty="0"/>
              <a:t>mainstream</a:t>
            </a:r>
            <a:r>
              <a:rPr lang="fr-FR" i="0" dirty="0"/>
              <a:t>, possédées souvent par un propriétaire (société), avec un seul espace public et des algorithmes</a:t>
            </a:r>
          </a:p>
          <a:p>
            <a:pPr marL="628650" lvl="1" indent="-171450">
              <a:buFontTx/>
              <a:buChar char="-"/>
            </a:pPr>
            <a:r>
              <a:rPr lang="fr-FR" i="0" dirty="0"/>
              <a:t>revenir aux principes de communautés sociales </a:t>
            </a:r>
            <a:r>
              <a:rPr lang="fr-FR" i="0" dirty="0" err="1"/>
              <a:t>co-existantes</a:t>
            </a:r>
            <a:endParaRPr lang="fr-FR" i="0" dirty="0"/>
          </a:p>
          <a:p>
            <a:pPr marL="457200" lvl="1" indent="0">
              <a:buFontTx/>
              <a:buNone/>
            </a:pPr>
            <a:r>
              <a:rPr lang="en-US" dirty="0"/>
              <a:t>“</a:t>
            </a:r>
            <a:r>
              <a:rPr lang="en-US" i="1" dirty="0"/>
              <a:t>an open ecosystem is likely to evolve more quickly than a single approach to curation or moderation developed within one company</a:t>
            </a:r>
            <a:r>
              <a:rPr lang="en-US" dirty="0"/>
              <a:t>” (https://bsky.social/about/blog/3-30-2023-algorithmic-choice, 07/05/2024)</a:t>
            </a:r>
            <a:endParaRPr lang="fr-FR" dirty="0"/>
          </a:p>
          <a:p>
            <a:pPr marL="171450" lvl="0" indent="-171450">
              <a:buFontTx/>
              <a:buChar char="-"/>
            </a:pPr>
            <a:endParaRPr lang="fr-FR" dirty="0"/>
          </a:p>
          <a:p>
            <a:pPr marL="171450" lvl="0" indent="-171450">
              <a:buFontTx/>
              <a:buChar char="-"/>
            </a:pPr>
            <a:r>
              <a:rPr lang="fr-FR" b="1" i="0" dirty="0"/>
              <a:t>rôle des protocoles libres et ouverts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i="0" dirty="0"/>
              <a:t>« Fediverse » = « </a:t>
            </a:r>
            <a:r>
              <a:rPr lang="fr-FR" i="0" dirty="0" err="1"/>
              <a:t>federation</a:t>
            </a:r>
            <a:r>
              <a:rPr lang="fr-FR" i="0" dirty="0"/>
              <a:t> » + « </a:t>
            </a:r>
            <a:r>
              <a:rPr lang="fr-FR" i="0" dirty="0" err="1"/>
              <a:t>universes</a:t>
            </a:r>
            <a:r>
              <a:rPr lang="fr-FR" i="0" dirty="0"/>
              <a:t> » : réseau fédérant des instances / serveurs indépendants, éventuellement avec des logiciels différents, mais capables de communiquer entre eux</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i="0" dirty="0"/>
              <a:t>protocole principal du Fediverse : </a:t>
            </a:r>
            <a:r>
              <a:rPr lang="fr-FR" i="0" dirty="0" err="1"/>
              <a:t>ActivityPub</a:t>
            </a:r>
            <a:r>
              <a:rPr lang="fr-FR" i="0" dirty="0"/>
              <a:t> (Mastodon, Threads), protocole de communication défini par le </a:t>
            </a:r>
            <a:r>
              <a:rPr lang="fr-FR" i="0" dirty="0" err="1"/>
              <a:t>W3C</a:t>
            </a:r>
            <a:r>
              <a:rPr lang="fr-FR" i="0" dirty="0"/>
              <a:t>, permettant à des serveurs d’interagir et de partager des informations, indépendamment de la plateforme ou de l’application utilisée (NB : d’autres protocoles existent, cf. AT </a:t>
            </a:r>
            <a:r>
              <a:rPr lang="fr-FR" i="0" dirty="0" err="1"/>
              <a:t>protocol</a:t>
            </a:r>
            <a:r>
              <a:rPr lang="fr-FR" i="0" dirty="0"/>
              <a:t> pour Bluesky)</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enjeux : sur le modèle d’un site personnel, un web social ouvert doit permettre (cf. https://bsky.social/about/blog/02-22-2024-open-social-web qui parle aussi de “</a:t>
            </a:r>
            <a:r>
              <a:rPr lang="fr-FR" i="1" dirty="0" err="1"/>
              <a:t>billionaire</a:t>
            </a:r>
            <a:r>
              <a:rPr lang="fr-FR" i="1" dirty="0"/>
              <a:t>-proof</a:t>
            </a:r>
            <a:r>
              <a:rPr lang="fr-FR" i="0" dirty="0"/>
              <a:t>” )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changement d’hébergeur facilité</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interopérabilité des services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portabilité des données –</a:t>
            </a:r>
            <a:r>
              <a:rPr lang="fr-FR" i="0" dirty="0"/>
              <a:t> dont portabilité des noms d’usages, des choix algorithmiques (cf. Bluesky : https://bsky.social/about/blog/3-6-2023-domain-names-as-handles-in-bluesky et https://bsky.social/about/blog/7-27-2023-custom-feeds)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désengagement d’une seule société et possibilité d’évoluer comme il le souhaite</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72</a:t>
            </a:fld>
            <a:endParaRPr lang="fr-FR"/>
          </a:p>
        </p:txBody>
      </p:sp>
    </p:spTree>
    <p:extLst>
      <p:ext uri="{BB962C8B-B14F-4D97-AF65-F5344CB8AC3E}">
        <p14:creationId xmlns:p14="http://schemas.microsoft.com/office/powerpoint/2010/main" val="350807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limite : pas possible pour tout, notamment outils de réseautage pour discussion à grande échelle</a:t>
            </a:r>
          </a:p>
          <a:p>
            <a:pPr marL="171450" indent="-171450">
              <a:buFontTx/>
              <a:buChar char="-"/>
            </a:pPr>
            <a:endParaRPr lang="fr-FR" dirty="0"/>
          </a:p>
          <a:p>
            <a:pPr marL="171450" indent="-171450">
              <a:buFontTx/>
              <a:buChar char="-"/>
            </a:pPr>
            <a:r>
              <a:rPr lang="fr-FR" dirty="0">
                <a:latin typeface="+mj-lt"/>
              </a:rPr>
              <a:t>HAL : « </a:t>
            </a:r>
            <a:r>
              <a:rPr lang="fr-FR" b="0" i="0" dirty="0">
                <a:effectLst/>
                <a:highlight>
                  <a:srgbClr val="FAFAFA"/>
                </a:highlight>
                <a:latin typeface="+mj-lt"/>
              </a:rPr>
              <a:t>Créée en 2001 à l'initiative du physicien Franck </a:t>
            </a:r>
            <a:r>
              <a:rPr lang="fr-FR" b="0" i="0" dirty="0" err="1">
                <a:effectLst/>
                <a:highlight>
                  <a:srgbClr val="FAFAFA"/>
                </a:highlight>
                <a:latin typeface="+mj-lt"/>
              </a:rPr>
              <a:t>Laloë</a:t>
            </a:r>
            <a:r>
              <a:rPr lang="fr-FR" b="0" i="0" dirty="0">
                <a:effectLst/>
                <a:highlight>
                  <a:srgbClr val="FAFAFA"/>
                </a:highlight>
                <a:latin typeface="+mj-lt"/>
              </a:rPr>
              <a:t>, elle est développée par le </a:t>
            </a:r>
            <a:r>
              <a:rPr lang="fr-FR" b="0" i="0" u="none" strike="noStrike" dirty="0">
                <a:effectLst/>
                <a:highlight>
                  <a:srgbClr val="FAFAFA"/>
                </a:highlight>
                <a:latin typeface="+mj-lt"/>
                <a:hlinkClick r:id="rId3">
                  <a:extLst>
                    <a:ext uri="{A12FA001-AC4F-418D-AE19-62706E023703}">
                      <ahyp:hlinkClr xmlns:ahyp="http://schemas.microsoft.com/office/drawing/2018/hyperlinkcolor" val="tx"/>
                    </a:ext>
                  </a:extLst>
                </a:hlinkClick>
              </a:rPr>
              <a:t>Centre pour la Communication Scientifique Directe</a:t>
            </a:r>
            <a:r>
              <a:rPr lang="fr-FR" b="0" i="0" dirty="0">
                <a:effectLst/>
                <a:highlight>
                  <a:srgbClr val="FAFAFA"/>
                </a:highlight>
                <a:latin typeface="+mj-lt"/>
              </a:rPr>
              <a:t> (</a:t>
            </a:r>
            <a:r>
              <a:rPr lang="fr-FR" b="0" i="0" dirty="0" err="1">
                <a:effectLst/>
                <a:highlight>
                  <a:srgbClr val="FAFAFA"/>
                </a:highlight>
                <a:latin typeface="+mj-lt"/>
              </a:rPr>
              <a:t>CCSD</a:t>
            </a:r>
            <a:r>
              <a:rPr lang="fr-FR" b="0" i="0" dirty="0">
                <a:effectLst/>
                <a:highlight>
                  <a:srgbClr val="FAFAFA"/>
                </a:highlight>
                <a:latin typeface="+mj-lt"/>
              </a:rPr>
              <a:t>), unité d’appui et de recherche sous la triple tutelle de trois organismes de recherche publics, le Centre National pour la Recherche Scientifique (CNRS), Inria et </a:t>
            </a:r>
            <a:r>
              <a:rPr lang="fr-FR" b="0" i="0" dirty="0" err="1">
                <a:effectLst/>
                <a:highlight>
                  <a:srgbClr val="FAFAFA"/>
                </a:highlight>
                <a:latin typeface="+mj-lt"/>
              </a:rPr>
              <a:t>INRAE</a:t>
            </a:r>
            <a:r>
              <a:rPr lang="fr-FR" b="0" i="0" dirty="0">
                <a:effectLst/>
                <a:highlight>
                  <a:srgbClr val="FAFAFA"/>
                </a:highlight>
                <a:latin typeface="+mj-lt"/>
              </a:rPr>
              <a:t>. Elle est soutenue par les deux </a:t>
            </a:r>
            <a:r>
              <a:rPr lang="fr-FR" b="0" i="0" u="none" strike="noStrike" dirty="0">
                <a:effectLst/>
                <a:highlight>
                  <a:srgbClr val="FAFAFA"/>
                </a:highlight>
                <a:latin typeface="+mj-lt"/>
                <a:hlinkClick r:id="rId4">
                  <a:extLst>
                    <a:ext uri="{A12FA001-AC4F-418D-AE19-62706E023703}">
                      <ahyp:hlinkClr xmlns:ahyp="http://schemas.microsoft.com/office/drawing/2018/hyperlinkcolor" val="tx"/>
                    </a:ext>
                  </a:extLst>
                </a:hlinkClick>
              </a:rPr>
              <a:t>Plans Nationaux pour la Science Ouverte</a:t>
            </a:r>
            <a:r>
              <a:rPr lang="fr-FR" b="0" i="0" dirty="0">
                <a:effectLst/>
                <a:highlight>
                  <a:srgbClr val="FAFAFA"/>
                </a:highlight>
                <a:latin typeface="+mj-lt"/>
              </a:rPr>
              <a:t> et est labellisée </a:t>
            </a:r>
            <a:r>
              <a:rPr lang="fr-FR" b="0" i="0" u="none" strike="noStrike" dirty="0">
                <a:effectLst/>
                <a:highlight>
                  <a:srgbClr val="FAFAFA"/>
                </a:highlight>
                <a:latin typeface="+mj-lt"/>
                <a:hlinkClick r:id="rId5">
                  <a:extLst>
                    <a:ext uri="{A12FA001-AC4F-418D-AE19-62706E023703}">
                      <ahyp:hlinkClr xmlns:ahyp="http://schemas.microsoft.com/office/drawing/2018/hyperlinkcolor" val="tx"/>
                    </a:ext>
                  </a:extLst>
                </a:hlinkClick>
              </a:rPr>
              <a:t>infrastructure de recherche</a:t>
            </a:r>
            <a:r>
              <a:rPr lang="fr-FR" b="0" i="0" dirty="0">
                <a:effectLst/>
                <a:highlight>
                  <a:srgbClr val="FAFAFA"/>
                </a:highlight>
                <a:latin typeface="+mj-lt"/>
              </a:rPr>
              <a:t> par le Ministère. Elle constitue un axe majeur des </a:t>
            </a:r>
            <a:r>
              <a:rPr lang="fr-FR" b="0" i="0" u="none" strike="noStrike" dirty="0">
                <a:effectLst/>
                <a:highlight>
                  <a:srgbClr val="FAFAFA"/>
                </a:highlight>
                <a:latin typeface="+mj-lt"/>
                <a:hlinkClick r:id="rId6">
                  <a:extLst>
                    <a:ext uri="{A12FA001-AC4F-418D-AE19-62706E023703}">
                      <ahyp:hlinkClr xmlns:ahyp="http://schemas.microsoft.com/office/drawing/2018/hyperlinkcolor" val="tx"/>
                    </a:ext>
                  </a:extLst>
                </a:hlinkClick>
              </a:rPr>
              <a:t>politiques institutionnelles</a:t>
            </a:r>
            <a:r>
              <a:rPr lang="fr-FR" b="0" i="0" dirty="0">
                <a:effectLst/>
                <a:highlight>
                  <a:srgbClr val="FAFAFA"/>
                </a:highlight>
                <a:latin typeface="+mj-lt"/>
              </a:rPr>
              <a:t> pour l’ouverture des publications (voir aussi la </a:t>
            </a:r>
            <a:r>
              <a:rPr lang="fr-FR" b="0" i="0" u="none" strike="noStrike" dirty="0">
                <a:effectLst/>
                <a:highlight>
                  <a:srgbClr val="FAFAFA"/>
                </a:highlight>
                <a:latin typeface="+mj-lt"/>
                <a:hlinkClick r:id="rId7">
                  <a:extLst>
                    <a:ext uri="{A12FA001-AC4F-418D-AE19-62706E023703}">
                      <ahyp:hlinkClr xmlns:ahyp="http://schemas.microsoft.com/office/drawing/2018/hyperlinkcolor" val="tx"/>
                    </a:ext>
                  </a:extLst>
                </a:hlinkClick>
              </a:rPr>
              <a:t>Place de HAL</a:t>
            </a:r>
            <a:r>
              <a:rPr lang="fr-FR" b="0" i="0" dirty="0">
                <a:effectLst/>
                <a:highlight>
                  <a:srgbClr val="FAFAFA"/>
                </a:highlight>
                <a:latin typeface="+mj-lt"/>
              </a:rPr>
              <a:t> dans le Baromètre de la science ouverte). » </a:t>
            </a:r>
            <a:r>
              <a:rPr lang="fr-FR" dirty="0">
                <a:latin typeface="+mj-lt"/>
              </a:rPr>
              <a:t>« </a:t>
            </a:r>
            <a:r>
              <a:rPr lang="fr-FR" b="0" i="0" dirty="0">
                <a:effectLst/>
                <a:highlight>
                  <a:srgbClr val="FAFAFA"/>
                </a:highlight>
                <a:latin typeface="+mj-lt"/>
              </a:rPr>
              <a:t>HAL est une archive ouverte multidisciplinaire permettant de partager en libre accès les résultats de recherche, publiés ou non. Elle est au service des chercheur.es affilié.es à des institutions académiques, qu’elles soient publiques ou privées. En France, HAL est l’archive nationale choisie par la communauté scientifique et universitaire française pour la diffusion ouverte de ses résultats de recherche. L'archive est également accessible aux chercheur.es affilié.es à des institutions académiques étrangères, publiques ou privées. » (https://about.hal.science/)</a:t>
            </a:r>
            <a:endParaRPr lang="fr-FR" dirty="0">
              <a:latin typeface="+mj-lt"/>
            </a:endParaRPr>
          </a:p>
          <a:p>
            <a:pPr marL="171450" indent="-171450">
              <a:buFontTx/>
              <a:buChar char="-"/>
            </a:pPr>
            <a:endParaRPr lang="fr-FR" dirty="0"/>
          </a:p>
          <a:p>
            <a:pPr algn="l"/>
            <a:r>
              <a:rPr lang="fr-FR" dirty="0"/>
              <a:t>- </a:t>
            </a:r>
            <a:r>
              <a:rPr lang="fr-FR" dirty="0" err="1"/>
              <a:t>CanalU</a:t>
            </a:r>
            <a:r>
              <a:rPr lang="fr-FR" dirty="0"/>
              <a:t> : « </a:t>
            </a:r>
            <a:r>
              <a:rPr lang="fr-FR" b="0" i="0" dirty="0">
                <a:solidFill>
                  <a:srgbClr val="292930"/>
                </a:solidFill>
                <a:effectLst/>
                <a:highlight>
                  <a:srgbClr val="FFFFFF"/>
                </a:highlight>
                <a:latin typeface="Quicksand"/>
              </a:rPr>
              <a:t>Créée en 2001, Canal-U est la plateforme audiovisuelle de l'enseignement supérieur et de la recherche au service de la science ouverte. Spécialement conçue pour répondre aux besoins de l’audiovisuel scientifique, Canal-U est un dispositif national de l’enseignement supérieur et de la recherche soutenu par le</a:t>
            </a:r>
            <a:r>
              <a:rPr lang="fr-FR" b="1" i="0" dirty="0">
                <a:solidFill>
                  <a:srgbClr val="292930"/>
                </a:solidFill>
                <a:effectLst/>
                <a:highlight>
                  <a:srgbClr val="FFFFFF"/>
                </a:highlight>
                <a:latin typeface="Quicksand"/>
              </a:rPr>
              <a:t> Ministère de l’Enseignement supérieur et de la Recherche</a:t>
            </a:r>
            <a:r>
              <a:rPr lang="fr-FR" b="0" i="0" dirty="0">
                <a:solidFill>
                  <a:srgbClr val="292930"/>
                </a:solidFill>
                <a:effectLst/>
                <a:highlight>
                  <a:srgbClr val="FFFFFF"/>
                </a:highlight>
                <a:latin typeface="Quicksand"/>
              </a:rPr>
              <a:t> et piloté par la </a:t>
            </a:r>
            <a:r>
              <a:rPr lang="fr-FR" b="1" i="0" dirty="0">
                <a:solidFill>
                  <a:srgbClr val="292930"/>
                </a:solidFill>
                <a:effectLst/>
                <a:highlight>
                  <a:srgbClr val="FFFFFF"/>
                </a:highlight>
                <a:latin typeface="Quicksand"/>
              </a:rPr>
              <a:t>Fondation Maison des sciences de l'homme</a:t>
            </a:r>
            <a:r>
              <a:rPr lang="fr-FR" b="0" i="0" dirty="0">
                <a:solidFill>
                  <a:srgbClr val="292930"/>
                </a:solidFill>
                <a:effectLst/>
                <a:highlight>
                  <a:srgbClr val="FFFFFF"/>
                </a:highlight>
                <a:latin typeface="Quicksand"/>
              </a:rPr>
              <a:t>. » (https://www.canal-u.tv/</a:t>
            </a:r>
            <a:r>
              <a:rPr lang="fr-FR" b="0" i="0" dirty="0">
                <a:solidFill>
                  <a:srgbClr val="292930"/>
                </a:solidFill>
                <a:effectLst/>
                <a:latin typeface="Quicksand"/>
              </a:rPr>
              <a:t>qui-sommes-nous)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0" i="0" dirty="0">
                <a:effectLst/>
              </a:rPr>
              <a:t>-    « Une plateforme dédiée à la diffusion et la communication scientifique » : ouverte, gratuite, sans publicité, pérenne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0" i="0" dirty="0">
                <a:effectLst/>
              </a:rPr>
              <a:t>« Un fonds audiovisuel scientifique pluridisciplinaire en libre accès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b="0" i="0" dirty="0">
                <a:effectLst/>
              </a:rPr>
              <a:t>« Une plateforme pour la science ouverte » : principes </a:t>
            </a:r>
            <a:r>
              <a:rPr lang="fr-FR" b="0" i="0" dirty="0" err="1">
                <a:effectLst/>
              </a:rPr>
              <a:t>FAIR</a:t>
            </a:r>
            <a:r>
              <a:rPr lang="fr-FR" b="0" i="0" dirty="0">
                <a:effectLst/>
              </a:rPr>
              <a:t>; « Reconnue en 2021 par le </a:t>
            </a:r>
            <a:r>
              <a:rPr lang="fr-FR" b="0" i="0" dirty="0" err="1">
                <a:effectLst/>
              </a:rPr>
              <a:t>MESRI</a:t>
            </a:r>
            <a:r>
              <a:rPr lang="fr-FR" b="0" i="0" dirty="0">
                <a:effectLst/>
              </a:rPr>
              <a:t> dans le cadre de sa politique de données, Canal-U s’inscrit pleinement dans le dispositif national en faveur de la Science ouverte.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b="1" i="0" dirty="0">
              <a:solidFill>
                <a:srgbClr val="005984"/>
              </a:solidFill>
              <a:effectLst/>
              <a:highlight>
                <a:srgbClr val="FFFFFF"/>
              </a:highlight>
              <a:latin typeface="Quicksand"/>
            </a:endParaRPr>
          </a:p>
          <a:p>
            <a:pPr algn="l"/>
            <a:endParaRPr lang="fr-FR" b="0" i="0" dirty="0">
              <a:solidFill>
                <a:srgbClr val="292930"/>
              </a:solidFill>
              <a:effectLst/>
              <a:highlight>
                <a:srgbClr val="FFFFFF"/>
              </a:highlight>
              <a:latin typeface="Quicksand"/>
            </a:endParaRP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73</a:t>
            </a:fld>
            <a:endParaRPr lang="fr-FR"/>
          </a:p>
        </p:txBody>
      </p:sp>
    </p:spTree>
    <p:extLst>
      <p:ext uri="{BB962C8B-B14F-4D97-AF65-F5344CB8AC3E}">
        <p14:creationId xmlns:p14="http://schemas.microsoft.com/office/powerpoint/2010/main" val="2009203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74</a:t>
            </a:fld>
            <a:endParaRPr lang="fr-FR"/>
          </a:p>
        </p:txBody>
      </p:sp>
    </p:spTree>
    <p:extLst>
      <p:ext uri="{BB962C8B-B14F-4D97-AF65-F5344CB8AC3E}">
        <p14:creationId xmlns:p14="http://schemas.microsoft.com/office/powerpoint/2010/main" val="4023919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en plus : des outils souvent déclaratifs sur l’identité du chercheur</a:t>
            </a:r>
          </a:p>
          <a:p>
            <a:pPr marL="171450" indent="-171450">
              <a:buFont typeface="Wingdings" panose="05000000000000000000" pitchFamily="2" charset="2"/>
              <a:buChar char="à"/>
            </a:pPr>
            <a:r>
              <a:rPr lang="fr-FR" b="1" dirty="0">
                <a:sym typeface="Wingdings" panose="05000000000000000000" pitchFamily="2" charset="2"/>
              </a:rPr>
              <a:t>à réinsérer dans le cadre académique</a:t>
            </a:r>
          </a:p>
          <a:p>
            <a:pPr marL="171450" indent="-171450">
              <a:buFont typeface="Wingdings" panose="05000000000000000000" pitchFamily="2" charset="2"/>
              <a:buChar char="à"/>
            </a:pPr>
            <a:r>
              <a:rPr lang="fr-FR" b="1" dirty="0">
                <a:sym typeface="Wingdings" panose="05000000000000000000" pitchFamily="2" charset="2"/>
              </a:rPr>
              <a:t>visibilité durable et éthique</a:t>
            </a:r>
            <a:endParaRPr lang="fr-FR" b="1"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75</a:t>
            </a:fld>
            <a:endParaRPr lang="fr-FR"/>
          </a:p>
        </p:txBody>
      </p:sp>
    </p:spTree>
    <p:extLst>
      <p:ext uri="{BB962C8B-B14F-4D97-AF65-F5344CB8AC3E}">
        <p14:creationId xmlns:p14="http://schemas.microsoft.com/office/powerpoint/2010/main" val="2849049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76</a:t>
            </a:fld>
            <a:endParaRPr lang="fr-FR"/>
          </a:p>
        </p:txBody>
      </p:sp>
    </p:spTree>
    <p:extLst>
      <p:ext uri="{BB962C8B-B14F-4D97-AF65-F5344CB8AC3E}">
        <p14:creationId xmlns:p14="http://schemas.microsoft.com/office/powerpoint/2010/main" val="15156666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a:xfrm>
            <a:off x="673577" y="4686501"/>
            <a:ext cx="5477039" cy="4439841"/>
          </a:xfrm>
        </p:spPr>
        <p:txBody>
          <a:bodyPr/>
          <a:lstStyle/>
          <a:p>
            <a:pPr>
              <a:tabLst>
                <a:tab pos="180212" algn="l"/>
                <a:tab pos="358843" algn="l"/>
              </a:tabLst>
              <a:defRPr/>
            </a:pPr>
            <a:r>
              <a:rPr lang="fr-FR" dirty="0"/>
              <a:t>cf. Code de la recherche, article </a:t>
            </a:r>
            <a:r>
              <a:rPr lang="fr-FR" dirty="0" err="1"/>
              <a:t>L411</a:t>
            </a:r>
            <a:r>
              <a:rPr lang="fr-FR" dirty="0"/>
              <a:t>-1, modifié par LOI </a:t>
            </a:r>
            <a:r>
              <a:rPr lang="fr-FR" dirty="0" err="1"/>
              <a:t>n°2020-1674</a:t>
            </a:r>
            <a:r>
              <a:rPr lang="fr-FR" dirty="0"/>
              <a:t> du 24 décembre 2020 - art. 33, https://www.legifrance.gouv.fr/codes/id/LEGIARTI000042813489/2020-12-27</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30D8-6CE3-42FB-945C-626F086E6091}"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6871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 Storytelling : la marque Pesquet », https://www.francetvinfo.fr/replay-radio/storytelling/storytelling-la-marque-pesquet_2201474.html </a:t>
            </a:r>
          </a:p>
          <a:p>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78</a:t>
            </a:fld>
            <a:endParaRPr lang="fr-FR"/>
          </a:p>
        </p:txBody>
      </p:sp>
    </p:spTree>
    <p:extLst>
      <p:ext uri="{BB962C8B-B14F-4D97-AF65-F5344CB8AC3E}">
        <p14:creationId xmlns:p14="http://schemas.microsoft.com/office/powerpoint/2010/main" val="7247060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a:xfrm>
            <a:off x="673577" y="4686501"/>
            <a:ext cx="5477039" cy="4439841"/>
          </a:xfrm>
        </p:spPr>
        <p:txBody>
          <a:bodyPr/>
          <a:lstStyle/>
          <a:p>
            <a:pPr>
              <a:tabLst>
                <a:tab pos="180212" algn="l"/>
                <a:tab pos="358843" algn="l"/>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30D8-6CE3-42FB-945C-626F086E6091}"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11203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8</a:t>
            </a:fld>
            <a:endParaRPr lang="fr-FR"/>
          </a:p>
        </p:txBody>
      </p:sp>
    </p:spTree>
    <p:extLst>
      <p:ext uri="{BB962C8B-B14F-4D97-AF65-F5344CB8AC3E}">
        <p14:creationId xmlns:p14="http://schemas.microsoft.com/office/powerpoint/2010/main" val="32583472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diffuser son propre travail</a:t>
            </a:r>
          </a:p>
          <a:p>
            <a:pPr marL="171450" indent="-171450">
              <a:buFontTx/>
              <a:buChar char="-"/>
            </a:pPr>
            <a:r>
              <a:rPr lang="fr-FR" dirty="0"/>
              <a:t>le sortir du cadre professionnel / académique</a:t>
            </a:r>
          </a:p>
          <a:p>
            <a:pPr marL="171450" indent="-171450">
              <a:buFontTx/>
              <a:buChar char="-"/>
            </a:pPr>
            <a:r>
              <a:rPr lang="fr-FR" dirty="0"/>
              <a:t>assurer un impact plus large</a:t>
            </a:r>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80</a:t>
            </a:fld>
            <a:endParaRPr lang="fr-FR"/>
          </a:p>
        </p:txBody>
      </p:sp>
    </p:spTree>
    <p:extLst>
      <p:ext uri="{BB962C8B-B14F-4D97-AF65-F5344CB8AC3E}">
        <p14:creationId xmlns:p14="http://schemas.microsoft.com/office/powerpoint/2010/main" val="1044948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latin typeface="Candara" panose="020E0502030303020204" pitchFamily="34" charset="0"/>
                <a:sym typeface="Wingdings" panose="05000000000000000000" pitchFamily="2" charset="2"/>
              </a:rPr>
              <a:t>pour le chercheur, </a:t>
            </a:r>
            <a:r>
              <a:rPr lang="fr-FR" dirty="0">
                <a:latin typeface="Candara" panose="020E0502030303020204" pitchFamily="34" charset="0"/>
              </a:rPr>
              <a:t>un outil pour promouvoir la recherche publiée ailleurs (</a:t>
            </a:r>
            <a:r>
              <a:rPr lang="fr-FR" kern="0" dirty="0">
                <a:solidFill>
                  <a:srgbClr val="D1D5D5"/>
                </a:solidFill>
                <a:latin typeface="Candara" panose="020E0502030303020204" pitchFamily="34" charset="0"/>
                <a:hlinkClick r:id="rId3"/>
              </a:rPr>
              <a:t>F. </a:t>
            </a:r>
            <a:r>
              <a:rPr lang="fr-FR" kern="0" dirty="0" err="1">
                <a:solidFill>
                  <a:srgbClr val="D1D5D5"/>
                </a:solidFill>
                <a:latin typeface="Candara" panose="020E0502030303020204" pitchFamily="34" charset="0"/>
                <a:hlinkClick r:id="rId3"/>
              </a:rPr>
              <a:t>Segado-Boj</a:t>
            </a:r>
            <a:r>
              <a:rPr lang="fr-FR" kern="0" dirty="0">
                <a:solidFill>
                  <a:srgbClr val="D1D5D5"/>
                </a:solidFill>
                <a:latin typeface="Candara" panose="020E0502030303020204" pitchFamily="34" charset="0"/>
                <a:hlinkClick r:id="rId3"/>
              </a:rPr>
              <a:t> et al., 2019</a:t>
            </a:r>
            <a:r>
              <a:rPr lang="fr-FR" kern="0" dirty="0">
                <a:latin typeface="Candara" panose="020E0502030303020204"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kern="0" dirty="0">
              <a:solidFill>
                <a:srgbClr val="D1D5D5"/>
              </a:solidFill>
              <a:latin typeface="Candara"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kern="0" dirty="0">
              <a:solidFill>
                <a:srgbClr val="D1D5D5"/>
              </a:solidFill>
              <a:latin typeface="Candara" pitchFamily="34" charset="0"/>
            </a:endParaRPr>
          </a:p>
          <a:p>
            <a:r>
              <a:rPr lang="fr-FR" dirty="0">
                <a:latin typeface="Candara" panose="020E0502030303020204" pitchFamily="34" charset="0"/>
              </a:rPr>
              <a:t>ex. : cinq bonnes raisons d’être sur YouTube (J. Hernandez, « Cinq bonnes raisons d'être sur YouTube pour un scientifique », 14/02/2021, https://www.futura-sciences.com/sciences/actualites/recherche-cinq-bonnes-raisons-etre-youtube-scientifique-85675)</a:t>
            </a:r>
          </a:p>
          <a:p>
            <a:pPr lvl="1"/>
            <a:r>
              <a:rPr lang="fr-FR" kern="0" dirty="0">
                <a:latin typeface="Candara" panose="020E0502030303020204" pitchFamily="34" charset="0"/>
              </a:rPr>
              <a:t>- partager ses recherches : sortir du laboratoire</a:t>
            </a:r>
          </a:p>
          <a:p>
            <a:pPr lvl="1"/>
            <a:r>
              <a:rPr lang="fr-FR" kern="0" dirty="0">
                <a:latin typeface="Candara" panose="020E0502030303020204" pitchFamily="34" charset="0"/>
              </a:rPr>
              <a:t>- améliorer leur portée : favoriser l’attractivité (format vidéo) et l’appropriation (communication grand public)</a:t>
            </a:r>
          </a:p>
          <a:p>
            <a:pPr lvl="1"/>
            <a:r>
              <a:rPr lang="fr-FR" kern="0" dirty="0">
                <a:latin typeface="Candara" panose="020E0502030303020204" pitchFamily="34" charset="0"/>
              </a:rPr>
              <a:t>- inspirer de nouvelles vocations</a:t>
            </a:r>
          </a:p>
          <a:p>
            <a:pPr lvl="1"/>
            <a:r>
              <a:rPr lang="fr-FR" kern="0" dirty="0">
                <a:latin typeface="Candara" panose="020E0502030303020204" pitchFamily="34" charset="0"/>
              </a:rPr>
              <a:t>- améliorer la littératie et lutter contre la désinformation</a:t>
            </a:r>
          </a:p>
          <a:p>
            <a:pPr lvl="1"/>
            <a:r>
              <a:rPr lang="fr-FR" kern="0" dirty="0">
                <a:latin typeface="Candara" panose="020E0502030303020204" pitchFamily="34" charset="0"/>
              </a:rPr>
              <a:t>- raconter son histoire : donner une dimension narrative et incarnée </a:t>
            </a:r>
            <a:r>
              <a:rPr lang="fr-FR" kern="0" dirty="0">
                <a:latin typeface="Candara" panose="020E0502030303020204" pitchFamily="34" charset="0"/>
                <a:sym typeface="Wingdings" panose="05000000000000000000" pitchFamily="2" charset="2"/>
              </a:rPr>
              <a:t> rendre la science plus humaine</a:t>
            </a:r>
            <a:endParaRPr lang="fr-FR" dirty="0">
              <a:latin typeface="Candara" panose="020E0502030303020204"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olidFill>
                <a:srgbClr val="D1D5D5"/>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1" dirty="0">
                <a:latin typeface="Candara" panose="020E0502030303020204" pitchFamily="34" charset="0"/>
              </a:rPr>
              <a:t>des outils plus efficaces, plus accessibles et plus souples que la communication scientifique classique </a:t>
            </a:r>
            <a:r>
              <a:rPr lang="fr-FR" dirty="0">
                <a:latin typeface="Candara" panose="020E0502030303020204" pitchFamily="34" charset="0"/>
              </a:rPr>
              <a:t>(</a:t>
            </a:r>
            <a:r>
              <a:rPr lang="fr-FR" kern="0" dirty="0">
                <a:latin typeface="Candara" panose="020E0502030303020204" pitchFamily="34" charset="0"/>
              </a:rPr>
              <a:t>pour aller plus loin : E. B. Brennan, « </a:t>
            </a:r>
            <a:r>
              <a:rPr lang="en-US" kern="0" dirty="0">
                <a:latin typeface="Candara" panose="020E0502030303020204" pitchFamily="34" charset="0"/>
              </a:rPr>
              <a:t>Why Should Scientists be on YouTube? It’s all About Bamboo, Oil and Ice Cream</a:t>
            </a:r>
            <a:r>
              <a:rPr lang="fr-FR" kern="0" noProof="0" dirty="0">
                <a:latin typeface="Candara" panose="020E0502030303020204" pitchFamily="34" charset="0"/>
              </a:rPr>
              <a:t> », 29/04/2021, </a:t>
            </a:r>
            <a:r>
              <a:rPr lang="fr-FR" kern="0" dirty="0">
                <a:latin typeface="Candara" panose="020E0502030303020204" pitchFamily="34" charset="0"/>
              </a:rPr>
              <a:t>https://www.frontiersin.org/articles/10.3389/fcomm.2021.586297/full)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1" kern="0" dirty="0">
                <a:latin typeface="Candara" panose="020E0502030303020204" pitchFamily="34" charset="0"/>
              </a:rPr>
              <a:t>avec possibilité d’évoluer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olidFill>
                <a:srgbClr val="D1D5D5"/>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Candara" panose="020E0502030303020204" pitchFamily="34" charset="0"/>
              </a:rPr>
              <a:t>! aux publics : ex. : Facebook : un plateforme de « </a:t>
            </a:r>
            <a:r>
              <a:rPr lang="fr-FR" i="1" dirty="0">
                <a:latin typeface="Candara" panose="020E0502030303020204" pitchFamily="34" charset="0"/>
              </a:rPr>
              <a:t>boomers »</a:t>
            </a:r>
            <a:r>
              <a:rPr lang="fr-FR" i="0" dirty="0">
                <a:latin typeface="Candara" panose="020E0502030303020204" pitchFamily="34" charset="0"/>
              </a:rPr>
              <a:t> : les plus jeunes vont sur d’autres plateformes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latin typeface="Candara" panose="020E0502030303020204" pitchFamily="34" charset="0"/>
              </a:rPr>
              <a:t>pour une mise en perspective, au-delà même des contenus multimédias, cf. F. Godin, </a:t>
            </a:r>
            <a:r>
              <a:rPr lang="fr-FR" i="1" dirty="0">
                <a:effectLst/>
                <a:latin typeface="Candara" panose="020E0502030303020204" pitchFamily="34" charset="0"/>
              </a:rPr>
              <a:t>YouTube en BU : de l’offre à la production de contenus, quelle stratégie adopter dans l’accès à l’information et l’apprentissage ?, </a:t>
            </a:r>
            <a:r>
              <a:rPr lang="fr-FR" dirty="0">
                <a:effectLst/>
                <a:latin typeface="Candara" panose="020E0502030303020204" pitchFamily="34" charset="0"/>
              </a:rPr>
              <a:t>Mémoire ENSSIB, </a:t>
            </a:r>
            <a:r>
              <a:rPr lang="fr-FR" dirty="0" err="1">
                <a:effectLst/>
                <a:latin typeface="Candara" panose="020E0502030303020204" pitchFamily="34" charset="0"/>
              </a:rPr>
              <a:t>2023https</a:t>
            </a:r>
            <a:r>
              <a:rPr lang="fr-FR" dirty="0">
                <a:effectLst/>
                <a:latin typeface="Candara" panose="020E0502030303020204" pitchFamily="34" charset="0"/>
              </a:rPr>
              <a:t>://www.enssib.fr/bibliotheque-numerique/documents/71197-youtube-en-bu-de-l-offre-a-la-production-de-contenus-quelle-strategie-adopter-dans-l-acces-a-l-information-et-l-apprentissage.pdf#page=88.44</a:t>
            </a:r>
            <a:endParaRPr lang="fr-FR" dirty="0">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Candara" panose="020E0502030303020204" pitchFamily="34" charset="0"/>
            </a:endParaRPr>
          </a:p>
          <a:p>
            <a:endParaRPr lang="fr-FR" dirty="0">
              <a:latin typeface="Candara" panose="020E0502030303020204" pitchFamily="34" charset="0"/>
            </a:endParaRP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81</a:t>
            </a:fld>
            <a:endParaRPr lang="fr-FR"/>
          </a:p>
        </p:txBody>
      </p:sp>
    </p:spTree>
    <p:extLst>
      <p:ext uri="{BB962C8B-B14F-4D97-AF65-F5344CB8AC3E}">
        <p14:creationId xmlns:p14="http://schemas.microsoft.com/office/powerpoint/2010/main" val="20391453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defTabSz="910544">
              <a:defRPr/>
            </a:pPr>
            <a:r>
              <a:rPr lang="fr-FR" b="0" baseline="0" dirty="0"/>
              <a:t>- le chercheur au travail</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82</a:t>
            </a:fld>
            <a:endParaRPr lang="fr-FR"/>
          </a:p>
        </p:txBody>
      </p:sp>
    </p:spTree>
    <p:extLst>
      <p:ext uri="{BB962C8B-B14F-4D97-AF65-F5344CB8AC3E}">
        <p14:creationId xmlns:p14="http://schemas.microsoft.com/office/powerpoint/2010/main" val="10045179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defTabSz="910544">
              <a:defRPr/>
            </a:pPr>
            <a:r>
              <a:rPr lang="fr-FR" b="0" baseline="0" dirty="0"/>
              <a:t>- créer des communautés</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83</a:t>
            </a:fld>
            <a:endParaRPr lang="fr-FR"/>
          </a:p>
        </p:txBody>
      </p:sp>
    </p:spTree>
    <p:extLst>
      <p:ext uri="{BB962C8B-B14F-4D97-AF65-F5344CB8AC3E}">
        <p14:creationId xmlns:p14="http://schemas.microsoft.com/office/powerpoint/2010/main" val="383296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defTabSz="910544">
              <a:defRPr/>
            </a:pPr>
            <a:r>
              <a:rPr lang="fr-FR" b="0" baseline="0" dirty="0"/>
              <a:t>autre ex. : https://www.youtube.com/@docteurpapers6241 pour vulgariser des recherches  en psychologie sociale</a:t>
            </a:r>
          </a:p>
          <a:p>
            <a:pPr defTabSz="910544">
              <a:defRPr/>
            </a:pPr>
            <a:endParaRPr lang="fr-FR" b="0" baseline="0" dirty="0"/>
          </a:p>
          <a:p>
            <a:pPr defTabSz="910544">
              <a:defRPr/>
            </a:pPr>
            <a:r>
              <a:rPr lang="fr-FR" b="0" baseline="0" dirty="0"/>
              <a:t>- couvrir un sujet de manière régulière</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84</a:t>
            </a:fld>
            <a:endParaRPr lang="fr-FR"/>
          </a:p>
        </p:txBody>
      </p:sp>
    </p:spTree>
    <p:extLst>
      <p:ext uri="{BB962C8B-B14F-4D97-AF65-F5344CB8AC3E}">
        <p14:creationId xmlns:p14="http://schemas.microsoft.com/office/powerpoint/2010/main" val="20814279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 faire la une</a:t>
            </a: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85</a:t>
            </a:fld>
            <a:endParaRPr lang="fr-FR" dirty="0"/>
          </a:p>
        </p:txBody>
      </p:sp>
    </p:spTree>
    <p:extLst>
      <p:ext uri="{BB962C8B-B14F-4D97-AF65-F5344CB8AC3E}">
        <p14:creationId xmlns:p14="http://schemas.microsoft.com/office/powerpoint/2010/main" val="7523631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développer d’autres formes de communication</a:t>
            </a:r>
          </a:p>
          <a:p>
            <a:pPr marL="171450" indent="-171450">
              <a:buFontTx/>
              <a:buChar char="-"/>
            </a:pPr>
            <a:endParaRPr lang="fr-FR" dirty="0"/>
          </a:p>
          <a:p>
            <a:pPr marL="0" indent="0">
              <a:buFontTx/>
              <a:buNone/>
            </a:pPr>
            <a:r>
              <a:rPr lang="fr-FR" dirty="0"/>
              <a:t>ex. : Twitch</a:t>
            </a:r>
          </a:p>
          <a:p>
            <a:pPr marL="171450" indent="-171450">
              <a:buFontTx/>
              <a:buChar char="-"/>
            </a:pPr>
            <a:r>
              <a:rPr lang="fr-FR" dirty="0"/>
              <a:t>possédé par Amazon</a:t>
            </a:r>
          </a:p>
          <a:p>
            <a:pPr marL="171450" indent="-171450">
              <a:buFontTx/>
              <a:buChar char="-"/>
            </a:pPr>
            <a:r>
              <a:rPr lang="fr-FR" dirty="0"/>
              <a:t>à l’origine, outil de streaming, notamment de jeux vidéos, mais de plus en plus utilisé pour ses </a:t>
            </a:r>
            <a:r>
              <a:rPr lang="fr-FR" b="1" dirty="0"/>
              <a:t>possibilités d’accès en temps réel et d’interactions directes </a:t>
            </a:r>
            <a:r>
              <a:rPr lang="fr-FR" dirty="0"/>
              <a:t>+ possibilité de déléguer la modération à des utilisateurs</a:t>
            </a:r>
            <a:r>
              <a:rPr lang="fr-FR" dirty="0">
                <a:effectLst/>
                <a:latin typeface="+mn-lt"/>
              </a:rPr>
              <a:t> (</a:t>
            </a:r>
            <a:r>
              <a:rPr lang="fr-FR" dirty="0">
                <a:effectLst/>
                <a:latin typeface="Segoe UI" panose="020B0502040204020203" pitchFamily="34" charset="0"/>
              </a:rPr>
              <a:t>pour une mise en perspective cf. F. Godin, </a:t>
            </a:r>
            <a:r>
              <a:rPr lang="fr-FR" i="1" dirty="0">
                <a:effectLst/>
                <a:latin typeface="Segoe UI" panose="020B0502040204020203" pitchFamily="34" charset="0"/>
              </a:rPr>
              <a:t>YouTube en BU : de l’offre à la production de contenus, quelle stratégie adopter dans l’accès à l’information et l’apprentissage ?</a:t>
            </a:r>
            <a:r>
              <a:rPr lang="fr-FR" dirty="0">
                <a:effectLst/>
                <a:latin typeface="Segoe UI" panose="020B0502040204020203" pitchFamily="34" charset="0"/>
              </a:rPr>
              <a:t>, Mémoire ENSSIB, 2023, p. 90-93, https://www.enssib.fr/bibliotheque-numerique/documents/71197-youtube-en-bu-de-l-offre-a-la-production-de-contenus-quelle-strategie-adopter-dans-l-acces-a-l-information-et-l-apprentissage.pdf#page=88.44)</a:t>
            </a:r>
            <a:endParaRPr lang="fr-FR" dirty="0"/>
          </a:p>
          <a:p>
            <a:pPr marL="0" lvl="0" indent="0">
              <a:buFontTx/>
              <a:buNone/>
            </a:pPr>
            <a:r>
              <a:rPr lang="fr-FR" dirty="0"/>
              <a:t>- ex. de comptes Twitch universitaire : </a:t>
            </a:r>
            <a:r>
              <a:rPr lang="fr-FR" dirty="0">
                <a:effectLst/>
                <a:latin typeface="Segoe UI" panose="020B0502040204020203" pitchFamily="34" charset="0"/>
              </a:rPr>
              <a:t>https://www.twitch.tv/unimes_webtv</a:t>
            </a:r>
          </a:p>
          <a:p>
            <a:pPr marL="0" lvl="0" indent="0">
              <a:buFontTx/>
              <a:buNone/>
            </a:pPr>
            <a:endParaRPr lang="fr-FR" dirty="0">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86</a:t>
            </a:fld>
            <a:endParaRPr lang="fr-FR"/>
          </a:p>
        </p:txBody>
      </p:sp>
    </p:spTree>
    <p:extLst>
      <p:ext uri="{BB962C8B-B14F-4D97-AF65-F5344CB8AC3E}">
        <p14:creationId xmlns:p14="http://schemas.microsoft.com/office/powerpoint/2010/main" val="30814635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poids des outils : développement de la consultation sur les smartphones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87</a:t>
            </a:fld>
            <a:endParaRPr lang="fr-FR"/>
          </a:p>
        </p:txBody>
      </p:sp>
    </p:spTree>
    <p:extLst>
      <p:ext uri="{BB962C8B-B14F-4D97-AF65-F5344CB8AC3E}">
        <p14:creationId xmlns:p14="http://schemas.microsoft.com/office/powerpoint/2010/main" val="10059560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 monde de plus en plus visuel (images et vidéos)</a:t>
            </a:r>
          </a:p>
          <a:p>
            <a:pPr marL="628650" lvl="1" indent="-171450">
              <a:buFontTx/>
              <a:buChar char="-"/>
            </a:pPr>
            <a:r>
              <a:rPr lang="fr-FR" dirty="0"/>
              <a:t>cf. succès de </a:t>
            </a:r>
            <a:r>
              <a:rPr lang="fr-FR" dirty="0" err="1"/>
              <a:t>TikTok</a:t>
            </a:r>
            <a:r>
              <a:rPr lang="fr-FR" dirty="0"/>
              <a:t> ; développement de médias </a:t>
            </a:r>
            <a:r>
              <a:rPr lang="fr-FR" i="1" dirty="0"/>
              <a:t>pure </a:t>
            </a:r>
            <a:r>
              <a:rPr lang="fr-FR" i="1" dirty="0" err="1"/>
              <a:t>players</a:t>
            </a:r>
            <a:r>
              <a:rPr lang="fr-FR" i="1" dirty="0"/>
              <a:t> </a:t>
            </a:r>
            <a:r>
              <a:rPr lang="fr-FR" dirty="0"/>
              <a:t>vidéos (Brut, </a:t>
            </a:r>
            <a:r>
              <a:rPr lang="fr-FR" dirty="0" err="1"/>
              <a:t>Konbini</a:t>
            </a:r>
            <a:r>
              <a:rPr lang="fr-FR" dirty="0"/>
              <a:t>), sur un mode proche du divertissement</a:t>
            </a:r>
          </a:p>
          <a:p>
            <a:pPr marL="628650" lvl="1" indent="-171450">
              <a:buFontTx/>
              <a:buChar char="-"/>
            </a:pPr>
            <a:r>
              <a:rPr lang="fr-FR" dirty="0"/>
              <a:t>moyen de créer de l’engagement ; id. avec #, engagement avec d’autres comptes</a:t>
            </a:r>
          </a:p>
          <a:p>
            <a:pPr marL="628650" lvl="1" indent="-171450">
              <a:buFontTx/>
              <a:buChar char="-"/>
            </a:pPr>
            <a:endParaRPr lang="fr-FR" dirty="0"/>
          </a:p>
          <a:p>
            <a:pPr marL="171450" lvl="0" indent="-171450">
              <a:buFont typeface="Wingdings" panose="05000000000000000000" pitchFamily="2" charset="2"/>
              <a:buChar char="à"/>
            </a:pPr>
            <a:r>
              <a:rPr lang="fr-FR" b="1" dirty="0"/>
              <a:t>identifier les codes permettant l’engagement</a:t>
            </a:r>
          </a:p>
          <a:p>
            <a:pPr marL="171450" lvl="0" indent="-171450">
              <a:buFont typeface="Wingdings" panose="05000000000000000000" pitchFamily="2" charset="2"/>
              <a:buChar char="à"/>
            </a:pPr>
            <a:endParaRPr lang="fr-FR" dirty="0"/>
          </a:p>
          <a:p>
            <a:pPr marL="171450" lvl="0" indent="-171450">
              <a:buFont typeface="Wingdings" panose="05000000000000000000" pitchFamily="2" charset="2"/>
              <a:buChar char="à"/>
            </a:pPr>
            <a:endParaRPr lang="fr-FR" dirty="0"/>
          </a:p>
          <a:p>
            <a:pPr marL="0" lvl="0" indent="0">
              <a:buFont typeface="Wingdings" panose="05000000000000000000" pitchFamily="2" charset="2"/>
              <a:buNone/>
            </a:pPr>
            <a:r>
              <a:rPr lang="fr-FR" dirty="0"/>
              <a:t>! poids écologique</a:t>
            </a:r>
          </a:p>
          <a:p>
            <a:r>
              <a:rPr lang="fr-FR" dirty="0"/>
              <a:t>ex. : https://start.lesechos.fr/societe/environnement/pollution-numerique-un-influenceur-de-3-millions-dabonnes-emet-lequivalent-de-481-allers-retours-paris-new-york-1913758 (soit 1 000 t. CO2)</a:t>
            </a:r>
          </a:p>
          <a:p>
            <a:pPr marL="171450" indent="-171450">
              <a:buFontTx/>
              <a:buChar char="-"/>
            </a:pPr>
            <a:r>
              <a:rPr lang="fr-FR" dirty="0"/>
              <a:t>rôle du média (vidéo, image ou texte), du format (+/- long et résolution)</a:t>
            </a:r>
          </a:p>
          <a:p>
            <a:pPr marL="171450" indent="-171450">
              <a:buFontTx/>
              <a:buChar char="-"/>
            </a:pPr>
            <a:r>
              <a:rPr lang="fr-FR" dirty="0"/>
              <a:t>rôle du fonctionnement (chargement de contenus en arrière-plan)</a:t>
            </a:r>
          </a:p>
          <a:p>
            <a:pPr marL="171450" indent="-171450">
              <a:buFontTx/>
              <a:buChar char="-"/>
            </a:pPr>
            <a:r>
              <a:rPr lang="fr-FR" dirty="0"/>
              <a:t>rôle des app</a:t>
            </a:r>
          </a:p>
          <a:p>
            <a:pPr marL="0" lvl="0" indent="0">
              <a:buFont typeface="Wingdings" panose="05000000000000000000" pitchFamily="2" charset="2"/>
              <a:buNone/>
            </a:pPr>
            <a:endParaRPr lang="fr-FR" dirty="0"/>
          </a:p>
          <a:p>
            <a:pPr marL="628650" lvl="1" indent="-171450">
              <a:buFontTx/>
              <a:buChar char="-"/>
            </a:pPr>
            <a:endParaRPr lang="fr-FR" dirty="0"/>
          </a:p>
          <a:p>
            <a:pPr marL="628650"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88</a:t>
            </a:fld>
            <a:endParaRPr lang="fr-FR"/>
          </a:p>
        </p:txBody>
      </p:sp>
    </p:spTree>
    <p:extLst>
      <p:ext uri="{BB962C8B-B14F-4D97-AF65-F5344CB8AC3E}">
        <p14:creationId xmlns:p14="http://schemas.microsoft.com/office/powerpoint/2010/main" val="11179202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rappelle points centraux pour « attirer »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rédactionnel : rôle du titre, des mots-clés, court 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mise en relation (ici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a:p>
            <a:pPr marL="171450" indent="-171450">
              <a:buFontTx/>
              <a:buChar char="-"/>
            </a:pPr>
            <a:endParaRPr lang="fr-FR" dirty="0"/>
          </a:p>
          <a:p>
            <a:pPr marL="171450" indent="-171450">
              <a:buFontTx/>
              <a:buChar char="-"/>
            </a:pPr>
            <a:r>
              <a:rPr lang="fr-FR" dirty="0"/>
              <a:t>! aux images, statistiques et tableaux hors contexte cependant</a:t>
            </a:r>
          </a:p>
          <a:p>
            <a:pPr marL="171450" indent="-171450">
              <a:buFontTx/>
              <a:buChar char="-"/>
            </a:pPr>
            <a:r>
              <a:rPr lang="fr-FR" dirty="0"/>
              <a:t>! accessibilité des contenus (balise Alt – textes alternatifs)</a:t>
            </a:r>
          </a:p>
          <a:p>
            <a:pPr marL="171450" indent="-171450">
              <a:buFontTx/>
              <a:buChar char="-"/>
            </a:pPr>
            <a:endParaRPr lang="fr-FR" dirty="0"/>
          </a:p>
          <a:p>
            <a:pPr marL="171450" indent="-171450">
              <a:buFontTx/>
              <a:buChar char="-"/>
            </a:pPr>
            <a:r>
              <a:rPr lang="fr-FR" dirty="0"/>
              <a:t>la disparition progressive des # ? (des « reliques du passé » pour E. Musk, cf. https://fr.linkedin.com/pulse/les-tendances-sur-r%C3%A9seaux-sociaux-en-2024-target4biz-s3qde) : les mots-clés et les phrases suffiraient désormais dans le référencement</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89</a:t>
            </a:fld>
            <a:endParaRPr lang="fr-FR"/>
          </a:p>
        </p:txBody>
      </p:sp>
    </p:spTree>
    <p:extLst>
      <p:ext uri="{BB962C8B-B14F-4D97-AF65-F5344CB8AC3E}">
        <p14:creationId xmlns:p14="http://schemas.microsoft.com/office/powerpoint/2010/main" val="180741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a:t>
            </a:fld>
            <a:endParaRPr lang="fr-FR"/>
          </a:p>
        </p:txBody>
      </p:sp>
    </p:spTree>
    <p:extLst>
      <p:ext uri="{BB962C8B-B14F-4D97-AF65-F5344CB8AC3E}">
        <p14:creationId xmlns:p14="http://schemas.microsoft.com/office/powerpoint/2010/main" val="204280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cibler les publics : le rôle des collections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90</a:t>
            </a:fld>
            <a:endParaRPr lang="fr-FR"/>
          </a:p>
        </p:txBody>
      </p:sp>
    </p:spTree>
    <p:extLst>
      <p:ext uri="{BB962C8B-B14F-4D97-AF65-F5344CB8AC3E}">
        <p14:creationId xmlns:p14="http://schemas.microsoft.com/office/powerpoint/2010/main" val="1129053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defTabSz="910544">
              <a:defRPr/>
            </a:pPr>
            <a:r>
              <a:rPr lang="fr-FR" dirty="0"/>
              <a:t>- distinguer les publics</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91</a:t>
            </a:fld>
            <a:endParaRPr lang="fr-FR"/>
          </a:p>
        </p:txBody>
      </p:sp>
    </p:spTree>
    <p:extLst>
      <p:ext uri="{BB962C8B-B14F-4D97-AF65-F5344CB8AC3E}">
        <p14:creationId xmlns:p14="http://schemas.microsoft.com/office/powerpoint/2010/main" val="30602336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rôle de la langue, du message, etc.</a:t>
            </a:r>
          </a:p>
          <a:p>
            <a:pPr marL="171450" indent="-171450">
              <a:buFontTx/>
              <a:buChar char="-"/>
            </a:pPr>
            <a:r>
              <a:rPr lang="fr-FR" dirty="0"/>
              <a:t>rôle aussi des horaires de publication : dans le cadre professionnel, privilégier notamment les mardi, mercredi et jeudi, v. 9h, </a:t>
            </a:r>
            <a:r>
              <a:rPr lang="fr-FR" dirty="0" err="1"/>
              <a:t>12h</a:t>
            </a:r>
            <a:r>
              <a:rPr lang="fr-FR" dirty="0"/>
              <a:t> et </a:t>
            </a:r>
            <a:r>
              <a:rPr lang="fr-FR" dirty="0" err="1"/>
              <a:t>17h</a:t>
            </a:r>
            <a:r>
              <a:rPr lang="fr-FR" dirty="0"/>
              <a:t> (cf. https://www.meltwater.com/fr/blog/quand-publier-sur-les-reseaux-sociaux et https://sproutsocial.com/fr/insights/meilleurs-moments-publier-sur-reseaux-environnement-sociaux/)</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92</a:t>
            </a:fld>
            <a:endParaRPr lang="fr-FR"/>
          </a:p>
        </p:txBody>
      </p:sp>
    </p:spTree>
    <p:extLst>
      <p:ext uri="{BB962C8B-B14F-4D97-AF65-F5344CB8AC3E}">
        <p14:creationId xmlns:p14="http://schemas.microsoft.com/office/powerpoint/2010/main" val="14606241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présentation</a:t>
            </a:r>
          </a:p>
          <a:p>
            <a:pPr marL="628650" lvl="1" indent="-171450">
              <a:buFontTx/>
              <a:buChar char="-"/>
            </a:pPr>
            <a:r>
              <a:rPr lang="fr-FR" dirty="0"/>
              <a:t>2016, </a:t>
            </a:r>
            <a:r>
              <a:rPr lang="fr-FR" dirty="0" err="1"/>
              <a:t>ByteDance</a:t>
            </a:r>
            <a:r>
              <a:rPr lang="fr-FR" dirty="0"/>
              <a:t> (société chinoise)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dirty="0"/>
              <a:t>1,5 MM. (Fr. : 25 M.)</a:t>
            </a:r>
          </a:p>
          <a:p>
            <a:pPr marL="628650" lvl="1" indent="-171450">
              <a:buFontTx/>
              <a:buChar char="-"/>
            </a:pPr>
            <a:r>
              <a:rPr lang="fr-FR" dirty="0"/>
              <a:t>réseau social de partage de vidéos et d’édition (cf. filtres et effets)</a:t>
            </a:r>
          </a:p>
          <a:p>
            <a:pPr marL="171450" indent="-171450">
              <a:buFontTx/>
              <a:buChar char="-"/>
            </a:pPr>
            <a:r>
              <a:rPr lang="fr-FR" dirty="0"/>
              <a:t>le poids des algorithmes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particularité : avant </a:t>
            </a:r>
            <a:r>
              <a:rPr lang="fr-FR" dirty="0" err="1"/>
              <a:t>TikTok</a:t>
            </a:r>
            <a:r>
              <a:rPr lang="fr-FR" dirty="0"/>
              <a:t> : plus on est connu, plus notre contenu devient viral (« </a:t>
            </a:r>
            <a:r>
              <a:rPr lang="fr-FR" i="1" dirty="0"/>
              <a:t>social graph </a:t>
            </a:r>
            <a:r>
              <a:rPr lang="fr-FR" dirty="0"/>
              <a:t>») ; algorithme </a:t>
            </a:r>
            <a:r>
              <a:rPr lang="fr-FR" dirty="0" err="1"/>
              <a:t>TikTok</a:t>
            </a:r>
            <a:r>
              <a:rPr lang="fr-FR" dirty="0"/>
              <a:t> : possibilité qu’une vidéo devienne virale, mais si on n’est pas connu (« </a:t>
            </a:r>
            <a:r>
              <a:rPr lang="fr-FR" i="1" dirty="0" err="1"/>
              <a:t>interest</a:t>
            </a:r>
            <a:r>
              <a:rPr lang="fr-FR" i="1" dirty="0"/>
              <a:t> graph</a:t>
            </a:r>
            <a:r>
              <a:rPr lang="fr-FR" dirty="0"/>
              <a:t> » :  temps de visionnage, commentaires et partages) cf. diapo suivante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les vidéos doivent donc répondre </a:t>
            </a:r>
            <a:r>
              <a:rPr lang="fr-FR" b="1" dirty="0"/>
              <a:t>aux codes et tendances de la plateforme </a:t>
            </a:r>
            <a:r>
              <a:rPr lang="fr-FR" dirty="0"/>
              <a:t>(retenir l’attention dès les premières secondes par ex.)</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favorisant les vidéos vues jusqu’au bout </a:t>
            </a:r>
            <a:r>
              <a:rPr lang="fr-FR" dirty="0">
                <a:sym typeface="Wingdings" panose="05000000000000000000" pitchFamily="2" charset="2"/>
              </a:rPr>
              <a:t> </a:t>
            </a:r>
            <a:r>
              <a:rPr lang="fr-FR" b="1" dirty="0"/>
              <a:t>développement de formats de vidéos courts et standardisation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vidéos en flux infini ; on ne voit pas seulement les abonnements </a:t>
            </a:r>
            <a:r>
              <a:rPr lang="fr-FR" dirty="0">
                <a:sym typeface="Wingdings" panose="05000000000000000000" pitchFamily="2" charset="2"/>
              </a:rPr>
              <a:t>; expérience de flux </a:t>
            </a:r>
            <a:r>
              <a:rPr lang="fr-FR" dirty="0"/>
              <a:t> rôle central de la découverte et de l’exploration (suggestions automatiques et </a:t>
            </a:r>
            <a:r>
              <a:rPr lang="fr-FR" i="1" dirty="0"/>
              <a:t>swipes</a:t>
            </a:r>
            <a:r>
              <a:rPr lang="fr-FR" dirty="0"/>
              <a:t> : économie de l’attention)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récompensant les utilisateurs qui y passent le plus de temps </a:t>
            </a:r>
            <a:r>
              <a:rPr lang="fr-FR" dirty="0">
                <a:sym typeface="Wingdings" panose="05000000000000000000" pitchFamily="2" charset="2"/>
              </a:rPr>
              <a:t></a:t>
            </a:r>
            <a:r>
              <a:rPr lang="fr-FR" dirty="0"/>
              <a:t> risque d’addiction (cf. débats autour du projet </a:t>
            </a:r>
            <a:r>
              <a:rPr lang="fr-FR" dirty="0" err="1"/>
              <a:t>TikTok</a:t>
            </a:r>
            <a:r>
              <a:rPr lang="fr-FR" dirty="0"/>
              <a:t> Lite)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questions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les codes : comment l’utiliser dans le cadre universitaire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dirty="0"/>
              <a:t>ex. : présentation face caméra, rôle de la musique, des challenges, des trends, des influenceurs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dirty="0"/>
              <a:t>travailler un ton et une esthétique : comment trouver sa place, se démarquer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dirty="0"/>
              <a:t>au départ, en France : surtout des écoles de commerce ou spécialisées (cf. https://www.campusmatin.com/vie-campus/strategies/classement-tik-tok-dans-le-sup-le-reseau-incontournable-pour-les-jeunes-ou-il-fallait-qu-on-soit.html)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l’usage des données : cf. projets en cours actuellement aux EU d’un projet de loi pour interdire </a:t>
            </a:r>
            <a:r>
              <a:rPr lang="fr-FR" dirty="0" err="1"/>
              <a:t>TikTok</a:t>
            </a:r>
            <a:r>
              <a:rPr lang="fr-FR" dirty="0"/>
              <a:t> au nom de la sécurité nationale ; début 2023 : Commission européenne interdit l’application à son personnel ; id. en France pour les smartphones des fonctionnaires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les fausses informations : une exposition aux </a:t>
            </a:r>
            <a:r>
              <a:rPr lang="fr-FR" i="1" dirty="0"/>
              <a:t>fake news</a:t>
            </a:r>
            <a:r>
              <a:rPr lang="fr-FR" i="0" dirty="0"/>
              <a:t> plus importante que sur les autres plateformes (cf. études diverses in https://fr.wikipedia.org/wiki/TikTok)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1" i="0" dirty="0">
                <a:sym typeface="Wingdings" panose="05000000000000000000" pitchFamily="2" charset="2"/>
              </a:rPr>
              <a:t> un outil de désinformation et de lutte contre la désinformation </a:t>
            </a:r>
            <a:r>
              <a:rPr lang="fr-FR" i="0" dirty="0">
                <a:sym typeface="Wingdings" panose="05000000000000000000" pitchFamily="2" charset="2"/>
              </a:rPr>
              <a:t>(cf. pendant le Covid)</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93</a:t>
            </a:fld>
            <a:endParaRPr lang="fr-FR"/>
          </a:p>
        </p:txBody>
      </p:sp>
    </p:spTree>
    <p:extLst>
      <p:ext uri="{BB962C8B-B14F-4D97-AF65-F5344CB8AC3E}">
        <p14:creationId xmlns:p14="http://schemas.microsoft.com/office/powerpoint/2010/main" val="9257641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94</a:t>
            </a:fld>
            <a:endParaRPr lang="fr-FR"/>
          </a:p>
        </p:txBody>
      </p:sp>
    </p:spTree>
    <p:extLst>
      <p:ext uri="{BB962C8B-B14F-4D97-AF65-F5344CB8AC3E}">
        <p14:creationId xmlns:p14="http://schemas.microsoft.com/office/powerpoint/2010/main" val="408103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cf. le concept de « </a:t>
            </a:r>
            <a:r>
              <a:rPr lang="fr-FR" b="1" i="0" dirty="0"/>
              <a:t>bulles de filtres </a:t>
            </a:r>
            <a:r>
              <a:rPr lang="fr-FR" i="0" dirty="0"/>
              <a:t>» (« </a:t>
            </a:r>
            <a:r>
              <a:rPr lang="fr-FR" i="1" dirty="0" err="1"/>
              <a:t>filter</a:t>
            </a:r>
            <a:r>
              <a:rPr lang="fr-FR" i="1" dirty="0"/>
              <a:t> </a:t>
            </a:r>
            <a:r>
              <a:rPr lang="fr-FR" i="1" dirty="0" err="1"/>
              <a:t>bubbles</a:t>
            </a:r>
            <a:r>
              <a:rPr lang="fr-FR" i="1" dirty="0"/>
              <a:t> </a:t>
            </a:r>
            <a:r>
              <a:rPr lang="fr-FR" i="0" dirty="0"/>
              <a:t>») développé par Eli </a:t>
            </a:r>
            <a:r>
              <a:rPr lang="fr-FR" i="0" dirty="0" err="1"/>
              <a:t>Pariser</a:t>
            </a:r>
            <a:r>
              <a:rPr lang="fr-FR" i="0" dirty="0"/>
              <a:t> (2011)</a:t>
            </a:r>
          </a:p>
          <a:p>
            <a:r>
              <a:rPr lang="fr-FR" dirty="0"/>
              <a:t>cf. articles de </a:t>
            </a:r>
            <a:r>
              <a:rPr lang="fr-FR" i="1" dirty="0"/>
              <a:t>Nature </a:t>
            </a:r>
            <a:r>
              <a:rPr lang="fr-FR" i="0" dirty="0"/>
              <a:t>: M. </a:t>
            </a:r>
            <a:r>
              <a:rPr lang="fr-FR" i="0" dirty="0" err="1"/>
              <a:t>Travierso</a:t>
            </a:r>
            <a:r>
              <a:rPr lang="fr-FR" i="0" dirty="0"/>
              <a:t>, « </a:t>
            </a:r>
            <a:r>
              <a:rPr lang="en-US" i="0" dirty="0"/>
              <a:t>Measuring magnetism: how social media creates echo chambers</a:t>
            </a:r>
            <a:r>
              <a:rPr lang="fr-FR" i="0" dirty="0"/>
              <a:t> », 23/02/2023, https://www.nature.com/articles/d43978-021-00019-4 pour les réseaux sociaux en général</a:t>
            </a:r>
          </a:p>
          <a:p>
            <a:r>
              <a:rPr lang="fr-FR" i="0" dirty="0"/>
              <a:t>« </a:t>
            </a:r>
            <a:r>
              <a:rPr lang="fr-FR" i="1" dirty="0" err="1"/>
              <a:t>echo</a:t>
            </a:r>
            <a:r>
              <a:rPr lang="fr-FR" i="1" dirty="0"/>
              <a:t> </a:t>
            </a:r>
            <a:r>
              <a:rPr lang="fr-FR" i="1" dirty="0" err="1"/>
              <a:t>chambers</a:t>
            </a:r>
            <a:r>
              <a:rPr lang="fr-FR" i="0" dirty="0"/>
              <a:t> » : « </a:t>
            </a:r>
            <a:r>
              <a:rPr lang="en-US" i="1" dirty="0"/>
              <a:t>online environments in which users’ opinions get reinforced by interacting mostly with like-minded sources</a:t>
            </a:r>
            <a:r>
              <a:rPr lang="fr-FR" i="1" dirty="0"/>
              <a:t> </a:t>
            </a:r>
            <a:r>
              <a:rPr lang="fr-FR" i="0" dirty="0"/>
              <a:t>», excluant dans le même temps les avis divergents</a:t>
            </a:r>
          </a:p>
          <a:p>
            <a:endParaRPr lang="fr-FR" i="0" dirty="0"/>
          </a:p>
          <a:p>
            <a:r>
              <a:rPr lang="fr-FR" i="0" dirty="0"/>
              <a:t>développement de ces préoccupations avec développement des </a:t>
            </a:r>
            <a:r>
              <a:rPr lang="fr-FR" i="1" dirty="0"/>
              <a:t>fake news</a:t>
            </a:r>
            <a:r>
              <a:rPr lang="fr-FR" i="0" dirty="0"/>
              <a:t> et dans la lignée du Covid</a:t>
            </a:r>
          </a:p>
          <a:p>
            <a:pPr marL="171450" indent="-171450">
              <a:buFontTx/>
              <a:buChar char="-"/>
            </a:pPr>
            <a:r>
              <a:rPr lang="fr-FR" b="1" i="0" dirty="0"/>
              <a:t>rôle des algorithmes</a:t>
            </a:r>
            <a:r>
              <a:rPr lang="fr-FR" i="0" dirty="0"/>
              <a:t>, amplifiant les polarisations entre groupes d’intérêts distincts</a:t>
            </a:r>
          </a:p>
          <a:p>
            <a:pPr marL="171450" indent="-171450">
              <a:buFontTx/>
              <a:buChar char="-"/>
            </a:pPr>
            <a:r>
              <a:rPr lang="fr-FR" b="1" i="0" dirty="0"/>
              <a:t>rôle des fonctionnalités</a:t>
            </a:r>
            <a:r>
              <a:rPr lang="fr-FR" i="0" dirty="0"/>
              <a:t>	</a:t>
            </a:r>
          </a:p>
          <a:p>
            <a:pPr marL="0" indent="0">
              <a:buFontTx/>
              <a:buNone/>
            </a:pPr>
            <a:r>
              <a:rPr lang="fr-FR" i="0" dirty="0"/>
              <a:t>ex. sur YouTube : C. </a:t>
            </a:r>
            <a:r>
              <a:rPr lang="fr-FR" i="0" dirty="0" err="1"/>
              <a:t>Alloing</a:t>
            </a:r>
            <a:r>
              <a:rPr lang="fr-FR" i="0" dirty="0"/>
              <a:t> et M. Le </a:t>
            </a:r>
            <a:r>
              <a:rPr lang="fr-FR" i="0" dirty="0" err="1"/>
              <a:t>Béchec</a:t>
            </a:r>
            <a:r>
              <a:rPr lang="fr-FR" i="0" dirty="0"/>
              <a:t>, « La polarisation à portée de clic. La polarisation à portée de clic », XXIIIème Congrès de la </a:t>
            </a:r>
            <a:r>
              <a:rPr lang="fr-FR" i="0" dirty="0" err="1"/>
              <a:t>SFSIC</a:t>
            </a:r>
            <a:r>
              <a:rPr lang="fr-FR" i="0" dirty="0"/>
              <a:t>, 06/2023, https://hal.science/hal-04154245/</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95</a:t>
            </a:fld>
            <a:endParaRPr lang="fr-FR"/>
          </a:p>
        </p:txBody>
      </p:sp>
    </p:spTree>
    <p:extLst>
      <p:ext uri="{BB962C8B-B14F-4D97-AF65-F5344CB8AC3E}">
        <p14:creationId xmlns:p14="http://schemas.microsoft.com/office/powerpoint/2010/main" val="2055558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err="1"/>
              <a:t>Universcience</a:t>
            </a:r>
            <a:r>
              <a:rPr lang="fr-FR" dirty="0"/>
              <a:t>, </a:t>
            </a:r>
            <a:r>
              <a:rPr lang="fr-FR" i="1" dirty="0"/>
              <a:t>Baromètre de l’esprit critique, édition 2024</a:t>
            </a:r>
            <a:r>
              <a:rPr lang="fr-FR" i="0" dirty="0"/>
              <a:t>, https://www.universcience.fr/fr/esprit-critique/barometre-esprit-critique-2024</a:t>
            </a:r>
            <a:endParaRPr lang="fr-FR" dirty="0"/>
          </a:p>
          <a:p>
            <a:pPr lvl="0"/>
            <a:endParaRPr lang="fr-FR" dirty="0"/>
          </a:p>
          <a:p>
            <a:pPr marL="171450" lvl="0" indent="-171450">
              <a:buFontTx/>
              <a:buChar char="-"/>
            </a:pPr>
            <a:r>
              <a:rPr lang="fr-FR" dirty="0"/>
              <a:t>modes d’informations actuels :</a:t>
            </a:r>
          </a:p>
          <a:p>
            <a:pPr marL="628650" lvl="1" indent="-171450">
              <a:buFontTx/>
              <a:buChar char="-"/>
            </a:pPr>
            <a:r>
              <a:rPr lang="fr-FR" b="1" i="0" dirty="0">
                <a:effectLst/>
              </a:rPr>
              <a:t>chez les 18-24 ans :  :</a:t>
            </a:r>
          </a:p>
          <a:p>
            <a:pPr marL="1085850" lvl="2" indent="-171450">
              <a:buFontTx/>
              <a:buChar char="-"/>
            </a:pPr>
            <a:r>
              <a:rPr lang="fr-FR" b="1" i="0" dirty="0">
                <a:effectLst/>
              </a:rPr>
              <a:t>réseaux sociaux : 63% (+ 9 points comme principales sources d’information, tous sujets confondus, s’affirme</a:t>
            </a:r>
            <a:r>
              <a:rPr lang="fr-FR" b="0" i="0" dirty="0">
                <a:effectLst/>
              </a:rPr>
              <a:t>, alors que la télévision (40%) et Internet (dans une proportion moindre que pour les jeunes, 49%) p</a:t>
            </a:r>
            <a:r>
              <a:rPr lang="fr-FR" b="1" i="0" dirty="0">
                <a:effectLst/>
              </a:rPr>
              <a:t>ts par rapport à 2023)</a:t>
            </a:r>
          </a:p>
          <a:p>
            <a:pPr marL="1085850" lvl="2" indent="-171450">
              <a:buFontTx/>
              <a:buChar char="-"/>
            </a:pPr>
            <a:r>
              <a:rPr lang="fr-FR" b="1" i="0" dirty="0">
                <a:effectLst/>
              </a:rPr>
              <a:t>mais une confiance en baisse : </a:t>
            </a:r>
            <a:r>
              <a:rPr lang="fr-FR" b="0" i="0" dirty="0">
                <a:effectLst/>
              </a:rPr>
              <a:t>30%, - 12 points par rapport à 2023</a:t>
            </a:r>
          </a:p>
          <a:p>
            <a:pPr marL="628650" lvl="1" indent="-171450">
              <a:buFontTx/>
              <a:buChar char="-"/>
            </a:pPr>
            <a:r>
              <a:rPr lang="fr-FR" dirty="0"/>
              <a:t>rôle notamment de </a:t>
            </a:r>
            <a:r>
              <a:rPr lang="fr-FR" dirty="0" err="1"/>
              <a:t>TikTok</a:t>
            </a:r>
            <a:r>
              <a:rPr lang="fr-FR" dirty="0"/>
              <a:t>, de plus en plus utilisé comme moteur de recherche (étude </a:t>
            </a:r>
            <a:r>
              <a:rPr lang="fr-FR" dirty="0" err="1"/>
              <a:t>NewsGuard</a:t>
            </a:r>
            <a:r>
              <a:rPr lang="fr-FR" dirty="0"/>
              <a:t>, 2022, </a:t>
            </a:r>
            <a:r>
              <a:rPr lang="fr-FR" i="1" dirty="0"/>
              <a:t>via</a:t>
            </a:r>
            <a:r>
              <a:rPr lang="fr-FR" dirty="0"/>
              <a:t> https://www.lapresse.ca/affaires/techno/2022-09-14/tiktok-contribuerait-a-la-desinformation-chez-les-jeunes.php)</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96</a:t>
            </a:fld>
            <a:endParaRPr lang="fr-FR"/>
          </a:p>
        </p:txBody>
      </p:sp>
    </p:spTree>
    <p:extLst>
      <p:ext uri="{BB962C8B-B14F-4D97-AF65-F5344CB8AC3E}">
        <p14:creationId xmlns:p14="http://schemas.microsoft.com/office/powerpoint/2010/main" val="6245955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IFOP pour la fondation Reboot et la fondation Jean Jaurès, </a:t>
            </a:r>
            <a:r>
              <a:rPr lang="fr-FR" i="1" dirty="0"/>
              <a:t>Enquête sur la mésinformation des jeunes et leur rapport à la science et au paranormal à l’heure des réseaux sociaux</a:t>
            </a:r>
            <a:r>
              <a:rPr lang="fr-FR" i="0" dirty="0"/>
              <a:t>, 12/</a:t>
            </a:r>
            <a:r>
              <a:rPr lang="fr-FR" i="0" dirty="0" err="1"/>
              <a:t>2022https</a:t>
            </a:r>
            <a:r>
              <a:rPr lang="fr-FR" i="0" dirty="0"/>
              <a:t>://www.jean-jaures.org/wp-content/uploads/2023/01/EnqueteTikTok.pdf</a:t>
            </a:r>
            <a:endParaRPr lang="fr-FR" dirty="0"/>
          </a:p>
          <a:p>
            <a:endParaRPr lang="fr-FR" dirty="0"/>
          </a:p>
          <a:p>
            <a:pPr marL="171450" indent="-171450">
              <a:buFontTx/>
              <a:buChar char="-"/>
            </a:pPr>
            <a:r>
              <a:rPr lang="fr-FR" dirty="0"/>
              <a:t>une </a:t>
            </a:r>
            <a:r>
              <a:rPr lang="fr-FR" b="1" dirty="0"/>
              <a:t>posture de plus en plus critique </a:t>
            </a:r>
            <a:r>
              <a:rPr lang="fr-FR" dirty="0"/>
              <a:t>par rapport à la science que par le passé</a:t>
            </a:r>
          </a:p>
          <a:p>
            <a:pPr marL="171450" indent="-171450">
              <a:buFontTx/>
              <a:buChar char="-"/>
            </a:pPr>
            <a:r>
              <a:rPr lang="fr-FR" dirty="0"/>
              <a:t>une </a:t>
            </a:r>
            <a:r>
              <a:rPr lang="fr-FR" b="1" dirty="0"/>
              <a:t>coupure avec le consensus scientifique</a:t>
            </a:r>
            <a:r>
              <a:rPr lang="fr-FR" dirty="0"/>
              <a:t>, renforcée par ses convictions politiques ou religieuses ou son statut social (cf. </a:t>
            </a:r>
            <a:r>
              <a:rPr lang="fr-FR" dirty="0" err="1"/>
              <a:t>platisme</a:t>
            </a:r>
            <a:r>
              <a:rPr lang="fr-FR" dirty="0"/>
              <a:t>, créationnisme, complotisme)</a:t>
            </a:r>
          </a:p>
          <a:p>
            <a:pPr marL="171450" lvl="0" indent="-171450">
              <a:buFontTx/>
              <a:buChar char="-"/>
            </a:pPr>
            <a:r>
              <a:rPr lang="fr-FR" dirty="0"/>
              <a:t>une vision désenchantée du monde plus importante que leurs aînés (cf. pseudo-sciences, superstitions occultes et paranormal)</a:t>
            </a:r>
          </a:p>
          <a:p>
            <a:pPr marL="628650" lvl="1" indent="-171450">
              <a:buFont typeface="Wingdings" panose="05000000000000000000" pitchFamily="2" charset="2"/>
              <a:buChar char="à"/>
            </a:pPr>
            <a:r>
              <a:rPr lang="fr-FR" dirty="0"/>
              <a:t>« </a:t>
            </a:r>
            <a:r>
              <a:rPr lang="fr-FR" b="0" i="0" dirty="0">
                <a:solidFill>
                  <a:srgbClr val="1E1E1E"/>
                </a:solidFill>
                <a:effectLst/>
                <a:highlight>
                  <a:srgbClr val="FFFFFF"/>
                </a:highlight>
                <a:latin typeface="Barlow" panose="00000500000000000000" pitchFamily="2" charset="0"/>
              </a:rPr>
              <a:t>Notre hypothèse serait donc plutôt qu’il s’agit à la fois d’un effet de génération et d’un effet d’âge, les désordres informationnels de l’ère Internet venant sans doute accentuer la perméabilité traditionnelle des jeunes générations à ces croyances surnaturelles. » (https://www.jean-jaures.org/publication/la-mesinformation-scientifique-des-jeunes-a-lheure-des-reseaux-sociaux)</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une surreprésentation de ces thèses chez les plus gros consommateurs de réseaux sociaux (YouTube, </a:t>
            </a:r>
            <a:r>
              <a:rPr lang="fr-FR" dirty="0" err="1"/>
              <a:t>TikTok</a:t>
            </a:r>
            <a:r>
              <a:rPr lang="fr-FR" dirty="0"/>
              <a:t>), notamment s’ils utilisent ces outils comme </a:t>
            </a:r>
            <a:r>
              <a:rPr lang="fr-FR" dirty="0" err="1"/>
              <a:t>MDR</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mais </a:t>
            </a:r>
            <a:r>
              <a:rPr lang="fr-FR" b="1" dirty="0"/>
              <a:t>des jeunes pas nécessairement très critiques vis-à-vis des contenus sur les réseaux, outil d’accès à l’information et à la connaissance, avec potentiel biais de confirmation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1/3 des jeunes ont confiance dans les réseaux sociaux de partage d’images et de vidéos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font aussi un lien entre popularité (nombre de </a:t>
            </a:r>
            <a:r>
              <a:rPr lang="fr-FR" i="1" dirty="0"/>
              <a:t>followers</a:t>
            </a:r>
            <a:r>
              <a:rPr lang="fr-FR" i="0" dirty="0"/>
              <a:t>) et</a:t>
            </a:r>
            <a:r>
              <a:rPr lang="fr-FR" dirty="0"/>
              <a:t> fiabilité d’un compte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le site également qui fait la confiance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danger des « chambres d’écho » (rapport Bronner, </a:t>
            </a:r>
            <a:r>
              <a:rPr lang="fr-FR" i="1" dirty="0"/>
              <a:t>Les Lumières à l’ère numérique, Rapport de la commission d’enquête</a:t>
            </a:r>
            <a:r>
              <a:rPr lang="fr-FR" i="0" dirty="0"/>
              <a:t>, 01/2022, https://www.elysee.fr/admin/upload/default/0001/12/0f50f46f0941569e780ffc456e62faac59a9e3b7.pdf)</a:t>
            </a:r>
            <a:endParaRPr lang="fr-FR" dirty="0"/>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97</a:t>
            </a:fld>
            <a:endParaRPr lang="fr-FR"/>
          </a:p>
        </p:txBody>
      </p:sp>
    </p:spTree>
    <p:extLst>
      <p:ext uri="{BB962C8B-B14F-4D97-AF65-F5344CB8AC3E}">
        <p14:creationId xmlns:p14="http://schemas.microsoft.com/office/powerpoint/2010/main" val="26622210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Clémence </a:t>
            </a:r>
            <a:r>
              <a:rPr lang="fr-FR" dirty="0" err="1"/>
              <a:t>Perronnet</a:t>
            </a:r>
            <a:r>
              <a:rPr lang="fr-FR" dirty="0"/>
              <a:t>. « Qui sont les </a:t>
            </a:r>
            <a:r>
              <a:rPr lang="fr-FR" dirty="0" err="1"/>
              <a:t>youtubers</a:t>
            </a:r>
            <a:r>
              <a:rPr lang="fr-FR" dirty="0"/>
              <a:t> scientifiques ? : Enquête sur leurs profils, leur parcours, leurs pratiques », </a:t>
            </a:r>
            <a:r>
              <a:rPr lang="fr-FR" i="1" dirty="0"/>
              <a:t>Lecture Jeunesse</a:t>
            </a:r>
            <a:r>
              <a:rPr lang="fr-FR" i="0" dirty="0"/>
              <a:t>, </a:t>
            </a:r>
            <a:r>
              <a:rPr lang="fr-FR" dirty="0"/>
              <a:t>2021, https://shs.hal.science/halshs-03899311/document</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98</a:t>
            </a:fld>
            <a:endParaRPr lang="fr-FR"/>
          </a:p>
        </p:txBody>
      </p:sp>
    </p:spTree>
    <p:extLst>
      <p:ext uri="{BB962C8B-B14F-4D97-AF65-F5344CB8AC3E}">
        <p14:creationId xmlns:p14="http://schemas.microsoft.com/office/powerpoint/2010/main" val="20629366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s’informer des découvertes scientifiques et construire un esprit critique</a:t>
            </a:r>
          </a:p>
          <a:p>
            <a:pPr marL="171450" indent="-171450">
              <a:buFontTx/>
              <a:buChar char="-"/>
            </a:pPr>
            <a:r>
              <a:rPr lang="fr-FR" dirty="0"/>
              <a:t>communication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médiation (aider à s’emparer d’un sujet, ex. : </a:t>
            </a:r>
            <a:r>
              <a:rPr lang="fr-FR" dirty="0" err="1"/>
              <a:t>expérimentarium</a:t>
            </a:r>
            <a:r>
              <a:rPr lang="fr-FR" dirty="0"/>
              <a:t>)</a:t>
            </a:r>
          </a:p>
          <a:p>
            <a:pPr marL="628650" lvl="1" indent="-171450">
              <a:buFontTx/>
              <a:buChar char="-"/>
            </a:pPr>
            <a:r>
              <a:rPr lang="fr-FR" dirty="0"/>
              <a:t>vulgarisation (ses travaux ou ceux d’autres, notamment pour les sujets complexes)</a:t>
            </a:r>
          </a:p>
        </p:txBody>
      </p:sp>
      <p:sp>
        <p:nvSpPr>
          <p:cNvPr id="4" name="Espace réservé du numéro de diapositive 3"/>
          <p:cNvSpPr>
            <a:spLocks noGrp="1"/>
          </p:cNvSpPr>
          <p:nvPr>
            <p:ph type="sldNum" sz="quarter" idx="5"/>
          </p:nvPr>
        </p:nvSpPr>
        <p:spPr/>
        <p:txBody>
          <a:bodyPr/>
          <a:lstStyle/>
          <a:p>
            <a:fld id="{1E4B9B05-7290-4E08-9FA3-D4FE1DD12607}" type="slidenum">
              <a:rPr lang="fr-FR" smtClean="0"/>
              <a:t>99</a:t>
            </a:fld>
            <a:endParaRPr lang="fr-FR"/>
          </a:p>
        </p:txBody>
      </p:sp>
    </p:spTree>
    <p:extLst>
      <p:ext uri="{BB962C8B-B14F-4D97-AF65-F5344CB8AC3E}">
        <p14:creationId xmlns:p14="http://schemas.microsoft.com/office/powerpoint/2010/main" val="3833417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33142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87932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468118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6" y="609605"/>
            <a:ext cx="10363199"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09605"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64C608-40B1-4030-A28D-5B74BC98ADCE}" type="datetimeFigureOut">
              <a:rPr lang="en-US" smtClean="0"/>
              <a:t>5/21/2024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6999484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fr-FR" dirty="0"/>
              <a:t>Modifiez le style du titre</a:t>
            </a:r>
            <a:endParaRPr lang="en-US" dirty="0"/>
          </a:p>
        </p:txBody>
      </p:sp>
      <p:sp>
        <p:nvSpPr>
          <p:cNvPr id="3" name="Content Placeholder 2"/>
          <p:cNvSpPr>
            <a:spLocks noGrp="1"/>
          </p:cNvSpPr>
          <p:nvPr>
            <p:ph idx="1"/>
          </p:nvPr>
        </p:nvSpPr>
        <p:spPr>
          <a:xfrm>
            <a:off x="838200" y="2153265"/>
            <a:ext cx="10515600" cy="4023698"/>
          </a:xfrm>
        </p:spPr>
        <p:txBody>
          <a:bodyPr>
            <a:normAutofit/>
          </a:bodyPr>
          <a:lstStyle>
            <a:lvl1pPr>
              <a:lnSpc>
                <a:spcPct val="100000"/>
              </a:lnSpc>
              <a:defRPr sz="2600"/>
            </a:lvl1pPr>
            <a:lvl2pPr>
              <a:lnSpc>
                <a:spcPct val="100000"/>
              </a:lnSpc>
              <a:defRPr sz="2200"/>
            </a:lvl2pPr>
            <a:lvl3pPr>
              <a:lnSpc>
                <a:spcPct val="100000"/>
              </a:lnSpc>
              <a:defRPr sz="20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91467D1-F5AE-4B21-883E-7BF2A079DEE8}" type="datetimeFigureOut">
              <a:rPr lang="fr-FR" smtClean="0"/>
              <a:t>21/05/2024</a:t>
            </a:fld>
            <a:endParaRPr lang="fr-F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B8C055-DCEC-4300-B647-BD373A37F21E}" type="slidenum">
              <a:rPr lang="fr-FR" smtClean="0"/>
              <a:t>‹N°›</a:t>
            </a:fld>
            <a:endParaRPr lang="fr-FR"/>
          </a:p>
        </p:txBody>
      </p:sp>
    </p:spTree>
    <p:extLst>
      <p:ext uri="{BB962C8B-B14F-4D97-AF65-F5344CB8AC3E}">
        <p14:creationId xmlns:p14="http://schemas.microsoft.com/office/powerpoint/2010/main" val="277920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706614E-9DEB-4748-8902-22D1E430C551}" type="datetimeFigureOut">
              <a:rPr lang="fr-FR" smtClean="0">
                <a:solidFill>
                  <a:prstClr val="black">
                    <a:tint val="75000"/>
                  </a:prstClr>
                </a:solidFill>
              </a:rPr>
              <a:pPr/>
              <a:t>21/05/2024</a:t>
            </a:fld>
            <a:endParaRPr lang="fr-FR">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F2D095A-2E10-4CCD-B181-D6995CAF0B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15038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3719052" cy="435133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4557252" y="1825625"/>
            <a:ext cx="6796548" cy="4351338"/>
          </a:xfrm>
        </p:spPr>
        <p:txBody>
          <a:bodyPr>
            <a:normAutofit/>
          </a:bodyPr>
          <a:lstStyle>
            <a:lvl1pPr>
              <a:defRPr sz="2400"/>
            </a:lvl1pPr>
            <a:lvl2pPr>
              <a:defRPr sz="2000"/>
            </a:lvl2pPr>
            <a:lvl3pPr>
              <a:defRPr sz="1800"/>
            </a:lvl3pPr>
            <a:lvl4pPr>
              <a:defRPr sz="1600"/>
            </a:lvl4pPr>
            <a:lvl5pPr>
              <a:defRPr sz="1600"/>
            </a:lvl5pPr>
          </a:lstStyle>
          <a:p>
            <a:pPr lvl="0"/>
            <a:endParaRPr lang="fr-FR" dirty="0"/>
          </a:p>
          <a:p>
            <a:pPr lvl="0"/>
            <a:endParaRPr lang="fr-FR" dirty="0"/>
          </a:p>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706614E-9DEB-4748-8902-22D1E430C551}" type="datetimeFigureOut">
              <a:rPr lang="fr-FR" smtClean="0">
                <a:solidFill>
                  <a:prstClr val="black">
                    <a:tint val="75000"/>
                  </a:prstClr>
                </a:solidFill>
              </a:rPr>
              <a:pPr/>
              <a:t>21/05/2024</a:t>
            </a:fld>
            <a:endParaRPr lang="fr-FR">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F2D095A-2E10-4CCD-B181-D6995CAF0B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71242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706614E-9DEB-4748-8902-22D1E430C551}" type="datetimeFigureOut">
              <a:rPr lang="fr-FR" smtClean="0">
                <a:solidFill>
                  <a:prstClr val="black">
                    <a:tint val="75000"/>
                  </a:prstClr>
                </a:solidFill>
              </a:rPr>
              <a:pPr/>
              <a:t>21/05/2024</a:t>
            </a:fld>
            <a:endParaRPr lang="fr-FR">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F2D095A-2E10-4CCD-B181-D6995CAF0B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5862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66106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77464471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706614E-9DEB-4748-8902-22D1E430C551}" type="datetimeFigureOut">
              <a:rPr lang="fr-FR" smtClean="0">
                <a:solidFill>
                  <a:prstClr val="black">
                    <a:tint val="75000"/>
                  </a:prstClr>
                </a:solidFill>
              </a:rPr>
              <a:pPr/>
              <a:t>21/05/2024</a:t>
            </a:fld>
            <a:endParaRPr lang="fr-FR">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F2D095A-2E10-4CCD-B181-D6995CAF0B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4206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706614E-9DEB-4748-8902-22D1E430C551}" type="datetimeFigureOut">
              <a:rPr lang="fr-FR" smtClean="0">
                <a:solidFill>
                  <a:prstClr val="black">
                    <a:tint val="75000"/>
                  </a:prstClr>
                </a:solidFill>
              </a:rPr>
              <a:pPr/>
              <a:t>21/05/2024</a:t>
            </a:fld>
            <a:endParaRPr lang="fr-FR">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F2D095A-2E10-4CCD-B181-D6995CAF0B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5729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3326377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2800" kern="1200">
          <a:solidFill>
            <a:srgbClr val="13C1C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comite-ethique.cnrs.fr/guide-pratique/" TargetMode="External"/><Relationship Id="rId5" Type="http://schemas.openxmlformats.org/officeDocument/2006/relationships/hyperlink" Target="https://comite-ethique.cnrs.fr/wp-content/uploads/2023/09/AVIS-2023-44.pdf" TargetMode="External"/><Relationship Id="rId4" Type="http://schemas.openxmlformats.org/officeDocument/2006/relationships/image" Target="../media/image10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www.cairn.info/revue-hermes-la-revue-2011-1-page-85.htm"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s://www.altmetric.com/details/86267317"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www.academia.edu/upload/document" TargetMode="External"/><Relationship Id="rId5" Type="http://schemas.openxmlformats.org/officeDocument/2006/relationships/hyperlink" Target="https://arxiv.org/abs/2401.13782" TargetMode="External"/><Relationship Id="rId4" Type="http://schemas.openxmlformats.org/officeDocument/2006/relationships/image" Target="../media/image11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hyperlink" Target="http://journalofdigitalhumanities.org/1-3/the-impact-of-social-media-on-the-dissemination-of-research-by-melissa-terras/" TargetMode="External"/><Relationship Id="rId4" Type="http://schemas.openxmlformats.org/officeDocument/2006/relationships/image" Target="../media/image114.png"/></Relationships>
</file>

<file path=ppt/slides/_rels/slide10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hyperlink" Target="https://www.nature.com/articles/nature.2017.22822"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affordance.framasoft.org/2024/01/partitions-par-dela-les-propagations/"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hyperlink" Target="https://substack.com/@oneusefulthing" TargetMode="External"/><Relationship Id="rId4" Type="http://schemas.openxmlformats.org/officeDocument/2006/relationships/hyperlink" Target="https://substack.com/"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docs.google.com/document/d/1MMIESGH0CyUflvD_J2i5tVaDX4ZtLRW2in3ZkRnQcSo/edit"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12.xml"/><Relationship Id="rId4" Type="http://schemas.openxmlformats.org/officeDocument/2006/relationships/hyperlink" Target="https://twitter.com/drdonnayates"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blogs.lse.ac.uk/impactofsocialsciences/2017/07/12/scientific-birds-of-a-feather-flock-together-science-communication-on-social-media-rarely-happens-across-or-beyond-disciplinary-boundaries/"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hyperlink" Target="https://blogs.lse.ac.uk/impactofsocialsciences/2019/12/16/from-hermits-to-celebrities-how-social-media-is-reshaping-academic-hierarchies-and-what-we-can-do-about-it/"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s://twitter.com/gcabanac" TargetMode="External"/><Relationship Id="rId5" Type="http://schemas.openxmlformats.org/officeDocument/2006/relationships/image" Target="../media/image121.png"/><Relationship Id="rId4" Type="http://schemas.openxmlformats.org/officeDocument/2006/relationships/hyperlink" Target="https://twitter.com/adfillon/status/1738146528202518660"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s://markcarrigan.net/2023/02/20/against-social-media-for-academics/"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hyperlink" Target="https://www.unil.ch/socialmedia/files/live/sites/socialmedia/files/shared/presentation_2017.pdf"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12.xml.rels><?xml version="1.0" encoding="UTF-8" standalone="yes"?>
<Relationships xmlns="http://schemas.openxmlformats.org/package/2006/relationships"><Relationship Id="rId3" Type="http://schemas.openxmlformats.org/officeDocument/2006/relationships/hyperlink" Target="https://www.frontiersin.org/articles/10.3389/frma.2018.00039/ful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blogs.lse.ac.uk/impactofsocialsciences/" TargetMode="External"/><Relationship Id="rId7" Type="http://schemas.openxmlformats.org/officeDocument/2006/relationships/hyperlink" Target="https://jime.open.ac.uk/collections/social-media-in-higher-education" TargetMode="External"/><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hyperlink" Target="https://affordance.framasoft.org/" TargetMode="External"/><Relationship Id="rId4" Type="http://schemas.openxmlformats.org/officeDocument/2006/relationships/hyperlink" Target="https://markcarrigan.ne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firstmonday.org/ojs/index.php/fm/article/view/7296"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ouvrirlascience.fr/former-a-la-science-ouverte-tout-au-long-de-la-thes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fredcavazza.net/2023/06/28/panorama-des-medias-sociaux-202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hal.science/hal-0453780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hal.science/hal-0453780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hal.science/hal-0453780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journals.openedition.org/asp/8611"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s://journals.openedition.org/asp/8611"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s://journals.openedition.org/asp/861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arces.com/fr/page-detail-articles/observatoire-des-metiers-de-la-communication-10eme-edi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twitter.com/UrfistParis" TargetMode="External"/><Relationship Id="rId5" Type="http://schemas.openxmlformats.org/officeDocument/2006/relationships/image" Target="../media/image24.png"/><Relationship Id="rId4" Type="http://schemas.openxmlformats.org/officeDocument/2006/relationships/hyperlink" Target="https://twitter.com/MariLeBeche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www.nature.com/news/online-collaboration-scientists-and-the-social-network-1.15711?WT.ec_id=NEWS-2014081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twitter.com/CelianGodefroid/status/175306400704362105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blogs.lse.ac.uk/impactofsocialsciences/2023/12/07/x-linkedin-bluesky-mastodon-threads-tiktok-how-to-chose-in-a-fractured-academic-social-media-landscap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amot.fr/@marilebechec" TargetMode="External"/><Relationship Id="rId3" Type="http://schemas.openxmlformats.org/officeDocument/2006/relationships/image" Target="../media/image23.png"/><Relationship Id="rId7" Type="http://schemas.openxmlformats.org/officeDocument/2006/relationships/hyperlink" Target="https://bsky.app/profile/mari-b.bsky.socia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twitter.com/MariLeBechec"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mamot.fr/@marilebechec"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mastodon.social/@univbordeaux"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bsky.app/profile/mari-b.bsky.socia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bsky.app/profile/cnrs-in2p3.bsky.social"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s://www.threads.net/@collegedefrance" TargetMode="External"/><Relationship Id="rId7" Type="http://schemas.openxmlformats.org/officeDocument/2006/relationships/hyperlink" Target="https://www.threads.ne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threads.net/@affordanceinfo" TargetMode="Externa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next.ink/brief_article/mastodon-lentreprise-allemande-deugen-rochko-devient-a-but-lucrati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blogs.lse.ac.uk/impactofsocialsciences/2023/12/20/2023-in-review-the-end-of-academic-social-media-as-we-know-i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ctorow.medium.com/social-quitting-1ce85b67b456"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hyperlink" Target="https://www.linkedin.com/company/cnrs/" TargetMode="External"/><Relationship Id="rId4" Type="http://schemas.openxmlformats.org/officeDocument/2006/relationships/hyperlink" Target="https://fr.linkedin.com/in/mlebechec"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www.nature.com/news/online-collaboration-scientists-and-the-social-network-1.15711?WT.ec_id=NEWS-20140819"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s://www.researchgate.net/profile/Janine-Dahinden" TargetMode="External"/><Relationship Id="rId5" Type="http://schemas.openxmlformats.org/officeDocument/2006/relationships/image" Target="../media/image52.png"/><Relationship Id="rId4" Type="http://schemas.openxmlformats.org/officeDocument/2006/relationships/hyperlink" Target="https://unine.academia.edu/JanineDahind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airn.info/revue-hermes-la-revue-2011-1.ht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academia.edu/"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hyperlink" Target="https://www.researchgate.net/"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hyperlink" Target="https://www.academia.edu/"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nature.com/news/online-collaboration-scientists-and-the-social-network-1.15711?WT.ec_id=NEWS-20140819"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blogs.nature.com/ofschemesandmemes/2017/06/15/how-do-researchers-use-social-media-and-scholarly-collaboration-networks-scn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https://doi.org/10.1007/s11024-022-09477-6"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academia.edu/"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academia.edu/privacy"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figshare.com/articles/presentation/Swiss_army_knives_of_scholarly_communication_-_ResearchGate_Academia_Mendeley_and_others/4290428/1"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hyperlink" Target="https://www.academia.edu/term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francetvinfo.fr/replay-radio/nouveau-monde/facebook-et-instagram-vos-donnees-ou-votre-carte-bancaire_6148719.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www.researchgate.net/ip-policy"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ist.blogs.inrae.fr/technologies/wp-content/uploads/sites/2/2016/11/Activist1_ReseauxSociaux-1.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www.researchgate.net/researchgate-updates/research-interest-score" TargetMode="External"/><Relationship Id="rId5" Type="http://schemas.openxmlformats.org/officeDocument/2006/relationships/image" Target="../media/image69.png"/><Relationship Id="rId4" Type="http://schemas.openxmlformats.org/officeDocument/2006/relationships/hyperlink" Target="https://www.researchgate.net/researchgate-updates/removing-the-rg-scor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researchgate.net/researchgate-updates/retiring-project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ft.com/content/338e7d86-4a42-46cf-a0e9-9081b136bec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responsiblesharing.org/2023-09-15-acs-elsevier-and-researchgate-resolve-litigation-with-solution-to-support-researchers/" TargetMode="External"/><Relationship Id="rId5" Type="http://schemas.openxmlformats.org/officeDocument/2006/relationships/image" Target="../media/image73.png"/><Relationship Id="rId4" Type="http://schemas.openxmlformats.org/officeDocument/2006/relationships/hyperlink" Target="https://www.nature.com/articles/d41586-022-00513-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journals.openedition.org/traces/13153" TargetMode="External"/><Relationship Id="rId5" Type="http://schemas.openxmlformats.org/officeDocument/2006/relationships/image" Target="../media/image6.png"/><Relationship Id="rId4" Type="http://schemas.openxmlformats.org/officeDocument/2006/relationships/hyperlink" Target="https://journals.openedition.org/traces/13538"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researchgate.net/press"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www.scientificamerican.com/article/long-live-the-web/"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fredcavazza.net/2023/06/28/panorama-des-medias-sociaux-2023/"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hal.science/"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canal-u.tv/"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hyperlink" Target="https://sygefor.reseau-urfist.fr/#/training/10399/"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s://www.legifrance.gouv.fr/codes/id/LEGIARTI000042813489/2020-12-27"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blogs.esa.int/exploration/category/astronauts/thomas-pesquet/"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twitter.com/lizdubois/status/516285384641490944" TargetMode="Externa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enthese.hypotheses.org/1526"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hyperlink" Target="https://www.futura-sciences.com/sciences/actualites/recherche-cinq-bonnes-raisons-etre-youtube-scientifique-85675/"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facebook.com/ifremer.fr" TargetMode="External"/><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s://www.facebook.com/InrapOfficiel" TargetMode="External"/><Relationship Id="rId5" Type="http://schemas.openxmlformats.org/officeDocument/2006/relationships/hyperlink" Target="https://www.facebook.com/Inrae.France/" TargetMode="Externa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www.facebook.com/people/Recherche-sur-les-Charpentes-et-les-Plafonds-Peints-M%C3%A9di%C3%A9vaux/100064655173115/"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Fouloscopie/video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https://www.futura-sciences.com/sciences/actualites/trou-noir-premiere-image-trou-noir-katie-bouman-remet-pendules-heure-75715/" TargetMode="External"/><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s://twitter.com/MSH_A/status/1757716766694735968" TargetMode="External"/><Relationship Id="rId5" Type="http://schemas.openxmlformats.org/officeDocument/2006/relationships/image" Target="../media/image91.png"/><Relationship Id="rId4" Type="http://schemas.openxmlformats.org/officeDocument/2006/relationships/hyperlink" Target="https://www.twitch.tv/chercheurdemontagne"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s://www.youtube.com/@ILARA-EPHE"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s://twitter.com/patrlemaire" TargetMode="External"/><Relationship Id="rId5" Type="http://schemas.openxmlformats.org/officeDocument/2006/relationships/hyperlink" Target="https://twitter.com/Patricklemaire_" TargetMode="Externa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tiktok.com/"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hyperlink" Target="https://www.tiktok.com/@sciencespo" TargetMode="External"/><Relationship Id="rId4" Type="http://schemas.openxmlformats.org/officeDocument/2006/relationships/image" Target="../media/image99.png"/></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hyperlink" Target="https://www.socialsellingcrm.com/les-jeunes-preferent-tiktok/"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hyperlink" Target="https://www.universcience.fr/fr/esprit-critique/barometre-esprit-critique-2024"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hyperlink" Target="https://www.jean-jaures.org/publication/la-mesinformation-scientifique-des-jeunes-a-lheure-des-reseaux-sociaux/" TargetMode="External"/><Relationship Id="rId4" Type="http://schemas.openxmlformats.org/officeDocument/2006/relationships/hyperlink" Target="https://www.jean-jaures.org/publication/la-mesinformation-scientifique-des-jeunes-a-lheure-des-reseaux-sociaux"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s://m.twitch.tv/samueletienne" TargetMode="External"/><Relationship Id="rId5" Type="http://schemas.openxmlformats.org/officeDocument/2006/relationships/image" Target="../media/image104.png"/><Relationship Id="rId4" Type="http://schemas.openxmlformats.org/officeDocument/2006/relationships/hyperlink" Target="https://www.youtube.com/c/HugoD%C3%A9crypte"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arces.com/fr/page-detail-articles/vulgarisation-scientifique-un-enjeu-pour-nos-&#233;tablissements"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B444528-AE9A-4BCD-A183-FCB037EAB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683" y="233220"/>
            <a:ext cx="6578236" cy="5797436"/>
          </a:xfrm>
          <a:prstGeom prst="rect">
            <a:avLst/>
          </a:prstGeom>
          <a:effectLst>
            <a:innerShdw blurRad="63500" dist="50800" dir="2700000">
              <a:prstClr val="black">
                <a:alpha val="50000"/>
              </a:prstClr>
            </a:innerShdw>
          </a:effectLst>
        </p:spPr>
      </p:pic>
      <p:sp>
        <p:nvSpPr>
          <p:cNvPr id="4" name="AutoShape 4" descr="data:image/jpeg;base64,/9j/4AAQSkZJRgABAQAAAQABAAD/2wCEAAkGBxQQEBUUEBQWFBUWGBcYFRcXFRUgFxcUGRUYFhcUFxcYHCggGhwlHRUbITEjJSkrLjAuFyAzODMsNygtLisBCgoKDg0OGhAQGywkICQwLywtLywsLC0sNCw0NC8sLCwsLCw1LSwsLCwvLCwtLCwsLCwsLCwsLCwsLCwsLCwsLP/AABEIALEBHQMBIgACEQEDEQH/xAAcAAEAAgIDAQAAAAAAAAAAAAAABgcDBQIECAH/xABKEAACAQMBBAYECgcGBQUBAAABAgMABBESBQYhMQcTIkFRYTJxgZEUI0JSYnJzkqGxFTM0orKzwSU1U3SCwggkY4PhFqPR0vBD/8QAGgEBAAMBAQEAAAAAAAAAAAAAAAIDBAEFBv/EAC0RAAIBAgUCBAYDAQAAAAAAAAABAgMRBBIhMVETQSIyM3EFFGGBsfCR0eHB/9oADAMBAAIRAxEAPwC76UpQClKUApXGSQKCWIAAySTgADmSTyFVfvd0vRxZj2comfkZmz1QP0Bzf18B66lGLlsRlJR3LNubhIlLyMqIOJZmAUDxJPAVDNr9Kuz4MhHe4Yd0S5X77YU+wmqL2ztq4vX13UrynuDHsr9VB2V9grogVojQXcolX4LYvemlyfiLRQPGSQk/dUD861cnS/fE9lLdfLQ5/wB9V8BXICrVSguxX1ZclgxdL98PSS3b/Q4/31s7PpmkH660UjxjkIPuZT+dVaBXICjpQ4HUlyXrszpYsZcCXrID9NMr96PPD14qY7N2pDcrqt5Y5V8UdWx5HB4H115axXO3laNw8bMjjkysQw9TDiKreHXYsVd9z1bSqL3f6Uru3wtxi5T6XCQDycDj7QfXVo7tb7Wl/gRSaJP8KTAf/T3N/pJqiVKUS6NSMiR0pSqyYpSlAKUpQClKUApSlAKUpQClKUApSlAKUpQClKUApSlAK6G3Nsw2UDTXLhEX3se5VHNmPgK47f21DY27z3DaUX7zN3Io72Nebd8N6ptp3HWS9lFyIogezGv9WPe3f6sCrKdNy9iuc1E2W/G/s+02KcYrcHsxA+ljk0pHpHvxyHnzqJgV8UVkArakkrIyNtu7AFZAK+AVkArpwAVyAr6BXICug+AVyxXILXMLQ7Yx6aaay6aaaAxaa+YrNpriVoLE33T6Tbi1wl1m4i5ZJ+NUeTH0/U3Hzq4dh7cgvYustpA694+Up+a6nip9deZStdnZe0pbWUS27mNx3jvHzWHJh5GqZ0VLVFsKrW56ipUG3G6RI77TDcYiuOQHyJT9Ank30T7M905rJKLi7M0qSauhSlKidFKUoBSlKAUpSgFKUoBSlKAUpSgFKUoBWG7ukhjaSVgiIpZ2PJVAySazVSnThvbrf4BC3ZTS1wR3v6SReocGPnjwqUI5nYjKWVXIfv8A74PtS51cVgQkQxnuHfIw+e34Dh640oritZEGSAOJPADvJPICt6SSsjFJtu5yArIoqVbK6Nto3ChhB1ankZWCH7vFh7RXeueiraMYyEik8klGf3wtczx5O5JcELUVzArNeWMkDmOZGjcc1dSD6+PMefKvtpbPKwSNSzHkAONSImMCsirXcutjzQgNLEygkAEjmTyFbGz3VuZBnRoB+eQD7uf4VKxy6NKBXMLW4u92riIZaPUBzKEH8Bx/CtWq1wkmnscdNNNbfZW71zdKWt4WkVTgkYAzjOMsRk4I99cv/Tl11/UdQ5lABKDBwp5FiDgDzJrmZErM0pWvhFThOjK+K5IiU/NMnH8FI/GoztrY01nJ1dwmhsahxBBU5AII4EcD7q4pxezDi1uaoiuDCtzY7AnnGUjOk8mYgA+rPP2V2pNzbkDICN5B+P4gCp2ZByjyRg1cPRlv+ZytpeN8byilP/8AT6Dn5/ge/wBfOqL6yeFtMqFG8COfmD3j1V1M4ORwI4gjmCORB7jVc4KSsyUJuLuj1fSob0Zb2/pC3KSn/mIcCT6an0ZR68YPmPMVMqwSi4uzNqaauhSlK4dFKUoBSlKAUpSgFKUoBSlKAUpSgNZvNthbGzmuH4iJCwHzn5IntYge2vKE87SOzyNqd2LOx5s7HUze0k1d/T/tPRZwQA/rZCzDxSMcvvMp9lUaK10I2jczVnrY5ir66JtyEtoEu7hAbiQakDD9TGR2cA8nI4k8xnHjmndz9li7v7eBhlXkXWPFF7bj7qmvS+8m1BZ2c0+AeqjZlHcWxhF9rYFcrSekUKMV5manenf602c3Vys0kvMxxgFgDxGokhV4ccE5rXbB6U7O6kEbCSBmOFMgXQSeQ1KTj24qhJp2kdnkYs7ks7HmzE5JPtNAKkqEbHOu7npnezdqLaMBjlADgExSY7Ub9xB8PEd4qlNzLZotoGOQYdBKjDwZeBHvFW70bbYNzsyFpGy6gxsSeJ6tioYk8yVAJ8yahW1kQbwymMg6owWwRwfq1BBx38M+2uYdtScWMQk4ZjeuoOCwHZ4gnuOOflwJqO3m+UKNhFaTHyhgL7CedZd97gpaELw1sFP1Tkke3GPbUY3e3d+FRvJ1mhUbDnQW0oEZ2kY5GBhcAd5OOFapzymOlSzEy2Pt2K54ISrDjpbnjxGOBrT737FXSZ4xgj9YByOfl+vxrQ3ts1ldaVYkp1bAlSrYZFk0uhOVbDaSPXViXqB4nB5FWHvBrqeZCUenLQ2HREP+Qb7Z/wCFKku19pwWUbSzEICRyHadscAAOLHA9wqN9En7A32z/wAKVFOlS7Z77qyezEigDuy3aY+3gPZWDJmqNHpZssEyQDpUg1YMEunxymceOnP9aj9sx2lcvd3A7IOiGM8lUcRnxxn3k+FQthVgbrgC0jx9L362zWqnSjF3Rkr1JZT7tjbcdqBryWPEKvPHifAVqIt94ye3E6jxBB/DhWg3qJ+Fy6vEY+rpGK0rVY5MqjSjbUn+9N9byWZYsr6wepx6WvxHeMd/uqtWrOaxNXG7k4xyqxst09uNYXkc49EHTIPnRNjWP6jzUV6YikDKGU5BAII5EEZBFeUGq/eiPa3wjZiKxy0DGE+oYZP3GA/0msuIjpc00JdiaUpSspoFKUoBSlKAUpSgFKUoBSlKAUpSgKJ/4gZs3tuncsJPtaQ5/gHuqsBVkdPiY2lEePG3X8JJOVVuK3UvKjHV8zJ90KQ6trIfmRSt+AT/AH1ZvTPKV2S4HypIlPq16vzUVW/Qc4G1ePfBKB69Ubfkpqwum5M7Lz4TRn36h/Wqp+qi2HpsoZayrWJayrWkzHLQDzA91SbcEYvF+o/5VG1qS7hftg+o/wCVSW5GXlZJ9/f2VftF/Jq1258MZtpzJGTltGtbcTMNUT6QFzqTDYfUBx04yK2G/wB+yr9ov8LVx3NhUQyLE06O6A6m+ErHqMb4aPqOBw+kZfmAcVGs9CWG2I3t91a5cxoUHZ4GPQS2hdb9X8gM2W092qrHm9A/VP5VXm85HwyTBY+hnX1udXVrqx1vb06s6dXHTirDm9A/VP5VKnsV4jdHf6JP2Bvtn/hSod0lf3jJ9WP+WKmHRH+wN9s/8KVDOks/2lL9WP8AlissPVZul5ERZqk+5+1FAMLnByShPfnmvrzx9pqLMaxMa1J2M04qSsWLtrYcd0MtlXAwHHPHgR3ioZtTdieHJA6xfFOftXn+ddjZu9UsOA/xq/SPaA8m7/bmpXsrb8NxwRtL/Mbg3s7j7Kloyjxw9irGrE1WVvRu4s6NJGAsw48Pl+TefgarRqi1YsjNSRwNWh0EXZEt1ETwKxyAeallY/vL7hVXNU86EpMbTYfOt5PeJIj/AENVVVeDLafmRaXSCrfo+Vo2ZGTS4KsQcBhniPImoH0bX8r7QVXlkddEnBpHI5DuJqyd7U1WFyD/AIMn8Jqrui/+8k+zk/IVmh5GfTYOzwdRPtf8Gy6U9oTR3qLHLIi9QhwkjqM9ZKM4U8+A91b/AKMNvm4gaGVi0kRyCxJZo2PAkniSDkerTUX6W/29P8un82ao/u5tVrG7jl4gAgSDxiYDP4EMPUKnlzQNSwyrYOMUtbXXuXFvvKybPuGRirBOBUkEdociOIqJ9Et7LLJciWSSTCxY1uzYyZM41E45D3VJ9+JA2zJ2U5BjBBHIgspBqI9Dn6y6+rD+clVx9NmGjFfI1Hbv/Ru+kXeprNVhgOJZAWLcPi484yAe8nOPqmq2gsb27zIqzzDj2+2wz3gMTx9QredLERF+CeTQppPqZwR/+8amG5+99o9vFEzrDIiKhR+yCQMZVjwOcZ8eNTXhgmkaqbeHw0Z0oZm92V1sfeS6sJcanwpw8MhbHmNLcUOO8Y7udXbs29W4iSWPirqGHqI5HzHKozvbuYu0JUlSURkLpYhNWsZypyGHLJ99bzdrZPwO2SDX1mjVhsY4Fi2MZPjUJyjJX7mLG1qNaEZx0n3RVGydqTnaiKZ5SvwkjSZX06etIxpzjGO6rqqitjf3sn+aP801etdrbos+KpKULcFZ9LF9LFPAIpZIwY2JCOy5OocTpIzUu3FlZ9nQM7FmKtlmJJPbbmTxNQnph/aLf7N/4xUz6P8A+7bf6rfzGrkvTRyul8jTf1/srD/iEgxcWj/OjkX7rqf9/wCFVUKvL/iBs9Vlbygfq5tJ8ldG4+9B76oxa0UX4EeBVXiJf0WXwh2tbE8nZoz/ANxCq/vEVd/Sbs43GyrlVGWVRIABxzGwkIHrCke2vM8ErIysh0spDKfBgcg+wivVG6m3U2jZxzpjtDEi/MkHB0Pt94IPfVdZWakSou6cTy6prKtWFvl0WXEMrPYJ10LEkICA8eeOjBI1KO7HHHvOs2D0b31zIFkia3jz2pJMDA79KZyx/Dzq5VI2vcqdOV7WN3uR0bx39mlxJNJGXZwAoTGlWK54jPMGsNpsIbP2wYFcyBYywYgA4ZQcEDhn/wAVcuz7SO0t0jTsxQoACTyVRxZj7Mk+uqU2Ztf4btqWcei+vR9mqhE9WVUHHnUKM5Sm+CVeKjD6my3/AP2VftF/hauruzeR/Aj1miPRIqGSS8uY9XZdlQCLOAAeXLhnnXZ6QP2VftF/hauluJdmGCZlcAmRF0yXPUREaGOrrNOGfh6ORw41dWKsPsaTb9wJLp2UoR2ADG7spCxquQ79pjw4k9+asqb0G+qfyqtd551e7kZX6wHQS2vWNXVpqUPga1VsqGwMhRVkz/q2+qfyqdPYrr7o73RCf7Pb7Z/4UqE9Jzf2nL9WP+WKmnQ8f7Pb7Z/4EqD9KB/tOX6sf8tayQ9Vm2XkRGC1Y2NfC1THY+7MUlqGY5eQAhh8jyA/OtSVzNKajuQtjXDWQcg4I4gjmD3EVt9obt3ETEdWZB3Mgzn2DiKbP3YuJmAZDGvezjGB5KeJNLMZlyT/AGJdGW3idvSZQT6+RP4VVu8EYS6mUchI34nP9atUaLaDidMcS8z4KPzqoL65MsjyHm7M3qyc4qUimlu2ddqnvQhHnaTt3Lbv7zJFj8AagBNWt0DWh1Xcp5YijHr7bN/t99UVXaDNVLzIsTfKTTs+5P8A0XHtIx/Wqx6L/wC8k+zk/IVPuku56vZ0g73KIPawJ/BTUB6L/wC8k+zk/IVnh5GfTYONsFUfv+Ds9Ln7en+XT+bNTfLYeLO0u0HOGKOX7g0P/t+7Tpc/b0/y6fzZqsLZditxsyKKQZV7dFPtQYI8wePsrubKossdd0aNGf8APsQPY+2+u2LdW7ntwoNPnEXGPunI9Wmuz0OfrLr6sP5yVB7yCS1mliY4Yao3+kpwfccK3uqcdDn6y6+rD+clSmrRdi/F0oww1Vx2lZ/gmO927KbQiCk6JEyY3xnBPNSO9TgZ9Qqqdrbm3ltnVCXUfLj7Qx6h2h7RUk3v30vLa8lhQoqIV09gElSobiWz4kcqsjZ16s8SSxnKuoYH193rHL2VWpSglwYadbEYOnFuzi9vz9ihtibdns3zBIVAPajOdB8Qycs+fA1eG7u11vLdJkGNXpL81wcMvvqDdL8EQEDAKJmZgcY1NGBzbxw2MZ8TWy6Is/ApM8uubH3EzXZ2lHMWY3JXwyrpWd/33IFsc/2sn+aP801etULJJ8G2mWflHdFm+qJsk/d41fCOGAKnIIyCORB5EVyt2ZX8WWsJfQq3ph/aIPs3/jFTPo//ALtt/qt/MaoH0s3SveoinJjiAbyLMTg+eMH2irA3Fj07OtvOMN94lv60l6aGJVsDTT5/s1nS3Ydfse5HfGqyj/tuHb90Ee2vNC17Av7RZopInGVkRkYfRZSp/A15CubZoZHjk4PGzI/1kYq34g1ZQejR4FdbMLUj3O3un2ZKXgIZGx1kTZ0OByP0WHcw/HlUbBrIpq9pPRlCbWqPQGy+l6wlUdd1sDd4ZGYexo85HrArt3HSps1RlZXkPgsMufeygfjXndTWQGquhEt60if77dJEu0EMMKmGA+kCcySDwcjgF+iM57yeVaHdLaCW90rykhdLAkAnGRw4DjWhBrIDVsUo7FUm5bk63w29BcW4SF9TBwcaWHDB8QPGmw9q2UVnoZ2DuyGWOS1imQsqsNaa+AHEd+Rx4HOahANSXdqJDDKzRxsUJZDJ1ZDskTP1eHBbAxrIX0saTwNJ6rUUll0R0NrTo87tFjQcacRJGPRAPxadleIPLnz76ndxvVa9W2JCTpOBoficcuIqCbwAC4bSABiMggRgPmJD1oEfYAf08LwGquiGqUXZHJwUnqWh0ab32tnaNFcyFG6xmHYcgqVUc1B7wedRbf7akV1fySwNrRggBwRxCAHgwB5iozqpqqCppSzFjm2rGTVW32FvE9rwxrjJyVJ5HxU91aTVXEtUyDSejLJg3xtmHaZkPgyN+a5FcLrfS2QdktIfAKR+LYqty1cCalmZV0om53g3jku+B7EYOQgPM+LHvP4VoyaE1wJqLZNJLY+Ma9AdEOzOo2XGxGGnZpj6mwqfuIp9tUXsXZrXdzFAnOVwvqHNm9ign2V6ltoFjRUQYVFCqPBVGAPcKzYiWiRooR1uV90tSSSdRDFHI4GqRyqORn0UGQPrfhWk6NbKVNoKzxSKNEnFo3A5DvIq4CcVxVwRkEEeIPCqVUtHLY9mGPy0Oio9nrfkqjpXtne+QojsOoQZVGIz1svDIHnVj7tKRZW4IIIijyDzB0DgRWs3D3jk2hDK8iKhjmaMBM4ICq2Tk8+1UlpNu2V9impi+rRhTtsVx0q7AZilzEpY/q5QoJPij4HtB/01w6Ibd0kudaMuVixqVhnBkzjI86sqlOo8uUs+el8v0Gvv97kG6Rt03utM9uMyoulk73QcRj6QyfWD5Cq2ttqXNkSiSSwHvQ5Xj46G7/PFegq+MoPMZ9ddjVsrNXLMP8RdOHTnHMv33KDstnXW0ZcqJJmbnI5YqB5ueAA8B7BV17u7IWztkhU50jLN85zxZvf+GK2VK5Oo5aFeLx0q6UbWS7FYdIu6Epma5tkLh8GVFGWVgMawO8EAZxxB9fCGW+3bm3Xq0nljUcNGthp8gD6PsxXoKtTvDtyKzVDKru0jaI0jTVIzYyQo8hUo1Hta5dR+KZKahUipJfv1Kg3e3YuL+UcHWMnMkzg4x3kFvTY+3zq8beFY0VEGFUBVHgAMCutsbakd3Cs0JJRs8xggglWUg8iCCK7tQnNyepmxeMliWr6JbIV516a9h/BtpGVRhLlesHh1gwsg/Jv9deiqhvSvu18P2e4QZmh+NixzJA7aD6y54eIWu0pZZGGccysealNZAawqa5g1tMZmBrIDWEGuYNdOGYGuYNYQa5A0BnBqRbF2wbWEyJBlMhJHMp0FyrYBQgqCV1Dlyz41GQanPR9e6IbhVnWKR/RV5o41yI26t/jFIc9ZpXGRgHNRnsThuRfaN918rSHI1Y4Fi2MADGo93DgO4YA4CsGa2W90wa9lZX150ZOoMA/VprQOqgOFbKhsDIXNanNSWxF7mUNTVWLNfc104c9VfCa4ZpmgORNcSa4k1xJoD6TXAmhNd/d3Y0l9dR28XNzxPciD0nPkB+OB31xuwSuWT0HbvZMl7IOHGKHP/uOPwUH61W/XU2XYR2sCQxDTHGoVfUOZJ8TzJ8zWeC4R/QZWxz0sDj3VgnLM7m6EcqsV90harzaNns4uyRSgyS6T6WNZAPjgRHGeGWB7q62ybH9E7bjtbdmNvdRFijHOlgshz6x1XPwYjure797vm5kgmtp0guoT8XrIAdSeXeeB5cCOJGONYN3N2bhbw3u05o3n09XEqeio4jhkDjgnAA+Ux45qxSWX7bfUrcXm/diF7p7orf2l1JJI4MUsnUqD2BKEDGRgeZPZHdwFc9obTuLnYto79ZJCkrpdaCdbxqRo1tx4aSRk8M6Sa2Gz92tpW0M8drNbESs4mXXkxgjHWBiOySMg8OGkc+7df+l7iDZ9suzroCSBmeTDkQzFm1MGI7gRgA8CCc1NyV9+5FRdtjVdHl3ZxyzvZTTIohZzaSgYygyXVwSGIx3ccMc+UNF5FLC91LPcfpEvqjKq2hQDwXVjhwz34HAY55sLd/d2V9ofCr/4NGzRsiRQEfGagVLnjx4Fh3k8OWK6UO7e07RGs7W4hS3Z9aSlysqJnUcDmOXHGc8eIya6pK714GV2Wh1d5He/uNlDW0TXEBEhXgQHA6zA8cah7a7M2x12LtGwaJmMMmuCQt85mOktjgD215AfqjW+2psN3vLC5E0bxWykSyO4DOSMahgaSSfMV39+9ifpCxKRMmsMskTM2EyDg5YZwNJaoZ1ouxLK9X3IVbbTc/pbaaE9n4i3OeC5ZU1AcuA6s+01GLe+htlt7m1muDeh1a41K2h1OS66iO13DiTnJPhVo7K3ajTZQsJZEDyoxYqwOZGbVqXOCwBA+7WlstjbVjWCCa5igtoGHxqPh3QcBGc8+HAA47s5wKkpx1/dDji9Do7b2N+kNuzW7SPHG0Cu+gjJVVjwuDkekVPL5Nd/fa1kkltLCy7MtvCbhJSxDARqY1RCO9iOPs86zbMfO81wc8PgvA+WIDnPtqR7wbv2l+0fXkF11CNkl0uVPpKNJ7Q/8+JqLlZq/BLLdP3NV0W7WSa2MUULRrBpDMz5LyvlpD4+lk+0VNa0Owt3rOylb4MqpIyKjL1hLaVyc6Sc5Ock+QrfVTNpu6JxTS1FKUqJI849Lu6PwC8MsQxb3BLJjkknN4/L5w8iR3VBQa9Z7z7Bi2hayW8w7Ljgw5o49F18wffxHfXlveDY0tjcvb3Aw6Hn8llPouvipH/xzBrZSnmVjNVhZ3R0wa5g1hBrmDVpSZga5g1hBrkDXThmBqe9HjyC3l0BR8aCshaQCJxBIWmcIpVlRMsuojtYxxqvganXR1CkkcydXJIzMocBbsoIyjaWYW7AHEmCQ3ErnTxqE/KTp+Y1G+rk30hPEFYCpLOWZPg8Wh3LgMXZcFtQByTWlzW333cHaE2M5HVhsrIPjFhRZOEvbxqB4txPPvrR5qUdkcl5mZdVfdVYtVM10iZNVM1j1V8zQHMmuJauOa+FqA5DjwHEngAOZPcBXoPou3O/R9v1kw/5mYAv/wBNOaxD8z5+oVG+iTcIqVvbxcNzt42HLwmYHv8Amju588Ytustapfwo00qdtWQLpanYxW1srFFuZ1SQg/IyowfLLA/6a7OzNxorC7+EWkjIixMJITlus4HiWJ4DODjHNeGM1tN9t2v0jbhA/VyIweJ+OAwBGDjjgg93Lga0uwN0Lo3qXe0p1meJSkSqOAyCMnsqPlHuySRk8BUVLwWuTa8V7EW3Y3Wj2tZ3N7duzTu0mltXBNKBhkd4ycYPJQMYrpbQ2jJd7I2f1jNrW76sPk6uCnQ2eeQGAz9GpPLuFewGaKwu1jtZySyMDqUEYIGFPdwyCpIAzyrZbT3DzaWlvbuoFvKJWZwcueJY8ORJPsqzOr7/AOFeR22Irf7oQRbbhs49awTQBpl6x8uAZSVLZzgmFSR68Y4Vy2Rai2XbltGT1SRkqpJOOzIO/vxgE9+kVOb3dt5Nrw3odQkcPVlDnUTmXiOGMfGj3GtPtPdx7ZNr3LOrLcQsVUZ1LpV/SyMd/dUepfS/H83O5La25/BEF3ShOwxfan+EKNStqOFVZtAjUd2OeRxBrubbiO0brZKzEgz2y9YV4MQQzPx8wCPbXLd/dO8u9nwxx3SraS9t0K9pSJDkLw4gldWMgZ7qmd1uifh1lNEyrFaR9XoOdRGllGMDHyhUnNJ6vk4o3Wi4INvRYwQX1vYtHPLaQRGTqogTI7yM7FjpxnuGeYAPjWXYWqO02rCsc8dqYXkgWZGBXKsGXJ4ccj7ufGplvbutNPcxXdjKsNzENHaHZdOOAeB5amHI5z5CsWzt1LkWt2tzcmWe6VhxZ+pjJBHZXu4txwBwAHrjnWXclkdyv7/duJNhxXwL/CMphtbYCdYUVFHJQuAQRxyKkO3IP0ltaztrkkwi2WVlBI1OysWPDkThRnngHHOt7e7nSybGSwEiCRdOX7WjhIX8M8q+bybnzSPbXFnKsVzAixktnSygEeB+c3AjiG8q71E+/JzI+OCPbtbKSz27cwxE9Wtq+gEklVPUtpyfDPuxXQ6P9hxrs9totqM1uJjCM9hdMRxlcfOct6/bmW7vbmXEF9JdXE6zNLCyOcEHrGKcQMYCAJgVstzN1zZ2DWs7LJqL6iucFXUKRx48s1yVRW34/wBOxhrtz/wqOC3R7QSxQ3jX/WdYLhUcxk6+OCM5OOOcZ1eXCr62ZM0kETuCrMiMwIwQxUEgju41X0O4u0I0FrHfBLQPqBXUJgM5wCBw8fSxnj5VZESaVAyTgAZJJJwMZJPEnzqNWSex2nFo5UpSqS0VEukPcmPasGOCXEYJhk8/8N/FD+HP1y2ldTad0cauePto2EltK8M6GORDhlPMH+oPMEcCDmsANend/Nxodqxdr4udB8XMBxH0HHykz3d3divOe8OwJ7CYw3SFG5qeaOvzkb5Q/Ed+K2U6ikZZ03E6ANcgaxA1yBqwrMoNT/dKwJsZhII5oiVmVUe5LGVYJH6tvg7DqzpUjDnnjAPA1XoNTvcza0KW7Bfg1vcKyjXJPfRdbFhiWLQPgsCQMYHDNRnsTp7mv3+nBuyvVKjKkWXVpyZEMEZiLJOSyMI9IIwDnOcnjUc1Vsd7J4nvZWgYMh0doNIVL9WgkKtL22XXqwW4kVqdVdjsiM/MzLmmax6qaqkRMmaZrHqrs7NsJbmVYreNpJG5Ko4+s9wHmeFcFjAWq3ejLo1J03W0ExyaGBh7RJKPyU+3wredH/RhHZFZ7zTNccCq844j4jPpP9I8u7xNjVmqVr6RNNOlbVilKVnLxSlKAUpSgFYru2WWNo5BqRwVZTyKkYIrLSgOvs+xjt41ihUIi8FUZwAST3+ZrsUpQClKUApSlAKUpQClKUApSlAKUpQCtdt3YcF9EYrqNZEPLPNT85GHFT5itjSgKD3v6Hri3LPYk3MXPQcCZR4dwk9mD5Gq0miZGKupVl4MrAhgfAg8RXsetZtrd61vRi6gjlxwBZRqX6rjtL7DV8a7W5VKknseSQa+hqvnanQnZyEm3lmg+iSHQfeGr96o5cdBtwCeru4mHdqjdT+BarVWiVOjIqvVTNWYOhK8/wAe398n/wBa7tp0Gyk/G3iAeCRMT72YY91S6sOTnSkVPmsltA8rhIlZ3PJUUlj6gONX3sroasIuMxmuD4M+lfdGAfeTU32TsW3tF02sMcIPPQijJ8WI4k+uq3XXYmqL7lKbrdEFzcYe9b4NH8wYMxHq9FPbk+VXJu7u3bbPj6u1iCA+k3N3Pi7nifyHdittSqJVJS3LowUdhSlKgSFKUoBSlKAUpSgFKUoBSlKAUpSgFKUoBSlKAUpSgFKUoBSlKAUpSgFKUoBSlKAUpSgFKUoBSlKAUpSgFKUoBSlKAUpSgFKUoBSlKAUpSgFKUoBSlKAUpSgP/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data:image/jpeg;base64,/9j/4AAQSkZJRgABAQAAAQABAAD/2wCEAAkGBxQQEBUUEBQWFBUWGBcYFRcXFRUgFxcUGRUYFhcUFxcYHCggGhwlHRUbITEjJSkrLjAuFyAzODMsNygtLisBCgoKDg0OGhAQGywkICQwLywtLywsLC0sNCw0NC8sLCwsLCw1LSwsLCwvLCwtLCwsLCwsLCwsLCwsLCwsLCwsLP/AABEIALEBHQMBIgACEQEDEQH/xAAcAAEAAgIDAQAAAAAAAAAAAAAABgcDBQIECAH/xABKEAACAQMBBAYECgcGBQUBAAABAgMABBESBQYhMQcTIkFRYTJxgZEUI0JSYnJzkqGxFTM0orKzwSU1U3SCwggkY4PhFqPR0vBD/8QAGgEBAAMBAQEAAAAAAAAAAAAAAAIDBAEFBv/EAC0RAAIBAgUCBAYDAQAAAAAAAAABAgMRBBIhMVETQSIyM3EFFGGBsfCR0eHB/9oADAMBAAIRAxEAPwC76UpQClKUApXGSQKCWIAAySTgADmSTyFVfvd0vRxZj2comfkZmz1QP0Bzf18B66lGLlsRlJR3LNubhIlLyMqIOJZmAUDxJPAVDNr9Kuz4MhHe4Yd0S5X77YU+wmqL2ztq4vX13UrynuDHsr9VB2V9grogVojQXcolX4LYvemlyfiLRQPGSQk/dUD861cnS/fE9lLdfLQ5/wB9V8BXICrVSguxX1ZclgxdL98PSS3b/Q4/31s7PpmkH660UjxjkIPuZT+dVaBXICjpQ4HUlyXrszpYsZcCXrID9NMr96PPD14qY7N2pDcrqt5Y5V8UdWx5HB4H115axXO3laNw8bMjjkysQw9TDiKreHXYsVd9z1bSqL3f6Uru3wtxi5T6XCQDycDj7QfXVo7tb7Wl/gRSaJP8KTAf/T3N/pJqiVKUS6NSMiR0pSqyYpSlAKUpQClKUApSlAKUpQClKUApSlAKUpQClKUApSlAK6G3Nsw2UDTXLhEX3se5VHNmPgK47f21DY27z3DaUX7zN3Io72Nebd8N6ptp3HWS9lFyIogezGv9WPe3f6sCrKdNy9iuc1E2W/G/s+02KcYrcHsxA+ljk0pHpHvxyHnzqJgV8UVkArakkrIyNtu7AFZAK+AVkArpwAVyAr6BXICug+AVyxXILXMLQ7Yx6aaay6aaaAxaa+YrNpriVoLE33T6Tbi1wl1m4i5ZJ+NUeTH0/U3Hzq4dh7cgvYustpA694+Up+a6nip9deZStdnZe0pbWUS27mNx3jvHzWHJh5GqZ0VLVFsKrW56ipUG3G6RI77TDcYiuOQHyJT9Ank30T7M905rJKLi7M0qSauhSlKidFKUoBSlKAUpSgFKUoBSlKAUpSgFKUoBWG7ukhjaSVgiIpZ2PJVAySazVSnThvbrf4BC3ZTS1wR3v6SReocGPnjwqUI5nYjKWVXIfv8A74PtS51cVgQkQxnuHfIw+e34Dh640oritZEGSAOJPADvJPICt6SSsjFJtu5yArIoqVbK6Nto3ChhB1ankZWCH7vFh7RXeueiraMYyEik8klGf3wtczx5O5JcELUVzArNeWMkDmOZGjcc1dSD6+PMefKvtpbPKwSNSzHkAONSImMCsirXcutjzQgNLEygkAEjmTyFbGz3VuZBnRoB+eQD7uf4VKxy6NKBXMLW4u92riIZaPUBzKEH8Bx/CtWq1wkmnscdNNNbfZW71zdKWt4WkVTgkYAzjOMsRk4I99cv/Tl11/UdQ5lABKDBwp5FiDgDzJrmZErM0pWvhFThOjK+K5IiU/NMnH8FI/GoztrY01nJ1dwmhsahxBBU5AII4EcD7q4pxezDi1uaoiuDCtzY7AnnGUjOk8mYgA+rPP2V2pNzbkDICN5B+P4gCp2ZByjyRg1cPRlv+ZytpeN8byilP/8AT6Dn5/ge/wBfOqL6yeFtMqFG8COfmD3j1V1M4ORwI4gjmCORB7jVc4KSsyUJuLuj1fSob0Zb2/pC3KSn/mIcCT6an0ZR68YPmPMVMqwSi4uzNqaauhSlK4dFKUoBSlKAUpSgFKUoBSlKAUpSgNZvNthbGzmuH4iJCwHzn5IntYge2vKE87SOzyNqd2LOx5s7HUze0k1d/T/tPRZwQA/rZCzDxSMcvvMp9lUaK10I2jczVnrY5ir66JtyEtoEu7hAbiQakDD9TGR2cA8nI4k8xnHjmndz9li7v7eBhlXkXWPFF7bj7qmvS+8m1BZ2c0+AeqjZlHcWxhF9rYFcrSekUKMV5manenf602c3Vys0kvMxxgFgDxGokhV4ccE5rXbB6U7O6kEbCSBmOFMgXQSeQ1KTj24qhJp2kdnkYs7ks7HmzE5JPtNAKkqEbHOu7npnezdqLaMBjlADgExSY7Ub9xB8PEd4qlNzLZotoGOQYdBKjDwZeBHvFW70bbYNzsyFpGy6gxsSeJ6tioYk8yVAJ8yahW1kQbwymMg6owWwRwfq1BBx38M+2uYdtScWMQk4ZjeuoOCwHZ4gnuOOflwJqO3m+UKNhFaTHyhgL7CedZd97gpaELw1sFP1Tkke3GPbUY3e3d+FRvJ1mhUbDnQW0oEZ2kY5GBhcAd5OOFapzymOlSzEy2Pt2K54ISrDjpbnjxGOBrT737FXSZ4xgj9YByOfl+vxrQ3ts1ldaVYkp1bAlSrYZFk0uhOVbDaSPXViXqB4nB5FWHvBrqeZCUenLQ2HREP+Qb7Z/wCFKku19pwWUbSzEICRyHadscAAOLHA9wqN9En7A32z/wAKVFOlS7Z77qyezEigDuy3aY+3gPZWDJmqNHpZssEyQDpUg1YMEunxymceOnP9aj9sx2lcvd3A7IOiGM8lUcRnxxn3k+FQthVgbrgC0jx9L362zWqnSjF3Rkr1JZT7tjbcdqBryWPEKvPHifAVqIt94ye3E6jxBB/DhWg3qJ+Fy6vEY+rpGK0rVY5MqjSjbUn+9N9byWZYsr6wepx6WvxHeMd/uqtWrOaxNXG7k4xyqxst09uNYXkc49EHTIPnRNjWP6jzUV6YikDKGU5BAII5EEZBFeUGq/eiPa3wjZiKxy0DGE+oYZP3GA/0msuIjpc00JdiaUpSspoFKUoBSlKAUpSgFKUoBSlKAUpSgKJ/4gZs3tuncsJPtaQ5/gHuqsBVkdPiY2lEePG3X8JJOVVuK3UvKjHV8zJ90KQ6trIfmRSt+AT/AH1ZvTPKV2S4HypIlPq16vzUVW/Qc4G1ePfBKB69Ubfkpqwum5M7Lz4TRn36h/Wqp+qi2HpsoZayrWJayrWkzHLQDzA91SbcEYvF+o/5VG1qS7hftg+o/wCVSW5GXlZJ9/f2VftF/Jq1258MZtpzJGTltGtbcTMNUT6QFzqTDYfUBx04yK2G/wB+yr9ov8LVx3NhUQyLE06O6A6m+ErHqMb4aPqOBw+kZfmAcVGs9CWG2I3t91a5cxoUHZ4GPQS2hdb9X8gM2W092qrHm9A/VP5VXm85HwyTBY+hnX1udXVrqx1vb06s6dXHTirDm9A/VP5VKnsV4jdHf6JP2Bvtn/hSod0lf3jJ9WP+WKmHRH+wN9s/8KVDOks/2lL9WP8AlissPVZul5ERZqk+5+1FAMLnByShPfnmvrzx9pqLMaxMa1J2M04qSsWLtrYcd0MtlXAwHHPHgR3ioZtTdieHJA6xfFOftXn+ddjZu9UsOA/xq/SPaA8m7/bmpXsrb8NxwRtL/Mbg3s7j7Kloyjxw9irGrE1WVvRu4s6NJGAsw48Pl+TefgarRqi1YsjNSRwNWh0EXZEt1ETwKxyAeallY/vL7hVXNU86EpMbTYfOt5PeJIj/AENVVVeDLafmRaXSCrfo+Vo2ZGTS4KsQcBhniPImoH0bX8r7QVXlkddEnBpHI5DuJqyd7U1WFyD/AIMn8Jqrui/+8k+zk/IVmh5GfTYOzwdRPtf8Gy6U9oTR3qLHLIi9QhwkjqM9ZKM4U8+A91b/AKMNvm4gaGVi0kRyCxJZo2PAkniSDkerTUX6W/29P8un82ao/u5tVrG7jl4gAgSDxiYDP4EMPUKnlzQNSwyrYOMUtbXXuXFvvKybPuGRirBOBUkEdociOIqJ9Et7LLJciWSSTCxY1uzYyZM41E45D3VJ9+JA2zJ2U5BjBBHIgspBqI9Dn6y6+rD+clVx9NmGjFfI1Hbv/Ru+kXeprNVhgOJZAWLcPi484yAe8nOPqmq2gsb27zIqzzDj2+2wz3gMTx9QredLERF+CeTQppPqZwR/+8amG5+99o9vFEzrDIiKhR+yCQMZVjwOcZ8eNTXhgmkaqbeHw0Z0oZm92V1sfeS6sJcanwpw8MhbHmNLcUOO8Y7udXbs29W4iSWPirqGHqI5HzHKozvbuYu0JUlSURkLpYhNWsZypyGHLJ99bzdrZPwO2SDX1mjVhsY4Fi2MZPjUJyjJX7mLG1qNaEZx0n3RVGydqTnaiKZ5SvwkjSZX06etIxpzjGO6rqqitjf3sn+aP801etdrbos+KpKULcFZ9LF9LFPAIpZIwY2JCOy5OocTpIzUu3FlZ9nQM7FmKtlmJJPbbmTxNQnph/aLf7N/4xUz6P8A+7bf6rfzGrkvTRyul8jTf1/srD/iEgxcWj/OjkX7rqf9/wCFVUKvL/iBs9Vlbygfq5tJ8ldG4+9B76oxa0UX4EeBVXiJf0WXwh2tbE8nZoz/ANxCq/vEVd/Sbs43GyrlVGWVRIABxzGwkIHrCke2vM8ErIysh0spDKfBgcg+wivVG6m3U2jZxzpjtDEi/MkHB0Pt94IPfVdZWakSou6cTy6prKtWFvl0WXEMrPYJ10LEkICA8eeOjBI1KO7HHHvOs2D0b31zIFkia3jz2pJMDA79KZyx/Dzq5VI2vcqdOV7WN3uR0bx39mlxJNJGXZwAoTGlWK54jPMGsNpsIbP2wYFcyBYywYgA4ZQcEDhn/wAVcuz7SO0t0jTsxQoACTyVRxZj7Mk+uqU2Ztf4btqWcei+vR9mqhE9WVUHHnUKM5Sm+CVeKjD6my3/AP2VftF/hauruzeR/Aj1miPRIqGSS8uY9XZdlQCLOAAeXLhnnXZ6QP2VftF/hauluJdmGCZlcAmRF0yXPUREaGOrrNOGfh6ORw41dWKsPsaTb9wJLp2UoR2ADG7spCxquQ79pjw4k9+asqb0G+qfyqtd551e7kZX6wHQS2vWNXVpqUPga1VsqGwMhRVkz/q2+qfyqdPYrr7o73RCf7Pb7Z/4UqE9Jzf2nL9WP+WKmnQ8f7Pb7Z/4EqD9KB/tOX6sf8tayQ9Vm2XkRGC1Y2NfC1THY+7MUlqGY5eQAhh8jyA/OtSVzNKajuQtjXDWQcg4I4gjmD3EVt9obt3ETEdWZB3Mgzn2DiKbP3YuJmAZDGvezjGB5KeJNLMZlyT/AGJdGW3idvSZQT6+RP4VVu8EYS6mUchI34nP9atUaLaDidMcS8z4KPzqoL65MsjyHm7M3qyc4qUimlu2ddqnvQhHnaTt3Lbv7zJFj8AagBNWt0DWh1Xcp5YijHr7bN/t99UVXaDNVLzIsTfKTTs+5P8A0XHtIx/Wqx6L/wC8k+zk/IVPuku56vZ0g73KIPawJ/BTUB6L/wC8k+zk/IVnh5GfTYONsFUfv+Ds9Ln7en+XT+bNTfLYeLO0u0HOGKOX7g0P/t+7Tpc/b0/y6fzZqsLZditxsyKKQZV7dFPtQYI8wePsrubKossdd0aNGf8APsQPY+2+u2LdW7ntwoNPnEXGPunI9Wmuz0OfrLr6sP5yVB7yCS1mliY4Yao3+kpwfccK3uqcdDn6y6+rD+clSmrRdi/F0oww1Vx2lZ/gmO927KbQiCk6JEyY3xnBPNSO9TgZ9Qqqdrbm3ltnVCXUfLj7Qx6h2h7RUk3v30vLa8lhQoqIV09gElSobiWz4kcqsjZ16s8SSxnKuoYH193rHL2VWpSglwYadbEYOnFuzi9vz9ihtibdns3zBIVAPajOdB8Qycs+fA1eG7u11vLdJkGNXpL81wcMvvqDdL8EQEDAKJmZgcY1NGBzbxw2MZ8TWy6Is/ApM8uubH3EzXZ2lHMWY3JXwyrpWd/33IFsc/2sn+aP801etULJJ8G2mWflHdFm+qJsk/d41fCOGAKnIIyCORB5EVyt2ZX8WWsJfQq3ph/aIPs3/jFTPo//ALtt/qt/MaoH0s3SveoinJjiAbyLMTg+eMH2irA3Fj07OtvOMN94lv60l6aGJVsDTT5/s1nS3Ydfse5HfGqyj/tuHb90Ee2vNC17Av7RZopInGVkRkYfRZSp/A15CubZoZHjk4PGzI/1kYq34g1ZQejR4FdbMLUj3O3un2ZKXgIZGx1kTZ0OByP0WHcw/HlUbBrIpq9pPRlCbWqPQGy+l6wlUdd1sDd4ZGYexo85HrArt3HSps1RlZXkPgsMufeygfjXndTWQGquhEt60if77dJEu0EMMKmGA+kCcySDwcjgF+iM57yeVaHdLaCW90rykhdLAkAnGRw4DjWhBrIDVsUo7FUm5bk63w29BcW4SF9TBwcaWHDB8QPGmw9q2UVnoZ2DuyGWOS1imQsqsNaa+AHEd+Rx4HOahANSXdqJDDKzRxsUJZDJ1ZDskTP1eHBbAxrIX0saTwNJ6rUUll0R0NrTo87tFjQcacRJGPRAPxadleIPLnz76ndxvVa9W2JCTpOBoficcuIqCbwAC4bSABiMggRgPmJD1oEfYAf08LwGquiGqUXZHJwUnqWh0ab32tnaNFcyFG6xmHYcgqVUc1B7wedRbf7akV1fySwNrRggBwRxCAHgwB5iozqpqqCppSzFjm2rGTVW32FvE9rwxrjJyVJ5HxU91aTVXEtUyDSejLJg3xtmHaZkPgyN+a5FcLrfS2QdktIfAKR+LYqty1cCalmZV0om53g3jku+B7EYOQgPM+LHvP4VoyaE1wJqLZNJLY+Ma9AdEOzOo2XGxGGnZpj6mwqfuIp9tUXsXZrXdzFAnOVwvqHNm9ign2V6ltoFjRUQYVFCqPBVGAPcKzYiWiRooR1uV90tSSSdRDFHI4GqRyqORn0UGQPrfhWk6NbKVNoKzxSKNEnFo3A5DvIq4CcVxVwRkEEeIPCqVUtHLY9mGPy0Oio9nrfkqjpXtne+QojsOoQZVGIz1svDIHnVj7tKRZW4IIIijyDzB0DgRWs3D3jk2hDK8iKhjmaMBM4ICq2Tk8+1UlpNu2V9impi+rRhTtsVx0q7AZilzEpY/q5QoJPij4HtB/01w6Ibd0kudaMuVixqVhnBkzjI86sqlOo8uUs+el8v0Gvv97kG6Rt03utM9uMyoulk73QcRj6QyfWD5Cq2ttqXNkSiSSwHvQ5Xj46G7/PFegq+MoPMZ9ddjVsrNXLMP8RdOHTnHMv33KDstnXW0ZcqJJmbnI5YqB5ueAA8B7BV17u7IWztkhU50jLN85zxZvf+GK2VK5Oo5aFeLx0q6UbWS7FYdIu6Epma5tkLh8GVFGWVgMawO8EAZxxB9fCGW+3bm3Xq0nljUcNGthp8gD6PsxXoKtTvDtyKzVDKru0jaI0jTVIzYyQo8hUo1Hta5dR+KZKahUipJfv1Kg3e3YuL+UcHWMnMkzg4x3kFvTY+3zq8beFY0VEGFUBVHgAMCutsbakd3Cs0JJRs8xggglWUg8iCCK7tQnNyepmxeMliWr6JbIV516a9h/BtpGVRhLlesHh1gwsg/Jv9deiqhvSvu18P2e4QZmh+NixzJA7aD6y54eIWu0pZZGGccysealNZAawqa5g1tMZmBrIDWEGuYNdOGYGuYNYQa5A0BnBqRbF2wbWEyJBlMhJHMp0FyrYBQgqCV1Dlyz41GQanPR9e6IbhVnWKR/RV5o41yI26t/jFIc9ZpXGRgHNRnsThuRfaN918rSHI1Y4Fi2MADGo93DgO4YA4CsGa2W90wa9lZX150ZOoMA/VprQOqgOFbKhsDIXNanNSWxF7mUNTVWLNfc104c9VfCa4ZpmgORNcSa4k1xJoD6TXAmhNd/d3Y0l9dR28XNzxPciD0nPkB+OB31xuwSuWT0HbvZMl7IOHGKHP/uOPwUH61W/XU2XYR2sCQxDTHGoVfUOZJ8TzJ8zWeC4R/QZWxz0sDj3VgnLM7m6EcqsV90harzaNns4uyRSgyS6T6WNZAPjgRHGeGWB7q62ybH9E7bjtbdmNvdRFijHOlgshz6x1XPwYjure797vm5kgmtp0guoT8XrIAdSeXeeB5cCOJGONYN3N2bhbw3u05o3n09XEqeio4jhkDjgnAA+Ux45qxSWX7bfUrcXm/diF7p7orf2l1JJI4MUsnUqD2BKEDGRgeZPZHdwFc9obTuLnYto79ZJCkrpdaCdbxqRo1tx4aSRk8M6Sa2Gz92tpW0M8drNbESs4mXXkxgjHWBiOySMg8OGkc+7df+l7iDZ9suzroCSBmeTDkQzFm1MGI7gRgA8CCc1NyV9+5FRdtjVdHl3ZxyzvZTTIohZzaSgYygyXVwSGIx3ccMc+UNF5FLC91LPcfpEvqjKq2hQDwXVjhwz34HAY55sLd/d2V9ofCr/4NGzRsiRQEfGagVLnjx4Fh3k8OWK6UO7e07RGs7W4hS3Z9aSlysqJnUcDmOXHGc8eIya6pK714GV2Wh1d5He/uNlDW0TXEBEhXgQHA6zA8cah7a7M2x12LtGwaJmMMmuCQt85mOktjgD215AfqjW+2psN3vLC5E0bxWykSyO4DOSMahgaSSfMV39+9ifpCxKRMmsMskTM2EyDg5YZwNJaoZ1ouxLK9X3IVbbTc/pbaaE9n4i3OeC5ZU1AcuA6s+01GLe+htlt7m1muDeh1a41K2h1OS66iO13DiTnJPhVo7K3ajTZQsJZEDyoxYqwOZGbVqXOCwBA+7WlstjbVjWCCa5igtoGHxqPh3QcBGc8+HAA47s5wKkpx1/dDji9Do7b2N+kNuzW7SPHG0Cu+gjJVVjwuDkekVPL5Nd/fa1kkltLCy7MtvCbhJSxDARqY1RCO9iOPs86zbMfO81wc8PgvA+WIDnPtqR7wbv2l+0fXkF11CNkl0uVPpKNJ7Q/8+JqLlZq/BLLdP3NV0W7WSa2MUULRrBpDMz5LyvlpD4+lk+0VNa0Owt3rOylb4MqpIyKjL1hLaVyc6Sc5Ock+QrfVTNpu6JxTS1FKUqJI849Lu6PwC8MsQxb3BLJjkknN4/L5w8iR3VBQa9Z7z7Bi2hayW8w7Ljgw5o49F18wffxHfXlveDY0tjcvb3Aw6Hn8llPouvipH/xzBrZSnmVjNVhZ3R0wa5g1hBrmDVpSZga5g1hBrkDXThmBqe9HjyC3l0BR8aCshaQCJxBIWmcIpVlRMsuojtYxxqvganXR1CkkcydXJIzMocBbsoIyjaWYW7AHEmCQ3ErnTxqE/KTp+Y1G+rk30hPEFYCpLOWZPg8Wh3LgMXZcFtQByTWlzW333cHaE2M5HVhsrIPjFhRZOEvbxqB4txPPvrR5qUdkcl5mZdVfdVYtVM10iZNVM1j1V8zQHMmuJauOa+FqA5DjwHEngAOZPcBXoPou3O/R9v1kw/5mYAv/wBNOaxD8z5+oVG+iTcIqVvbxcNzt42HLwmYHv8Amju588Ytustapfwo00qdtWQLpanYxW1srFFuZ1SQg/IyowfLLA/6a7OzNxorC7+EWkjIixMJITlus4HiWJ4DODjHNeGM1tN9t2v0jbhA/VyIweJ+OAwBGDjjgg93Lga0uwN0Lo3qXe0p1meJSkSqOAyCMnsqPlHuySRk8BUVLwWuTa8V7EW3Y3Wj2tZ3N7duzTu0mltXBNKBhkd4ycYPJQMYrpbQ2jJd7I2f1jNrW76sPk6uCnQ2eeQGAz9GpPLuFewGaKwu1jtZySyMDqUEYIGFPdwyCpIAzyrZbT3DzaWlvbuoFvKJWZwcueJY8ORJPsqzOr7/AOFeR22Irf7oQRbbhs49awTQBpl6x8uAZSVLZzgmFSR68Y4Vy2Rai2XbltGT1SRkqpJOOzIO/vxgE9+kVOb3dt5Nrw3odQkcPVlDnUTmXiOGMfGj3GtPtPdx7ZNr3LOrLcQsVUZ1LpV/SyMd/dUepfS/H83O5La25/BEF3ShOwxfan+EKNStqOFVZtAjUd2OeRxBrubbiO0brZKzEgz2y9YV4MQQzPx8wCPbXLd/dO8u9nwxx3SraS9t0K9pSJDkLw4gldWMgZ7qmd1uifh1lNEyrFaR9XoOdRGllGMDHyhUnNJ6vk4o3Wi4INvRYwQX1vYtHPLaQRGTqogTI7yM7FjpxnuGeYAPjWXYWqO02rCsc8dqYXkgWZGBXKsGXJ4ccj7ufGplvbutNPcxXdjKsNzENHaHZdOOAeB5amHI5z5CsWzt1LkWt2tzcmWe6VhxZ+pjJBHZXu4txwBwAHrjnWXclkdyv7/duJNhxXwL/CMphtbYCdYUVFHJQuAQRxyKkO3IP0ltaztrkkwi2WVlBI1OysWPDkThRnngHHOt7e7nSybGSwEiCRdOX7WjhIX8M8q+bybnzSPbXFnKsVzAixktnSygEeB+c3AjiG8q71E+/JzI+OCPbtbKSz27cwxE9Wtq+gEklVPUtpyfDPuxXQ6P9hxrs9totqM1uJjCM9hdMRxlcfOct6/bmW7vbmXEF9JdXE6zNLCyOcEHrGKcQMYCAJgVstzN1zZ2DWs7LJqL6iucFXUKRx48s1yVRW34/wBOxhrtz/wqOC3R7QSxQ3jX/WdYLhUcxk6+OCM5OOOcZ1eXCr62ZM0kETuCrMiMwIwQxUEgju41X0O4u0I0FrHfBLQPqBXUJgM5wCBw8fSxnj5VZESaVAyTgAZJJJwMZJPEnzqNWSex2nFo5UpSqS0VEukPcmPasGOCXEYJhk8/8N/FD+HP1y2ldTad0cauePto2EltK8M6GORDhlPMH+oPMEcCDmsANend/Nxodqxdr4udB8XMBxH0HHykz3d3divOe8OwJ7CYw3SFG5qeaOvzkb5Q/Ed+K2U6ikZZ03E6ANcgaxA1yBqwrMoNT/dKwJsZhII5oiVmVUe5LGVYJH6tvg7DqzpUjDnnjAPA1XoNTvcza0KW7Bfg1vcKyjXJPfRdbFhiWLQPgsCQMYHDNRnsTp7mv3+nBuyvVKjKkWXVpyZEMEZiLJOSyMI9IIwDnOcnjUc1Vsd7J4nvZWgYMh0doNIVL9WgkKtL22XXqwW4kVqdVdjsiM/MzLmmax6qaqkRMmaZrHqrs7NsJbmVYreNpJG5Ko4+s9wHmeFcFjAWq3ejLo1J03W0ExyaGBh7RJKPyU+3wredH/RhHZFZ7zTNccCq844j4jPpP9I8u7xNjVmqVr6RNNOlbVilKVnLxSlKAUpSgFYru2WWNo5BqRwVZTyKkYIrLSgOvs+xjt41ihUIi8FUZwAST3+ZrsUpQClKUApSlAKUpQClKUApSlAKUpQCtdt3YcF9EYrqNZEPLPNT85GHFT5itjSgKD3v6Hri3LPYk3MXPQcCZR4dwk9mD5Gq0miZGKupVl4MrAhgfAg8RXsetZtrd61vRi6gjlxwBZRqX6rjtL7DV8a7W5VKknseSQa+hqvnanQnZyEm3lmg+iSHQfeGr96o5cdBtwCeru4mHdqjdT+BarVWiVOjIqvVTNWYOhK8/wAe398n/wBa7tp0Gyk/G3iAeCRMT72YY91S6sOTnSkVPmsltA8rhIlZ3PJUUlj6gONX3sroasIuMxmuD4M+lfdGAfeTU32TsW3tF02sMcIPPQijJ8WI4k+uq3XXYmqL7lKbrdEFzcYe9b4NH8wYMxHq9FPbk+VXJu7u3bbPj6u1iCA+k3N3Pi7nifyHdittSqJVJS3LowUdhSlKgSFKUoBSlKAUpSgFKUoBSlKAUpSgFKUoBSlKAUpSgFKUoBSlKAUpSgFKUoBSlKAUpSgFKUoBSlKAUpSgFKUoBSlKAUpSgFKUoBSlKAUpSgFKUoBSlKAUpSgP/9k="/>
          <p:cNvSpPr>
            <a:spLocks noChangeAspect="1" noChangeArrowheads="1"/>
          </p:cNvSpPr>
          <p:nvPr/>
        </p:nvSpPr>
        <p:spPr bwMode="auto">
          <a:xfrm>
            <a:off x="1831975" y="79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ZoneTexte 8"/>
          <p:cNvSpPr txBox="1"/>
          <p:nvPr/>
        </p:nvSpPr>
        <p:spPr>
          <a:xfrm>
            <a:off x="11220824" y="6457890"/>
            <a:ext cx="976343" cy="400110"/>
          </a:xfrm>
          <a:prstGeom prst="rect">
            <a:avLst/>
          </a:prstGeom>
          <a:noFill/>
        </p:spPr>
        <p:txBody>
          <a:bodyPr wrap="square" rtlCol="0">
            <a:spAutoFit/>
          </a:bodyPr>
          <a:lstStyle/>
          <a:p>
            <a:pPr algn="r"/>
            <a:r>
              <a:rPr lang="fr-FR" sz="1000" dirty="0">
                <a:solidFill>
                  <a:schemeClr val="bg2"/>
                </a:solidFill>
                <a:latin typeface="Arial" panose="020B0604020202020204" pitchFamily="34" charset="0"/>
                <a:cs typeface="Arial" panose="020B0604020202020204" pitchFamily="34" charset="0"/>
              </a:rPr>
              <a:t>A. Bouchard </a:t>
            </a:r>
            <a:br>
              <a:rPr lang="fr-FR" sz="1000" dirty="0">
                <a:solidFill>
                  <a:schemeClr val="bg2"/>
                </a:solidFill>
                <a:latin typeface="Arial" panose="020B0604020202020204" pitchFamily="34" charset="0"/>
                <a:cs typeface="Arial" panose="020B0604020202020204" pitchFamily="34" charset="0"/>
              </a:rPr>
            </a:br>
            <a:r>
              <a:rPr lang="fr-FR" sz="1000" dirty="0">
                <a:solidFill>
                  <a:schemeClr val="bg2"/>
                </a:solidFill>
                <a:latin typeface="Arial" panose="020B0604020202020204" pitchFamily="34" charset="0"/>
                <a:cs typeface="Arial" panose="020B0604020202020204" pitchFamily="34" charset="0"/>
              </a:rPr>
              <a:t>05/2024</a:t>
            </a:r>
          </a:p>
        </p:txBody>
      </p:sp>
      <p:pic>
        <p:nvPicPr>
          <p:cNvPr id="17" name="Image 16">
            <a:extLst>
              <a:ext uri="{FF2B5EF4-FFF2-40B4-BE49-F238E27FC236}">
                <a16:creationId xmlns:a16="http://schemas.microsoft.com/office/drawing/2014/main" id="{B70011DD-AB8F-43E5-814E-8FDB15B92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9" y="6504721"/>
            <a:ext cx="1281869" cy="306447"/>
          </a:xfrm>
          <a:prstGeom prst="rect">
            <a:avLst/>
          </a:prstGeom>
        </p:spPr>
      </p:pic>
      <p:sp>
        <p:nvSpPr>
          <p:cNvPr id="19" name="Ellipse 18">
            <a:extLst>
              <a:ext uri="{FF2B5EF4-FFF2-40B4-BE49-F238E27FC236}">
                <a16:creationId xmlns:a16="http://schemas.microsoft.com/office/drawing/2014/main" id="{BFB43EA8-67AA-4665-812E-6332F845174F}"/>
              </a:ext>
            </a:extLst>
          </p:cNvPr>
          <p:cNvSpPr/>
          <p:nvPr/>
        </p:nvSpPr>
        <p:spPr>
          <a:xfrm>
            <a:off x="3378439" y="549417"/>
            <a:ext cx="5375304" cy="5358213"/>
          </a:xfrm>
          <a:prstGeom prst="ellipse">
            <a:avLst/>
          </a:prstGeom>
          <a:no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AFAD1D23-3545-4DDD-8945-313C28C303F6}"/>
              </a:ext>
            </a:extLst>
          </p:cNvPr>
          <p:cNvSpPr/>
          <p:nvPr/>
        </p:nvSpPr>
        <p:spPr>
          <a:xfrm>
            <a:off x="368709" y="312741"/>
            <a:ext cx="11488994" cy="6011151"/>
          </a:xfrm>
          <a:prstGeom prst="roundRect">
            <a:avLst>
              <a:gd name="adj" fmla="val 8706"/>
            </a:avLst>
          </a:prstGeom>
          <a:no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Terminateur 10">
            <a:extLst>
              <a:ext uri="{FF2B5EF4-FFF2-40B4-BE49-F238E27FC236}">
                <a16:creationId xmlns:a16="http://schemas.microsoft.com/office/drawing/2014/main" id="{D6EAB09A-29FB-43D1-806B-8FB643193D43}"/>
              </a:ext>
            </a:extLst>
          </p:cNvPr>
          <p:cNvSpPr/>
          <p:nvPr/>
        </p:nvSpPr>
        <p:spPr>
          <a:xfrm>
            <a:off x="3819031" y="5628008"/>
            <a:ext cx="4533545" cy="1229992"/>
          </a:xfrm>
          <a:prstGeom prst="flowChartTerminator">
            <a:avLst/>
          </a:prstGeom>
          <a:gradFill flip="none" rotWithShape="1">
            <a:gsLst>
              <a:gs pos="0">
                <a:srgbClr val="13C1C2"/>
              </a:gs>
              <a:gs pos="99115">
                <a:srgbClr val="1D2457"/>
              </a:gs>
              <a:gs pos="80000">
                <a:srgbClr val="235D90"/>
              </a:gs>
              <a:gs pos="49000">
                <a:srgbClr val="299ACD"/>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Quels réseaux sociaux utiliser </a:t>
            </a:r>
            <a:br>
              <a:rPr lang="fr-FR" dirty="0"/>
            </a:br>
            <a:r>
              <a:rPr lang="fr-FR" dirty="0"/>
              <a:t>dans le cadre académique</a:t>
            </a:r>
            <a:br>
              <a:rPr lang="fr-FR" dirty="0"/>
            </a:br>
            <a:r>
              <a:rPr lang="fr-FR" dirty="0"/>
              <a:t>en 2024 ?</a:t>
            </a:r>
          </a:p>
        </p:txBody>
      </p:sp>
    </p:spTree>
    <p:extLst>
      <p:ext uri="{BB962C8B-B14F-4D97-AF65-F5344CB8AC3E}">
        <p14:creationId xmlns:p14="http://schemas.microsoft.com/office/powerpoint/2010/main" val="71985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79EA6-9CBB-4F9A-AE4F-ED87EE2654B1}"/>
              </a:ext>
            </a:extLst>
          </p:cNvPr>
          <p:cNvSpPr>
            <a:spLocks noGrp="1"/>
          </p:cNvSpPr>
          <p:nvPr>
            <p:ph type="title"/>
          </p:nvPr>
        </p:nvSpPr>
        <p:spPr/>
        <p:txBody>
          <a:bodyPr/>
          <a:lstStyle/>
          <a:p>
            <a:pPr lvl="0" defTabSz="457200">
              <a:lnSpc>
                <a:spcPct val="100000"/>
              </a:lnSpc>
              <a:spcBef>
                <a:spcPts val="0"/>
              </a:spcBef>
            </a:pPr>
            <a:br>
              <a:rPr lang="fr-FR" sz="1800" dirty="0">
                <a:solidFill>
                  <a:prstClr val="black"/>
                </a:solidFill>
                <a:ea typeface="+mn-ea"/>
                <a:cs typeface="+mn-cs"/>
              </a:rPr>
            </a:br>
            <a:endParaRPr lang="fr-FR" dirty="0"/>
          </a:p>
        </p:txBody>
      </p:sp>
      <p:sp>
        <p:nvSpPr>
          <p:cNvPr id="3" name="Espace réservé du contenu 2">
            <a:extLst>
              <a:ext uri="{FF2B5EF4-FFF2-40B4-BE49-F238E27FC236}">
                <a16:creationId xmlns:a16="http://schemas.microsoft.com/office/drawing/2014/main" id="{5F94CB3F-A628-5E1C-3ABB-EEAB69461E33}"/>
              </a:ext>
            </a:extLst>
          </p:cNvPr>
          <p:cNvSpPr>
            <a:spLocks noGrp="1"/>
          </p:cNvSpPr>
          <p:nvPr>
            <p:ph idx="1"/>
          </p:nvPr>
        </p:nvSpPr>
        <p:spPr/>
        <p:txBody>
          <a:bodyPr>
            <a:normAutofit/>
          </a:bodyPr>
          <a:lstStyle/>
          <a:p>
            <a:r>
              <a:rPr lang="fr-FR" sz="2400" dirty="0"/>
              <a:t>présence en ligne</a:t>
            </a:r>
          </a:p>
          <a:p>
            <a:r>
              <a:rPr lang="fr-FR" sz="2400" dirty="0"/>
              <a:t>recherche d’information et veille</a:t>
            </a:r>
          </a:p>
          <a:p>
            <a:r>
              <a:rPr lang="fr-FR" sz="2400" dirty="0"/>
              <a:t>collaboration et réseautage</a:t>
            </a:r>
          </a:p>
          <a:p>
            <a:r>
              <a:rPr lang="fr-FR" sz="2400" dirty="0"/>
              <a:t>dissémination du savoir et promotion de la recherche</a:t>
            </a:r>
          </a:p>
          <a:p>
            <a:r>
              <a:rPr lang="fr-FR" sz="2400" dirty="0"/>
              <a:t>diffusion et engagement public</a:t>
            </a:r>
          </a:p>
          <a:p>
            <a:r>
              <a:rPr lang="fr-FR" sz="2400" dirty="0"/>
              <a:t>outil pédagogique</a:t>
            </a:r>
          </a:p>
        </p:txBody>
      </p:sp>
      <p:sp>
        <p:nvSpPr>
          <p:cNvPr id="9" name="Titre 1">
            <a:extLst>
              <a:ext uri="{FF2B5EF4-FFF2-40B4-BE49-F238E27FC236}">
                <a16:creationId xmlns:a16="http://schemas.microsoft.com/office/drawing/2014/main" id="{F12A75E4-A2C4-DD0A-6AFA-3D786B0451A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13C1C2"/>
                </a:solidFill>
                <a:latin typeface="+mj-lt"/>
                <a:ea typeface="+mj-ea"/>
                <a:cs typeface="+mj-cs"/>
              </a:defRPr>
            </a:lvl1pPr>
          </a:lstStyle>
          <a:p>
            <a:pPr defTabSz="457200">
              <a:lnSpc>
                <a:spcPct val="100000"/>
              </a:lnSpc>
              <a:spcBef>
                <a:spcPts val="0"/>
              </a:spcBef>
            </a:pPr>
            <a:br>
              <a:rPr lang="fr-FR" sz="1800">
                <a:solidFill>
                  <a:prstClr val="black"/>
                </a:solidFill>
                <a:ea typeface="+mn-ea"/>
                <a:cs typeface="+mn-cs"/>
              </a:rPr>
            </a:br>
            <a:r>
              <a:rPr lang="fr-FR" sz="2000">
                <a:solidFill>
                  <a:prstClr val="white">
                    <a:lumMod val="50000"/>
                  </a:prstClr>
                </a:solidFill>
                <a:ea typeface="+mn-ea"/>
                <a:cs typeface="+mn-cs"/>
              </a:rPr>
              <a:t>des réseaux, des usages</a:t>
            </a:r>
            <a:endParaRPr lang="fr-FR" dirty="0"/>
          </a:p>
        </p:txBody>
      </p:sp>
    </p:spTree>
    <p:extLst>
      <p:ext uri="{BB962C8B-B14F-4D97-AF65-F5344CB8AC3E}">
        <p14:creationId xmlns:p14="http://schemas.microsoft.com/office/powerpoint/2010/main" val="3988750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AE252-0D91-4485-BD5C-17C21256C5EA}"/>
              </a:ext>
            </a:extLst>
          </p:cNvPr>
          <p:cNvSpPr>
            <a:spLocks noGrp="1"/>
          </p:cNvSpPr>
          <p:nvPr>
            <p:ph type="title"/>
          </p:nvPr>
        </p:nvSpPr>
        <p:spPr/>
        <p:txBody>
          <a:bodyPr/>
          <a:lstStyle/>
          <a:p>
            <a:r>
              <a:rPr lang="fr-FR" dirty="0"/>
              <a:t>L’engagement public entre liberté et responsabilité</a:t>
            </a:r>
            <a:br>
              <a:rPr lang="fr-FR" dirty="0"/>
            </a:br>
            <a:r>
              <a:rPr lang="fr-FR" sz="2000" dirty="0">
                <a:solidFill>
                  <a:schemeClr val="bg1">
                    <a:lumMod val="50000"/>
                  </a:schemeClr>
                </a:solidFill>
              </a:rPr>
              <a:t>un nécessaire recul</a:t>
            </a:r>
            <a:br>
              <a:rPr lang="fr-FR" dirty="0"/>
            </a:br>
            <a:endParaRPr lang="fr-FR" dirty="0"/>
          </a:p>
        </p:txBody>
      </p:sp>
      <p:sp>
        <p:nvSpPr>
          <p:cNvPr id="4" name="Rectangle 3">
            <a:extLst>
              <a:ext uri="{FF2B5EF4-FFF2-40B4-BE49-F238E27FC236}">
                <a16:creationId xmlns:a16="http://schemas.microsoft.com/office/drawing/2014/main" id="{3321F9C5-8C44-422B-927B-9C4CA4A73812}"/>
              </a:ext>
            </a:extLst>
          </p:cNvPr>
          <p:cNvSpPr/>
          <p:nvPr/>
        </p:nvSpPr>
        <p:spPr>
          <a:xfrm>
            <a:off x="3048000" y="3767591"/>
            <a:ext cx="6096000" cy="738664"/>
          </a:xfrm>
          <a:prstGeom prst="rect">
            <a:avLst/>
          </a:prstGeom>
        </p:spPr>
        <p:txBody>
          <a:bodyPr>
            <a:spAutoFit/>
          </a:bodyPr>
          <a:lstStyle/>
          <a:p>
            <a:pPr marL="95248">
              <a:defRPr/>
            </a:pPr>
            <a:endParaRPr lang="fr-FR" dirty="0">
              <a:solidFill>
                <a:schemeClr val="bg1"/>
              </a:solidFill>
            </a:endParaRPr>
          </a:p>
          <a:p>
            <a:pPr marL="95248">
              <a:defRPr/>
            </a:pPr>
            <a:r>
              <a:rPr lang="fr-FR" sz="2400" dirty="0">
                <a:solidFill>
                  <a:schemeClr val="bg1"/>
                </a:solidFill>
              </a:rPr>
              <a:t>« Mes tweets n’engagent que moi » ? </a:t>
            </a:r>
          </a:p>
        </p:txBody>
      </p:sp>
    </p:spTree>
    <p:extLst>
      <p:ext uri="{BB962C8B-B14F-4D97-AF65-F5344CB8AC3E}">
        <p14:creationId xmlns:p14="http://schemas.microsoft.com/office/powerpoint/2010/main" val="30438949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AE252-0D91-4485-BD5C-17C21256C5EA}"/>
              </a:ext>
            </a:extLst>
          </p:cNvPr>
          <p:cNvSpPr>
            <a:spLocks noGrp="1"/>
          </p:cNvSpPr>
          <p:nvPr>
            <p:ph type="title"/>
          </p:nvPr>
        </p:nvSpPr>
        <p:spPr/>
        <p:txBody>
          <a:bodyPr/>
          <a:lstStyle/>
          <a:p>
            <a:r>
              <a:rPr lang="fr-FR" dirty="0"/>
              <a:t>L’engagement public entre liberté et responsabilité</a:t>
            </a:r>
            <a:br>
              <a:rPr lang="fr-FR" dirty="0"/>
            </a:br>
            <a:r>
              <a:rPr lang="fr-FR" sz="2000" dirty="0">
                <a:solidFill>
                  <a:schemeClr val="bg1">
                    <a:lumMod val="50000"/>
                  </a:schemeClr>
                </a:solidFill>
              </a:rPr>
              <a:t>positions institutionnelles</a:t>
            </a:r>
            <a:br>
              <a:rPr lang="fr-FR" dirty="0"/>
            </a:br>
            <a:endParaRPr lang="fr-FR" dirty="0"/>
          </a:p>
        </p:txBody>
      </p:sp>
      <p:pic>
        <p:nvPicPr>
          <p:cNvPr id="8" name="Image 7">
            <a:extLst>
              <a:ext uri="{FF2B5EF4-FFF2-40B4-BE49-F238E27FC236}">
                <a16:creationId xmlns:a16="http://schemas.microsoft.com/office/drawing/2014/main" id="{F692A12E-26D5-4E62-9547-5C94C2B7D9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20797" y="1666398"/>
            <a:ext cx="3396669" cy="4758692"/>
          </a:xfrm>
          <a:prstGeom prst="rect">
            <a:avLst/>
          </a:prstGeom>
        </p:spPr>
      </p:pic>
      <p:pic>
        <p:nvPicPr>
          <p:cNvPr id="9" name="Image 8">
            <a:extLst>
              <a:ext uri="{FF2B5EF4-FFF2-40B4-BE49-F238E27FC236}">
                <a16:creationId xmlns:a16="http://schemas.microsoft.com/office/drawing/2014/main" id="{69C4983D-05DC-CBCA-1C00-F52AA53C035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92616" y="1690688"/>
            <a:ext cx="3321214" cy="4758692"/>
          </a:xfrm>
          <a:prstGeom prst="rect">
            <a:avLst/>
          </a:prstGeom>
        </p:spPr>
      </p:pic>
      <p:sp>
        <p:nvSpPr>
          <p:cNvPr id="13" name="ZoneTexte 12">
            <a:extLst>
              <a:ext uri="{FF2B5EF4-FFF2-40B4-BE49-F238E27FC236}">
                <a16:creationId xmlns:a16="http://schemas.microsoft.com/office/drawing/2014/main" id="{451B6044-ACDB-0DE6-4A39-ED20BF3D69F4}"/>
              </a:ext>
            </a:extLst>
          </p:cNvPr>
          <p:cNvSpPr txBox="1"/>
          <p:nvPr/>
        </p:nvSpPr>
        <p:spPr>
          <a:xfrm>
            <a:off x="6981371" y="6492874"/>
            <a:ext cx="4673600" cy="215444"/>
          </a:xfrm>
          <a:prstGeom prst="rect">
            <a:avLst/>
          </a:prstGeom>
          <a:noFill/>
        </p:spPr>
        <p:txBody>
          <a:bodyPr wrap="square">
            <a:spAutoFit/>
          </a:bodyPr>
          <a:lstStyle/>
          <a:p>
            <a:r>
              <a:rPr lang="fr-FR" sz="800" dirty="0">
                <a:solidFill>
                  <a:schemeClr val="bg1"/>
                </a:solidFill>
              </a:rPr>
              <a:t>COMETS, 2023, </a:t>
            </a:r>
            <a:r>
              <a:rPr lang="fr-FR" sz="800" dirty="0">
                <a:hlinkClick r:id="rId5"/>
              </a:rPr>
              <a:t>https://comite-ethique.cnrs.fr/wp-content/uploads/2023/09/AVIS-2023-44.pdf</a:t>
            </a:r>
            <a:r>
              <a:rPr lang="fr-FR" sz="800" dirty="0"/>
              <a:t> </a:t>
            </a:r>
          </a:p>
        </p:txBody>
      </p:sp>
      <p:sp>
        <p:nvSpPr>
          <p:cNvPr id="15" name="ZoneTexte 14">
            <a:extLst>
              <a:ext uri="{FF2B5EF4-FFF2-40B4-BE49-F238E27FC236}">
                <a16:creationId xmlns:a16="http://schemas.microsoft.com/office/drawing/2014/main" id="{CA439A94-5C94-895F-2C7D-05B1435D0867}"/>
              </a:ext>
            </a:extLst>
          </p:cNvPr>
          <p:cNvSpPr txBox="1"/>
          <p:nvPr/>
        </p:nvSpPr>
        <p:spPr>
          <a:xfrm>
            <a:off x="2476664" y="6492875"/>
            <a:ext cx="3619336" cy="215444"/>
          </a:xfrm>
          <a:prstGeom prst="rect">
            <a:avLst/>
          </a:prstGeom>
          <a:noFill/>
        </p:spPr>
        <p:txBody>
          <a:bodyPr wrap="square">
            <a:spAutoFit/>
          </a:bodyPr>
          <a:lstStyle/>
          <a:p>
            <a:r>
              <a:rPr lang="fr-FR" sz="800" dirty="0">
                <a:solidFill>
                  <a:schemeClr val="bg1"/>
                </a:solidFill>
              </a:rPr>
              <a:t>2017, </a:t>
            </a:r>
            <a:r>
              <a:rPr lang="fr-FR" sz="800" dirty="0">
                <a:hlinkClick r:id="rId6"/>
              </a:rPr>
              <a:t>https://comite-ethique.cnrs.fr/guide-pratique/</a:t>
            </a:r>
            <a:r>
              <a:rPr lang="fr-FR" sz="800" dirty="0"/>
              <a:t> 	</a:t>
            </a:r>
          </a:p>
        </p:txBody>
      </p:sp>
    </p:spTree>
    <p:extLst>
      <p:ext uri="{BB962C8B-B14F-4D97-AF65-F5344CB8AC3E}">
        <p14:creationId xmlns:p14="http://schemas.microsoft.com/office/powerpoint/2010/main" val="1861388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AE252-0D91-4485-BD5C-17C21256C5EA}"/>
              </a:ext>
            </a:extLst>
          </p:cNvPr>
          <p:cNvSpPr>
            <a:spLocks noGrp="1"/>
          </p:cNvSpPr>
          <p:nvPr>
            <p:ph type="title"/>
          </p:nvPr>
        </p:nvSpPr>
        <p:spPr/>
        <p:txBody>
          <a:bodyPr/>
          <a:lstStyle/>
          <a:p>
            <a:r>
              <a:rPr lang="fr-FR" dirty="0"/>
              <a:t>L’engagement public entre liberté et responsabilité</a:t>
            </a:r>
            <a:br>
              <a:rPr lang="fr-FR" dirty="0"/>
            </a:br>
            <a:r>
              <a:rPr lang="fr-FR" sz="2000" dirty="0">
                <a:solidFill>
                  <a:schemeClr val="bg1">
                    <a:lumMod val="50000"/>
                  </a:schemeClr>
                </a:solidFill>
              </a:rPr>
              <a:t>les réseaux sociaux comme matière de travail</a:t>
            </a:r>
          </a:p>
        </p:txBody>
      </p:sp>
      <p:pic>
        <p:nvPicPr>
          <p:cNvPr id="8" name="Image 7">
            <a:extLst>
              <a:ext uri="{FF2B5EF4-FFF2-40B4-BE49-F238E27FC236}">
                <a16:creationId xmlns:a16="http://schemas.microsoft.com/office/drawing/2014/main" id="{4B59DCDE-6718-7358-B20A-7434155F2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965" y="2495589"/>
            <a:ext cx="7476069" cy="3776099"/>
          </a:xfrm>
          <a:prstGeom prst="rect">
            <a:avLst/>
          </a:prstGeom>
        </p:spPr>
      </p:pic>
      <p:sp>
        <p:nvSpPr>
          <p:cNvPr id="10" name="ZoneTexte 9">
            <a:extLst>
              <a:ext uri="{FF2B5EF4-FFF2-40B4-BE49-F238E27FC236}">
                <a16:creationId xmlns:a16="http://schemas.microsoft.com/office/drawing/2014/main" id="{7B4476DB-0DC7-2706-2C40-D77911BA9FE5}"/>
              </a:ext>
            </a:extLst>
          </p:cNvPr>
          <p:cNvSpPr txBox="1"/>
          <p:nvPr/>
        </p:nvSpPr>
        <p:spPr>
          <a:xfrm>
            <a:off x="4313903" y="6385153"/>
            <a:ext cx="4771103" cy="215444"/>
          </a:xfrm>
          <a:prstGeom prst="rect">
            <a:avLst/>
          </a:prstGeom>
          <a:noFill/>
        </p:spPr>
        <p:txBody>
          <a:bodyPr wrap="square">
            <a:spAutoFit/>
          </a:bodyPr>
          <a:lstStyle/>
          <a:p>
            <a:r>
              <a:rPr lang="fr-FR" sz="800" dirty="0">
                <a:solidFill>
                  <a:schemeClr val="bg1"/>
                </a:solidFill>
              </a:rPr>
              <a:t>Y. Gingras, 2011, </a:t>
            </a:r>
            <a:r>
              <a:rPr lang="fr-FR" sz="800" dirty="0">
                <a:hlinkClick r:id="rId4"/>
              </a:rPr>
              <a:t>https://www.cairn.info/revue-hermes-la-revue-2011-1-page-85.htm</a:t>
            </a:r>
            <a:r>
              <a:rPr lang="fr-FR" sz="800" dirty="0"/>
              <a:t> </a:t>
            </a:r>
          </a:p>
        </p:txBody>
      </p:sp>
    </p:spTree>
    <p:extLst>
      <p:ext uri="{BB962C8B-B14F-4D97-AF65-F5344CB8AC3E}">
        <p14:creationId xmlns:p14="http://schemas.microsoft.com/office/powerpoint/2010/main" val="3117192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9A9423-E5C4-481C-97ED-610F0CCA8815}"/>
              </a:ext>
            </a:extLst>
          </p:cNvPr>
          <p:cNvSpPr/>
          <p:nvPr/>
        </p:nvSpPr>
        <p:spPr>
          <a:xfrm>
            <a:off x="2144047" y="2616439"/>
            <a:ext cx="8248650" cy="2614883"/>
          </a:xfrm>
          <a:prstGeom prst="rect">
            <a:avLst/>
          </a:prstGeom>
        </p:spPr>
        <p:txBody>
          <a:bodyPr wrap="square">
            <a:spAutoFit/>
          </a:bodyPr>
          <a:lstStyle/>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r>
              <a:rPr lang="fr-FR" sz="2000" dirty="0">
                <a:solidFill>
                  <a:prstClr val="white">
                    <a:lumMod val="50000"/>
                  </a:prstClr>
                </a:solidFill>
              </a:rPr>
              <a:t>les questions en cours</a:t>
            </a:r>
          </a:p>
          <a:p>
            <a:pPr marL="180975" indent="-180975">
              <a:lnSpc>
                <a:spcPct val="150000"/>
              </a:lnSpc>
            </a:pPr>
            <a:r>
              <a:rPr lang="fr-FR" sz="2200" b="1" dirty="0">
                <a:solidFill>
                  <a:srgbClr val="13C1C2"/>
                </a:solidFill>
              </a:rPr>
              <a:t>Bilan actuel</a:t>
            </a:r>
          </a:p>
        </p:txBody>
      </p:sp>
    </p:spTree>
    <p:extLst>
      <p:ext uri="{BB962C8B-B14F-4D97-AF65-F5344CB8AC3E}">
        <p14:creationId xmlns:p14="http://schemas.microsoft.com/office/powerpoint/2010/main" val="3358637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1C80C-6FF5-4959-BA5B-EFC467F2709B}"/>
              </a:ext>
            </a:extLst>
          </p:cNvPr>
          <p:cNvSpPr>
            <a:spLocks noGrp="1"/>
          </p:cNvSpPr>
          <p:nvPr>
            <p:ph type="title"/>
          </p:nvPr>
        </p:nvSpPr>
        <p:spPr/>
        <p:txBody>
          <a:bodyPr/>
          <a:lstStyle/>
          <a:p>
            <a:r>
              <a:rPr lang="fr-FR" dirty="0"/>
              <a:t>Ce que les réseaux sociaux apportent aux chercheurs</a:t>
            </a:r>
            <a:br>
              <a:rPr lang="fr-FR" dirty="0"/>
            </a:br>
            <a:r>
              <a:rPr lang="fr-FR" sz="2000" dirty="0">
                <a:solidFill>
                  <a:prstClr val="white">
                    <a:lumMod val="50000"/>
                  </a:prstClr>
                </a:solidFill>
              </a:rPr>
              <a:t>visibilité ?</a:t>
            </a:r>
            <a:endParaRPr lang="fr-FR" dirty="0"/>
          </a:p>
        </p:txBody>
      </p:sp>
      <p:sp>
        <p:nvSpPr>
          <p:cNvPr id="3" name="Espace réservé du contenu 2">
            <a:extLst>
              <a:ext uri="{FF2B5EF4-FFF2-40B4-BE49-F238E27FC236}">
                <a16:creationId xmlns:a16="http://schemas.microsoft.com/office/drawing/2014/main" id="{21858406-582E-4DC2-958B-E907EFB20FF4}"/>
              </a:ext>
            </a:extLst>
          </p:cNvPr>
          <p:cNvSpPr>
            <a:spLocks noGrp="1"/>
          </p:cNvSpPr>
          <p:nvPr>
            <p:ph idx="1"/>
          </p:nvPr>
        </p:nvSpPr>
        <p:spPr/>
        <p:txBody>
          <a:bodyPr/>
          <a:lstStyle/>
          <a:p>
            <a:r>
              <a:rPr lang="fr-FR" dirty="0"/>
              <a:t>une meilleure diffusion ?</a:t>
            </a:r>
          </a:p>
          <a:p>
            <a:pPr marL="457200" lvl="1" indent="0">
              <a:buNone/>
            </a:pPr>
            <a:r>
              <a:rPr lang="fr-FR" dirty="0"/>
              <a:t>ex. des </a:t>
            </a:r>
            <a:r>
              <a:rPr lang="fr-FR" i="1" dirty="0"/>
              <a:t>altmetrics</a:t>
            </a:r>
            <a:endParaRPr lang="fr-FR" dirty="0"/>
          </a:p>
        </p:txBody>
      </p:sp>
      <p:pic>
        <p:nvPicPr>
          <p:cNvPr id="4" name="Image 3">
            <a:extLst>
              <a:ext uri="{FF2B5EF4-FFF2-40B4-BE49-F238E27FC236}">
                <a16:creationId xmlns:a16="http://schemas.microsoft.com/office/drawing/2014/main" id="{13AB9AF7-1895-F7E0-587B-6A537C610D8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633714" y="3212123"/>
            <a:ext cx="5338002" cy="3268164"/>
          </a:xfrm>
          <a:prstGeom prst="rect">
            <a:avLst/>
          </a:prstGeom>
          <a:effectLst/>
        </p:spPr>
      </p:pic>
      <p:sp>
        <p:nvSpPr>
          <p:cNvPr id="5" name="Rectangle 4">
            <a:extLst>
              <a:ext uri="{FF2B5EF4-FFF2-40B4-BE49-F238E27FC236}">
                <a16:creationId xmlns:a16="http://schemas.microsoft.com/office/drawing/2014/main" id="{EB873593-633A-19D3-8B9E-E96E93BED561}"/>
              </a:ext>
            </a:extLst>
          </p:cNvPr>
          <p:cNvSpPr/>
          <p:nvPr/>
        </p:nvSpPr>
        <p:spPr>
          <a:xfrm>
            <a:off x="6201508" y="6480287"/>
            <a:ext cx="2456941" cy="220315"/>
          </a:xfrm>
          <a:prstGeom prst="rect">
            <a:avLst/>
          </a:prstGeom>
          <a:effectLst/>
        </p:spPr>
        <p:txBody>
          <a:bodyPr wrap="square">
            <a:spAutoFit/>
          </a:bodyPr>
          <a:lstStyle/>
          <a:p>
            <a:pPr defTabSz="914400"/>
            <a:r>
              <a:rPr lang="fr-FR" sz="800" dirty="0">
                <a:solidFill>
                  <a:prstClr val="black"/>
                </a:solidFill>
                <a:hlinkClick r:id="rId4"/>
              </a:rPr>
              <a:t>https://www.altmetric.com/details/86267317</a:t>
            </a:r>
            <a:r>
              <a:rPr lang="fr-FR" sz="800" dirty="0">
                <a:solidFill>
                  <a:prstClr val="black"/>
                </a:solidFill>
              </a:rPr>
              <a:t> </a:t>
            </a:r>
          </a:p>
        </p:txBody>
      </p:sp>
      <p:pic>
        <p:nvPicPr>
          <p:cNvPr id="6" name="Image 5">
            <a:extLst>
              <a:ext uri="{FF2B5EF4-FFF2-40B4-BE49-F238E27FC236}">
                <a16:creationId xmlns:a16="http://schemas.microsoft.com/office/drawing/2014/main" id="{DCC0B349-09CF-C87B-5A2A-E8B8BA2FB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665" y="1790933"/>
            <a:ext cx="1921762" cy="4942663"/>
          </a:xfrm>
          <a:prstGeom prst="rect">
            <a:avLst/>
          </a:prstGeom>
          <a:effectLst/>
        </p:spPr>
      </p:pic>
    </p:spTree>
    <p:extLst>
      <p:ext uri="{BB962C8B-B14F-4D97-AF65-F5344CB8AC3E}">
        <p14:creationId xmlns:p14="http://schemas.microsoft.com/office/powerpoint/2010/main" val="32569935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B7AD89A-F014-A2B9-FB52-2A782D20B3E6}"/>
              </a:ext>
            </a:extLst>
          </p:cNvPr>
          <p:cNvSpPr>
            <a:spLocks noGrp="1"/>
          </p:cNvSpPr>
          <p:nvPr>
            <p:ph type="title"/>
          </p:nvPr>
        </p:nvSpPr>
        <p:spPr/>
        <p:txBody>
          <a:bodyPr/>
          <a:lstStyle/>
          <a:p>
            <a:r>
              <a:rPr lang="fr-FR" dirty="0"/>
              <a:t>Ce que les réseaux sociaux apportent aux chercheurs</a:t>
            </a:r>
            <a:br>
              <a:rPr lang="fr-FR" dirty="0"/>
            </a:br>
            <a:r>
              <a:rPr lang="fr-FR" sz="2000" dirty="0">
                <a:solidFill>
                  <a:prstClr val="white">
                    <a:lumMod val="50000"/>
                  </a:prstClr>
                </a:solidFill>
              </a:rPr>
              <a:t>visibilité ?</a:t>
            </a:r>
            <a:endParaRPr lang="fr-FR" dirty="0"/>
          </a:p>
        </p:txBody>
      </p:sp>
      <p:sp>
        <p:nvSpPr>
          <p:cNvPr id="4" name="Espace réservé du contenu 3">
            <a:extLst>
              <a:ext uri="{FF2B5EF4-FFF2-40B4-BE49-F238E27FC236}">
                <a16:creationId xmlns:a16="http://schemas.microsoft.com/office/drawing/2014/main" id="{C6E19EC8-A93F-D0E7-38F1-E5FEFC2154AD}"/>
              </a:ext>
            </a:extLst>
          </p:cNvPr>
          <p:cNvSpPr>
            <a:spLocks noGrp="1"/>
          </p:cNvSpPr>
          <p:nvPr>
            <p:ph idx="1"/>
          </p:nvPr>
        </p:nvSpPr>
        <p:spPr/>
        <p:txBody>
          <a:bodyPr/>
          <a:lstStyle/>
          <a:p>
            <a:r>
              <a:rPr lang="fr-FR" dirty="0"/>
              <a:t>un plus grand impact ?</a:t>
            </a:r>
          </a:p>
        </p:txBody>
      </p:sp>
      <p:pic>
        <p:nvPicPr>
          <p:cNvPr id="6" name="Image 5">
            <a:extLst>
              <a:ext uri="{FF2B5EF4-FFF2-40B4-BE49-F238E27FC236}">
                <a16:creationId xmlns:a16="http://schemas.microsoft.com/office/drawing/2014/main" id="{B2A6C202-7295-4CBF-0560-993C2A166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88" y="3228060"/>
            <a:ext cx="4363258" cy="3077245"/>
          </a:xfrm>
          <a:prstGeom prst="rect">
            <a:avLst/>
          </a:prstGeom>
        </p:spPr>
      </p:pic>
      <p:pic>
        <p:nvPicPr>
          <p:cNvPr id="2050" name="Picture 2" descr="Image">
            <a:extLst>
              <a:ext uri="{FF2B5EF4-FFF2-40B4-BE49-F238E27FC236}">
                <a16:creationId xmlns:a16="http://schemas.microsoft.com/office/drawing/2014/main" id="{C1F740BC-3132-4550-F5DA-18DC75F4F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976" y="2766646"/>
            <a:ext cx="3886251" cy="372622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4070313-B9D6-FC22-9DC6-3DC162C39FFB}"/>
              </a:ext>
            </a:extLst>
          </p:cNvPr>
          <p:cNvSpPr txBox="1"/>
          <p:nvPr/>
        </p:nvSpPr>
        <p:spPr>
          <a:xfrm>
            <a:off x="7343775" y="6531818"/>
            <a:ext cx="3133725" cy="215444"/>
          </a:xfrm>
          <a:prstGeom prst="rect">
            <a:avLst/>
          </a:prstGeom>
          <a:noFill/>
        </p:spPr>
        <p:txBody>
          <a:bodyPr wrap="square">
            <a:spAutoFit/>
          </a:bodyPr>
          <a:lstStyle/>
          <a:p>
            <a:r>
              <a:rPr lang="fr-FR" sz="800" dirty="0">
                <a:solidFill>
                  <a:schemeClr val="bg1"/>
                </a:solidFill>
              </a:rPr>
              <a:t>I. X. </a:t>
            </a:r>
            <a:r>
              <a:rPr lang="fr-FR" sz="800" dirty="0" err="1">
                <a:solidFill>
                  <a:schemeClr val="bg1"/>
                </a:solidFill>
              </a:rPr>
              <a:t>Weissburg</a:t>
            </a:r>
            <a:r>
              <a:rPr lang="fr-FR" sz="800" dirty="0">
                <a:solidFill>
                  <a:schemeClr val="bg1"/>
                </a:solidFill>
              </a:rPr>
              <a:t> et al., 2024, </a:t>
            </a:r>
            <a:r>
              <a:rPr lang="fr-FR" sz="800" dirty="0">
                <a:hlinkClick r:id="rId5"/>
              </a:rPr>
              <a:t>https://arxiv.org/abs/2401.13782</a:t>
            </a:r>
            <a:r>
              <a:rPr lang="fr-FR" sz="800" dirty="0"/>
              <a:t> </a:t>
            </a:r>
          </a:p>
        </p:txBody>
      </p:sp>
      <p:sp>
        <p:nvSpPr>
          <p:cNvPr id="9" name="ZoneTexte 8">
            <a:extLst>
              <a:ext uri="{FF2B5EF4-FFF2-40B4-BE49-F238E27FC236}">
                <a16:creationId xmlns:a16="http://schemas.microsoft.com/office/drawing/2014/main" id="{D50DE08C-5023-C6A3-F305-BB05AC37F1EB}"/>
              </a:ext>
            </a:extLst>
          </p:cNvPr>
          <p:cNvSpPr txBox="1"/>
          <p:nvPr/>
        </p:nvSpPr>
        <p:spPr>
          <a:xfrm>
            <a:off x="2154192" y="6369765"/>
            <a:ext cx="2379709" cy="338554"/>
          </a:xfrm>
          <a:prstGeom prst="rect">
            <a:avLst/>
          </a:prstGeom>
          <a:noFill/>
        </p:spPr>
        <p:txBody>
          <a:bodyPr wrap="square">
            <a:spAutoFit/>
          </a:bodyPr>
          <a:lstStyle/>
          <a:p>
            <a:r>
              <a:rPr lang="fr-FR" sz="800" dirty="0">
                <a:hlinkClick r:id="rId6"/>
              </a:rPr>
              <a:t>https://www.academia.edu/upload/document</a:t>
            </a:r>
            <a:r>
              <a:rPr lang="fr-FR" sz="800" dirty="0"/>
              <a:t>	</a:t>
            </a:r>
          </a:p>
        </p:txBody>
      </p:sp>
    </p:spTree>
    <p:extLst>
      <p:ext uri="{BB962C8B-B14F-4D97-AF65-F5344CB8AC3E}">
        <p14:creationId xmlns:p14="http://schemas.microsoft.com/office/powerpoint/2010/main" val="34862893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9A4057-C80C-45E3-B345-2B013AB609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1844" y="688185"/>
            <a:ext cx="5488506" cy="411638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C1098F01-0938-4D1C-A2DF-62DFF5A42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968" y="2457449"/>
            <a:ext cx="6225581" cy="3937681"/>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D5289CC9-E970-44B1-8734-979E610419B8}"/>
              </a:ext>
            </a:extLst>
          </p:cNvPr>
          <p:cNvSpPr/>
          <p:nvPr/>
        </p:nvSpPr>
        <p:spPr>
          <a:xfrm>
            <a:off x="3866097" y="6466107"/>
            <a:ext cx="6816181"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ea typeface="+mn-ea"/>
                <a:cs typeface="+mn-cs"/>
              </a:rPr>
              <a:t>M. Terras, 2012, </a:t>
            </a:r>
            <a:r>
              <a:rPr kumimoji="0" lang="fr-FR" sz="800" b="0" i="0" u="none" strike="noStrike" kern="1200" cap="none" spc="0" normalizeH="0" baseline="0" noProof="0" dirty="0">
                <a:ln>
                  <a:noFill/>
                </a:ln>
                <a:solidFill>
                  <a:prstClr val="black"/>
                </a:solidFill>
                <a:effectLst/>
                <a:uLnTx/>
                <a:uFillTx/>
                <a:ea typeface="+mn-ea"/>
                <a:cs typeface="+mn-cs"/>
                <a:hlinkClick r:id="rId5"/>
              </a:rPr>
              <a:t>http://journalofdigitalhumanities.org/1-3/the-impact-of-social-media-on-the-dissemination-of-research-by-melissa-terras/</a:t>
            </a:r>
            <a:r>
              <a:rPr kumimoji="0" lang="fr-FR" sz="800" b="0" i="0" u="none" strike="noStrike" kern="1200" cap="none" spc="0" normalizeH="0" baseline="0" noProof="0" dirty="0">
                <a:ln>
                  <a:noFill/>
                </a:ln>
                <a:solidFill>
                  <a:prstClr val="black"/>
                </a:solidFill>
                <a:effectLst/>
                <a:uLnTx/>
                <a:uFillTx/>
                <a:ea typeface="+mn-ea"/>
                <a:cs typeface="+mn-cs"/>
              </a:rPr>
              <a:t> </a:t>
            </a:r>
          </a:p>
        </p:txBody>
      </p:sp>
    </p:spTree>
    <p:extLst>
      <p:ext uri="{BB962C8B-B14F-4D97-AF65-F5344CB8AC3E}">
        <p14:creationId xmlns:p14="http://schemas.microsoft.com/office/powerpoint/2010/main" val="10853308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1C80C-6FF5-4959-BA5B-EFC467F2709B}"/>
              </a:ext>
            </a:extLst>
          </p:cNvPr>
          <p:cNvSpPr>
            <a:spLocks noGrp="1"/>
          </p:cNvSpPr>
          <p:nvPr>
            <p:ph type="title"/>
          </p:nvPr>
        </p:nvSpPr>
        <p:spPr/>
        <p:txBody>
          <a:bodyPr/>
          <a:lstStyle/>
          <a:p>
            <a:r>
              <a:rPr lang="fr-FR" dirty="0"/>
              <a:t>Ce que les réseaux sociaux apportent aux chercheurs</a:t>
            </a:r>
            <a:br>
              <a:rPr lang="fr-FR" dirty="0"/>
            </a:br>
            <a:r>
              <a:rPr lang="fr-FR" sz="2000" dirty="0">
                <a:solidFill>
                  <a:prstClr val="white">
                    <a:lumMod val="50000"/>
                  </a:prstClr>
                </a:solidFill>
              </a:rPr>
              <a:t>reconnaissance institutionnelle ?</a:t>
            </a:r>
            <a:endParaRPr lang="fr-FR" dirty="0"/>
          </a:p>
        </p:txBody>
      </p:sp>
      <p:pic>
        <p:nvPicPr>
          <p:cNvPr id="4" name="Espace réservé du contenu 3">
            <a:extLst>
              <a:ext uri="{FF2B5EF4-FFF2-40B4-BE49-F238E27FC236}">
                <a16:creationId xmlns:a16="http://schemas.microsoft.com/office/drawing/2014/main" id="{1EB8B54B-8D1A-4C3B-9447-4CA5C71D10F6}"/>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153879" y="2002584"/>
            <a:ext cx="4999521" cy="4553704"/>
          </a:xfrm>
          <a:prstGeom prst="rect">
            <a:avLst/>
          </a:prstGeom>
        </p:spPr>
      </p:pic>
      <p:sp>
        <p:nvSpPr>
          <p:cNvPr id="5" name="Rectangle 4">
            <a:extLst>
              <a:ext uri="{FF2B5EF4-FFF2-40B4-BE49-F238E27FC236}">
                <a16:creationId xmlns:a16="http://schemas.microsoft.com/office/drawing/2014/main" id="{65E49BFB-9E5D-4479-AB57-2728E4C4934D}"/>
              </a:ext>
            </a:extLst>
          </p:cNvPr>
          <p:cNvSpPr/>
          <p:nvPr/>
        </p:nvSpPr>
        <p:spPr>
          <a:xfrm>
            <a:off x="3970422" y="6556288"/>
            <a:ext cx="4251156" cy="215444"/>
          </a:xfrm>
          <a:prstGeom prst="rect">
            <a:avLst/>
          </a:prstGeom>
        </p:spPr>
        <p:txBody>
          <a:bodyPr wrap="square">
            <a:spAutoFit/>
          </a:bodyPr>
          <a:lstStyle/>
          <a:p>
            <a:pPr marL="0" lvl="1"/>
            <a:r>
              <a:rPr kumimoji="0" lang="fr-FR" sz="800" b="0" i="0" u="none" strike="noStrike" kern="1200" cap="none" spc="0" normalizeH="0" baseline="0" noProof="0" dirty="0">
                <a:ln>
                  <a:noFill/>
                </a:ln>
                <a:solidFill>
                  <a:schemeClr val="bg1"/>
                </a:solidFill>
                <a:effectLst/>
                <a:uLnTx/>
                <a:uFillTx/>
                <a:ea typeface="+mn-ea"/>
                <a:cs typeface="+mn-cs"/>
              </a:rPr>
              <a:t>D. </a:t>
            </a:r>
            <a:r>
              <a:rPr kumimoji="0" lang="fr-FR" sz="800" b="0" i="0" u="none" strike="noStrike" kern="1200" cap="none" spc="0" normalizeH="0" baseline="0" noProof="0" dirty="0" err="1">
                <a:ln>
                  <a:noFill/>
                </a:ln>
                <a:solidFill>
                  <a:schemeClr val="bg1"/>
                </a:solidFill>
                <a:effectLst/>
                <a:uLnTx/>
                <a:uFillTx/>
                <a:ea typeface="+mn-ea"/>
                <a:cs typeface="+mn-cs"/>
              </a:rPr>
              <a:t>Cyranoski</a:t>
            </a:r>
            <a:r>
              <a:rPr lang="fr-FR" sz="800" dirty="0">
                <a:solidFill>
                  <a:schemeClr val="bg1"/>
                </a:solidFill>
              </a:rPr>
              <a:t>, 2017, </a:t>
            </a:r>
            <a:r>
              <a:rPr lang="fr-FR" sz="800" dirty="0">
                <a:solidFill>
                  <a:prstClr val="black"/>
                </a:solidFill>
                <a:hlinkClick r:id="rId4"/>
              </a:rPr>
              <a:t>https://www.nature.com/articles/nature.2017.22822</a:t>
            </a:r>
            <a:r>
              <a:rPr lang="fr-FR" sz="800" dirty="0">
                <a:solidFill>
                  <a:prstClr val="black"/>
                </a:solidFill>
              </a:rPr>
              <a:t> </a:t>
            </a:r>
            <a:endParaRPr kumimoji="0" lang="fr-FR" sz="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139700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1C80C-6FF5-4959-BA5B-EFC467F2709B}"/>
              </a:ext>
            </a:extLst>
          </p:cNvPr>
          <p:cNvSpPr>
            <a:spLocks noGrp="1"/>
          </p:cNvSpPr>
          <p:nvPr>
            <p:ph type="title"/>
          </p:nvPr>
        </p:nvSpPr>
        <p:spPr/>
        <p:txBody>
          <a:bodyPr/>
          <a:lstStyle/>
          <a:p>
            <a:r>
              <a:rPr lang="fr-FR" dirty="0"/>
              <a:t>Ce que les réseaux sociaux apportent aux chercheurs</a:t>
            </a:r>
            <a:br>
              <a:rPr lang="fr-FR" dirty="0"/>
            </a:br>
            <a:r>
              <a:rPr lang="fr-FR" sz="2000" dirty="0">
                <a:solidFill>
                  <a:prstClr val="white">
                    <a:lumMod val="50000"/>
                  </a:prstClr>
                </a:solidFill>
              </a:rPr>
              <a:t>points d’attention</a:t>
            </a:r>
            <a:endParaRPr lang="fr-FR" dirty="0"/>
          </a:p>
        </p:txBody>
      </p:sp>
      <p:sp>
        <p:nvSpPr>
          <p:cNvPr id="3" name="Espace réservé du contenu 2">
            <a:extLst>
              <a:ext uri="{FF2B5EF4-FFF2-40B4-BE49-F238E27FC236}">
                <a16:creationId xmlns:a16="http://schemas.microsoft.com/office/drawing/2014/main" id="{21858406-582E-4DC2-958B-E907EFB20FF4}"/>
              </a:ext>
            </a:extLst>
          </p:cNvPr>
          <p:cNvSpPr>
            <a:spLocks noGrp="1"/>
          </p:cNvSpPr>
          <p:nvPr>
            <p:ph idx="1"/>
          </p:nvPr>
        </p:nvSpPr>
        <p:spPr/>
        <p:txBody>
          <a:bodyPr/>
          <a:lstStyle/>
          <a:p>
            <a:r>
              <a:rPr lang="fr-FR" dirty="0"/>
              <a:t>engagement du public</a:t>
            </a:r>
          </a:p>
        </p:txBody>
      </p:sp>
      <p:sp>
        <p:nvSpPr>
          <p:cNvPr id="4" name="ZoneTexte 3">
            <a:extLst>
              <a:ext uri="{FF2B5EF4-FFF2-40B4-BE49-F238E27FC236}">
                <a16:creationId xmlns:a16="http://schemas.microsoft.com/office/drawing/2014/main" id="{2AC74F2D-A180-4E90-96AC-026BAB42C5A5}"/>
              </a:ext>
            </a:extLst>
          </p:cNvPr>
          <p:cNvSpPr txBox="1"/>
          <p:nvPr/>
        </p:nvSpPr>
        <p:spPr>
          <a:xfrm>
            <a:off x="3186563" y="3297019"/>
            <a:ext cx="6093724" cy="2308324"/>
          </a:xfrm>
          <a:prstGeom prst="rect">
            <a:avLst/>
          </a:prstGeom>
          <a:noFill/>
        </p:spPr>
        <p:txBody>
          <a:bodyPr wrap="square">
            <a:spAutoFit/>
          </a:bodyPr>
          <a:lstStyle/>
          <a:p>
            <a:r>
              <a:rPr lang="fr-FR" dirty="0">
                <a:solidFill>
                  <a:schemeClr val="bg1"/>
                </a:solidFill>
              </a:rPr>
              <a:t>« Depuis le passage à X, depuis l’arrivée des comptes certifiés payants, depuis les différentes manipulations et partitions opérées par Musk, nous sommes nombreux et nombreuses à disposer de comptes “importants” (10 000 followers ou parfois beaucoup plus) et à constater que le niveau “d’engagement” de nos tweets (c’est à dire à la fois la visibilité et donc les réactions – partages, commentaires qu’ils suscitent) est le plus souvent quasi-nulle. »</a:t>
            </a:r>
          </a:p>
        </p:txBody>
      </p:sp>
      <p:sp>
        <p:nvSpPr>
          <p:cNvPr id="5" name="Rectangle 4">
            <a:extLst>
              <a:ext uri="{FF2B5EF4-FFF2-40B4-BE49-F238E27FC236}">
                <a16:creationId xmlns:a16="http://schemas.microsoft.com/office/drawing/2014/main" id="{A4B393E5-E532-4209-9010-5F0E65B6D102}"/>
              </a:ext>
            </a:extLst>
          </p:cNvPr>
          <p:cNvSpPr/>
          <p:nvPr/>
        </p:nvSpPr>
        <p:spPr>
          <a:xfrm>
            <a:off x="3801375" y="5852476"/>
            <a:ext cx="4864100" cy="215444"/>
          </a:xfrm>
          <a:prstGeom prst="rect">
            <a:avLst/>
          </a:prstGeom>
        </p:spPr>
        <p:txBody>
          <a:bodyPr wrap="square">
            <a:spAutoFit/>
          </a:bodyPr>
          <a:lstStyle/>
          <a:p>
            <a:r>
              <a:rPr lang="fr-FR" sz="800" dirty="0">
                <a:solidFill>
                  <a:schemeClr val="bg1"/>
                </a:solidFill>
              </a:rPr>
              <a:t>O. </a:t>
            </a:r>
            <a:r>
              <a:rPr lang="fr-FR" sz="800" dirty="0" err="1">
                <a:solidFill>
                  <a:schemeClr val="bg1"/>
                </a:solidFill>
              </a:rPr>
              <a:t>Ertzscheid</a:t>
            </a:r>
            <a:r>
              <a:rPr lang="fr-FR" sz="800" dirty="0">
                <a:solidFill>
                  <a:schemeClr val="bg1"/>
                </a:solidFill>
              </a:rPr>
              <a:t>, 2024, </a:t>
            </a:r>
            <a:r>
              <a:rPr lang="fr-FR" sz="800" dirty="0">
                <a:hlinkClick r:id="rId3"/>
              </a:rPr>
              <a:t>https://affordance.framasoft.org/2024/01/partitions-par-dela-les-propagations/</a:t>
            </a:r>
            <a:r>
              <a:rPr lang="fr-FR" sz="800" dirty="0"/>
              <a:t> </a:t>
            </a:r>
          </a:p>
        </p:txBody>
      </p:sp>
    </p:spTree>
    <p:extLst>
      <p:ext uri="{BB962C8B-B14F-4D97-AF65-F5344CB8AC3E}">
        <p14:creationId xmlns:p14="http://schemas.microsoft.com/office/powerpoint/2010/main" val="2141293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1858406-582E-4DC2-958B-E907EFB20FF4}"/>
              </a:ext>
            </a:extLst>
          </p:cNvPr>
          <p:cNvSpPr>
            <a:spLocks noGrp="1"/>
          </p:cNvSpPr>
          <p:nvPr>
            <p:ph idx="1"/>
          </p:nvPr>
        </p:nvSpPr>
        <p:spPr>
          <a:xfrm>
            <a:off x="838200" y="2153265"/>
            <a:ext cx="5036812" cy="4023698"/>
          </a:xfrm>
        </p:spPr>
        <p:txBody>
          <a:bodyPr/>
          <a:lstStyle/>
          <a:p>
            <a:r>
              <a:rPr lang="fr-FR" dirty="0"/>
              <a:t>#exhaustionrebellion </a:t>
            </a:r>
            <a:br>
              <a:rPr lang="fr-FR" dirty="0"/>
            </a:br>
            <a:r>
              <a:rPr lang="fr-FR" dirty="0"/>
              <a:t>	et </a:t>
            </a:r>
            <a:r>
              <a:rPr lang="fr-FR" i="1" dirty="0"/>
              <a:t>social media ennui</a:t>
            </a:r>
          </a:p>
        </p:txBody>
      </p:sp>
      <p:pic>
        <p:nvPicPr>
          <p:cNvPr id="6" name="Image 5">
            <a:extLst>
              <a:ext uri="{FF2B5EF4-FFF2-40B4-BE49-F238E27FC236}">
                <a16:creationId xmlns:a16="http://schemas.microsoft.com/office/drawing/2014/main" id="{B12A0182-2BEF-4E55-BE37-DB2525CAA8C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75012" y="1706577"/>
            <a:ext cx="5654634" cy="4917074"/>
          </a:xfrm>
          <a:prstGeom prst="rect">
            <a:avLst/>
          </a:prstGeom>
        </p:spPr>
      </p:pic>
    </p:spTree>
    <p:extLst>
      <p:ext uri="{BB962C8B-B14F-4D97-AF65-F5344CB8AC3E}">
        <p14:creationId xmlns:p14="http://schemas.microsoft.com/office/powerpoint/2010/main" val="139634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891A13-3381-4E08-80DE-AF3F090E81F1}"/>
              </a:ext>
            </a:extLst>
          </p:cNvPr>
          <p:cNvSpPr/>
          <p:nvPr/>
        </p:nvSpPr>
        <p:spPr>
          <a:xfrm>
            <a:off x="3292954" y="3250362"/>
            <a:ext cx="6696744" cy="1077218"/>
          </a:xfrm>
          <a:prstGeom prst="rect">
            <a:avLst/>
          </a:prstGeom>
        </p:spPr>
        <p:txBody>
          <a:bodyPr wrap="square">
            <a:spAutoFit/>
          </a:bodyPr>
          <a:lstStyle/>
          <a:p>
            <a:r>
              <a:rPr lang="en-US" sz="3200" i="1" dirty="0">
                <a:solidFill>
                  <a:schemeClr val="bg1"/>
                </a:solidFill>
              </a:rPr>
              <a:t>“When You Use Social Media</a:t>
            </a:r>
            <a:br>
              <a:rPr lang="en-US" sz="3200" i="1" dirty="0">
                <a:solidFill>
                  <a:schemeClr val="bg1"/>
                </a:solidFill>
              </a:rPr>
            </a:br>
            <a:r>
              <a:rPr lang="en-US" sz="3200" i="1" dirty="0">
                <a:solidFill>
                  <a:schemeClr val="bg1"/>
                </a:solidFill>
              </a:rPr>
              <a:t>You Are Not Working”</a:t>
            </a:r>
            <a:endParaRPr lang="fr-FR" sz="3200" i="1" dirty="0">
              <a:solidFill>
                <a:schemeClr val="bg1"/>
              </a:solidFill>
            </a:endParaRPr>
          </a:p>
        </p:txBody>
      </p:sp>
      <p:sp>
        <p:nvSpPr>
          <p:cNvPr id="2" name="Titre 1">
            <a:extLst>
              <a:ext uri="{FF2B5EF4-FFF2-40B4-BE49-F238E27FC236}">
                <a16:creationId xmlns:a16="http://schemas.microsoft.com/office/drawing/2014/main" id="{EAE43BA5-D9F5-43C6-A045-742CCA1B2B4A}"/>
              </a:ext>
            </a:extLst>
          </p:cNvPr>
          <p:cNvSpPr>
            <a:spLocks noGrp="1"/>
          </p:cNvSpPr>
          <p:nvPr>
            <p:ph type="title"/>
          </p:nvPr>
        </p:nvSpPr>
        <p:spPr/>
        <p:txBody>
          <a:bodyPr/>
          <a:lstStyle/>
          <a:p>
            <a:r>
              <a:rPr lang="fr-FR" dirty="0"/>
              <a:t>Mais déjà des questions prégnantes</a:t>
            </a:r>
          </a:p>
        </p:txBody>
      </p:sp>
    </p:spTree>
    <p:extLst>
      <p:ext uri="{BB962C8B-B14F-4D97-AF65-F5344CB8AC3E}">
        <p14:creationId xmlns:p14="http://schemas.microsoft.com/office/powerpoint/2010/main" val="31416270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1858406-582E-4DC2-958B-E907EFB20FF4}"/>
              </a:ext>
            </a:extLst>
          </p:cNvPr>
          <p:cNvSpPr>
            <a:spLocks noGrp="1"/>
          </p:cNvSpPr>
          <p:nvPr>
            <p:ph idx="1"/>
          </p:nvPr>
        </p:nvSpPr>
        <p:spPr/>
        <p:txBody>
          <a:bodyPr/>
          <a:lstStyle/>
          <a:p>
            <a:r>
              <a:rPr lang="fr-FR" dirty="0"/>
              <a:t>d’autres lieux, d’autres formats</a:t>
            </a:r>
          </a:p>
        </p:txBody>
      </p:sp>
      <p:sp>
        <p:nvSpPr>
          <p:cNvPr id="2" name="Rectangle 1">
            <a:extLst>
              <a:ext uri="{FF2B5EF4-FFF2-40B4-BE49-F238E27FC236}">
                <a16:creationId xmlns:a16="http://schemas.microsoft.com/office/drawing/2014/main" id="{FD522A41-850C-4DD2-8136-CCBDF8BC7FAA}"/>
              </a:ext>
            </a:extLst>
          </p:cNvPr>
          <p:cNvSpPr/>
          <p:nvPr/>
        </p:nvSpPr>
        <p:spPr>
          <a:xfrm>
            <a:off x="3455879" y="3719119"/>
            <a:ext cx="1353256" cy="400110"/>
          </a:xfrm>
          <a:prstGeom prst="rect">
            <a:avLst/>
          </a:prstGeom>
        </p:spPr>
        <p:txBody>
          <a:bodyPr wrap="none">
            <a:spAutoFit/>
          </a:bodyPr>
          <a:lstStyle/>
          <a:p>
            <a:r>
              <a:rPr lang="en-US" sz="2000" dirty="0">
                <a:solidFill>
                  <a:schemeClr val="bg1"/>
                </a:solidFill>
              </a:rPr>
              <a:t>#podcasts</a:t>
            </a:r>
            <a:endParaRPr lang="fr-FR" sz="2000" dirty="0">
              <a:solidFill>
                <a:schemeClr val="bg1"/>
              </a:solidFill>
            </a:endParaRPr>
          </a:p>
        </p:txBody>
      </p:sp>
      <p:sp>
        <p:nvSpPr>
          <p:cNvPr id="4" name="Rectangle 3">
            <a:extLst>
              <a:ext uri="{FF2B5EF4-FFF2-40B4-BE49-F238E27FC236}">
                <a16:creationId xmlns:a16="http://schemas.microsoft.com/office/drawing/2014/main" id="{2EA9AF7A-4FC8-4731-AA36-BCBB80DACEF8}"/>
              </a:ext>
            </a:extLst>
          </p:cNvPr>
          <p:cNvSpPr/>
          <p:nvPr/>
        </p:nvSpPr>
        <p:spPr>
          <a:xfrm>
            <a:off x="5231698" y="5383796"/>
            <a:ext cx="2563522" cy="400110"/>
          </a:xfrm>
          <a:prstGeom prst="rect">
            <a:avLst/>
          </a:prstGeom>
        </p:spPr>
        <p:txBody>
          <a:bodyPr wrap="none">
            <a:spAutoFit/>
          </a:bodyPr>
          <a:lstStyle/>
          <a:p>
            <a:r>
              <a:rPr lang="en-US" sz="2000" dirty="0">
                <a:solidFill>
                  <a:schemeClr val="bg1"/>
                </a:solidFill>
              </a:rPr>
              <a:t>#</a:t>
            </a:r>
            <a:r>
              <a:rPr lang="en-US" sz="2000" dirty="0" err="1">
                <a:solidFill>
                  <a:schemeClr val="bg1"/>
                </a:solidFill>
              </a:rPr>
              <a:t>lettres</a:t>
            </a:r>
            <a:r>
              <a:rPr lang="en-US" sz="2000" dirty="0">
                <a:solidFill>
                  <a:schemeClr val="bg1"/>
                </a:solidFill>
              </a:rPr>
              <a:t> </a:t>
            </a:r>
            <a:r>
              <a:rPr lang="en-US" sz="2000" dirty="0" err="1">
                <a:solidFill>
                  <a:schemeClr val="bg1"/>
                </a:solidFill>
              </a:rPr>
              <a:t>d’information</a:t>
            </a:r>
            <a:endParaRPr lang="fr-FR" sz="2000" dirty="0">
              <a:solidFill>
                <a:schemeClr val="bg1"/>
              </a:solidFill>
            </a:endParaRPr>
          </a:p>
        </p:txBody>
      </p:sp>
      <p:sp>
        <p:nvSpPr>
          <p:cNvPr id="5" name="Rectangle 4">
            <a:extLst>
              <a:ext uri="{FF2B5EF4-FFF2-40B4-BE49-F238E27FC236}">
                <a16:creationId xmlns:a16="http://schemas.microsoft.com/office/drawing/2014/main" id="{BBC52D84-D4A4-4FD9-B08B-11825612C4D9}"/>
              </a:ext>
            </a:extLst>
          </p:cNvPr>
          <p:cNvSpPr/>
          <p:nvPr/>
        </p:nvSpPr>
        <p:spPr>
          <a:xfrm>
            <a:off x="8197636" y="4134374"/>
            <a:ext cx="941283" cy="400110"/>
          </a:xfrm>
          <a:prstGeom prst="rect">
            <a:avLst/>
          </a:prstGeom>
        </p:spPr>
        <p:txBody>
          <a:bodyPr wrap="none">
            <a:spAutoFit/>
          </a:bodyPr>
          <a:lstStyle/>
          <a:p>
            <a:r>
              <a:rPr lang="fr-FR" sz="2000" dirty="0">
                <a:solidFill>
                  <a:schemeClr val="bg1"/>
                </a:solidFill>
              </a:rPr>
              <a:t>#blogs</a:t>
            </a:r>
          </a:p>
        </p:txBody>
      </p:sp>
    </p:spTree>
    <p:extLst>
      <p:ext uri="{BB962C8B-B14F-4D97-AF65-F5344CB8AC3E}">
        <p14:creationId xmlns:p14="http://schemas.microsoft.com/office/powerpoint/2010/main" val="39623481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D8FEE3F-F754-46D7-AB51-94C564C4F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3" y="681384"/>
            <a:ext cx="7761677" cy="5495231"/>
          </a:xfrm>
          <a:prstGeom prst="rect">
            <a:avLst/>
          </a:prstGeom>
        </p:spPr>
      </p:pic>
      <p:sp>
        <p:nvSpPr>
          <p:cNvPr id="5" name="Rectangle 4">
            <a:extLst>
              <a:ext uri="{FF2B5EF4-FFF2-40B4-BE49-F238E27FC236}">
                <a16:creationId xmlns:a16="http://schemas.microsoft.com/office/drawing/2014/main" id="{4A595BEA-97BF-4813-B3A4-8A032942534E}"/>
              </a:ext>
            </a:extLst>
          </p:cNvPr>
          <p:cNvSpPr/>
          <p:nvPr/>
        </p:nvSpPr>
        <p:spPr>
          <a:xfrm>
            <a:off x="5519804" y="6356811"/>
            <a:ext cx="2416046" cy="369332"/>
          </a:xfrm>
          <a:prstGeom prst="rect">
            <a:avLst/>
          </a:prstGeom>
        </p:spPr>
        <p:txBody>
          <a:bodyPr wrap="none">
            <a:spAutoFit/>
          </a:bodyPr>
          <a:lstStyle/>
          <a:p>
            <a:r>
              <a:rPr lang="fr-FR" dirty="0">
                <a:hlinkClick r:id="rId4"/>
              </a:rPr>
              <a:t>https://substack.com/</a:t>
            </a:r>
            <a:r>
              <a:rPr lang="fr-FR" dirty="0"/>
              <a:t> </a:t>
            </a:r>
          </a:p>
        </p:txBody>
      </p:sp>
      <p:sp>
        <p:nvSpPr>
          <p:cNvPr id="6" name="Rectangle 5">
            <a:extLst>
              <a:ext uri="{FF2B5EF4-FFF2-40B4-BE49-F238E27FC236}">
                <a16:creationId xmlns:a16="http://schemas.microsoft.com/office/drawing/2014/main" id="{E6E3A602-13A0-43BB-8EA4-A809875B4DFD}"/>
              </a:ext>
            </a:extLst>
          </p:cNvPr>
          <p:cNvSpPr/>
          <p:nvPr/>
        </p:nvSpPr>
        <p:spPr>
          <a:xfrm>
            <a:off x="174173" y="6082047"/>
            <a:ext cx="2031325" cy="369332"/>
          </a:xfrm>
          <a:prstGeom prst="rect">
            <a:avLst/>
          </a:prstGeom>
        </p:spPr>
        <p:txBody>
          <a:bodyPr wrap="none">
            <a:spAutoFit/>
          </a:bodyPr>
          <a:lstStyle/>
          <a:p>
            <a:r>
              <a:rPr lang="fr-FR" sz="800" dirty="0">
                <a:hlinkClick r:id="rId5"/>
              </a:rPr>
              <a:t>https://substack.com/@oneusefulthing</a:t>
            </a:r>
            <a:r>
              <a:rPr lang="fr-FR" dirty="0"/>
              <a:t>	</a:t>
            </a:r>
          </a:p>
        </p:txBody>
      </p:sp>
      <p:pic>
        <p:nvPicPr>
          <p:cNvPr id="7" name="Image 6">
            <a:extLst>
              <a:ext uri="{FF2B5EF4-FFF2-40B4-BE49-F238E27FC236}">
                <a16:creationId xmlns:a16="http://schemas.microsoft.com/office/drawing/2014/main" id="{B64DBBA1-B2FA-40DB-B71F-BDE53CA849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1629" y="1863969"/>
            <a:ext cx="3273067" cy="3613223"/>
          </a:xfrm>
          <a:prstGeom prst="rect">
            <a:avLst/>
          </a:prstGeom>
        </p:spPr>
      </p:pic>
    </p:spTree>
    <p:extLst>
      <p:ext uri="{BB962C8B-B14F-4D97-AF65-F5344CB8AC3E}">
        <p14:creationId xmlns:p14="http://schemas.microsoft.com/office/powerpoint/2010/main" val="3455910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1858406-582E-4DC2-958B-E907EFB20FF4}"/>
              </a:ext>
            </a:extLst>
          </p:cNvPr>
          <p:cNvSpPr>
            <a:spLocks noGrp="1"/>
          </p:cNvSpPr>
          <p:nvPr>
            <p:ph idx="1"/>
          </p:nvPr>
        </p:nvSpPr>
        <p:spPr/>
        <p:txBody>
          <a:bodyPr/>
          <a:lstStyle/>
          <a:p>
            <a:r>
              <a:rPr lang="fr-FR" dirty="0"/>
              <a:t>stratégies et hygiène numérique</a:t>
            </a:r>
          </a:p>
        </p:txBody>
      </p:sp>
    </p:spTree>
    <p:extLst>
      <p:ext uri="{BB962C8B-B14F-4D97-AF65-F5344CB8AC3E}">
        <p14:creationId xmlns:p14="http://schemas.microsoft.com/office/powerpoint/2010/main" val="10134809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au 25">
            <a:extLst>
              <a:ext uri="{FF2B5EF4-FFF2-40B4-BE49-F238E27FC236}">
                <a16:creationId xmlns:a16="http://schemas.microsoft.com/office/drawing/2014/main" id="{DEF5001F-C720-4B4F-A08C-8A73D437BF05}"/>
              </a:ext>
            </a:extLst>
          </p:cNvPr>
          <p:cNvGraphicFramePr>
            <a:graphicFrameLocks noGrp="1"/>
          </p:cNvGraphicFramePr>
          <p:nvPr>
            <p:extLst>
              <p:ext uri="{D42A27DB-BD31-4B8C-83A1-F6EECF244321}">
                <p14:modId xmlns:p14="http://schemas.microsoft.com/office/powerpoint/2010/main" val="174701054"/>
              </p:ext>
            </p:extLst>
          </p:nvPr>
        </p:nvGraphicFramePr>
        <p:xfrm>
          <a:off x="2540456" y="1095226"/>
          <a:ext cx="7299960" cy="595821"/>
        </p:xfrm>
        <a:graphic>
          <a:graphicData uri="http://schemas.openxmlformats.org/drawingml/2006/table">
            <a:tbl>
              <a:tblPr firstRow="1" firstCol="1" bandRow="1"/>
              <a:tblGrid>
                <a:gridCol w="2736344">
                  <a:extLst>
                    <a:ext uri="{9D8B030D-6E8A-4147-A177-3AD203B41FA5}">
                      <a16:colId xmlns:a16="http://schemas.microsoft.com/office/drawing/2014/main" val="1392519030"/>
                    </a:ext>
                  </a:extLst>
                </a:gridCol>
                <a:gridCol w="2376264">
                  <a:extLst>
                    <a:ext uri="{9D8B030D-6E8A-4147-A177-3AD203B41FA5}">
                      <a16:colId xmlns:a16="http://schemas.microsoft.com/office/drawing/2014/main" val="779540911"/>
                    </a:ext>
                  </a:extLst>
                </a:gridCol>
                <a:gridCol w="2187352">
                  <a:extLst>
                    <a:ext uri="{9D8B030D-6E8A-4147-A177-3AD203B41FA5}">
                      <a16:colId xmlns:a16="http://schemas.microsoft.com/office/drawing/2014/main" val="1430425979"/>
                    </a:ext>
                  </a:extLst>
                </a:gridCol>
              </a:tblGrid>
              <a:tr h="0">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Mes buts de communication sont...</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Auprès du public...</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Avec le degré de priorité...</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3225812172"/>
                  </a:ext>
                </a:extLst>
              </a:tr>
              <a:tr h="0">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pPr>
                      <a:endParaRPr lang="fr-FR" sz="110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1873667962"/>
                  </a:ext>
                </a:extLst>
              </a:tr>
            </a:tbl>
          </a:graphicData>
        </a:graphic>
      </p:graphicFrame>
      <p:sp>
        <p:nvSpPr>
          <p:cNvPr id="27" name="Rectangle 6">
            <a:extLst>
              <a:ext uri="{FF2B5EF4-FFF2-40B4-BE49-F238E27FC236}">
                <a16:creationId xmlns:a16="http://schemas.microsoft.com/office/drawing/2014/main" id="{4FB9FBE6-05DB-46C2-8084-F4195F27C94D}"/>
              </a:ext>
            </a:extLst>
          </p:cNvPr>
          <p:cNvSpPr>
            <a:spLocks noChangeArrowheads="1"/>
          </p:cNvSpPr>
          <p:nvPr/>
        </p:nvSpPr>
        <p:spPr bwMode="auto">
          <a:xfrm>
            <a:off x="2453305" y="795191"/>
            <a:ext cx="56297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100" dirty="0">
                <a:solidFill>
                  <a:schemeClr val="bg1"/>
                </a:solidFill>
                <a:latin typeface="+mj-lt"/>
                <a:ea typeface="Times New Roman" panose="02020603050405020304" pitchFamily="18" charset="0"/>
                <a:cs typeface="Arial" panose="020B0604020202020204" pitchFamily="34" charset="0"/>
              </a:rPr>
              <a:t>BUTS</a:t>
            </a:r>
            <a:endParaRPr lang="fr-FR" altLang="fr-FR" sz="600" dirty="0">
              <a:solidFill>
                <a:schemeClr val="bg1"/>
              </a:solidFill>
              <a:latin typeface="+mj-lt"/>
            </a:endParaRPr>
          </a:p>
          <a:p>
            <a:pPr eaLnBrk="0" fontAlgn="base" hangingPunct="0">
              <a:spcBef>
                <a:spcPct val="0"/>
              </a:spcBef>
              <a:spcAft>
                <a:spcPct val="0"/>
              </a:spcAft>
            </a:pPr>
            <a:endParaRPr lang="fr-FR" altLang="fr-FR" dirty="0">
              <a:solidFill>
                <a:schemeClr val="bg1"/>
              </a:solidFill>
              <a:latin typeface="+mj-lt"/>
            </a:endParaRPr>
          </a:p>
        </p:txBody>
      </p:sp>
      <p:graphicFrame>
        <p:nvGraphicFramePr>
          <p:cNvPr id="30" name="Tableau 29">
            <a:extLst>
              <a:ext uri="{FF2B5EF4-FFF2-40B4-BE49-F238E27FC236}">
                <a16:creationId xmlns:a16="http://schemas.microsoft.com/office/drawing/2014/main" id="{2CBEA734-F340-46BB-A7AB-9FD555FFA543}"/>
              </a:ext>
            </a:extLst>
          </p:cNvPr>
          <p:cNvGraphicFramePr>
            <a:graphicFrameLocks noGrp="1"/>
          </p:cNvGraphicFramePr>
          <p:nvPr>
            <p:extLst>
              <p:ext uri="{D42A27DB-BD31-4B8C-83A1-F6EECF244321}">
                <p14:modId xmlns:p14="http://schemas.microsoft.com/office/powerpoint/2010/main" val="107035286"/>
              </p:ext>
            </p:extLst>
          </p:nvPr>
        </p:nvGraphicFramePr>
        <p:xfrm>
          <a:off x="2536280" y="2305164"/>
          <a:ext cx="7304139" cy="595821"/>
        </p:xfrm>
        <a:graphic>
          <a:graphicData uri="http://schemas.openxmlformats.org/drawingml/2006/table">
            <a:tbl>
              <a:tblPr firstRow="1" firstCol="1" bandRow="1"/>
              <a:tblGrid>
                <a:gridCol w="3671785">
                  <a:extLst>
                    <a:ext uri="{9D8B030D-6E8A-4147-A177-3AD203B41FA5}">
                      <a16:colId xmlns:a16="http://schemas.microsoft.com/office/drawing/2014/main" val="451460482"/>
                    </a:ext>
                  </a:extLst>
                </a:gridCol>
                <a:gridCol w="3632354">
                  <a:extLst>
                    <a:ext uri="{9D8B030D-6E8A-4147-A177-3AD203B41FA5}">
                      <a16:colId xmlns:a16="http://schemas.microsoft.com/office/drawing/2014/main" val="1692703715"/>
                    </a:ext>
                  </a:extLst>
                </a:gridCol>
              </a:tblGrid>
              <a:tr h="0">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Les messages que je fais passer</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Les messages que je veux entendre</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3447478382"/>
                  </a:ext>
                </a:extLst>
              </a:tr>
              <a:tr h="0">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1176253710"/>
                  </a:ext>
                </a:extLst>
              </a:tr>
            </a:tbl>
          </a:graphicData>
        </a:graphic>
      </p:graphicFrame>
      <p:sp>
        <p:nvSpPr>
          <p:cNvPr id="31" name="Rectangle 8">
            <a:extLst>
              <a:ext uri="{FF2B5EF4-FFF2-40B4-BE49-F238E27FC236}">
                <a16:creationId xmlns:a16="http://schemas.microsoft.com/office/drawing/2014/main" id="{3D7F99AB-ACA9-4674-8BD6-7296842DA2DB}"/>
              </a:ext>
            </a:extLst>
          </p:cNvPr>
          <p:cNvSpPr>
            <a:spLocks noChangeArrowheads="1"/>
          </p:cNvSpPr>
          <p:nvPr/>
        </p:nvSpPr>
        <p:spPr bwMode="auto">
          <a:xfrm>
            <a:off x="2488882" y="1986146"/>
            <a:ext cx="97975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100" dirty="0">
                <a:solidFill>
                  <a:schemeClr val="bg1"/>
                </a:solidFill>
                <a:latin typeface="+mj-lt"/>
                <a:ea typeface="Times New Roman" panose="02020603050405020304" pitchFamily="18" charset="0"/>
                <a:cs typeface="Arial" panose="020B0604020202020204" pitchFamily="34" charset="0"/>
              </a:rPr>
              <a:t>CONTENUS</a:t>
            </a:r>
            <a:endParaRPr lang="fr-FR" altLang="fr-FR" sz="600" dirty="0">
              <a:solidFill>
                <a:schemeClr val="bg1"/>
              </a:solidFill>
              <a:latin typeface="+mj-lt"/>
            </a:endParaRPr>
          </a:p>
          <a:p>
            <a:pPr eaLnBrk="0" fontAlgn="base" hangingPunct="0">
              <a:spcBef>
                <a:spcPct val="0"/>
              </a:spcBef>
              <a:spcAft>
                <a:spcPct val="0"/>
              </a:spcAft>
            </a:pPr>
            <a:endParaRPr lang="fr-FR" altLang="fr-FR" dirty="0">
              <a:solidFill>
                <a:schemeClr val="bg1"/>
              </a:solidFill>
              <a:latin typeface="+mj-lt"/>
            </a:endParaRPr>
          </a:p>
        </p:txBody>
      </p:sp>
      <p:graphicFrame>
        <p:nvGraphicFramePr>
          <p:cNvPr id="34" name="Tableau 33">
            <a:extLst>
              <a:ext uri="{FF2B5EF4-FFF2-40B4-BE49-F238E27FC236}">
                <a16:creationId xmlns:a16="http://schemas.microsoft.com/office/drawing/2014/main" id="{B94FE603-573A-4DE1-9FEB-C76C111A1A4E}"/>
              </a:ext>
            </a:extLst>
          </p:cNvPr>
          <p:cNvGraphicFramePr>
            <a:graphicFrameLocks noGrp="1"/>
          </p:cNvGraphicFramePr>
          <p:nvPr>
            <p:extLst>
              <p:ext uri="{D42A27DB-BD31-4B8C-83A1-F6EECF244321}">
                <p14:modId xmlns:p14="http://schemas.microsoft.com/office/powerpoint/2010/main" val="2966499800"/>
              </p:ext>
            </p:extLst>
          </p:nvPr>
        </p:nvGraphicFramePr>
        <p:xfrm>
          <a:off x="2539605" y="3512309"/>
          <a:ext cx="7300813" cy="595821"/>
        </p:xfrm>
        <a:graphic>
          <a:graphicData uri="http://schemas.openxmlformats.org/drawingml/2006/table">
            <a:tbl>
              <a:tblPr firstRow="1" firstCol="1" bandRow="1"/>
              <a:tblGrid>
                <a:gridCol w="7300813">
                  <a:extLst>
                    <a:ext uri="{9D8B030D-6E8A-4147-A177-3AD203B41FA5}">
                      <a16:colId xmlns:a16="http://schemas.microsoft.com/office/drawing/2014/main" val="3750892089"/>
                    </a:ext>
                  </a:extLst>
                </a:gridCol>
              </a:tblGrid>
              <a:tr h="0">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Les points de contact existants avec mon public</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4025234722"/>
                  </a:ext>
                </a:extLst>
              </a:tr>
              <a:tr h="0">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3141891575"/>
                  </a:ext>
                </a:extLst>
              </a:tr>
            </a:tbl>
          </a:graphicData>
        </a:graphic>
      </p:graphicFrame>
      <p:sp>
        <p:nvSpPr>
          <p:cNvPr id="35" name="Rectangle 10">
            <a:extLst>
              <a:ext uri="{FF2B5EF4-FFF2-40B4-BE49-F238E27FC236}">
                <a16:creationId xmlns:a16="http://schemas.microsoft.com/office/drawing/2014/main" id="{B9F5608B-8811-499E-A7B9-E2A96BFD2CDF}"/>
              </a:ext>
            </a:extLst>
          </p:cNvPr>
          <p:cNvSpPr>
            <a:spLocks noChangeArrowheads="1"/>
          </p:cNvSpPr>
          <p:nvPr/>
        </p:nvSpPr>
        <p:spPr bwMode="auto">
          <a:xfrm>
            <a:off x="2453305" y="3191016"/>
            <a:ext cx="96372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100" dirty="0">
                <a:solidFill>
                  <a:schemeClr val="bg1"/>
                </a:solidFill>
                <a:latin typeface="+mj-lt"/>
                <a:ea typeface="Times New Roman" panose="02020603050405020304" pitchFamily="18" charset="0"/>
                <a:cs typeface="Arial" panose="020B0604020202020204" pitchFamily="34" charset="0"/>
              </a:rPr>
              <a:t>CONTACTS</a:t>
            </a:r>
            <a:endParaRPr lang="fr-FR" altLang="fr-FR" sz="600" dirty="0">
              <a:solidFill>
                <a:schemeClr val="bg1"/>
              </a:solidFill>
              <a:latin typeface="+mj-lt"/>
            </a:endParaRPr>
          </a:p>
          <a:p>
            <a:pPr eaLnBrk="0" fontAlgn="base" hangingPunct="0">
              <a:spcBef>
                <a:spcPct val="0"/>
              </a:spcBef>
              <a:spcAft>
                <a:spcPct val="0"/>
              </a:spcAft>
            </a:pPr>
            <a:endParaRPr lang="fr-FR" altLang="fr-FR" dirty="0">
              <a:solidFill>
                <a:schemeClr val="bg1"/>
              </a:solidFill>
              <a:latin typeface="+mj-lt"/>
            </a:endParaRPr>
          </a:p>
        </p:txBody>
      </p:sp>
      <p:graphicFrame>
        <p:nvGraphicFramePr>
          <p:cNvPr id="38" name="Tableau 37">
            <a:extLst>
              <a:ext uri="{FF2B5EF4-FFF2-40B4-BE49-F238E27FC236}">
                <a16:creationId xmlns:a16="http://schemas.microsoft.com/office/drawing/2014/main" id="{AD08940C-6C50-44F4-A6BD-FB212858218D}"/>
              </a:ext>
            </a:extLst>
          </p:cNvPr>
          <p:cNvGraphicFramePr>
            <a:graphicFrameLocks noGrp="1"/>
          </p:cNvGraphicFramePr>
          <p:nvPr>
            <p:extLst>
              <p:ext uri="{D42A27DB-BD31-4B8C-83A1-F6EECF244321}">
                <p14:modId xmlns:p14="http://schemas.microsoft.com/office/powerpoint/2010/main" val="2894654864"/>
              </p:ext>
            </p:extLst>
          </p:nvPr>
        </p:nvGraphicFramePr>
        <p:xfrm>
          <a:off x="2533074" y="4732332"/>
          <a:ext cx="7307343" cy="595821"/>
        </p:xfrm>
        <a:graphic>
          <a:graphicData uri="http://schemas.openxmlformats.org/drawingml/2006/table">
            <a:tbl>
              <a:tblPr firstRow="1" firstCol="1" bandRow="1"/>
              <a:tblGrid>
                <a:gridCol w="3712263">
                  <a:extLst>
                    <a:ext uri="{9D8B030D-6E8A-4147-A177-3AD203B41FA5}">
                      <a16:colId xmlns:a16="http://schemas.microsoft.com/office/drawing/2014/main" val="3667765659"/>
                    </a:ext>
                  </a:extLst>
                </a:gridCol>
                <a:gridCol w="3595080">
                  <a:extLst>
                    <a:ext uri="{9D8B030D-6E8A-4147-A177-3AD203B41FA5}">
                      <a16:colId xmlns:a16="http://schemas.microsoft.com/office/drawing/2014/main" val="4284397522"/>
                    </a:ext>
                  </a:extLst>
                </a:gridCol>
              </a:tblGrid>
              <a:tr h="0">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But de communication</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Média social pertinent</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3936567119"/>
                  </a:ext>
                </a:extLst>
              </a:tr>
              <a:tr h="0">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829819210"/>
                  </a:ext>
                </a:extLst>
              </a:tr>
            </a:tbl>
          </a:graphicData>
        </a:graphic>
      </p:graphicFrame>
      <p:sp>
        <p:nvSpPr>
          <p:cNvPr id="39" name="Rectangle 12">
            <a:extLst>
              <a:ext uri="{FF2B5EF4-FFF2-40B4-BE49-F238E27FC236}">
                <a16:creationId xmlns:a16="http://schemas.microsoft.com/office/drawing/2014/main" id="{40CA4B9A-D7C0-41ED-B904-6C313178B93C}"/>
              </a:ext>
            </a:extLst>
          </p:cNvPr>
          <p:cNvSpPr>
            <a:spLocks noChangeArrowheads="1"/>
          </p:cNvSpPr>
          <p:nvPr/>
        </p:nvSpPr>
        <p:spPr bwMode="auto">
          <a:xfrm>
            <a:off x="2408687" y="4362283"/>
            <a:ext cx="249619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100" dirty="0">
                <a:solidFill>
                  <a:schemeClr val="bg1"/>
                </a:solidFill>
                <a:latin typeface="+mj-lt"/>
                <a:ea typeface="Times New Roman" panose="02020603050405020304" pitchFamily="18" charset="0"/>
                <a:cs typeface="Arial" panose="020B0604020202020204" pitchFamily="34" charset="0"/>
              </a:rPr>
              <a:t>TRADUCTION DANS LE CONCRET</a:t>
            </a:r>
            <a:endParaRPr lang="fr-FR" altLang="fr-FR" sz="600" dirty="0">
              <a:solidFill>
                <a:schemeClr val="bg1"/>
              </a:solidFill>
              <a:latin typeface="+mj-lt"/>
            </a:endParaRPr>
          </a:p>
          <a:p>
            <a:pPr eaLnBrk="0" fontAlgn="base" hangingPunct="0">
              <a:spcBef>
                <a:spcPct val="0"/>
              </a:spcBef>
              <a:spcAft>
                <a:spcPct val="0"/>
              </a:spcAft>
            </a:pPr>
            <a:endParaRPr lang="fr-FR" altLang="fr-FR" dirty="0">
              <a:solidFill>
                <a:schemeClr val="bg1"/>
              </a:solidFill>
              <a:latin typeface="+mj-lt"/>
            </a:endParaRPr>
          </a:p>
        </p:txBody>
      </p:sp>
      <p:graphicFrame>
        <p:nvGraphicFramePr>
          <p:cNvPr id="42" name="Tableau 41">
            <a:extLst>
              <a:ext uri="{FF2B5EF4-FFF2-40B4-BE49-F238E27FC236}">
                <a16:creationId xmlns:a16="http://schemas.microsoft.com/office/drawing/2014/main" id="{A514FAD6-E7E2-41CF-BD0A-0E8A4F558301}"/>
              </a:ext>
            </a:extLst>
          </p:cNvPr>
          <p:cNvGraphicFramePr>
            <a:graphicFrameLocks noGrp="1"/>
          </p:cNvGraphicFramePr>
          <p:nvPr>
            <p:extLst>
              <p:ext uri="{D42A27DB-BD31-4B8C-83A1-F6EECF244321}">
                <p14:modId xmlns:p14="http://schemas.microsoft.com/office/powerpoint/2010/main" val="3312674753"/>
              </p:ext>
            </p:extLst>
          </p:nvPr>
        </p:nvGraphicFramePr>
        <p:xfrm>
          <a:off x="2539605" y="5959143"/>
          <a:ext cx="7300811" cy="595821"/>
        </p:xfrm>
        <a:graphic>
          <a:graphicData uri="http://schemas.openxmlformats.org/drawingml/2006/table">
            <a:tbl>
              <a:tblPr firstRow="1" firstCol="1" bandRow="1"/>
              <a:tblGrid>
                <a:gridCol w="3708945">
                  <a:extLst>
                    <a:ext uri="{9D8B030D-6E8A-4147-A177-3AD203B41FA5}">
                      <a16:colId xmlns:a16="http://schemas.microsoft.com/office/drawing/2014/main" val="3950743228"/>
                    </a:ext>
                  </a:extLst>
                </a:gridCol>
                <a:gridCol w="3591866">
                  <a:extLst>
                    <a:ext uri="{9D8B030D-6E8A-4147-A177-3AD203B41FA5}">
                      <a16:colId xmlns:a16="http://schemas.microsoft.com/office/drawing/2014/main" val="1134898682"/>
                    </a:ext>
                  </a:extLst>
                </a:gridCol>
              </a:tblGrid>
              <a:tr h="0">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Qu’est-ce que je mesure ?</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spcAft>
                          <a:spcPts val="0"/>
                        </a:spcAft>
                      </a:pPr>
                      <a:r>
                        <a:rPr lang="fr-FR"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C’est un succès si...</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3025688335"/>
                  </a:ext>
                </a:extLst>
              </a:tr>
              <a:tr h="0">
                <a:tc>
                  <a:txBody>
                    <a:bodyPr/>
                    <a:lstStyle/>
                    <a:p>
                      <a:pPr>
                        <a:lnSpc>
                          <a:spcPct val="107000"/>
                        </a:lnSpc>
                      </a:pPr>
                      <a:endParaRPr lang="fr-FR" sz="110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tc>
                  <a:txBody>
                    <a:bodyPr/>
                    <a:lstStyle/>
                    <a:p>
                      <a:pPr>
                        <a:lnSpc>
                          <a:spcPct val="107000"/>
                        </a:lnSpc>
                      </a:pPr>
                      <a:endParaRPr lang="fr-FR" sz="1100" dirty="0">
                        <a:solidFill>
                          <a:schemeClr val="bg1"/>
                        </a:solidFill>
                        <a:effectLst/>
                        <a:latin typeface="Calibri" panose="020F0502020204030204" pitchFamily="34" charset="0"/>
                        <a:cs typeface="Times New Roman" panose="02020603050405020304" pitchFamily="18" charset="0"/>
                      </a:endParaRPr>
                    </a:p>
                  </a:txBody>
                  <a:tcPr marL="63500" marR="63500" marT="63500" marB="63500">
                    <a:lnL w="12700" cap="flat" cmpd="sng" algn="ctr">
                      <a:solidFill>
                        <a:srgbClr val="D1D5D5"/>
                      </a:solidFill>
                      <a:prstDash val="solid"/>
                      <a:round/>
                      <a:headEnd type="none" w="med" len="med"/>
                      <a:tailEnd type="none" w="med" len="med"/>
                    </a:lnL>
                    <a:lnR w="12700" cap="flat" cmpd="sng" algn="ctr">
                      <a:solidFill>
                        <a:srgbClr val="D1D5D5"/>
                      </a:solidFill>
                      <a:prstDash val="solid"/>
                      <a:round/>
                      <a:headEnd type="none" w="med" len="med"/>
                      <a:tailEnd type="none" w="med" len="med"/>
                    </a:lnR>
                    <a:lnT w="12700" cap="flat" cmpd="sng" algn="ctr">
                      <a:solidFill>
                        <a:srgbClr val="D1D5D5"/>
                      </a:solidFill>
                      <a:prstDash val="solid"/>
                      <a:round/>
                      <a:headEnd type="none" w="med" len="med"/>
                      <a:tailEnd type="none" w="med" len="med"/>
                    </a:lnT>
                    <a:lnB w="12700" cap="flat" cmpd="sng" algn="ctr">
                      <a:solidFill>
                        <a:srgbClr val="D1D5D5"/>
                      </a:solidFill>
                      <a:prstDash val="solid"/>
                      <a:round/>
                      <a:headEnd type="none" w="med" len="med"/>
                      <a:tailEnd type="none" w="med" len="med"/>
                    </a:lnB>
                  </a:tcPr>
                </a:tc>
                <a:extLst>
                  <a:ext uri="{0D108BD9-81ED-4DB2-BD59-A6C34878D82A}">
                    <a16:rowId xmlns:a16="http://schemas.microsoft.com/office/drawing/2014/main" val="65352204"/>
                  </a:ext>
                </a:extLst>
              </a:tr>
            </a:tbl>
          </a:graphicData>
        </a:graphic>
      </p:graphicFrame>
      <p:sp>
        <p:nvSpPr>
          <p:cNvPr id="43" name="Rectangle 14">
            <a:extLst>
              <a:ext uri="{FF2B5EF4-FFF2-40B4-BE49-F238E27FC236}">
                <a16:creationId xmlns:a16="http://schemas.microsoft.com/office/drawing/2014/main" id="{184EF0C1-C922-4F8F-BD70-A7DD9E6E99E2}"/>
              </a:ext>
            </a:extLst>
          </p:cNvPr>
          <p:cNvSpPr>
            <a:spLocks noChangeArrowheads="1"/>
          </p:cNvSpPr>
          <p:nvPr/>
        </p:nvSpPr>
        <p:spPr bwMode="auto">
          <a:xfrm>
            <a:off x="2482918" y="5618498"/>
            <a:ext cx="79060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100" dirty="0">
                <a:solidFill>
                  <a:schemeClr val="bg1"/>
                </a:solidFill>
                <a:latin typeface="+mj-lt"/>
                <a:ea typeface="Times New Roman" panose="02020603050405020304" pitchFamily="18" charset="0"/>
                <a:cs typeface="Arial" panose="020B0604020202020204" pitchFamily="34" charset="0"/>
              </a:rPr>
              <a:t>MESURE</a:t>
            </a:r>
            <a:endParaRPr lang="fr-FR" altLang="fr-FR" sz="600" dirty="0">
              <a:solidFill>
                <a:schemeClr val="bg1"/>
              </a:solidFill>
              <a:latin typeface="+mj-lt"/>
            </a:endParaRPr>
          </a:p>
          <a:p>
            <a:pPr eaLnBrk="0" fontAlgn="base" hangingPunct="0">
              <a:spcBef>
                <a:spcPct val="0"/>
              </a:spcBef>
              <a:spcAft>
                <a:spcPct val="0"/>
              </a:spcAft>
            </a:pPr>
            <a:endParaRPr lang="fr-FR" altLang="fr-FR" dirty="0">
              <a:solidFill>
                <a:schemeClr val="bg1"/>
              </a:solidFill>
              <a:latin typeface="+mj-lt"/>
            </a:endParaRPr>
          </a:p>
        </p:txBody>
      </p:sp>
      <p:sp>
        <p:nvSpPr>
          <p:cNvPr id="44" name="Rectangle 43">
            <a:extLst>
              <a:ext uri="{FF2B5EF4-FFF2-40B4-BE49-F238E27FC236}">
                <a16:creationId xmlns:a16="http://schemas.microsoft.com/office/drawing/2014/main" id="{FC51637C-D463-4E50-886D-563D062BB2E5}"/>
              </a:ext>
            </a:extLst>
          </p:cNvPr>
          <p:cNvSpPr/>
          <p:nvPr/>
        </p:nvSpPr>
        <p:spPr>
          <a:xfrm>
            <a:off x="9192344" y="6642556"/>
            <a:ext cx="792088" cy="215444"/>
          </a:xfrm>
          <a:prstGeom prst="rect">
            <a:avLst/>
          </a:prstGeom>
        </p:spPr>
        <p:txBody>
          <a:bodyPr wrap="square">
            <a:spAutoFit/>
          </a:bodyPr>
          <a:lstStyle/>
          <a:p>
            <a:r>
              <a:rPr lang="fr-FR" sz="800" dirty="0">
                <a:hlinkClick r:id="rId3"/>
              </a:rPr>
              <a:t>d’après UNIL</a:t>
            </a:r>
            <a:endParaRPr lang="fr-FR" sz="800" dirty="0"/>
          </a:p>
        </p:txBody>
      </p:sp>
    </p:spTree>
    <p:extLst>
      <p:ext uri="{BB962C8B-B14F-4D97-AF65-F5344CB8AC3E}">
        <p14:creationId xmlns:p14="http://schemas.microsoft.com/office/powerpoint/2010/main" val="16564861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AF5CEF8-C26A-42A0-B301-6F9500F2B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391" y="1143170"/>
            <a:ext cx="6889164" cy="4404183"/>
          </a:xfrm>
          <a:prstGeom prst="rect">
            <a:avLst/>
          </a:prstGeom>
        </p:spPr>
      </p:pic>
      <p:sp>
        <p:nvSpPr>
          <p:cNvPr id="3" name="ZoneTexte 2">
            <a:extLst>
              <a:ext uri="{FF2B5EF4-FFF2-40B4-BE49-F238E27FC236}">
                <a16:creationId xmlns:a16="http://schemas.microsoft.com/office/drawing/2014/main" id="{74D5A2DF-B9F6-1823-4DBE-0021A6B928EC}"/>
              </a:ext>
            </a:extLst>
          </p:cNvPr>
          <p:cNvSpPr txBox="1"/>
          <p:nvPr/>
        </p:nvSpPr>
        <p:spPr>
          <a:xfrm>
            <a:off x="5200073" y="5607108"/>
            <a:ext cx="1959264" cy="215444"/>
          </a:xfrm>
          <a:prstGeom prst="rect">
            <a:avLst/>
          </a:prstGeom>
          <a:noFill/>
        </p:spPr>
        <p:txBody>
          <a:bodyPr wrap="square">
            <a:spAutoFit/>
          </a:bodyPr>
          <a:lstStyle/>
          <a:p>
            <a:r>
              <a:rPr lang="fr-FR" sz="800" dirty="0">
                <a:hlinkClick r:id="rId4"/>
              </a:rPr>
              <a:t>https://twitter.com/drdonnayates</a:t>
            </a:r>
            <a:endParaRPr lang="fr-FR" dirty="0"/>
          </a:p>
        </p:txBody>
      </p:sp>
    </p:spTree>
    <p:extLst>
      <p:ext uri="{BB962C8B-B14F-4D97-AF65-F5344CB8AC3E}">
        <p14:creationId xmlns:p14="http://schemas.microsoft.com/office/powerpoint/2010/main" val="34216359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1C80C-6FF5-4959-BA5B-EFC467F2709B}"/>
              </a:ext>
            </a:extLst>
          </p:cNvPr>
          <p:cNvSpPr>
            <a:spLocks noGrp="1"/>
          </p:cNvSpPr>
          <p:nvPr>
            <p:ph type="title"/>
          </p:nvPr>
        </p:nvSpPr>
        <p:spPr/>
        <p:txBody>
          <a:bodyPr/>
          <a:lstStyle/>
          <a:p>
            <a:r>
              <a:rPr lang="fr-FR" dirty="0"/>
              <a:t>Ce que les réseaux sociaux apportent à la science et au débat public</a:t>
            </a:r>
            <a:br>
              <a:rPr lang="fr-FR" dirty="0"/>
            </a:br>
            <a:r>
              <a:rPr lang="fr-FR" sz="2000" dirty="0">
                <a:solidFill>
                  <a:prstClr val="white">
                    <a:lumMod val="50000"/>
                  </a:prstClr>
                </a:solidFill>
              </a:rPr>
              <a:t>un global </a:t>
            </a:r>
            <a:r>
              <a:rPr lang="fr-FR" sz="2000" i="1" dirty="0">
                <a:solidFill>
                  <a:prstClr val="white">
                    <a:lumMod val="50000"/>
                  </a:prstClr>
                </a:solidFill>
              </a:rPr>
              <a:t>statu quo </a:t>
            </a:r>
            <a:r>
              <a:rPr lang="fr-FR" sz="2000" dirty="0">
                <a:solidFill>
                  <a:prstClr val="white">
                    <a:lumMod val="50000"/>
                  </a:prstClr>
                </a:solidFill>
              </a:rPr>
              <a:t>?</a:t>
            </a:r>
            <a:br>
              <a:rPr lang="fr-FR" sz="2000" dirty="0">
                <a:solidFill>
                  <a:prstClr val="white">
                    <a:lumMod val="50000"/>
                  </a:prstClr>
                </a:solidFill>
              </a:rPr>
            </a:br>
            <a:endParaRPr lang="fr-FR" sz="2000" dirty="0">
              <a:solidFill>
                <a:prstClr val="white">
                  <a:lumMod val="50000"/>
                </a:prstClr>
              </a:solidFill>
            </a:endParaRPr>
          </a:p>
        </p:txBody>
      </p:sp>
      <p:sp>
        <p:nvSpPr>
          <p:cNvPr id="4" name="Rectangle 3">
            <a:extLst>
              <a:ext uri="{FF2B5EF4-FFF2-40B4-BE49-F238E27FC236}">
                <a16:creationId xmlns:a16="http://schemas.microsoft.com/office/drawing/2014/main" id="{80017DC4-FAAD-47ED-8902-01B82AC8CF6C}"/>
              </a:ext>
            </a:extLst>
          </p:cNvPr>
          <p:cNvSpPr/>
          <p:nvPr/>
        </p:nvSpPr>
        <p:spPr>
          <a:xfrm>
            <a:off x="435428" y="2491343"/>
            <a:ext cx="7171872"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2200" b="0" i="1" u="none" strike="noStrike" kern="1200" cap="none" spc="0" normalizeH="0" baseline="0" noProof="0" dirty="0">
                <a:ln>
                  <a:noFill/>
                </a:ln>
                <a:solidFill>
                  <a:prstClr val="white"/>
                </a:solidFill>
                <a:effectLst/>
                <a:uLnTx/>
                <a:uFillTx/>
                <a:latin typeface="Arial" panose="020B0604020202020204"/>
                <a:ea typeface="+mn-ea"/>
                <a:cs typeface="+mn-cs"/>
              </a:rPr>
              <a:t>Our results suggest that social media does not broaden scientific communication, but rather replicates and perpetuates pre-established disciplinary boundaries.</a:t>
            </a:r>
            <a:r>
              <a:rPr kumimoji="0" lang="en-US" sz="22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Q. </a:t>
            </a:r>
            <a:r>
              <a:rPr kumimoji="0" lang="en-US" sz="800" b="0" i="0" u="none" strike="noStrike" kern="1200" cap="none" spc="0" normalizeH="0" baseline="0" noProof="0" dirty="0" err="1">
                <a:ln>
                  <a:noFill/>
                </a:ln>
                <a:solidFill>
                  <a:prstClr val="white"/>
                </a:solidFill>
                <a:effectLst/>
                <a:uLnTx/>
                <a:uFillTx/>
                <a:latin typeface="Arial" panose="020B0604020202020204"/>
                <a:ea typeface="+mn-ea"/>
                <a:cs typeface="+mn-cs"/>
              </a:rPr>
              <a:t>Ke</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 et al., 2017, </a:t>
            </a:r>
            <a:r>
              <a:rPr kumimoji="0" lang="en-US" sz="800" b="0" i="0" u="none" strike="noStrike" kern="1200" cap="none" spc="0" normalizeH="0" baseline="0" noProof="0" dirty="0">
                <a:ln>
                  <a:noFill/>
                </a:ln>
                <a:solidFill>
                  <a:srgbClr val="D1D5D5"/>
                </a:solidFill>
                <a:effectLst/>
                <a:uLnTx/>
                <a:uFillTx/>
                <a:latin typeface="Arial" panose="020B0604020202020204"/>
                <a:ea typeface="+mn-ea"/>
                <a:cs typeface="+mn-cs"/>
                <a:hlinkClick r:id="rId3"/>
              </a:rPr>
              <a:t>https://blogs.lse.ac.uk/impactofsocialsciences/2017/07/12/scientific-birds-of-a-feather-flock-together-science-communication-on-social-media-rarely-happens-across-or-beyond-disciplinary-boundaries/</a:t>
            </a:r>
            <a:r>
              <a:rPr kumimoji="0" lang="en-US" sz="800" b="0" i="0" u="none" strike="noStrike" kern="1200" cap="none" spc="0" normalizeH="0" baseline="0" noProof="0" dirty="0">
                <a:ln>
                  <a:noFill/>
                </a:ln>
                <a:solidFill>
                  <a:srgbClr val="D1D5D5"/>
                </a:solidFill>
                <a:effectLst/>
                <a:uLnTx/>
                <a:uFillTx/>
                <a:latin typeface="Arial" panose="020B0604020202020204"/>
                <a:ea typeface="+mn-ea"/>
                <a:cs typeface="+mn-cs"/>
              </a:rPr>
              <a:t> </a:t>
            </a:r>
            <a:endParaRPr kumimoji="0" lang="fr-FR" sz="800" b="0" i="0" u="none" strike="noStrike" kern="1200" cap="none" spc="0" normalizeH="0" baseline="0" noProof="0" dirty="0">
              <a:ln>
                <a:noFill/>
              </a:ln>
              <a:solidFill>
                <a:srgbClr val="D1D5D5"/>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2D13C71-E57B-A23A-55D5-700AC79D6601}"/>
              </a:ext>
            </a:extLst>
          </p:cNvPr>
          <p:cNvSpPr/>
          <p:nvPr/>
        </p:nvSpPr>
        <p:spPr>
          <a:xfrm>
            <a:off x="5782128" y="4676993"/>
            <a:ext cx="6076950" cy="169277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Arial" panose="020B0604020202020204"/>
                <a:ea typeface="+mn-ea"/>
                <a:cs typeface="+mn-cs"/>
              </a:rPr>
              <a:t>“Rewards flow to those who are known, valued and heard while those who are unknown, unvalued and unheard struggle to increase their standing.</a:t>
            </a:r>
            <a:r>
              <a:rPr kumimoji="0" lang="en-US" sz="2200" b="0" i="0" u="none" strike="noStrike" kern="1200" cap="none" spc="0" normalizeH="0" baseline="0" noProof="0" dirty="0">
                <a:ln>
                  <a:noFill/>
                </a:ln>
                <a:solidFill>
                  <a:prstClr val="white"/>
                </a:solidFill>
                <a:effectLst/>
                <a:uLnTx/>
                <a:uFillTx/>
                <a:latin typeface="Arial" panose="020B060402020202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M. Carrigan, 2019, </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hlinkClick r:id="rId4"/>
              </a:rPr>
              <a:t>https://blogs.lse.ac.uk/impactofsocialsciences/2019/12/16/from-hermits-to-celebrities-how-social-media-is-reshaping-academic-hierarchies-and-what-we-can-do-about-it/</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D1D5D5"/>
                </a:solidFill>
                <a:effectLst/>
                <a:uLnTx/>
                <a:uFillTx/>
                <a:latin typeface="Arial" panose="020B0604020202020204"/>
                <a:ea typeface="+mn-ea"/>
                <a:cs typeface="+mn-cs"/>
              </a:rPr>
              <a:t> </a:t>
            </a:r>
            <a:endParaRPr kumimoji="0" lang="fr-FR" sz="800" b="0" i="0" u="none" strike="noStrike" kern="1200" cap="none" spc="0" normalizeH="0" baseline="0" noProof="0" dirty="0">
              <a:ln>
                <a:noFill/>
              </a:ln>
              <a:solidFill>
                <a:srgbClr val="D1D5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14414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1C80C-6FF5-4959-BA5B-EFC467F2709B}"/>
              </a:ext>
            </a:extLst>
          </p:cNvPr>
          <p:cNvSpPr>
            <a:spLocks noGrp="1"/>
          </p:cNvSpPr>
          <p:nvPr>
            <p:ph type="title"/>
          </p:nvPr>
        </p:nvSpPr>
        <p:spPr/>
        <p:txBody>
          <a:bodyPr>
            <a:normAutofit/>
          </a:bodyPr>
          <a:lstStyle/>
          <a:p>
            <a:r>
              <a:rPr lang="fr-FR" dirty="0"/>
              <a:t>Ce que les réseaux sociaux apportent à la science et au débat public</a:t>
            </a:r>
            <a:br>
              <a:rPr lang="fr-FR" dirty="0"/>
            </a:br>
            <a:r>
              <a:rPr kumimoji="0" lang="fr-FR" sz="20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le moyen d’une meilleure science ?</a:t>
            </a:r>
            <a:br>
              <a:rPr lang="fr-FR" dirty="0"/>
            </a:br>
            <a:endParaRPr lang="fr-FR" dirty="0">
              <a:highlight>
                <a:srgbClr val="FFFF00"/>
              </a:highlight>
            </a:endParaRPr>
          </a:p>
        </p:txBody>
      </p:sp>
      <p:pic>
        <p:nvPicPr>
          <p:cNvPr id="8" name="Image 7">
            <a:extLst>
              <a:ext uri="{FF2B5EF4-FFF2-40B4-BE49-F238E27FC236}">
                <a16:creationId xmlns:a16="http://schemas.microsoft.com/office/drawing/2014/main" id="{FAFBB39B-882C-138F-3FFF-E6842CE10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625" y="1910189"/>
            <a:ext cx="4477375" cy="4372585"/>
          </a:xfrm>
          <a:prstGeom prst="rect">
            <a:avLst/>
          </a:prstGeom>
        </p:spPr>
      </p:pic>
      <p:sp>
        <p:nvSpPr>
          <p:cNvPr id="10" name="ZoneTexte 9">
            <a:extLst>
              <a:ext uri="{FF2B5EF4-FFF2-40B4-BE49-F238E27FC236}">
                <a16:creationId xmlns:a16="http://schemas.microsoft.com/office/drawing/2014/main" id="{B867AD15-24B5-2AC4-80AF-AD3E70BDCE0D}"/>
              </a:ext>
            </a:extLst>
          </p:cNvPr>
          <p:cNvSpPr txBox="1"/>
          <p:nvPr/>
        </p:nvSpPr>
        <p:spPr>
          <a:xfrm>
            <a:off x="2602524" y="6282774"/>
            <a:ext cx="6096000" cy="215444"/>
          </a:xfrm>
          <a:prstGeom prst="rect">
            <a:avLst/>
          </a:prstGeom>
          <a:noFill/>
        </p:spPr>
        <p:txBody>
          <a:bodyPr wrap="square">
            <a:spAutoFit/>
          </a:bodyPr>
          <a:lstStyle/>
          <a:p>
            <a:r>
              <a:rPr lang="fr-FR" sz="800" dirty="0">
                <a:hlinkClick r:id="rId4"/>
              </a:rPr>
              <a:t>https://twitter.com/adfillon/status/1738146528202518660</a:t>
            </a:r>
            <a:r>
              <a:rPr lang="fr-FR" sz="800" dirty="0"/>
              <a:t> </a:t>
            </a:r>
          </a:p>
        </p:txBody>
      </p:sp>
      <p:pic>
        <p:nvPicPr>
          <p:cNvPr id="12" name="Image 11">
            <a:extLst>
              <a:ext uri="{FF2B5EF4-FFF2-40B4-BE49-F238E27FC236}">
                <a16:creationId xmlns:a16="http://schemas.microsoft.com/office/drawing/2014/main" id="{DF8CE8C0-F13B-5F5B-D3E1-181066328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5622" y="1910189"/>
            <a:ext cx="4138178" cy="4372585"/>
          </a:xfrm>
          <a:prstGeom prst="rect">
            <a:avLst/>
          </a:prstGeom>
        </p:spPr>
      </p:pic>
      <p:sp>
        <p:nvSpPr>
          <p:cNvPr id="14" name="ZoneTexte 13">
            <a:extLst>
              <a:ext uri="{FF2B5EF4-FFF2-40B4-BE49-F238E27FC236}">
                <a16:creationId xmlns:a16="http://schemas.microsoft.com/office/drawing/2014/main" id="{9EA2E7AA-A42F-9464-7F81-0D49111D64C0}"/>
              </a:ext>
            </a:extLst>
          </p:cNvPr>
          <p:cNvSpPr txBox="1"/>
          <p:nvPr/>
        </p:nvSpPr>
        <p:spPr>
          <a:xfrm>
            <a:off x="8594045" y="6297759"/>
            <a:ext cx="3246262" cy="215444"/>
          </a:xfrm>
          <a:prstGeom prst="rect">
            <a:avLst/>
          </a:prstGeom>
          <a:noFill/>
        </p:spPr>
        <p:txBody>
          <a:bodyPr wrap="square">
            <a:spAutoFit/>
          </a:bodyPr>
          <a:lstStyle/>
          <a:p>
            <a:r>
              <a:rPr lang="fr-FR" sz="800" dirty="0">
                <a:hlinkClick r:id="rId6"/>
              </a:rPr>
              <a:t>https://twitter.com/gcabanac</a:t>
            </a:r>
            <a:r>
              <a:rPr lang="fr-FR" sz="800" dirty="0"/>
              <a:t> </a:t>
            </a:r>
          </a:p>
        </p:txBody>
      </p:sp>
    </p:spTree>
    <p:extLst>
      <p:ext uri="{BB962C8B-B14F-4D97-AF65-F5344CB8AC3E}">
        <p14:creationId xmlns:p14="http://schemas.microsoft.com/office/powerpoint/2010/main" val="3907912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F67388-F061-1D78-5997-ED39733B44C4}"/>
              </a:ext>
            </a:extLst>
          </p:cNvPr>
          <p:cNvSpPr>
            <a:spLocks noGrp="1"/>
          </p:cNvSpPr>
          <p:nvPr>
            <p:ph type="title"/>
          </p:nvPr>
        </p:nvSpPr>
        <p:spPr/>
        <p:txBody>
          <a:bodyPr/>
          <a:lstStyle/>
          <a:p>
            <a:r>
              <a:rPr lang="fr-FR" dirty="0"/>
              <a:t>Conclusions temporaires</a:t>
            </a:r>
          </a:p>
        </p:txBody>
      </p:sp>
      <p:pic>
        <p:nvPicPr>
          <p:cNvPr id="5" name="Image 4">
            <a:extLst>
              <a:ext uri="{FF2B5EF4-FFF2-40B4-BE49-F238E27FC236}">
                <a16:creationId xmlns:a16="http://schemas.microsoft.com/office/drawing/2014/main" id="{ADDA74C0-050F-705E-9E92-ECE9BAEF3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290" y="1943163"/>
            <a:ext cx="6437419" cy="4549712"/>
          </a:xfrm>
          <a:prstGeom prst="rect">
            <a:avLst/>
          </a:prstGeom>
        </p:spPr>
      </p:pic>
      <p:sp>
        <p:nvSpPr>
          <p:cNvPr id="7" name="ZoneTexte 6">
            <a:extLst>
              <a:ext uri="{FF2B5EF4-FFF2-40B4-BE49-F238E27FC236}">
                <a16:creationId xmlns:a16="http://schemas.microsoft.com/office/drawing/2014/main" id="{E10D5DB7-839D-2625-1588-F7803CC59670}"/>
              </a:ext>
            </a:extLst>
          </p:cNvPr>
          <p:cNvSpPr txBox="1"/>
          <p:nvPr/>
        </p:nvSpPr>
        <p:spPr>
          <a:xfrm>
            <a:off x="4264742" y="6529906"/>
            <a:ext cx="4815758" cy="215444"/>
          </a:xfrm>
          <a:prstGeom prst="rect">
            <a:avLst/>
          </a:prstGeom>
          <a:noFill/>
        </p:spPr>
        <p:txBody>
          <a:bodyPr wrap="square">
            <a:spAutoFit/>
          </a:bodyPr>
          <a:lstStyle/>
          <a:p>
            <a:r>
              <a:rPr lang="fr-FR" sz="800" dirty="0">
                <a:solidFill>
                  <a:schemeClr val="bg1"/>
                </a:solidFill>
              </a:rPr>
              <a:t>M. </a:t>
            </a:r>
            <a:r>
              <a:rPr lang="fr-FR" sz="800" dirty="0" err="1">
                <a:solidFill>
                  <a:schemeClr val="bg1"/>
                </a:solidFill>
              </a:rPr>
              <a:t>Carrigan</a:t>
            </a:r>
            <a:r>
              <a:rPr lang="fr-FR" sz="800" dirty="0">
                <a:solidFill>
                  <a:schemeClr val="bg1"/>
                </a:solidFill>
              </a:rPr>
              <a:t>, 2023, </a:t>
            </a:r>
            <a:r>
              <a:rPr lang="fr-FR" sz="800" dirty="0">
                <a:hlinkClick r:id="rId4"/>
              </a:rPr>
              <a:t>https://markcarrigan.net/2023/02/20/against-social-media-for-academics/</a:t>
            </a:r>
            <a:endParaRPr lang="fr-FR" sz="800" dirty="0">
              <a:solidFill>
                <a:schemeClr val="bg1"/>
              </a:solidFill>
            </a:endParaRPr>
          </a:p>
        </p:txBody>
      </p:sp>
    </p:spTree>
    <p:extLst>
      <p:ext uri="{BB962C8B-B14F-4D97-AF65-F5344CB8AC3E}">
        <p14:creationId xmlns:p14="http://schemas.microsoft.com/office/powerpoint/2010/main" val="36396444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16833F1-E1D2-4DDF-A2A9-E45D63ABE5F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13776" y="1052736"/>
            <a:ext cx="8364449" cy="4752528"/>
          </a:xfrm>
          <a:prstGeom prst="rect">
            <a:avLst/>
          </a:prstGeom>
        </p:spPr>
      </p:pic>
      <p:sp>
        <p:nvSpPr>
          <p:cNvPr id="5" name="Rectangle 4">
            <a:extLst>
              <a:ext uri="{FF2B5EF4-FFF2-40B4-BE49-F238E27FC236}">
                <a16:creationId xmlns:a16="http://schemas.microsoft.com/office/drawing/2014/main" id="{1DBA07C7-75EB-4F04-A871-FD7821660302}"/>
              </a:ext>
            </a:extLst>
          </p:cNvPr>
          <p:cNvSpPr/>
          <p:nvPr/>
        </p:nvSpPr>
        <p:spPr>
          <a:xfrm>
            <a:off x="4079776" y="5949280"/>
            <a:ext cx="4572000" cy="215444"/>
          </a:xfrm>
          <a:prstGeom prst="rect">
            <a:avLst/>
          </a:prstGeom>
        </p:spPr>
        <p:txBody>
          <a:bodyPr>
            <a:spAutoFit/>
          </a:bodyPr>
          <a:lstStyle/>
          <a:p>
            <a:r>
              <a:rPr lang="fr-FR" sz="800" dirty="0">
                <a:hlinkClick r:id="rId4"/>
              </a:rPr>
              <a:t>https://www.unil.ch/socialmedia/files/live/sites/socialmedia/files/shared/presentation_2017.pdf</a:t>
            </a:r>
            <a:r>
              <a:rPr lang="fr-FR" sz="800" dirty="0"/>
              <a:t> </a:t>
            </a:r>
          </a:p>
        </p:txBody>
      </p:sp>
    </p:spTree>
    <p:extLst>
      <p:ext uri="{BB962C8B-B14F-4D97-AF65-F5344CB8AC3E}">
        <p14:creationId xmlns:p14="http://schemas.microsoft.com/office/powerpoint/2010/main" val="35681260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Image 3" descr="bubble, chat, comment, conversion, converstation, message, talk icon">
            <a:extLst>
              <a:ext uri="{FF2B5EF4-FFF2-40B4-BE49-F238E27FC236}">
                <a16:creationId xmlns:a16="http://schemas.microsoft.com/office/drawing/2014/main" id="{FC38B52B-84A2-4017-900A-0E4520D3D06E}"/>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5354251" y="4490808"/>
            <a:ext cx="1536400" cy="1536400"/>
          </a:xfrm>
          <a:prstGeom prst="rect">
            <a:avLst/>
          </a:prstGeom>
          <a:noFill/>
          <a:ln>
            <a:noFill/>
          </a:ln>
        </p:spPr>
      </p:pic>
      <p:pic>
        <p:nvPicPr>
          <p:cNvPr id="5" name="Image 4" descr="avatar, male, man, people, person, profile, user icon">
            <a:extLst>
              <a:ext uri="{FF2B5EF4-FFF2-40B4-BE49-F238E27FC236}">
                <a16:creationId xmlns:a16="http://schemas.microsoft.com/office/drawing/2014/main" id="{637FDF13-A1B4-40C0-B280-8296035FCE14}"/>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rcRect/>
          <a:stretch>
            <a:fillRect/>
          </a:stretch>
        </p:blipFill>
        <p:spPr bwMode="auto">
          <a:xfrm>
            <a:off x="1971221" y="508728"/>
            <a:ext cx="1684189" cy="1684189"/>
          </a:xfrm>
          <a:prstGeom prst="rect">
            <a:avLst/>
          </a:prstGeom>
          <a:noFill/>
          <a:ln>
            <a:noFill/>
          </a:ln>
        </p:spPr>
      </p:pic>
      <p:pic>
        <p:nvPicPr>
          <p:cNvPr id="6" name="Image 15" descr="book, bookmark, boomark, education, favorite, learnign, reading icon">
            <a:extLst>
              <a:ext uri="{FF2B5EF4-FFF2-40B4-BE49-F238E27FC236}">
                <a16:creationId xmlns:a16="http://schemas.microsoft.com/office/drawing/2014/main" id="{324703E2-1EDC-4020-906B-21F730642220}"/>
              </a:ext>
            </a:extLst>
          </p:cNvPr>
          <p:cNvPicPr>
            <a:picLocks noChangeAspect="1" noChangeArrowheads="1"/>
          </p:cNvPicPr>
          <p:nvPr/>
        </p:nvPicPr>
        <p:blipFill>
          <a:blip r:embed="rId5" cstate="email">
            <a:lum bright="70000" contrast="-70000"/>
            <a:extLst>
              <a:ext uri="{28A0092B-C50C-407E-A947-70E740481C1C}">
                <a14:useLocalDpi xmlns:a14="http://schemas.microsoft.com/office/drawing/2010/main" val="0"/>
              </a:ext>
            </a:extLst>
          </a:blip>
          <a:srcRect/>
          <a:stretch>
            <a:fillRect/>
          </a:stretch>
        </p:blipFill>
        <p:spPr bwMode="auto">
          <a:xfrm>
            <a:off x="8523249" y="556164"/>
            <a:ext cx="1589319" cy="158931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75171F0-BC2E-473D-B2A5-682A6FA16176}"/>
              </a:ext>
            </a:extLst>
          </p:cNvPr>
          <p:cNvSpPr txBox="1"/>
          <p:nvPr/>
        </p:nvSpPr>
        <p:spPr>
          <a:xfrm>
            <a:off x="2487010" y="2099832"/>
            <a:ext cx="2336800" cy="369332"/>
          </a:xfrm>
          <a:prstGeom prst="rect">
            <a:avLst/>
          </a:prstGeom>
          <a:noFill/>
        </p:spPr>
        <p:txBody>
          <a:bodyPr wrap="square" rtlCol="0">
            <a:spAutoFit/>
          </a:bodyPr>
          <a:lstStyle/>
          <a:p>
            <a:r>
              <a:rPr lang="fr-FR" dirty="0">
                <a:solidFill>
                  <a:schemeClr val="bg1"/>
                </a:solidFill>
              </a:rPr>
              <a:t>profil</a:t>
            </a:r>
          </a:p>
        </p:txBody>
      </p:sp>
      <p:sp>
        <p:nvSpPr>
          <p:cNvPr id="10" name="ZoneTexte 9">
            <a:extLst>
              <a:ext uri="{FF2B5EF4-FFF2-40B4-BE49-F238E27FC236}">
                <a16:creationId xmlns:a16="http://schemas.microsoft.com/office/drawing/2014/main" id="{9E177BD7-D3D5-4A76-A830-62268A05A991}"/>
              </a:ext>
            </a:extLst>
          </p:cNvPr>
          <p:cNvSpPr txBox="1"/>
          <p:nvPr/>
        </p:nvSpPr>
        <p:spPr>
          <a:xfrm>
            <a:off x="8149505" y="2030799"/>
            <a:ext cx="2336800" cy="369332"/>
          </a:xfrm>
          <a:prstGeom prst="rect">
            <a:avLst/>
          </a:prstGeom>
          <a:noFill/>
        </p:spPr>
        <p:txBody>
          <a:bodyPr wrap="square" rtlCol="0">
            <a:spAutoFit/>
          </a:bodyPr>
          <a:lstStyle/>
          <a:p>
            <a:pPr algn="ctr"/>
            <a:r>
              <a:rPr lang="fr-FR" dirty="0">
                <a:solidFill>
                  <a:schemeClr val="bg1"/>
                </a:solidFill>
              </a:rPr>
              <a:t>travaux</a:t>
            </a:r>
          </a:p>
        </p:txBody>
      </p:sp>
      <p:sp>
        <p:nvSpPr>
          <p:cNvPr id="11" name="ZoneTexte 10">
            <a:extLst>
              <a:ext uri="{FF2B5EF4-FFF2-40B4-BE49-F238E27FC236}">
                <a16:creationId xmlns:a16="http://schemas.microsoft.com/office/drawing/2014/main" id="{DFBBD41E-9924-491D-BDC5-4B654B7E1036}"/>
              </a:ext>
            </a:extLst>
          </p:cNvPr>
          <p:cNvSpPr txBox="1"/>
          <p:nvPr/>
        </p:nvSpPr>
        <p:spPr>
          <a:xfrm>
            <a:off x="4954051" y="5842542"/>
            <a:ext cx="2336800" cy="369332"/>
          </a:xfrm>
          <a:prstGeom prst="rect">
            <a:avLst/>
          </a:prstGeom>
          <a:noFill/>
        </p:spPr>
        <p:txBody>
          <a:bodyPr wrap="square" rtlCol="0">
            <a:spAutoFit/>
          </a:bodyPr>
          <a:lstStyle/>
          <a:p>
            <a:pPr algn="ctr"/>
            <a:r>
              <a:rPr lang="fr-FR" dirty="0">
                <a:solidFill>
                  <a:schemeClr val="bg1"/>
                </a:solidFill>
              </a:rPr>
              <a:t>communication</a:t>
            </a:r>
          </a:p>
        </p:txBody>
      </p:sp>
      <p:sp>
        <p:nvSpPr>
          <p:cNvPr id="15" name="Rectangle 14">
            <a:extLst>
              <a:ext uri="{FF2B5EF4-FFF2-40B4-BE49-F238E27FC236}">
                <a16:creationId xmlns:a16="http://schemas.microsoft.com/office/drawing/2014/main" id="{E86FF03F-B25D-411A-AAC6-AFB08FA07040}"/>
              </a:ext>
            </a:extLst>
          </p:cNvPr>
          <p:cNvSpPr/>
          <p:nvPr/>
        </p:nvSpPr>
        <p:spPr>
          <a:xfrm>
            <a:off x="4358298" y="1716719"/>
            <a:ext cx="3708923" cy="45719"/>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F01326-8D91-4EA9-BEA2-9F3C08010882}"/>
              </a:ext>
            </a:extLst>
          </p:cNvPr>
          <p:cNvSpPr/>
          <p:nvPr/>
        </p:nvSpPr>
        <p:spPr>
          <a:xfrm rot="3031854">
            <a:off x="2110403" y="4000394"/>
            <a:ext cx="2909047" cy="56897"/>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31D8649-DF14-46B9-ACDC-1A63A627A46E}"/>
              </a:ext>
            </a:extLst>
          </p:cNvPr>
          <p:cNvSpPr/>
          <p:nvPr/>
        </p:nvSpPr>
        <p:spPr>
          <a:xfrm rot="7652603">
            <a:off x="7064038" y="3968492"/>
            <a:ext cx="2763780" cy="77361"/>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6FF59D9-7F11-493B-9566-E9581DB148DF}"/>
              </a:ext>
            </a:extLst>
          </p:cNvPr>
          <p:cNvSpPr txBox="1"/>
          <p:nvPr/>
        </p:nvSpPr>
        <p:spPr>
          <a:xfrm>
            <a:off x="4193718" y="2334651"/>
            <a:ext cx="3873500" cy="461665"/>
          </a:xfrm>
          <a:prstGeom prst="rect">
            <a:avLst/>
          </a:prstGeom>
          <a:noFill/>
        </p:spPr>
        <p:txBody>
          <a:bodyPr wrap="square" rtlCol="0">
            <a:spAutoFit/>
          </a:bodyPr>
          <a:lstStyle/>
          <a:p>
            <a:pPr algn="ctr"/>
            <a:r>
              <a:rPr lang="fr-FR" sz="2400" dirty="0">
                <a:solidFill>
                  <a:schemeClr val="bg1"/>
                </a:solidFill>
              </a:rPr>
              <a:t>? être visible</a:t>
            </a:r>
          </a:p>
        </p:txBody>
      </p:sp>
      <p:sp>
        <p:nvSpPr>
          <p:cNvPr id="19" name="ZoneTexte 18">
            <a:extLst>
              <a:ext uri="{FF2B5EF4-FFF2-40B4-BE49-F238E27FC236}">
                <a16:creationId xmlns:a16="http://schemas.microsoft.com/office/drawing/2014/main" id="{1C5F3726-F8F5-420E-A0D7-456DA6B70016}"/>
              </a:ext>
            </a:extLst>
          </p:cNvPr>
          <p:cNvSpPr txBox="1"/>
          <p:nvPr/>
        </p:nvSpPr>
        <p:spPr>
          <a:xfrm>
            <a:off x="4184536" y="2793767"/>
            <a:ext cx="3873500" cy="461665"/>
          </a:xfrm>
          <a:prstGeom prst="rect">
            <a:avLst/>
          </a:prstGeom>
          <a:noFill/>
        </p:spPr>
        <p:txBody>
          <a:bodyPr wrap="square" rtlCol="0">
            <a:spAutoFit/>
          </a:bodyPr>
          <a:lstStyle/>
          <a:p>
            <a:pPr algn="ctr"/>
            <a:r>
              <a:rPr lang="fr-FR" sz="2400" dirty="0">
                <a:solidFill>
                  <a:schemeClr val="bg1"/>
                </a:solidFill>
              </a:rPr>
              <a:t>? savoir communiquer </a:t>
            </a:r>
          </a:p>
        </p:txBody>
      </p:sp>
      <p:sp>
        <p:nvSpPr>
          <p:cNvPr id="20" name="ZoneTexte 19">
            <a:extLst>
              <a:ext uri="{FF2B5EF4-FFF2-40B4-BE49-F238E27FC236}">
                <a16:creationId xmlns:a16="http://schemas.microsoft.com/office/drawing/2014/main" id="{D12FA02B-81C3-4831-AE14-62A722286954}"/>
              </a:ext>
            </a:extLst>
          </p:cNvPr>
          <p:cNvSpPr txBox="1"/>
          <p:nvPr/>
        </p:nvSpPr>
        <p:spPr>
          <a:xfrm>
            <a:off x="4184536" y="3306936"/>
            <a:ext cx="3873500" cy="461665"/>
          </a:xfrm>
          <a:prstGeom prst="rect">
            <a:avLst/>
          </a:prstGeom>
          <a:noFill/>
        </p:spPr>
        <p:txBody>
          <a:bodyPr wrap="square" rtlCol="0">
            <a:spAutoFit/>
          </a:bodyPr>
          <a:lstStyle/>
          <a:p>
            <a:pPr algn="ctr"/>
            <a:r>
              <a:rPr lang="fr-FR" sz="2400" dirty="0">
                <a:solidFill>
                  <a:schemeClr val="bg1"/>
                </a:solidFill>
              </a:rPr>
              <a:t>? être responsable</a:t>
            </a:r>
          </a:p>
        </p:txBody>
      </p:sp>
    </p:spTree>
    <p:extLst>
      <p:ext uri="{BB962C8B-B14F-4D97-AF65-F5344CB8AC3E}">
        <p14:creationId xmlns:p14="http://schemas.microsoft.com/office/powerpoint/2010/main" val="777830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FBAD1C-5B9B-4972-B516-039F96947BEA}"/>
              </a:ext>
            </a:extLst>
          </p:cNvPr>
          <p:cNvSpPr/>
          <p:nvPr/>
        </p:nvSpPr>
        <p:spPr>
          <a:xfrm>
            <a:off x="3332820" y="5635986"/>
            <a:ext cx="5526360" cy="338554"/>
          </a:xfrm>
          <a:prstGeom prst="rect">
            <a:avLst/>
          </a:prstGeom>
        </p:spPr>
        <p:txBody>
          <a:bodyPr wrap="square">
            <a:spAutoFit/>
          </a:bodyPr>
          <a:lstStyle/>
          <a:p>
            <a:pPr algn="ctr"/>
            <a:r>
              <a:rPr lang="en-US" sz="800" i="1" dirty="0">
                <a:solidFill>
                  <a:srgbClr val="D1D5D5"/>
                </a:solidFill>
              </a:rPr>
              <a:t>Social scientists' concerns regarding social media usage for work purposes (non-service-specific)</a:t>
            </a:r>
            <a:endParaRPr lang="fr-FR" sz="800" i="1" dirty="0">
              <a:solidFill>
                <a:srgbClr val="D1D5D5"/>
              </a:solidFill>
            </a:endParaRPr>
          </a:p>
          <a:p>
            <a:pPr algn="ctr"/>
            <a:r>
              <a:rPr lang="da-DK" sz="800" dirty="0">
                <a:solidFill>
                  <a:srgbClr val="D1D5D5"/>
                </a:solidFill>
              </a:rPr>
              <a:t>S. Lemke et al., 2019,</a:t>
            </a:r>
            <a:r>
              <a:rPr lang="fr-FR" sz="800" dirty="0">
                <a:solidFill>
                  <a:srgbClr val="D1D5D5"/>
                </a:solidFill>
              </a:rPr>
              <a:t> </a:t>
            </a:r>
            <a:r>
              <a:rPr lang="fr-FR" sz="800" dirty="0">
                <a:solidFill>
                  <a:srgbClr val="D1D5D5"/>
                </a:solidFill>
                <a:hlinkClick r:id="rId3"/>
              </a:rPr>
              <a:t>https://www.frontiersin.org/articles/10.3389/frma.2018.00039/full</a:t>
            </a:r>
            <a:r>
              <a:rPr lang="fr-FR" sz="800" dirty="0">
                <a:solidFill>
                  <a:srgbClr val="D1D5D5"/>
                </a:solidFill>
              </a:rPr>
              <a:t> </a:t>
            </a:r>
          </a:p>
        </p:txBody>
      </p:sp>
      <p:sp>
        <p:nvSpPr>
          <p:cNvPr id="4" name="Titre 1">
            <a:extLst>
              <a:ext uri="{FF2B5EF4-FFF2-40B4-BE49-F238E27FC236}">
                <a16:creationId xmlns:a16="http://schemas.microsoft.com/office/drawing/2014/main" id="{0870A1A6-D689-4291-88D2-41C82B40E3C1}"/>
              </a:ext>
            </a:extLst>
          </p:cNvPr>
          <p:cNvSpPr txBox="1">
            <a:spLocks/>
          </p:cNvSpPr>
          <p:nvPr/>
        </p:nvSpPr>
        <p:spPr>
          <a:xfrm>
            <a:off x="2567608" y="404664"/>
            <a:ext cx="7056784" cy="648072"/>
          </a:xfrm>
          <a:prstGeom prst="rect">
            <a:avLst/>
          </a:prstGeom>
        </p:spPr>
        <p:txBody>
          <a:bodyPr/>
          <a:lstStyle>
            <a:lvl1pPr algn="ctr" defTabSz="914400" rtl="0" eaLnBrk="1" latinLnBrk="0" hangingPunct="1">
              <a:spcBef>
                <a:spcPct val="0"/>
              </a:spcBef>
              <a:buNone/>
              <a:defRPr sz="4400" kern="1200">
                <a:solidFill>
                  <a:schemeClr val="tx1"/>
                </a:solidFill>
                <a:latin typeface="Candara" pitchFamily="34" charset="0"/>
                <a:ea typeface="+mj-ea"/>
                <a:cs typeface="+mj-cs"/>
              </a:defRPr>
            </a:lvl1pPr>
          </a:lstStyle>
          <a:p>
            <a:endParaRPr lang="fr-FR" dirty="0"/>
          </a:p>
        </p:txBody>
      </p:sp>
      <p:pic>
        <p:nvPicPr>
          <p:cNvPr id="3" name="Image 2">
            <a:extLst>
              <a:ext uri="{FF2B5EF4-FFF2-40B4-BE49-F238E27FC236}">
                <a16:creationId xmlns:a16="http://schemas.microsoft.com/office/drawing/2014/main" id="{68FD8B11-6B0D-413E-BAFD-841BDC8D9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33" y="1377637"/>
            <a:ext cx="11143334" cy="4102726"/>
          </a:xfrm>
          <a:prstGeom prst="rect">
            <a:avLst/>
          </a:prstGeom>
        </p:spPr>
      </p:pic>
    </p:spTree>
    <p:extLst>
      <p:ext uri="{BB962C8B-B14F-4D97-AF65-F5344CB8AC3E}">
        <p14:creationId xmlns:p14="http://schemas.microsoft.com/office/powerpoint/2010/main" val="5204557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6FF03F-B25D-411A-AAC6-AFB08FA07040}"/>
              </a:ext>
            </a:extLst>
          </p:cNvPr>
          <p:cNvSpPr/>
          <p:nvPr/>
        </p:nvSpPr>
        <p:spPr>
          <a:xfrm>
            <a:off x="4358298" y="1716719"/>
            <a:ext cx="3708923" cy="45719"/>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F01326-8D91-4EA9-BEA2-9F3C08010882}"/>
              </a:ext>
            </a:extLst>
          </p:cNvPr>
          <p:cNvSpPr/>
          <p:nvPr/>
        </p:nvSpPr>
        <p:spPr>
          <a:xfrm rot="3031854">
            <a:off x="2110403" y="4000394"/>
            <a:ext cx="2909047" cy="56897"/>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31D8649-DF14-46B9-ACDC-1A63A627A46E}"/>
              </a:ext>
            </a:extLst>
          </p:cNvPr>
          <p:cNvSpPr/>
          <p:nvPr/>
        </p:nvSpPr>
        <p:spPr>
          <a:xfrm rot="7652603">
            <a:off x="7064038" y="3968492"/>
            <a:ext cx="2763780" cy="77361"/>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6FF59D9-7F11-493B-9566-E9581DB148DF}"/>
              </a:ext>
            </a:extLst>
          </p:cNvPr>
          <p:cNvSpPr txBox="1"/>
          <p:nvPr/>
        </p:nvSpPr>
        <p:spPr>
          <a:xfrm>
            <a:off x="4159250" y="2194916"/>
            <a:ext cx="3873500" cy="1015663"/>
          </a:xfrm>
          <a:prstGeom prst="rect">
            <a:avLst/>
          </a:prstGeom>
          <a:noFill/>
        </p:spPr>
        <p:txBody>
          <a:bodyPr wrap="square" rtlCol="0">
            <a:spAutoFit/>
          </a:bodyPr>
          <a:lstStyle/>
          <a:p>
            <a:pPr algn="ctr"/>
            <a:r>
              <a:rPr lang="fr-FR" sz="6000" dirty="0">
                <a:solidFill>
                  <a:srgbClr val="13C1C2"/>
                </a:solidFill>
                <a:latin typeface="Freestyle Script" panose="030804020302050B0404" pitchFamily="66" charset="0"/>
              </a:rPr>
              <a:t>diffusion</a:t>
            </a:r>
          </a:p>
        </p:txBody>
      </p:sp>
      <p:sp>
        <p:nvSpPr>
          <p:cNvPr id="19" name="ZoneTexte 18">
            <a:extLst>
              <a:ext uri="{FF2B5EF4-FFF2-40B4-BE49-F238E27FC236}">
                <a16:creationId xmlns:a16="http://schemas.microsoft.com/office/drawing/2014/main" id="{1C5F3726-F8F5-420E-A0D7-456DA6B70016}"/>
              </a:ext>
            </a:extLst>
          </p:cNvPr>
          <p:cNvSpPr txBox="1"/>
          <p:nvPr/>
        </p:nvSpPr>
        <p:spPr>
          <a:xfrm>
            <a:off x="4144530" y="2926282"/>
            <a:ext cx="3873500" cy="1015663"/>
          </a:xfrm>
          <a:prstGeom prst="rect">
            <a:avLst/>
          </a:prstGeom>
          <a:noFill/>
        </p:spPr>
        <p:txBody>
          <a:bodyPr wrap="square" rtlCol="0">
            <a:spAutoFit/>
          </a:bodyPr>
          <a:lstStyle/>
          <a:p>
            <a:pPr algn="ctr"/>
            <a:r>
              <a:rPr lang="fr-FR" sz="6000" dirty="0">
                <a:solidFill>
                  <a:srgbClr val="13C1C2"/>
                </a:solidFill>
                <a:latin typeface="Freestyle Script" panose="030804020302050B0404" pitchFamily="66" charset="0"/>
              </a:rPr>
              <a:t>communication</a:t>
            </a:r>
          </a:p>
        </p:txBody>
      </p:sp>
      <p:sp>
        <p:nvSpPr>
          <p:cNvPr id="7" name="ZoneTexte 6">
            <a:extLst>
              <a:ext uri="{FF2B5EF4-FFF2-40B4-BE49-F238E27FC236}">
                <a16:creationId xmlns:a16="http://schemas.microsoft.com/office/drawing/2014/main" id="{ED61A16F-9513-F21B-2B35-18783242CBD6}"/>
              </a:ext>
            </a:extLst>
          </p:cNvPr>
          <p:cNvSpPr txBox="1"/>
          <p:nvPr/>
        </p:nvSpPr>
        <p:spPr>
          <a:xfrm>
            <a:off x="1658671" y="1730086"/>
            <a:ext cx="2852803" cy="707886"/>
          </a:xfrm>
          <a:prstGeom prst="rect">
            <a:avLst/>
          </a:prstGeom>
          <a:noFill/>
        </p:spPr>
        <p:txBody>
          <a:bodyPr wrap="square">
            <a:spAutoFit/>
          </a:bodyPr>
          <a:lstStyle/>
          <a:p>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Plateformisation</a:t>
            </a:r>
            <a:b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de la recherche </a:t>
            </a:r>
            <a:endParaRPr lang="fr-FR" sz="1600" dirty="0">
              <a:solidFill>
                <a:schemeClr val="bg1"/>
              </a:solidFill>
            </a:endParaRPr>
          </a:p>
        </p:txBody>
      </p:sp>
      <p:sp>
        <p:nvSpPr>
          <p:cNvPr id="12" name="ZoneTexte 11">
            <a:extLst>
              <a:ext uri="{FF2B5EF4-FFF2-40B4-BE49-F238E27FC236}">
                <a16:creationId xmlns:a16="http://schemas.microsoft.com/office/drawing/2014/main" id="{8BD56A78-901B-DB3B-366A-5E26E02BEEE8}"/>
              </a:ext>
            </a:extLst>
          </p:cNvPr>
          <p:cNvSpPr txBox="1"/>
          <p:nvPr/>
        </p:nvSpPr>
        <p:spPr>
          <a:xfrm>
            <a:off x="8772499" y="1716719"/>
            <a:ext cx="3061063" cy="707886"/>
          </a:xfrm>
          <a:prstGeom prst="rect">
            <a:avLst/>
          </a:prstGeom>
          <a:noFill/>
        </p:spPr>
        <p:txBody>
          <a:bodyPr wrap="square">
            <a:spAutoFit/>
          </a:bodyPr>
          <a:lstStyle/>
          <a:p>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Décloisonnement</a:t>
            </a:r>
            <a:b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de la recherche </a:t>
            </a:r>
            <a:endParaRPr lang="fr-FR" sz="1600" dirty="0">
              <a:solidFill>
                <a:schemeClr val="bg1"/>
              </a:solidFill>
            </a:endParaRPr>
          </a:p>
        </p:txBody>
      </p:sp>
      <p:sp>
        <p:nvSpPr>
          <p:cNvPr id="2" name="ZoneTexte 1">
            <a:extLst>
              <a:ext uri="{FF2B5EF4-FFF2-40B4-BE49-F238E27FC236}">
                <a16:creationId xmlns:a16="http://schemas.microsoft.com/office/drawing/2014/main" id="{612CE5A9-069C-731C-49B9-B3CC8342FA66}"/>
              </a:ext>
            </a:extLst>
          </p:cNvPr>
          <p:cNvSpPr txBox="1"/>
          <p:nvPr/>
        </p:nvSpPr>
        <p:spPr>
          <a:xfrm>
            <a:off x="4891748" y="5280442"/>
            <a:ext cx="3314700" cy="400110"/>
          </a:xfrm>
          <a:prstGeom prst="rect">
            <a:avLst/>
          </a:prstGeom>
          <a:noFill/>
        </p:spPr>
        <p:txBody>
          <a:bodyPr wrap="square">
            <a:spAutoFit/>
          </a:bodyPr>
          <a:lstStyle/>
          <a:p>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Engagement public</a:t>
            </a:r>
            <a:endParaRPr lang="fr-FR" sz="1600" dirty="0">
              <a:solidFill>
                <a:schemeClr val="bg1"/>
              </a:solidFill>
            </a:endParaRPr>
          </a:p>
        </p:txBody>
      </p:sp>
      <p:sp>
        <p:nvSpPr>
          <p:cNvPr id="3" name="ZoneTexte 2">
            <a:extLst>
              <a:ext uri="{FF2B5EF4-FFF2-40B4-BE49-F238E27FC236}">
                <a16:creationId xmlns:a16="http://schemas.microsoft.com/office/drawing/2014/main" id="{0B601897-D326-6A74-4B19-FABCA821F2BA}"/>
              </a:ext>
            </a:extLst>
          </p:cNvPr>
          <p:cNvSpPr txBox="1"/>
          <p:nvPr/>
        </p:nvSpPr>
        <p:spPr>
          <a:xfrm>
            <a:off x="4193721" y="3614386"/>
            <a:ext cx="3873500" cy="1015663"/>
          </a:xfrm>
          <a:prstGeom prst="rect">
            <a:avLst/>
          </a:prstGeom>
          <a:noFill/>
        </p:spPr>
        <p:txBody>
          <a:bodyPr wrap="square" rtlCol="0">
            <a:spAutoFit/>
          </a:bodyPr>
          <a:lstStyle/>
          <a:p>
            <a:pPr algn="ctr"/>
            <a:r>
              <a:rPr lang="fr-FR" sz="6000" dirty="0">
                <a:solidFill>
                  <a:srgbClr val="13C1C2"/>
                </a:solidFill>
                <a:latin typeface="Freestyle Script" panose="030804020302050B0404" pitchFamily="66" charset="0"/>
              </a:rPr>
              <a:t>échanges</a:t>
            </a:r>
          </a:p>
        </p:txBody>
      </p:sp>
    </p:spTree>
    <p:extLst>
      <p:ext uri="{BB962C8B-B14F-4D97-AF65-F5344CB8AC3E}">
        <p14:creationId xmlns:p14="http://schemas.microsoft.com/office/powerpoint/2010/main" val="4519573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6FF03F-B25D-411A-AAC6-AFB08FA07040}"/>
              </a:ext>
            </a:extLst>
          </p:cNvPr>
          <p:cNvSpPr/>
          <p:nvPr/>
        </p:nvSpPr>
        <p:spPr>
          <a:xfrm>
            <a:off x="4358298" y="1716719"/>
            <a:ext cx="3708923" cy="45719"/>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F01326-8D91-4EA9-BEA2-9F3C08010882}"/>
              </a:ext>
            </a:extLst>
          </p:cNvPr>
          <p:cNvSpPr/>
          <p:nvPr/>
        </p:nvSpPr>
        <p:spPr>
          <a:xfrm rot="3031854">
            <a:off x="2110403" y="4000394"/>
            <a:ext cx="2909047" cy="56897"/>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31D8649-DF14-46B9-ACDC-1A63A627A46E}"/>
              </a:ext>
            </a:extLst>
          </p:cNvPr>
          <p:cNvSpPr/>
          <p:nvPr/>
        </p:nvSpPr>
        <p:spPr>
          <a:xfrm rot="7652603">
            <a:off x="7064038" y="3968492"/>
            <a:ext cx="2763780" cy="77361"/>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C5F3726-F8F5-420E-A0D7-456DA6B70016}"/>
              </a:ext>
            </a:extLst>
          </p:cNvPr>
          <p:cNvSpPr txBox="1"/>
          <p:nvPr/>
        </p:nvSpPr>
        <p:spPr>
          <a:xfrm>
            <a:off x="4276009" y="2462701"/>
            <a:ext cx="3873500" cy="1754326"/>
          </a:xfrm>
          <a:prstGeom prst="rect">
            <a:avLst/>
          </a:prstGeom>
          <a:noFill/>
        </p:spPr>
        <p:txBody>
          <a:bodyPr wrap="square" rtlCol="0">
            <a:spAutoFit/>
          </a:bodyPr>
          <a:lstStyle/>
          <a:p>
            <a:pPr algn="ctr"/>
            <a:r>
              <a:rPr lang="fr-FR" sz="5400" dirty="0">
                <a:solidFill>
                  <a:srgbClr val="13C1C2"/>
                </a:solidFill>
                <a:latin typeface="Freestyle Script" panose="030804020302050B0404" pitchFamily="66" charset="0"/>
              </a:rPr>
              <a:t>présence en ligne et identité numérique</a:t>
            </a:r>
          </a:p>
        </p:txBody>
      </p:sp>
      <p:sp>
        <p:nvSpPr>
          <p:cNvPr id="7" name="ZoneTexte 6">
            <a:extLst>
              <a:ext uri="{FF2B5EF4-FFF2-40B4-BE49-F238E27FC236}">
                <a16:creationId xmlns:a16="http://schemas.microsoft.com/office/drawing/2014/main" id="{ED61A16F-9513-F21B-2B35-18783242CBD6}"/>
              </a:ext>
            </a:extLst>
          </p:cNvPr>
          <p:cNvSpPr txBox="1"/>
          <p:nvPr/>
        </p:nvSpPr>
        <p:spPr>
          <a:xfrm>
            <a:off x="1658671" y="1730086"/>
            <a:ext cx="2852803" cy="707886"/>
          </a:xfrm>
          <a:prstGeom prst="rect">
            <a:avLst/>
          </a:prstGeom>
          <a:noFill/>
        </p:spPr>
        <p:txBody>
          <a:bodyPr wrap="square">
            <a:spAutoFit/>
          </a:bodyPr>
          <a:lstStyle/>
          <a:p>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Plateformisation</a:t>
            </a:r>
            <a:b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de la recherche </a:t>
            </a:r>
            <a:endParaRPr lang="fr-FR" sz="1600" dirty="0">
              <a:solidFill>
                <a:schemeClr val="bg1"/>
              </a:solidFill>
            </a:endParaRPr>
          </a:p>
        </p:txBody>
      </p:sp>
      <p:sp>
        <p:nvSpPr>
          <p:cNvPr id="12" name="ZoneTexte 11">
            <a:extLst>
              <a:ext uri="{FF2B5EF4-FFF2-40B4-BE49-F238E27FC236}">
                <a16:creationId xmlns:a16="http://schemas.microsoft.com/office/drawing/2014/main" id="{8BD56A78-901B-DB3B-366A-5E26E02BEEE8}"/>
              </a:ext>
            </a:extLst>
          </p:cNvPr>
          <p:cNvSpPr txBox="1"/>
          <p:nvPr/>
        </p:nvSpPr>
        <p:spPr>
          <a:xfrm>
            <a:off x="8772499" y="1716719"/>
            <a:ext cx="3061063" cy="707886"/>
          </a:xfrm>
          <a:prstGeom prst="rect">
            <a:avLst/>
          </a:prstGeom>
          <a:noFill/>
        </p:spPr>
        <p:txBody>
          <a:bodyPr wrap="square">
            <a:spAutoFit/>
          </a:bodyPr>
          <a:lstStyle/>
          <a:p>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Décloisonnement</a:t>
            </a:r>
            <a:b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de la recherche </a:t>
            </a:r>
            <a:endParaRPr lang="fr-FR" sz="1600" dirty="0">
              <a:solidFill>
                <a:schemeClr val="bg1"/>
              </a:solidFill>
            </a:endParaRPr>
          </a:p>
        </p:txBody>
      </p:sp>
      <p:sp>
        <p:nvSpPr>
          <p:cNvPr id="2" name="ZoneTexte 1">
            <a:extLst>
              <a:ext uri="{FF2B5EF4-FFF2-40B4-BE49-F238E27FC236}">
                <a16:creationId xmlns:a16="http://schemas.microsoft.com/office/drawing/2014/main" id="{612CE5A9-069C-731C-49B9-B3CC8342FA66}"/>
              </a:ext>
            </a:extLst>
          </p:cNvPr>
          <p:cNvSpPr txBox="1"/>
          <p:nvPr/>
        </p:nvSpPr>
        <p:spPr>
          <a:xfrm>
            <a:off x="4891748" y="5280442"/>
            <a:ext cx="3314700" cy="400110"/>
          </a:xfrm>
          <a:prstGeom prst="rect">
            <a:avLst/>
          </a:prstGeom>
          <a:noFill/>
        </p:spPr>
        <p:txBody>
          <a:bodyPr wrap="square">
            <a:spAutoFit/>
          </a:bodyPr>
          <a:lstStyle/>
          <a:p>
            <a:r>
              <a:rPr kumimoji="0" lang="fr-FR" sz="2000" i="0" u="none" strike="noStrike" kern="1200" cap="none" spc="0" normalizeH="0" baseline="0" noProof="0" dirty="0">
                <a:ln>
                  <a:noFill/>
                </a:ln>
                <a:solidFill>
                  <a:schemeClr val="bg1"/>
                </a:solidFill>
                <a:effectLst/>
                <a:uLnTx/>
                <a:uFillTx/>
                <a:latin typeface="Arial" panose="020B0604020202020204"/>
                <a:ea typeface="+mn-ea"/>
                <a:cs typeface="+mn-cs"/>
              </a:rPr>
              <a:t>Engagement public</a:t>
            </a:r>
            <a:endParaRPr lang="fr-FR" sz="1600" dirty="0">
              <a:solidFill>
                <a:schemeClr val="bg1"/>
              </a:solidFill>
            </a:endParaRPr>
          </a:p>
        </p:txBody>
      </p:sp>
    </p:spTree>
    <p:extLst>
      <p:ext uri="{BB962C8B-B14F-4D97-AF65-F5344CB8AC3E}">
        <p14:creationId xmlns:p14="http://schemas.microsoft.com/office/powerpoint/2010/main" val="33712947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0BAFE6-0BC9-41E8-A6C9-674E896ADB81}"/>
              </a:ext>
            </a:extLst>
          </p:cNvPr>
          <p:cNvSpPr/>
          <p:nvPr/>
        </p:nvSpPr>
        <p:spPr>
          <a:xfrm>
            <a:off x="434126" y="464046"/>
            <a:ext cx="7528774" cy="2123658"/>
          </a:xfrm>
          <a:prstGeom prst="rect">
            <a:avLst/>
          </a:prstGeom>
        </p:spPr>
        <p:txBody>
          <a:bodyPr wrap="square">
            <a:spAutoFit/>
          </a:bodyPr>
          <a:lstStyle/>
          <a:p>
            <a:r>
              <a:rPr lang="fr-FR" dirty="0">
                <a:solidFill>
                  <a:schemeClr val="bg1"/>
                </a:solidFill>
              </a:rPr>
              <a:t>Pour poursuivre la réflexion, voir par ex.</a:t>
            </a:r>
          </a:p>
          <a:p>
            <a:endParaRPr lang="fr-FR" dirty="0">
              <a:solidFill>
                <a:srgbClr val="FF0000"/>
              </a:solidFill>
            </a:endParaRPr>
          </a:p>
          <a:p>
            <a:r>
              <a:rPr lang="fr-FR" sz="1200" dirty="0">
                <a:solidFill>
                  <a:schemeClr val="bg1"/>
                </a:solidFill>
              </a:rPr>
              <a:t>	</a:t>
            </a:r>
            <a:r>
              <a:rPr lang="fr-FR" sz="1200" dirty="0" err="1">
                <a:solidFill>
                  <a:schemeClr val="bg1"/>
                </a:solidFill>
              </a:rPr>
              <a:t>LSE</a:t>
            </a:r>
            <a:r>
              <a:rPr lang="fr-FR" sz="1200" dirty="0">
                <a:solidFill>
                  <a:schemeClr val="bg1"/>
                </a:solidFill>
              </a:rPr>
              <a:t> Impact blog : </a:t>
            </a:r>
            <a:r>
              <a:rPr lang="fr-FR" sz="1200" dirty="0">
                <a:solidFill>
                  <a:srgbClr val="FF0000"/>
                </a:solidFill>
                <a:hlinkClick r:id="rId3"/>
              </a:rPr>
              <a:t>https://blogs.lse.ac.uk/impactofsocialsciences/</a:t>
            </a:r>
            <a:r>
              <a:rPr lang="fr-FR" sz="1200" dirty="0">
                <a:solidFill>
                  <a:srgbClr val="FF0000"/>
                </a:solidFill>
              </a:rPr>
              <a:t> </a:t>
            </a:r>
          </a:p>
          <a:p>
            <a:endParaRPr lang="fr-FR" sz="1200" dirty="0">
              <a:solidFill>
                <a:srgbClr val="FF0000"/>
              </a:solidFill>
            </a:endParaRPr>
          </a:p>
          <a:p>
            <a:r>
              <a:rPr lang="fr-FR" sz="1200" dirty="0">
                <a:solidFill>
                  <a:schemeClr val="bg1"/>
                </a:solidFill>
              </a:rPr>
              <a:t>	Mark </a:t>
            </a:r>
            <a:r>
              <a:rPr lang="fr-FR" sz="1200" dirty="0" err="1">
                <a:solidFill>
                  <a:schemeClr val="bg1"/>
                </a:solidFill>
              </a:rPr>
              <a:t>Carrigan</a:t>
            </a:r>
            <a:r>
              <a:rPr lang="fr-FR" sz="1200" dirty="0">
                <a:solidFill>
                  <a:schemeClr val="bg1"/>
                </a:solidFill>
              </a:rPr>
              <a:t> : </a:t>
            </a:r>
            <a:r>
              <a:rPr lang="fr-FR" sz="1200" dirty="0">
                <a:solidFill>
                  <a:srgbClr val="FF0000"/>
                </a:solidFill>
                <a:hlinkClick r:id="rId4"/>
              </a:rPr>
              <a:t>https://markcarrigan.net/</a:t>
            </a:r>
            <a:r>
              <a:rPr lang="fr-FR" sz="1200" dirty="0">
                <a:solidFill>
                  <a:srgbClr val="FF0000"/>
                </a:solidFill>
              </a:rPr>
              <a:t> </a:t>
            </a:r>
          </a:p>
          <a:p>
            <a:endParaRPr lang="fr-FR" sz="1200" dirty="0">
              <a:solidFill>
                <a:srgbClr val="FF0000"/>
              </a:solidFill>
            </a:endParaRPr>
          </a:p>
          <a:p>
            <a:r>
              <a:rPr lang="fr-FR" sz="1200" dirty="0">
                <a:solidFill>
                  <a:schemeClr val="bg1"/>
                </a:solidFill>
              </a:rPr>
              <a:t>	Olivier Ertzscheid : </a:t>
            </a:r>
            <a:r>
              <a:rPr lang="fr-FR" sz="1200" dirty="0">
                <a:solidFill>
                  <a:srgbClr val="FF0000"/>
                </a:solidFill>
                <a:hlinkClick r:id="rId5"/>
              </a:rPr>
              <a:t>https://affordance.framasoft.org/</a:t>
            </a:r>
            <a:r>
              <a:rPr lang="fr-FR" sz="1200" dirty="0">
                <a:solidFill>
                  <a:srgbClr val="FF0000"/>
                </a:solidFill>
              </a:rPr>
              <a:t> </a:t>
            </a:r>
          </a:p>
          <a:p>
            <a:endParaRPr lang="fr-FR" dirty="0">
              <a:solidFill>
                <a:srgbClr val="FF0000"/>
              </a:solidFill>
            </a:endParaRPr>
          </a:p>
          <a:p>
            <a:endParaRPr lang="fr-FR" dirty="0">
              <a:solidFill>
                <a:srgbClr val="FF0000"/>
              </a:solidFill>
            </a:endParaRPr>
          </a:p>
        </p:txBody>
      </p:sp>
      <p:pic>
        <p:nvPicPr>
          <p:cNvPr id="8" name="Image 7">
            <a:extLst>
              <a:ext uri="{FF2B5EF4-FFF2-40B4-BE49-F238E27FC236}">
                <a16:creationId xmlns:a16="http://schemas.microsoft.com/office/drawing/2014/main" id="{D5C1943E-831C-959D-D594-89E3EE725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645" y="2278020"/>
            <a:ext cx="3502593" cy="3838935"/>
          </a:xfrm>
          <a:prstGeom prst="rect">
            <a:avLst/>
          </a:prstGeom>
        </p:spPr>
      </p:pic>
      <p:sp>
        <p:nvSpPr>
          <p:cNvPr id="10" name="ZoneTexte 9">
            <a:extLst>
              <a:ext uri="{FF2B5EF4-FFF2-40B4-BE49-F238E27FC236}">
                <a16:creationId xmlns:a16="http://schemas.microsoft.com/office/drawing/2014/main" id="{32EB24AA-5CA2-75CB-A947-85E8D457DD9E}"/>
              </a:ext>
            </a:extLst>
          </p:cNvPr>
          <p:cNvSpPr txBox="1"/>
          <p:nvPr/>
        </p:nvSpPr>
        <p:spPr>
          <a:xfrm>
            <a:off x="966090" y="6116955"/>
            <a:ext cx="6096000" cy="276999"/>
          </a:xfrm>
          <a:prstGeom prst="rect">
            <a:avLst/>
          </a:prstGeom>
          <a:noFill/>
        </p:spPr>
        <p:txBody>
          <a:bodyPr wrap="square">
            <a:spAutoFit/>
          </a:bodyPr>
          <a:lstStyle/>
          <a:p>
            <a:r>
              <a:rPr lang="fr-FR" sz="1200" dirty="0">
                <a:solidFill>
                  <a:schemeClr val="bg1"/>
                </a:solidFill>
              </a:rPr>
              <a:t>05/2024,</a:t>
            </a:r>
            <a:r>
              <a:rPr lang="fr-FR" sz="1200" dirty="0"/>
              <a:t> </a:t>
            </a:r>
            <a:r>
              <a:rPr lang="fr-FR" sz="1200" dirty="0">
                <a:hlinkClick r:id="rId7"/>
              </a:rPr>
              <a:t>https://jime.open.ac.uk/collections/social-media-in-higher-education</a:t>
            </a:r>
            <a:r>
              <a:rPr lang="fr-FR" sz="1200" dirty="0"/>
              <a:t> </a:t>
            </a:r>
          </a:p>
        </p:txBody>
      </p:sp>
    </p:spTree>
    <p:extLst>
      <p:ext uri="{BB962C8B-B14F-4D97-AF65-F5344CB8AC3E}">
        <p14:creationId xmlns:p14="http://schemas.microsoft.com/office/powerpoint/2010/main" val="1616117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4D5040-4191-4847-B5B9-30FEE082D4A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0482" y="1867765"/>
            <a:ext cx="10831036" cy="3857629"/>
          </a:xfrm>
          <a:prstGeom prst="rect">
            <a:avLst/>
          </a:prstGeom>
        </p:spPr>
      </p:pic>
      <p:sp>
        <p:nvSpPr>
          <p:cNvPr id="6" name="Rectangle 5">
            <a:extLst>
              <a:ext uri="{FF2B5EF4-FFF2-40B4-BE49-F238E27FC236}">
                <a16:creationId xmlns:a16="http://schemas.microsoft.com/office/drawing/2014/main" id="{A4FE2731-B4CD-43E0-A39F-A4CE09391C3D}"/>
              </a:ext>
            </a:extLst>
          </p:cNvPr>
          <p:cNvSpPr/>
          <p:nvPr/>
        </p:nvSpPr>
        <p:spPr>
          <a:xfrm>
            <a:off x="4074453" y="5865446"/>
            <a:ext cx="4043094" cy="338554"/>
          </a:xfrm>
          <a:prstGeom prst="rect">
            <a:avLst/>
          </a:prstGeom>
        </p:spPr>
        <p:txBody>
          <a:bodyPr wrap="none">
            <a:spAutoFit/>
          </a:bodyPr>
          <a:lstStyle/>
          <a:p>
            <a:pPr>
              <a:defRPr/>
            </a:pPr>
            <a:r>
              <a:rPr lang="fr-FR" sz="800" dirty="0">
                <a:solidFill>
                  <a:schemeClr val="bg1"/>
                </a:solidFill>
              </a:rPr>
              <a:t>F. </a:t>
            </a:r>
            <a:r>
              <a:rPr lang="fr-FR" sz="800" dirty="0" err="1">
                <a:solidFill>
                  <a:schemeClr val="bg1"/>
                </a:solidFill>
              </a:rPr>
              <a:t>Segado-Boi</a:t>
            </a:r>
            <a:r>
              <a:rPr lang="fr-FR" sz="800" dirty="0">
                <a:solidFill>
                  <a:schemeClr val="bg1"/>
                </a:solidFill>
              </a:rPr>
              <a:t> et al., </a:t>
            </a:r>
            <a:r>
              <a:rPr lang="en-US" sz="800" i="0" dirty="0">
                <a:solidFill>
                  <a:schemeClr val="bg1"/>
                </a:solidFill>
              </a:rPr>
              <a:t>2019, </a:t>
            </a:r>
            <a:r>
              <a:rPr lang="fr-FR" sz="800" i="0" dirty="0">
                <a:solidFill>
                  <a:schemeClr val="bg1"/>
                </a:solidFill>
                <a:hlinkClick r:id="rId4"/>
              </a:rPr>
              <a:t>https</a:t>
            </a:r>
            <a:r>
              <a:rPr lang="fr-FR" sz="800" dirty="0">
                <a:solidFill>
                  <a:schemeClr val="bg1"/>
                </a:solidFill>
                <a:hlinkClick r:id="rId4"/>
              </a:rPr>
              <a:t>://firstmonday.org/ojs/index.php/fm/article/view/7296</a:t>
            </a:r>
            <a:r>
              <a:rPr lang="fr-FR" sz="800" dirty="0">
                <a:solidFill>
                  <a:schemeClr val="bg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chemeClr val="bg1"/>
              </a:solidFill>
              <a:effectLst/>
              <a:uLnTx/>
              <a:uFillTx/>
              <a:latin typeface="Candara"/>
              <a:ea typeface="+mn-ea"/>
              <a:cs typeface="+mn-cs"/>
            </a:endParaRPr>
          </a:p>
        </p:txBody>
      </p:sp>
    </p:spTree>
    <p:extLst>
      <p:ext uri="{BB962C8B-B14F-4D97-AF65-F5344CB8AC3E}">
        <p14:creationId xmlns:p14="http://schemas.microsoft.com/office/powerpoint/2010/main" val="323229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BB535-DAAE-4E79-8385-3538CAA88A6C}"/>
              </a:ext>
            </a:extLst>
          </p:cNvPr>
          <p:cNvSpPr>
            <a:spLocks noGrp="1"/>
          </p:cNvSpPr>
          <p:nvPr>
            <p:ph type="title"/>
          </p:nvPr>
        </p:nvSpPr>
        <p:spPr/>
        <p:txBody>
          <a:bodyPr/>
          <a:lstStyle/>
          <a:p>
            <a:r>
              <a:rPr lang="fr-FR" dirty="0"/>
              <a:t>Réseaux sociaux et science ouverte</a:t>
            </a:r>
            <a:br>
              <a:rPr lang="fr-FR" dirty="0"/>
            </a:br>
            <a:r>
              <a:rPr lang="fr-FR" sz="2000" dirty="0">
                <a:solidFill>
                  <a:schemeClr val="bg1">
                    <a:lumMod val="50000"/>
                  </a:schemeClr>
                </a:solidFill>
              </a:rPr>
              <a:t>quelles compétences ?</a:t>
            </a:r>
          </a:p>
        </p:txBody>
      </p:sp>
      <p:pic>
        <p:nvPicPr>
          <p:cNvPr id="4" name="Image 3">
            <a:extLst>
              <a:ext uri="{FF2B5EF4-FFF2-40B4-BE49-F238E27FC236}">
                <a16:creationId xmlns:a16="http://schemas.microsoft.com/office/drawing/2014/main" id="{8A06ADDE-7605-4245-8A53-E00A197624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47533" y="1685866"/>
            <a:ext cx="3363580" cy="4807009"/>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2C5278C9-BCA8-40A3-9428-162BB5F7A2C9}"/>
              </a:ext>
            </a:extLst>
          </p:cNvPr>
          <p:cNvSpPr/>
          <p:nvPr/>
        </p:nvSpPr>
        <p:spPr>
          <a:xfrm>
            <a:off x="3766008" y="6619562"/>
            <a:ext cx="5099022" cy="215444"/>
          </a:xfrm>
          <a:prstGeom prst="rect">
            <a:avLst/>
          </a:prstGeom>
        </p:spPr>
        <p:txBody>
          <a:bodyPr wrap="square">
            <a:spAutoFit/>
          </a:bodyPr>
          <a:lstStyle/>
          <a:p>
            <a:pPr algn="ctr"/>
            <a:r>
              <a:rPr lang="fr-FR" sz="800" dirty="0">
                <a:solidFill>
                  <a:schemeClr val="bg1"/>
                </a:solidFill>
              </a:rPr>
              <a:t>MESRI, 2017, </a:t>
            </a:r>
            <a:r>
              <a:rPr lang="fr-FR" sz="800" dirty="0">
                <a:hlinkClick r:id="rId4"/>
              </a:rPr>
              <a:t>https://www.ouvrirlascience.fr/former-a-la-science-ouverte-tout-au-long-de-la-these/</a:t>
            </a:r>
            <a:r>
              <a:rPr lang="fr-FR" sz="800" dirty="0"/>
              <a:t> </a:t>
            </a:r>
          </a:p>
        </p:txBody>
      </p:sp>
      <p:pic>
        <p:nvPicPr>
          <p:cNvPr id="3" name="Image 2">
            <a:extLst>
              <a:ext uri="{FF2B5EF4-FFF2-40B4-BE49-F238E27FC236}">
                <a16:creationId xmlns:a16="http://schemas.microsoft.com/office/drawing/2014/main" id="{2B943191-D362-4820-A372-D2FEC95D32F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73215" y="1803723"/>
            <a:ext cx="4039164" cy="696599"/>
          </a:xfrm>
          <a:prstGeom prst="rect">
            <a:avLst/>
          </a:prstGeom>
        </p:spPr>
      </p:pic>
      <p:pic>
        <p:nvPicPr>
          <p:cNvPr id="7" name="Image 6">
            <a:extLst>
              <a:ext uri="{FF2B5EF4-FFF2-40B4-BE49-F238E27FC236}">
                <a16:creationId xmlns:a16="http://schemas.microsoft.com/office/drawing/2014/main" id="{AF2EDEC3-59D7-46F7-B2D1-3EF900BD8D5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7911" y="2563879"/>
            <a:ext cx="4039164" cy="565407"/>
          </a:xfrm>
          <a:prstGeom prst="rect">
            <a:avLst/>
          </a:prstGeom>
        </p:spPr>
      </p:pic>
      <p:pic>
        <p:nvPicPr>
          <p:cNvPr id="8" name="Image 7">
            <a:extLst>
              <a:ext uri="{FF2B5EF4-FFF2-40B4-BE49-F238E27FC236}">
                <a16:creationId xmlns:a16="http://schemas.microsoft.com/office/drawing/2014/main" id="{6B524825-7750-46E3-8300-A983BB84A83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801794" y="3561017"/>
            <a:ext cx="4010585" cy="807953"/>
          </a:xfrm>
          <a:prstGeom prst="rect">
            <a:avLst/>
          </a:prstGeom>
        </p:spPr>
      </p:pic>
      <p:pic>
        <p:nvPicPr>
          <p:cNvPr id="9" name="Image 8">
            <a:extLst>
              <a:ext uri="{FF2B5EF4-FFF2-40B4-BE49-F238E27FC236}">
                <a16:creationId xmlns:a16="http://schemas.microsoft.com/office/drawing/2014/main" id="{A3CB3B2A-CBBF-4923-BEB8-BACF19C3AC6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633882" y="4414533"/>
            <a:ext cx="4010585" cy="1824234"/>
          </a:xfrm>
          <a:prstGeom prst="rect">
            <a:avLst/>
          </a:prstGeom>
        </p:spPr>
      </p:pic>
    </p:spTree>
    <p:extLst>
      <p:ext uri="{BB962C8B-B14F-4D97-AF65-F5344CB8AC3E}">
        <p14:creationId xmlns:p14="http://schemas.microsoft.com/office/powerpoint/2010/main" val="377747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9A9423-E5C4-481C-97ED-610F0CCA8815}"/>
              </a:ext>
            </a:extLst>
          </p:cNvPr>
          <p:cNvSpPr/>
          <p:nvPr/>
        </p:nvSpPr>
        <p:spPr>
          <a:xfrm>
            <a:off x="2114550" y="2822916"/>
            <a:ext cx="8248650" cy="2368662"/>
          </a:xfrm>
          <a:prstGeom prst="rect">
            <a:avLst/>
          </a:prstGeom>
        </p:spPr>
        <p:txBody>
          <a:bodyPr wrap="square">
            <a:spAutoFit/>
          </a:bodyPr>
          <a:lstStyle/>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lvl="0" indent="-180975"/>
            <a:r>
              <a:rPr lang="fr-FR" sz="2000" dirty="0">
                <a:solidFill>
                  <a:prstClr val="white">
                    <a:lumMod val="50000"/>
                  </a:prstClr>
                </a:solidFill>
              </a:rPr>
              <a:t>enjeux individuels et collectifs</a:t>
            </a:r>
            <a:endParaRPr lang="fr-FR" sz="2200" b="1" dirty="0">
              <a:solidFill>
                <a:srgbClr val="13C1C2"/>
              </a:solidFill>
            </a:endParaRPr>
          </a:p>
          <a:p>
            <a:pPr marL="180975" indent="-180975">
              <a:lnSpc>
                <a:spcPct val="150000"/>
              </a:lnSpc>
            </a:pPr>
            <a:r>
              <a:rPr lang="fr-FR" sz="2200" b="1" dirty="0">
                <a:solidFill>
                  <a:srgbClr val="13C1C2"/>
                </a:solidFill>
              </a:rPr>
              <a:t>État des lieux 2024</a:t>
            </a:r>
          </a:p>
        </p:txBody>
      </p:sp>
    </p:spTree>
    <p:extLst>
      <p:ext uri="{BB962C8B-B14F-4D97-AF65-F5344CB8AC3E}">
        <p14:creationId xmlns:p14="http://schemas.microsoft.com/office/powerpoint/2010/main" val="2068183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3A50-EB39-4336-8EDF-20DB0123E3BB}"/>
              </a:ext>
            </a:extLst>
          </p:cNvPr>
          <p:cNvSpPr>
            <a:spLocks noGrp="1"/>
          </p:cNvSpPr>
          <p:nvPr>
            <p:ph type="title"/>
          </p:nvPr>
        </p:nvSpPr>
        <p:spPr/>
        <p:txBody>
          <a:bodyPr/>
          <a:lstStyle/>
          <a:p>
            <a:r>
              <a:rPr lang="fr-FR" dirty="0"/>
              <a:t>Usages actuels</a:t>
            </a:r>
            <a:br>
              <a:rPr lang="fr-FR" dirty="0"/>
            </a:br>
            <a:r>
              <a:rPr lang="fr-FR" sz="2000" dirty="0">
                <a:solidFill>
                  <a:srgbClr val="FFFFFF">
                    <a:lumMod val="65000"/>
                  </a:srgbClr>
                </a:solidFill>
                <a:ea typeface="+mn-ea"/>
                <a:cs typeface="+mn-cs"/>
              </a:rPr>
              <a:t>paysage général</a:t>
            </a:r>
            <a:endParaRPr lang="fr-FR" dirty="0"/>
          </a:p>
        </p:txBody>
      </p:sp>
      <p:sp>
        <p:nvSpPr>
          <p:cNvPr id="4" name="Rectangle 3">
            <a:extLst>
              <a:ext uri="{FF2B5EF4-FFF2-40B4-BE49-F238E27FC236}">
                <a16:creationId xmlns:a16="http://schemas.microsoft.com/office/drawing/2014/main" id="{B432FF9E-DC8D-4B12-979C-3D19AB2DAB96}"/>
              </a:ext>
            </a:extLst>
          </p:cNvPr>
          <p:cNvSpPr/>
          <p:nvPr/>
        </p:nvSpPr>
        <p:spPr>
          <a:xfrm>
            <a:off x="1276351" y="5938205"/>
            <a:ext cx="4399492" cy="215444"/>
          </a:xfrm>
          <a:prstGeom prst="rect">
            <a:avLst/>
          </a:prstGeom>
        </p:spPr>
        <p:txBody>
          <a:bodyPr wrap="square">
            <a:spAutoFit/>
          </a:bodyPr>
          <a:lstStyle/>
          <a:p>
            <a:r>
              <a:rPr lang="fr-FR" sz="800" dirty="0">
                <a:solidFill>
                  <a:schemeClr val="bg1"/>
                </a:solidFill>
              </a:rPr>
              <a:t>F. </a:t>
            </a:r>
            <a:r>
              <a:rPr lang="fr-FR" sz="800" dirty="0" err="1">
                <a:solidFill>
                  <a:schemeClr val="bg1"/>
                </a:solidFill>
              </a:rPr>
              <a:t>Cavazza</a:t>
            </a:r>
            <a:r>
              <a:rPr lang="fr-FR" sz="800" dirty="0">
                <a:solidFill>
                  <a:schemeClr val="bg1"/>
                </a:solidFill>
              </a:rPr>
              <a:t>, 2023, </a:t>
            </a:r>
            <a:r>
              <a:rPr lang="fr-FR" sz="800" dirty="0">
                <a:hlinkClick r:id="rId3"/>
              </a:rPr>
              <a:t>https://fredcavazza.net/2023/06/28/panorama-des-medias-sociaux-2023/</a:t>
            </a:r>
            <a:r>
              <a:rPr lang="fr-FR" sz="800" dirty="0"/>
              <a:t> </a:t>
            </a:r>
            <a:endParaRPr lang="fr-FR" dirty="0"/>
          </a:p>
        </p:txBody>
      </p:sp>
      <p:pic>
        <p:nvPicPr>
          <p:cNvPr id="5" name="Picture 2" descr="https://i0.wp.com/fredcavazza.net/wp-content/uploads/2023/07/Social-Media-Landscape-2023.jpeg?resize=1024%2C576&amp;ssl=1">
            <a:extLst>
              <a:ext uri="{FF2B5EF4-FFF2-40B4-BE49-F238E27FC236}">
                <a16:creationId xmlns:a16="http://schemas.microsoft.com/office/drawing/2014/main" id="{1844E5AB-5728-4DDE-9B3D-057EBCA7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29" y="2155926"/>
            <a:ext cx="6720380" cy="37802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318382F-EA7B-4379-A425-E7F90405021C}"/>
              </a:ext>
            </a:extLst>
          </p:cNvPr>
          <p:cNvSpPr/>
          <p:nvPr/>
        </p:nvSpPr>
        <p:spPr>
          <a:xfrm>
            <a:off x="8157882" y="2983588"/>
            <a:ext cx="3810000" cy="2308324"/>
          </a:xfrm>
          <a:prstGeom prst="rect">
            <a:avLst/>
          </a:prstGeom>
        </p:spPr>
        <p:txBody>
          <a:bodyPr wrap="square">
            <a:spAutoFit/>
          </a:bodyPr>
          <a:lstStyle/>
          <a:p>
            <a:pPr>
              <a:buFont typeface="+mj-lt"/>
              <a:buAutoNum type="arabicPeriod"/>
            </a:pPr>
            <a:r>
              <a:rPr lang="fr-FR" dirty="0">
                <a:solidFill>
                  <a:schemeClr val="bg1"/>
                </a:solidFill>
              </a:rPr>
              <a:t> Facebook (3 MM., Fr : 35 M.)</a:t>
            </a:r>
          </a:p>
          <a:p>
            <a:pPr>
              <a:buFont typeface="+mj-lt"/>
              <a:buAutoNum type="arabicPeriod"/>
            </a:pPr>
            <a:r>
              <a:rPr lang="fr-FR" dirty="0">
                <a:solidFill>
                  <a:schemeClr val="bg1"/>
                </a:solidFill>
              </a:rPr>
              <a:t> YouTube (2,5 MM., Fr : 41 M.)</a:t>
            </a:r>
          </a:p>
          <a:p>
            <a:pPr>
              <a:buFont typeface="+mj-lt"/>
              <a:buAutoNum type="arabicPeriod"/>
            </a:pPr>
            <a:r>
              <a:rPr lang="fr-FR" dirty="0">
                <a:solidFill>
                  <a:schemeClr val="bg1"/>
                </a:solidFill>
              </a:rPr>
              <a:t> WhatsApp (2 MM.)</a:t>
            </a:r>
          </a:p>
          <a:p>
            <a:pPr>
              <a:buFont typeface="+mj-lt"/>
              <a:buAutoNum type="arabicPeriod"/>
            </a:pPr>
            <a:r>
              <a:rPr lang="fr-FR" dirty="0">
                <a:solidFill>
                  <a:schemeClr val="bg1"/>
                </a:solidFill>
              </a:rPr>
              <a:t> Instagram (2 MM., Fr : 24 M. )</a:t>
            </a:r>
          </a:p>
          <a:p>
            <a:pPr>
              <a:buFont typeface="+mj-lt"/>
              <a:buAutoNum type="arabicPeriod"/>
            </a:pPr>
            <a:r>
              <a:rPr lang="fr-FR" dirty="0">
                <a:solidFill>
                  <a:schemeClr val="bg1"/>
                </a:solidFill>
              </a:rPr>
              <a:t> </a:t>
            </a:r>
            <a:r>
              <a:rPr lang="fr-FR" dirty="0" err="1">
                <a:solidFill>
                  <a:schemeClr val="bg1"/>
                </a:solidFill>
              </a:rPr>
              <a:t>TikTok</a:t>
            </a:r>
            <a:r>
              <a:rPr lang="fr-FR" dirty="0">
                <a:solidFill>
                  <a:schemeClr val="bg1"/>
                </a:solidFill>
              </a:rPr>
              <a:t> (1,5 MM., Fr : 25 M.)</a:t>
            </a:r>
          </a:p>
          <a:p>
            <a:r>
              <a:rPr lang="fr-FR" dirty="0">
                <a:solidFill>
                  <a:schemeClr val="bg1"/>
                </a:solidFill>
              </a:rPr>
              <a:t>6. LinkedIn (1 MM., Fr. : 29 M.)</a:t>
            </a:r>
          </a:p>
          <a:p>
            <a:r>
              <a:rPr lang="fr-FR" dirty="0">
                <a:solidFill>
                  <a:schemeClr val="bg1"/>
                </a:solidFill>
              </a:rPr>
              <a:t>…</a:t>
            </a:r>
          </a:p>
          <a:p>
            <a:r>
              <a:rPr lang="fr-FR" dirty="0">
                <a:solidFill>
                  <a:schemeClr val="bg1"/>
                </a:solidFill>
              </a:rPr>
              <a:t>13. X- Twitter (620 M., Fr : 6M./j.)</a:t>
            </a:r>
          </a:p>
        </p:txBody>
      </p:sp>
      <p:sp>
        <p:nvSpPr>
          <p:cNvPr id="7" name="Cœur 6">
            <a:extLst>
              <a:ext uri="{FF2B5EF4-FFF2-40B4-BE49-F238E27FC236}">
                <a16:creationId xmlns:a16="http://schemas.microsoft.com/office/drawing/2014/main" id="{3F2C6DB4-9DF6-4A6E-BA3F-2DF9B6DE8F48}"/>
              </a:ext>
            </a:extLst>
          </p:cNvPr>
          <p:cNvSpPr/>
          <p:nvPr/>
        </p:nvSpPr>
        <p:spPr>
          <a:xfrm>
            <a:off x="11601174" y="3892804"/>
            <a:ext cx="258793" cy="244946"/>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846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EFC46-ACE1-42E4-8AF5-9904EAB1EDDF}"/>
              </a:ext>
            </a:extLst>
          </p:cNvPr>
          <p:cNvSpPr>
            <a:spLocks noGrp="1"/>
          </p:cNvSpPr>
          <p:nvPr>
            <p:ph type="title"/>
          </p:nvPr>
        </p:nvSpPr>
        <p:spPr/>
        <p:txBody>
          <a:bodyPr/>
          <a:lstStyle/>
          <a:p>
            <a:r>
              <a:rPr lang="fr-FR" dirty="0"/>
              <a:t>Usages actuels</a:t>
            </a:r>
            <a:br>
              <a:rPr lang="fr-FR" dirty="0"/>
            </a:br>
            <a:r>
              <a:rPr lang="fr-FR" sz="2000" dirty="0">
                <a:solidFill>
                  <a:srgbClr val="FFFFFF">
                    <a:lumMod val="65000"/>
                  </a:srgbClr>
                </a:solidFill>
              </a:rPr>
              <a:t>usages des chercheurs</a:t>
            </a:r>
            <a:endParaRPr lang="fr-FR" dirty="0"/>
          </a:p>
        </p:txBody>
      </p:sp>
      <p:pic>
        <p:nvPicPr>
          <p:cNvPr id="6" name="Image 5">
            <a:extLst>
              <a:ext uri="{FF2B5EF4-FFF2-40B4-BE49-F238E27FC236}">
                <a16:creationId xmlns:a16="http://schemas.microsoft.com/office/drawing/2014/main" id="{117C393E-8DCA-488A-AB24-394972D1B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50" y="1690966"/>
            <a:ext cx="6896100" cy="4694187"/>
          </a:xfrm>
          <a:prstGeom prst="rect">
            <a:avLst/>
          </a:prstGeom>
        </p:spPr>
      </p:pic>
      <p:sp>
        <p:nvSpPr>
          <p:cNvPr id="7" name="Rectangle 6">
            <a:extLst>
              <a:ext uri="{FF2B5EF4-FFF2-40B4-BE49-F238E27FC236}">
                <a16:creationId xmlns:a16="http://schemas.microsoft.com/office/drawing/2014/main" id="{DB902525-ED68-4353-97D8-62BDAACD3E44}"/>
              </a:ext>
            </a:extLst>
          </p:cNvPr>
          <p:cNvSpPr/>
          <p:nvPr/>
        </p:nvSpPr>
        <p:spPr>
          <a:xfrm>
            <a:off x="4600575" y="6388556"/>
            <a:ext cx="3371850" cy="215444"/>
          </a:xfrm>
          <a:prstGeom prst="rect">
            <a:avLst/>
          </a:prstGeom>
        </p:spPr>
        <p:txBody>
          <a:bodyPr wrap="square">
            <a:spAutoFit/>
          </a:bodyPr>
          <a:lstStyle/>
          <a:p>
            <a:r>
              <a:rPr lang="fr-FR" sz="800" dirty="0">
                <a:solidFill>
                  <a:schemeClr val="bg1"/>
                </a:solidFill>
              </a:rPr>
              <a:t>A. Bouchard et C. Boudry, 2024, </a:t>
            </a:r>
            <a:r>
              <a:rPr lang="fr-FR" sz="800" dirty="0">
                <a:hlinkClick r:id="rId4"/>
              </a:rPr>
              <a:t>https://hal.science/hal-04537803</a:t>
            </a:r>
            <a:r>
              <a:rPr lang="fr-FR" sz="800" dirty="0"/>
              <a:t> </a:t>
            </a:r>
          </a:p>
        </p:txBody>
      </p:sp>
    </p:spTree>
    <p:extLst>
      <p:ext uri="{BB962C8B-B14F-4D97-AF65-F5344CB8AC3E}">
        <p14:creationId xmlns:p14="http://schemas.microsoft.com/office/powerpoint/2010/main" val="1219213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5BEB6FC-B7B8-4040-8CF5-8F4D3F97C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041" y="1416427"/>
            <a:ext cx="6817218" cy="4977651"/>
          </a:xfrm>
          <a:prstGeom prst="rect">
            <a:avLst/>
          </a:prstGeom>
        </p:spPr>
      </p:pic>
      <p:cxnSp>
        <p:nvCxnSpPr>
          <p:cNvPr id="8" name="Connecteur droit 7">
            <a:extLst>
              <a:ext uri="{FF2B5EF4-FFF2-40B4-BE49-F238E27FC236}">
                <a16:creationId xmlns:a16="http://schemas.microsoft.com/office/drawing/2014/main" id="{41368F5B-2ABE-4F26-BF39-94516FCA70DB}"/>
              </a:ext>
            </a:extLst>
          </p:cNvPr>
          <p:cNvCxnSpPr>
            <a:cxnSpLocks/>
          </p:cNvCxnSpPr>
          <p:nvPr/>
        </p:nvCxnSpPr>
        <p:spPr>
          <a:xfrm>
            <a:off x="7421860" y="1416427"/>
            <a:ext cx="0" cy="3199806"/>
          </a:xfrm>
          <a:prstGeom prst="line">
            <a:avLst/>
          </a:prstGeom>
          <a:ln w="57150">
            <a:solidFill>
              <a:srgbClr val="13C1C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916B069-8C2A-4435-98F4-120F22B5ED77}"/>
              </a:ext>
            </a:extLst>
          </p:cNvPr>
          <p:cNvSpPr/>
          <p:nvPr/>
        </p:nvSpPr>
        <p:spPr>
          <a:xfrm>
            <a:off x="4619625" y="6394078"/>
            <a:ext cx="3371850" cy="215444"/>
          </a:xfrm>
          <a:prstGeom prst="rect">
            <a:avLst/>
          </a:prstGeom>
        </p:spPr>
        <p:txBody>
          <a:bodyPr wrap="square">
            <a:spAutoFit/>
          </a:bodyPr>
          <a:lstStyle/>
          <a:p>
            <a:r>
              <a:rPr lang="fr-FR" sz="800" dirty="0">
                <a:solidFill>
                  <a:schemeClr val="bg1"/>
                </a:solidFill>
              </a:rPr>
              <a:t>A. Bouchard et C. Boudry, 2024, </a:t>
            </a:r>
            <a:r>
              <a:rPr lang="fr-FR" sz="800" dirty="0">
                <a:hlinkClick r:id="rId4"/>
              </a:rPr>
              <a:t>https://hal.science/hal-04537803</a:t>
            </a:r>
            <a:r>
              <a:rPr lang="fr-FR" sz="800" dirty="0"/>
              <a:t> </a:t>
            </a:r>
          </a:p>
        </p:txBody>
      </p:sp>
      <p:sp>
        <p:nvSpPr>
          <p:cNvPr id="2" name="Rectangle 1">
            <a:extLst>
              <a:ext uri="{FF2B5EF4-FFF2-40B4-BE49-F238E27FC236}">
                <a16:creationId xmlns:a16="http://schemas.microsoft.com/office/drawing/2014/main" id="{7BC31205-B051-4FC6-8D0E-18E09F289FBB}"/>
              </a:ext>
            </a:extLst>
          </p:cNvPr>
          <p:cNvSpPr/>
          <p:nvPr/>
        </p:nvSpPr>
        <p:spPr>
          <a:xfrm>
            <a:off x="5623215" y="1388717"/>
            <a:ext cx="762000" cy="369332"/>
          </a:xfrm>
          <a:prstGeom prst="rect">
            <a:avLst/>
          </a:prstGeom>
        </p:spPr>
        <p:txBody>
          <a:bodyPr wrap="square">
            <a:spAutoFit/>
          </a:bodyPr>
          <a:lstStyle/>
          <a:p>
            <a:pPr lvl="0" defTabSz="914400">
              <a:defRPr/>
            </a:pPr>
            <a:r>
              <a:rPr lang="fr-FR" dirty="0"/>
              <a:t>STM</a:t>
            </a:r>
          </a:p>
        </p:txBody>
      </p:sp>
      <p:sp>
        <p:nvSpPr>
          <p:cNvPr id="9" name="Rectangle 8">
            <a:extLst>
              <a:ext uri="{FF2B5EF4-FFF2-40B4-BE49-F238E27FC236}">
                <a16:creationId xmlns:a16="http://schemas.microsoft.com/office/drawing/2014/main" id="{82BE109A-DF6A-4275-B291-EF6E8D224581}"/>
              </a:ext>
            </a:extLst>
          </p:cNvPr>
          <p:cNvSpPr/>
          <p:nvPr/>
        </p:nvSpPr>
        <p:spPr>
          <a:xfrm>
            <a:off x="7610475" y="1374862"/>
            <a:ext cx="762000" cy="369332"/>
          </a:xfrm>
          <a:prstGeom prst="rect">
            <a:avLst/>
          </a:prstGeom>
        </p:spPr>
        <p:txBody>
          <a:bodyPr wrap="square">
            <a:spAutoFit/>
          </a:bodyPr>
          <a:lstStyle/>
          <a:p>
            <a:pPr lvl="0" defTabSz="914400">
              <a:defRPr/>
            </a:pPr>
            <a:r>
              <a:rPr lang="fr-FR" dirty="0"/>
              <a:t>SHS</a:t>
            </a:r>
          </a:p>
        </p:txBody>
      </p:sp>
    </p:spTree>
    <p:extLst>
      <p:ext uri="{BB962C8B-B14F-4D97-AF65-F5344CB8AC3E}">
        <p14:creationId xmlns:p14="http://schemas.microsoft.com/office/powerpoint/2010/main" val="99694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F4C305-E2AD-476C-A2A8-373D0DA55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80" y="748969"/>
            <a:ext cx="5839640" cy="5639587"/>
          </a:xfrm>
          <a:prstGeom prst="rect">
            <a:avLst/>
          </a:prstGeom>
        </p:spPr>
      </p:pic>
      <p:cxnSp>
        <p:nvCxnSpPr>
          <p:cNvPr id="6" name="Connecteur droit 5">
            <a:extLst>
              <a:ext uri="{FF2B5EF4-FFF2-40B4-BE49-F238E27FC236}">
                <a16:creationId xmlns:a16="http://schemas.microsoft.com/office/drawing/2014/main" id="{CAFE5E8B-EE1F-4A06-8063-BF2E64CC6151}"/>
              </a:ext>
            </a:extLst>
          </p:cNvPr>
          <p:cNvCxnSpPr>
            <a:cxnSpLocks/>
          </p:cNvCxnSpPr>
          <p:nvPr/>
        </p:nvCxnSpPr>
        <p:spPr>
          <a:xfrm>
            <a:off x="5318766" y="748969"/>
            <a:ext cx="0" cy="3683890"/>
          </a:xfrm>
          <a:prstGeom prst="line">
            <a:avLst/>
          </a:prstGeom>
          <a:ln w="57150">
            <a:solidFill>
              <a:srgbClr val="13C1C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CD05D4A-2AF7-45F5-A70E-11F1D6FD08D0}"/>
              </a:ext>
            </a:extLst>
          </p:cNvPr>
          <p:cNvSpPr/>
          <p:nvPr/>
        </p:nvSpPr>
        <p:spPr>
          <a:xfrm>
            <a:off x="4600575" y="6388556"/>
            <a:ext cx="3371850" cy="215444"/>
          </a:xfrm>
          <a:prstGeom prst="rect">
            <a:avLst/>
          </a:prstGeom>
        </p:spPr>
        <p:txBody>
          <a:bodyPr wrap="square">
            <a:spAutoFit/>
          </a:bodyPr>
          <a:lstStyle/>
          <a:p>
            <a:r>
              <a:rPr lang="fr-FR" sz="800" dirty="0">
                <a:solidFill>
                  <a:schemeClr val="bg1"/>
                </a:solidFill>
              </a:rPr>
              <a:t>A. Bouchard et C. Boudry, 2024, </a:t>
            </a:r>
            <a:r>
              <a:rPr lang="fr-FR" sz="800" dirty="0">
                <a:hlinkClick r:id="rId4"/>
              </a:rPr>
              <a:t>https://hal.science/hal-04537803</a:t>
            </a:r>
            <a:r>
              <a:rPr lang="fr-FR" sz="800" dirty="0"/>
              <a:t> </a:t>
            </a:r>
          </a:p>
        </p:txBody>
      </p:sp>
    </p:spTree>
    <p:extLst>
      <p:ext uri="{BB962C8B-B14F-4D97-AF65-F5344CB8AC3E}">
        <p14:creationId xmlns:p14="http://schemas.microsoft.com/office/powerpoint/2010/main" val="301846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460116-4894-4B4D-A852-2593261522B9}"/>
              </a:ext>
            </a:extLst>
          </p:cNvPr>
          <p:cNvSpPr/>
          <p:nvPr/>
        </p:nvSpPr>
        <p:spPr>
          <a:xfrm>
            <a:off x="3829052" y="1707181"/>
            <a:ext cx="6372225" cy="4247317"/>
          </a:xfrm>
          <a:prstGeom prst="rect">
            <a:avLst/>
          </a:prstGeom>
        </p:spPr>
        <p:txBody>
          <a:bodyPr wrap="square">
            <a:spAutoFit/>
          </a:bodyPr>
          <a:lstStyle/>
          <a:p>
            <a:pPr algn="r"/>
            <a:r>
              <a:rPr lang="fr-FR" b="1" dirty="0">
                <a:solidFill>
                  <a:srgbClr val="13C1C2"/>
                </a:solidFill>
                <a:latin typeface="+mj-lt"/>
              </a:rPr>
              <a:t>Présentation</a:t>
            </a:r>
            <a:endParaRPr lang="fr-FR" sz="1200" b="1" dirty="0">
              <a:solidFill>
                <a:srgbClr val="13C1C2"/>
              </a:solidFill>
              <a:latin typeface="+mj-lt"/>
            </a:endParaRPr>
          </a:p>
          <a:p>
            <a:pPr algn="r"/>
            <a:endParaRPr lang="fr-FR" sz="1200" dirty="0">
              <a:solidFill>
                <a:schemeClr val="bg1"/>
              </a:solidFill>
              <a:latin typeface="+mj-lt"/>
            </a:endParaRPr>
          </a:p>
          <a:p>
            <a:r>
              <a:rPr lang="fr-FR" sz="1200" dirty="0">
                <a:solidFill>
                  <a:schemeClr val="bg1"/>
                </a:solidFill>
                <a:latin typeface="+mj-lt"/>
              </a:rPr>
              <a:t>Des outils comme ResearchGate, LinkedIn ou encore YouTube font désormais partie des outils de communication académique les plus évidents.</a:t>
            </a:r>
            <a:br>
              <a:rPr lang="fr-FR" sz="1200" dirty="0">
                <a:solidFill>
                  <a:schemeClr val="bg1"/>
                </a:solidFill>
                <a:latin typeface="+mj-lt"/>
              </a:rPr>
            </a:br>
            <a:r>
              <a:rPr lang="fr-FR" sz="1200" dirty="0">
                <a:solidFill>
                  <a:schemeClr val="bg1"/>
                </a:solidFill>
                <a:latin typeface="+mj-lt"/>
              </a:rPr>
              <a:t>Mais les évolutions actuelles de Twitter / X, suite à son rachat fin 2022, viennent d'une part rappeler la nécessité pour la communauté académique d'interroger sa dépendance à des outils essentiellement commerciaux et d'autre part mettent en lumière les difficultés croissantes à disposer de lieux d'expression sereins du débat public.</a:t>
            </a:r>
            <a:br>
              <a:rPr lang="fr-FR" sz="1200" dirty="0">
                <a:solidFill>
                  <a:schemeClr val="bg1"/>
                </a:solidFill>
                <a:latin typeface="+mj-lt"/>
              </a:rPr>
            </a:br>
            <a:r>
              <a:rPr lang="fr-FR" sz="1200" dirty="0">
                <a:solidFill>
                  <a:schemeClr val="bg1"/>
                </a:solidFill>
                <a:latin typeface="+mj-lt"/>
              </a:rPr>
              <a:t>Et dans le même temps, de plus en plus d'institutions et d'organismes en appellent à une présence responsable et éthique des chercheurs en ligne.</a:t>
            </a:r>
            <a:br>
              <a:rPr lang="fr-FR" sz="1200" dirty="0">
                <a:solidFill>
                  <a:schemeClr val="bg1"/>
                </a:solidFill>
                <a:latin typeface="+mj-lt"/>
              </a:rPr>
            </a:br>
            <a:r>
              <a:rPr lang="fr-FR" sz="1200" dirty="0">
                <a:solidFill>
                  <a:schemeClr val="bg1"/>
                </a:solidFill>
                <a:latin typeface="+mj-lt"/>
              </a:rPr>
              <a:t>Dès lors comment combiner usage des réseaux sociaux et présence académique en ligne ?</a:t>
            </a:r>
          </a:p>
          <a:p>
            <a:r>
              <a:rPr lang="fr-FR" sz="1200" dirty="0">
                <a:solidFill>
                  <a:schemeClr val="bg1"/>
                </a:solidFill>
                <a:latin typeface="+mj-lt"/>
              </a:rPr>
              <a:t>État des lieux 2024 des acteurs et des enjeux dans le cadre académique actuel.</a:t>
            </a:r>
          </a:p>
          <a:p>
            <a:endParaRPr lang="fr-FR" sz="1200" dirty="0">
              <a:solidFill>
                <a:schemeClr val="bg1"/>
              </a:solidFill>
              <a:latin typeface="+mj-lt"/>
            </a:endParaRPr>
          </a:p>
          <a:p>
            <a:pPr>
              <a:buFont typeface="Arial" panose="020B0604020202020204" pitchFamily="34" charset="0"/>
              <a:buChar char="•"/>
            </a:pPr>
            <a:r>
              <a:rPr lang="fr-FR" sz="1200" dirty="0">
                <a:solidFill>
                  <a:schemeClr val="bg1"/>
                </a:solidFill>
                <a:latin typeface="+mj-lt"/>
              </a:rPr>
              <a:t> Éléments de repères : contexte, principes, usages dans l’écosystème académique ;</a:t>
            </a:r>
          </a:p>
          <a:p>
            <a:pPr>
              <a:buFont typeface="Arial" panose="020B0604020202020204" pitchFamily="34" charset="0"/>
              <a:buChar char="•"/>
            </a:pPr>
            <a:r>
              <a:rPr lang="fr-FR" sz="1200" dirty="0">
                <a:solidFill>
                  <a:schemeClr val="bg1"/>
                </a:solidFill>
                <a:latin typeface="+mj-lt"/>
              </a:rPr>
              <a:t> État des lieux des principaux réseaux sociaux et de leurs usages académiques en 2024 (ex. : LinkedIn, ResearchGate, Academia, Twitter / X, Facebook, YouTube) ;</a:t>
            </a:r>
          </a:p>
          <a:p>
            <a:pPr>
              <a:buFont typeface="Arial" panose="020B0604020202020204" pitchFamily="34" charset="0"/>
              <a:buChar char="•"/>
            </a:pPr>
            <a:r>
              <a:rPr lang="fr-FR" sz="1200" dirty="0">
                <a:solidFill>
                  <a:schemeClr val="bg1"/>
                </a:solidFill>
                <a:latin typeface="+mj-lt"/>
              </a:rPr>
              <a:t> Accéder à l'information, diffuser du contenu, s'exprimer comme chercheur : multiplication des outils, multiplicité de la responsabilité académique ? ;</a:t>
            </a:r>
          </a:p>
          <a:p>
            <a:pPr>
              <a:buFont typeface="Arial" panose="020B0604020202020204" pitchFamily="34" charset="0"/>
              <a:buChar char="•"/>
            </a:pPr>
            <a:r>
              <a:rPr lang="fr-FR" sz="1200" dirty="0">
                <a:solidFill>
                  <a:schemeClr val="bg1"/>
                </a:solidFill>
                <a:latin typeface="+mj-lt"/>
              </a:rPr>
              <a:t> Parole individuelle, parole institutionnelle : éléments de réflexion pour une présence en ligne intègre</a:t>
            </a:r>
          </a:p>
          <a:p>
            <a:endParaRPr lang="fr-FR" sz="1200" dirty="0">
              <a:solidFill>
                <a:schemeClr val="bg1"/>
              </a:solidFill>
              <a:latin typeface="+mj-lt"/>
            </a:endParaRPr>
          </a:p>
          <a:p>
            <a:r>
              <a:rPr lang="fr-FR" sz="1400" b="1" dirty="0">
                <a:solidFill>
                  <a:srgbClr val="13C1C2"/>
                </a:solidFill>
                <a:latin typeface="+mj-lt"/>
              </a:rPr>
              <a:t>Présence de commentaires et d’éléments bibliographiques</a:t>
            </a:r>
          </a:p>
        </p:txBody>
      </p:sp>
    </p:spTree>
    <p:extLst>
      <p:ext uri="{BB962C8B-B14F-4D97-AF65-F5344CB8AC3E}">
        <p14:creationId xmlns:p14="http://schemas.microsoft.com/office/powerpoint/2010/main" val="416093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B45FD-7987-4225-9277-F9F4A1B44F02}"/>
              </a:ext>
            </a:extLst>
          </p:cNvPr>
          <p:cNvSpPr/>
          <p:nvPr/>
        </p:nvSpPr>
        <p:spPr>
          <a:xfrm>
            <a:off x="3248133" y="6563961"/>
            <a:ext cx="6142609" cy="215444"/>
          </a:xfrm>
          <a:prstGeom prst="rect">
            <a:avLst/>
          </a:prstGeom>
        </p:spPr>
        <p:txBody>
          <a:bodyPr wrap="square">
            <a:spAutoFit/>
          </a:bodyPr>
          <a:lstStyle/>
          <a:p>
            <a:pPr algn="ctr"/>
            <a:r>
              <a:rPr lang="fr-FR" sz="800" dirty="0">
                <a:solidFill>
                  <a:schemeClr val="bg1"/>
                </a:solidFill>
                <a:latin typeface="+mj-lt"/>
              </a:rPr>
              <a:t>S. </a:t>
            </a:r>
            <a:r>
              <a:rPr lang="fr-FR" sz="800" dirty="0" err="1">
                <a:solidFill>
                  <a:schemeClr val="bg1"/>
                </a:solidFill>
                <a:latin typeface="+mj-lt"/>
              </a:rPr>
              <a:t>Birch-Becaas</a:t>
            </a:r>
            <a:r>
              <a:rPr lang="fr-FR" sz="800" dirty="0">
                <a:solidFill>
                  <a:schemeClr val="bg1"/>
                </a:solidFill>
                <a:latin typeface="+mj-lt"/>
              </a:rPr>
              <a:t> et al., 2023, </a:t>
            </a:r>
            <a:r>
              <a:rPr lang="fr-FR" sz="800" dirty="0">
                <a:solidFill>
                  <a:srgbClr val="000000"/>
                </a:solidFill>
                <a:latin typeface="+mj-lt"/>
                <a:hlinkClick r:id="rId3"/>
              </a:rPr>
              <a:t>https://journals.openedition.org/asp/8611</a:t>
            </a:r>
            <a:r>
              <a:rPr lang="fr-FR" sz="800" dirty="0">
                <a:solidFill>
                  <a:srgbClr val="000000"/>
                </a:solidFill>
                <a:latin typeface="+mj-lt"/>
              </a:rPr>
              <a:t> </a:t>
            </a:r>
            <a:endParaRPr lang="fr-FR" sz="800" dirty="0">
              <a:latin typeface="+mj-lt"/>
            </a:endParaRPr>
          </a:p>
        </p:txBody>
      </p:sp>
      <p:pic>
        <p:nvPicPr>
          <p:cNvPr id="3" name="Image 2">
            <a:extLst>
              <a:ext uri="{FF2B5EF4-FFF2-40B4-BE49-F238E27FC236}">
                <a16:creationId xmlns:a16="http://schemas.microsoft.com/office/drawing/2014/main" id="{1C7EF638-3E99-406C-A37D-702030869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694" y="1290177"/>
            <a:ext cx="9129486" cy="5162000"/>
          </a:xfrm>
          <a:prstGeom prst="rect">
            <a:avLst/>
          </a:prstGeom>
        </p:spPr>
      </p:pic>
      <p:sp>
        <p:nvSpPr>
          <p:cNvPr id="4" name="Flèche : droite 3">
            <a:extLst>
              <a:ext uri="{FF2B5EF4-FFF2-40B4-BE49-F238E27FC236}">
                <a16:creationId xmlns:a16="http://schemas.microsoft.com/office/drawing/2014/main" id="{C69B0E55-A9BD-47ED-B102-38A33AD6D970}"/>
              </a:ext>
            </a:extLst>
          </p:cNvPr>
          <p:cNvSpPr/>
          <p:nvPr/>
        </p:nvSpPr>
        <p:spPr>
          <a:xfrm>
            <a:off x="1211175" y="4876801"/>
            <a:ext cx="725715" cy="333828"/>
          </a:xfrm>
          <a:prstGeom prst="rightArrow">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Flèche : droite 7">
            <a:extLst>
              <a:ext uri="{FF2B5EF4-FFF2-40B4-BE49-F238E27FC236}">
                <a16:creationId xmlns:a16="http://schemas.microsoft.com/office/drawing/2014/main" id="{B2B11A57-015D-41D9-84BA-2DFAE6ECEC9F}"/>
              </a:ext>
            </a:extLst>
          </p:cNvPr>
          <p:cNvSpPr/>
          <p:nvPr/>
        </p:nvSpPr>
        <p:spPr>
          <a:xfrm>
            <a:off x="1211174" y="5243576"/>
            <a:ext cx="725715" cy="333828"/>
          </a:xfrm>
          <a:prstGeom prst="rightArrow">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66099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B45FD-7987-4225-9277-F9F4A1B44F02}"/>
              </a:ext>
            </a:extLst>
          </p:cNvPr>
          <p:cNvSpPr/>
          <p:nvPr/>
        </p:nvSpPr>
        <p:spPr>
          <a:xfrm>
            <a:off x="3248133" y="6563961"/>
            <a:ext cx="6142609" cy="215444"/>
          </a:xfrm>
          <a:prstGeom prst="rect">
            <a:avLst/>
          </a:prstGeom>
        </p:spPr>
        <p:txBody>
          <a:bodyPr wrap="square">
            <a:spAutoFit/>
          </a:bodyPr>
          <a:lstStyle/>
          <a:p>
            <a:pPr algn="ctr"/>
            <a:r>
              <a:rPr lang="fr-FR" sz="800" dirty="0">
                <a:solidFill>
                  <a:schemeClr val="bg1"/>
                </a:solidFill>
                <a:latin typeface="+mj-lt"/>
              </a:rPr>
              <a:t>S. </a:t>
            </a:r>
            <a:r>
              <a:rPr lang="fr-FR" sz="800" dirty="0" err="1">
                <a:solidFill>
                  <a:schemeClr val="bg1"/>
                </a:solidFill>
                <a:latin typeface="+mj-lt"/>
              </a:rPr>
              <a:t>Birch-Becaas</a:t>
            </a:r>
            <a:r>
              <a:rPr lang="fr-FR" sz="800" dirty="0">
                <a:solidFill>
                  <a:schemeClr val="bg1"/>
                </a:solidFill>
                <a:latin typeface="+mj-lt"/>
              </a:rPr>
              <a:t> et al., 2023, </a:t>
            </a:r>
            <a:r>
              <a:rPr lang="fr-FR" sz="800" dirty="0">
                <a:solidFill>
                  <a:srgbClr val="000000"/>
                </a:solidFill>
                <a:latin typeface="+mj-lt"/>
                <a:hlinkClick r:id="rId3"/>
              </a:rPr>
              <a:t>https://journals.openedition.org/asp/8611</a:t>
            </a:r>
            <a:r>
              <a:rPr lang="fr-FR" sz="800" dirty="0">
                <a:solidFill>
                  <a:srgbClr val="000000"/>
                </a:solidFill>
                <a:latin typeface="+mj-lt"/>
              </a:rPr>
              <a:t> </a:t>
            </a:r>
            <a:endParaRPr lang="fr-FR" sz="800" dirty="0">
              <a:latin typeface="+mj-lt"/>
            </a:endParaRPr>
          </a:p>
        </p:txBody>
      </p:sp>
      <p:pic>
        <p:nvPicPr>
          <p:cNvPr id="2" name="Image 1">
            <a:extLst>
              <a:ext uri="{FF2B5EF4-FFF2-40B4-BE49-F238E27FC236}">
                <a16:creationId xmlns:a16="http://schemas.microsoft.com/office/drawing/2014/main" id="{F301CC90-DFAE-40E9-851B-C56257742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314" y="1229859"/>
            <a:ext cx="9037740" cy="5334102"/>
          </a:xfrm>
          <a:prstGeom prst="rect">
            <a:avLst/>
          </a:prstGeom>
        </p:spPr>
      </p:pic>
      <p:sp>
        <p:nvSpPr>
          <p:cNvPr id="4" name="Flèche : droite 3">
            <a:extLst>
              <a:ext uri="{FF2B5EF4-FFF2-40B4-BE49-F238E27FC236}">
                <a16:creationId xmlns:a16="http://schemas.microsoft.com/office/drawing/2014/main" id="{50C56ADD-13AA-42F3-B59C-78A91CCC679F}"/>
              </a:ext>
            </a:extLst>
          </p:cNvPr>
          <p:cNvSpPr/>
          <p:nvPr/>
        </p:nvSpPr>
        <p:spPr>
          <a:xfrm>
            <a:off x="972456" y="3563082"/>
            <a:ext cx="725715" cy="333828"/>
          </a:xfrm>
          <a:prstGeom prst="rightArrow">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lèche : droite 4">
            <a:extLst>
              <a:ext uri="{FF2B5EF4-FFF2-40B4-BE49-F238E27FC236}">
                <a16:creationId xmlns:a16="http://schemas.microsoft.com/office/drawing/2014/main" id="{F949F373-4165-41BD-AB65-72AD4F9713A0}"/>
              </a:ext>
            </a:extLst>
          </p:cNvPr>
          <p:cNvSpPr/>
          <p:nvPr/>
        </p:nvSpPr>
        <p:spPr>
          <a:xfrm>
            <a:off x="972456" y="4063824"/>
            <a:ext cx="725715" cy="333828"/>
          </a:xfrm>
          <a:prstGeom prst="rightArrow">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585892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B45FD-7987-4225-9277-F9F4A1B44F02}"/>
              </a:ext>
            </a:extLst>
          </p:cNvPr>
          <p:cNvSpPr/>
          <p:nvPr/>
        </p:nvSpPr>
        <p:spPr>
          <a:xfrm>
            <a:off x="4554418" y="6349840"/>
            <a:ext cx="5518495" cy="215444"/>
          </a:xfrm>
          <a:prstGeom prst="rect">
            <a:avLst/>
          </a:prstGeom>
        </p:spPr>
        <p:txBody>
          <a:bodyPr wrap="square">
            <a:spAutoFit/>
          </a:bodyPr>
          <a:lstStyle/>
          <a:p>
            <a:r>
              <a:rPr lang="fr-FR" sz="800" dirty="0">
                <a:solidFill>
                  <a:schemeClr val="bg1"/>
                </a:solidFill>
                <a:latin typeface="+mj-lt"/>
              </a:rPr>
              <a:t>S. </a:t>
            </a:r>
            <a:r>
              <a:rPr lang="fr-FR" sz="800" dirty="0" err="1">
                <a:solidFill>
                  <a:schemeClr val="bg1"/>
                </a:solidFill>
                <a:latin typeface="+mj-lt"/>
              </a:rPr>
              <a:t>Birch-Becaas</a:t>
            </a:r>
            <a:r>
              <a:rPr lang="fr-FR" sz="800" dirty="0">
                <a:solidFill>
                  <a:schemeClr val="bg1"/>
                </a:solidFill>
                <a:latin typeface="+mj-lt"/>
              </a:rPr>
              <a:t> et al., 2023, </a:t>
            </a:r>
            <a:r>
              <a:rPr lang="fr-FR" sz="800" dirty="0">
                <a:solidFill>
                  <a:srgbClr val="000000"/>
                </a:solidFill>
                <a:latin typeface="+mj-lt"/>
                <a:hlinkClick r:id="rId3"/>
              </a:rPr>
              <a:t>https://journals.openedition.org/asp/8611</a:t>
            </a:r>
            <a:r>
              <a:rPr lang="fr-FR" sz="800" dirty="0">
                <a:solidFill>
                  <a:srgbClr val="000000"/>
                </a:solidFill>
                <a:latin typeface="+mj-lt"/>
              </a:rPr>
              <a:t> </a:t>
            </a:r>
            <a:endParaRPr lang="fr-FR" sz="800" dirty="0">
              <a:latin typeface="+mj-lt"/>
            </a:endParaRPr>
          </a:p>
        </p:txBody>
      </p:sp>
      <p:pic>
        <p:nvPicPr>
          <p:cNvPr id="2" name="Image 1">
            <a:extLst>
              <a:ext uri="{FF2B5EF4-FFF2-40B4-BE49-F238E27FC236}">
                <a16:creationId xmlns:a16="http://schemas.microsoft.com/office/drawing/2014/main" id="{BCAC35BF-EF7F-4DBB-9491-C03285A11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048" y="1393896"/>
            <a:ext cx="8613904" cy="4955944"/>
          </a:xfrm>
          <a:prstGeom prst="rect">
            <a:avLst/>
          </a:prstGeom>
        </p:spPr>
      </p:pic>
      <p:sp>
        <p:nvSpPr>
          <p:cNvPr id="7" name="Flèche : droite 6">
            <a:extLst>
              <a:ext uri="{FF2B5EF4-FFF2-40B4-BE49-F238E27FC236}">
                <a16:creationId xmlns:a16="http://schemas.microsoft.com/office/drawing/2014/main" id="{86E80950-CAB4-409F-A046-0AD734D512EF}"/>
              </a:ext>
            </a:extLst>
          </p:cNvPr>
          <p:cNvSpPr/>
          <p:nvPr/>
        </p:nvSpPr>
        <p:spPr>
          <a:xfrm>
            <a:off x="1426190" y="2594430"/>
            <a:ext cx="725715" cy="333828"/>
          </a:xfrm>
          <a:prstGeom prst="rightArrow">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755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66A8240-56A2-4AB2-9C4E-C70CD6940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867" y="1588565"/>
            <a:ext cx="8480612" cy="4791546"/>
          </a:xfrm>
          <a:prstGeom prst="rect">
            <a:avLst/>
          </a:prstGeom>
        </p:spPr>
      </p:pic>
      <p:sp>
        <p:nvSpPr>
          <p:cNvPr id="6" name="Rectangle 5">
            <a:extLst>
              <a:ext uri="{FF2B5EF4-FFF2-40B4-BE49-F238E27FC236}">
                <a16:creationId xmlns:a16="http://schemas.microsoft.com/office/drawing/2014/main" id="{42267004-CF0A-4139-A1CF-E7DE20065D0F}"/>
              </a:ext>
            </a:extLst>
          </p:cNvPr>
          <p:cNvSpPr/>
          <p:nvPr/>
        </p:nvSpPr>
        <p:spPr>
          <a:xfrm>
            <a:off x="3749749" y="6380111"/>
            <a:ext cx="6096000" cy="215444"/>
          </a:xfrm>
          <a:prstGeom prst="rect">
            <a:avLst/>
          </a:prstGeom>
        </p:spPr>
        <p:txBody>
          <a:bodyPr>
            <a:spAutoFit/>
          </a:bodyPr>
          <a:lstStyle/>
          <a:p>
            <a:r>
              <a:rPr lang="fr-FR" sz="800" dirty="0">
                <a:solidFill>
                  <a:schemeClr val="bg1"/>
                </a:solidFill>
              </a:rPr>
              <a:t>ARCES, 2023, </a:t>
            </a:r>
            <a:r>
              <a:rPr lang="fr-FR" sz="800" dirty="0">
                <a:hlinkClick r:id="rId4"/>
              </a:rPr>
              <a:t>https://www.arces.com/fr/page-detail-articles/observatoire-des-metiers-de-la-communication-10eme-edition</a:t>
            </a:r>
            <a:r>
              <a:rPr lang="fr-FR" sz="800" dirty="0"/>
              <a:t> </a:t>
            </a:r>
          </a:p>
        </p:txBody>
      </p:sp>
      <p:sp>
        <p:nvSpPr>
          <p:cNvPr id="7" name="Titre 6">
            <a:extLst>
              <a:ext uri="{FF2B5EF4-FFF2-40B4-BE49-F238E27FC236}">
                <a16:creationId xmlns:a16="http://schemas.microsoft.com/office/drawing/2014/main" id="{B9864333-8A22-40FA-8229-ADDE186687FA}"/>
              </a:ext>
            </a:extLst>
          </p:cNvPr>
          <p:cNvSpPr>
            <a:spLocks noGrp="1"/>
          </p:cNvSpPr>
          <p:nvPr>
            <p:ph type="title"/>
          </p:nvPr>
        </p:nvSpPr>
        <p:spPr/>
        <p:txBody>
          <a:bodyPr/>
          <a:lstStyle/>
          <a:p>
            <a:r>
              <a:rPr lang="fr-FR" dirty="0"/>
              <a:t>Usages actuels</a:t>
            </a:r>
            <a:br>
              <a:rPr lang="fr-FR" dirty="0"/>
            </a:br>
            <a:r>
              <a:rPr lang="fr-FR" sz="2000" dirty="0">
                <a:solidFill>
                  <a:srgbClr val="FFFFFF">
                    <a:lumMod val="65000"/>
                  </a:srgbClr>
                </a:solidFill>
              </a:rPr>
              <a:t>usages des institutions</a:t>
            </a:r>
            <a:endParaRPr lang="fr-FR" dirty="0"/>
          </a:p>
        </p:txBody>
      </p:sp>
    </p:spTree>
    <p:extLst>
      <p:ext uri="{BB962C8B-B14F-4D97-AF65-F5344CB8AC3E}">
        <p14:creationId xmlns:p14="http://schemas.microsoft.com/office/powerpoint/2010/main" val="294164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3A50-EB39-4336-8EDF-20DB0123E3BB}"/>
              </a:ext>
            </a:extLst>
          </p:cNvPr>
          <p:cNvSpPr>
            <a:spLocks noGrp="1"/>
          </p:cNvSpPr>
          <p:nvPr>
            <p:ph type="title"/>
          </p:nvPr>
        </p:nvSpPr>
        <p:spPr/>
        <p:txBody>
          <a:bodyPr/>
          <a:lstStyle/>
          <a:p>
            <a:r>
              <a:rPr lang="fr-FR" dirty="0"/>
              <a:t>Illustration : le cas X-Twitter</a:t>
            </a:r>
            <a:br>
              <a:rPr lang="fr-FR" dirty="0"/>
            </a:br>
            <a:endParaRPr lang="fr-FR" dirty="0">
              <a:solidFill>
                <a:schemeClr val="bg1">
                  <a:lumMod val="50000"/>
                </a:schemeClr>
              </a:solidFill>
            </a:endParaRPr>
          </a:p>
        </p:txBody>
      </p:sp>
      <p:pic>
        <p:nvPicPr>
          <p:cNvPr id="9" name="Image 8">
            <a:extLst>
              <a:ext uri="{FF2B5EF4-FFF2-40B4-BE49-F238E27FC236}">
                <a16:creationId xmlns:a16="http://schemas.microsoft.com/office/drawing/2014/main" id="{D0B586D3-8196-A388-542B-9BA6329BC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44" y="1194800"/>
            <a:ext cx="3228993" cy="5409200"/>
          </a:xfrm>
          <a:prstGeom prst="rect">
            <a:avLst/>
          </a:prstGeom>
        </p:spPr>
      </p:pic>
      <p:sp>
        <p:nvSpPr>
          <p:cNvPr id="10" name="ZoneTexte 9">
            <a:extLst>
              <a:ext uri="{FF2B5EF4-FFF2-40B4-BE49-F238E27FC236}">
                <a16:creationId xmlns:a16="http://schemas.microsoft.com/office/drawing/2014/main" id="{F4FD6580-886B-EC4A-1428-708CFD4E41A1}"/>
              </a:ext>
            </a:extLst>
          </p:cNvPr>
          <p:cNvSpPr txBox="1"/>
          <p:nvPr/>
        </p:nvSpPr>
        <p:spPr>
          <a:xfrm>
            <a:off x="3394282" y="6604000"/>
            <a:ext cx="1896490" cy="215444"/>
          </a:xfrm>
          <a:prstGeom prst="rect">
            <a:avLst/>
          </a:prstGeom>
          <a:noFill/>
        </p:spPr>
        <p:txBody>
          <a:bodyPr wrap="square">
            <a:spAutoFit/>
          </a:bodyPr>
          <a:lstStyle/>
          <a:p>
            <a:r>
              <a:rPr lang="fr-FR" sz="800" dirty="0">
                <a:hlinkClick r:id="rId4"/>
              </a:rPr>
              <a:t>https://twitter.com/MariLeBechec</a:t>
            </a:r>
            <a:r>
              <a:rPr lang="fr-FR" sz="800" dirty="0"/>
              <a:t> </a:t>
            </a:r>
          </a:p>
        </p:txBody>
      </p:sp>
      <p:pic>
        <p:nvPicPr>
          <p:cNvPr id="4" name="Image 3">
            <a:extLst>
              <a:ext uri="{FF2B5EF4-FFF2-40B4-BE49-F238E27FC236}">
                <a16:creationId xmlns:a16="http://schemas.microsoft.com/office/drawing/2014/main" id="{769D425D-51DB-4996-9780-9CE3200A2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796" y="1194800"/>
            <a:ext cx="3166409" cy="5412796"/>
          </a:xfrm>
          <a:prstGeom prst="rect">
            <a:avLst/>
          </a:prstGeom>
        </p:spPr>
      </p:pic>
      <p:sp>
        <p:nvSpPr>
          <p:cNvPr id="6" name="ZoneTexte 5">
            <a:extLst>
              <a:ext uri="{FF2B5EF4-FFF2-40B4-BE49-F238E27FC236}">
                <a16:creationId xmlns:a16="http://schemas.microsoft.com/office/drawing/2014/main" id="{937872A3-9A6E-BEF1-3B06-47259170DD6D}"/>
              </a:ext>
            </a:extLst>
          </p:cNvPr>
          <p:cNvSpPr txBox="1"/>
          <p:nvPr/>
        </p:nvSpPr>
        <p:spPr>
          <a:xfrm>
            <a:off x="7739216" y="6604000"/>
            <a:ext cx="1758745" cy="215444"/>
          </a:xfrm>
          <a:prstGeom prst="rect">
            <a:avLst/>
          </a:prstGeom>
          <a:noFill/>
        </p:spPr>
        <p:txBody>
          <a:bodyPr wrap="square">
            <a:spAutoFit/>
          </a:bodyPr>
          <a:lstStyle/>
          <a:p>
            <a:r>
              <a:rPr lang="fr-FR" sz="800" dirty="0">
                <a:hlinkClick r:id="rId6"/>
              </a:rPr>
              <a:t>https://twitter.com/UrfistParis</a:t>
            </a:r>
            <a:r>
              <a:rPr lang="fr-FR" sz="800" dirty="0"/>
              <a:t> </a:t>
            </a:r>
          </a:p>
        </p:txBody>
      </p:sp>
    </p:spTree>
    <p:extLst>
      <p:ext uri="{BB962C8B-B14F-4D97-AF65-F5344CB8AC3E}">
        <p14:creationId xmlns:p14="http://schemas.microsoft.com/office/powerpoint/2010/main" val="2246991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3A50-EB39-4336-8EDF-20DB0123E3BB}"/>
              </a:ext>
            </a:extLst>
          </p:cNvPr>
          <p:cNvSpPr>
            <a:spLocks noGrp="1"/>
          </p:cNvSpPr>
          <p:nvPr>
            <p:ph type="title"/>
          </p:nvPr>
        </p:nvSpPr>
        <p:spPr/>
        <p:txBody>
          <a:bodyPr/>
          <a:lstStyle/>
          <a:p>
            <a:r>
              <a:rPr lang="fr-FR" dirty="0"/>
              <a:t>Illustration : le cas X-Twitter</a:t>
            </a:r>
            <a:br>
              <a:rPr lang="fr-FR" dirty="0"/>
            </a:br>
            <a:r>
              <a:rPr lang="fr-FR" sz="2000" dirty="0">
                <a:solidFill>
                  <a:schemeClr val="bg1">
                    <a:lumMod val="50000"/>
                  </a:schemeClr>
                </a:solidFill>
                <a:ea typeface="+mn-ea"/>
                <a:cs typeface="+mn-cs"/>
              </a:rPr>
              <a:t>repères</a:t>
            </a:r>
            <a:endParaRPr lang="fr-FR" dirty="0">
              <a:solidFill>
                <a:schemeClr val="bg1">
                  <a:lumMod val="50000"/>
                </a:schemeClr>
              </a:solidFill>
            </a:endParaRPr>
          </a:p>
        </p:txBody>
      </p:sp>
      <p:graphicFrame>
        <p:nvGraphicFramePr>
          <p:cNvPr id="6" name="Espace réservé du contenu 9">
            <a:extLst>
              <a:ext uri="{FF2B5EF4-FFF2-40B4-BE49-F238E27FC236}">
                <a16:creationId xmlns:a16="http://schemas.microsoft.com/office/drawing/2014/main" id="{33D322F0-877B-41FF-B7D1-7BB0AB12D8F9}"/>
              </a:ext>
            </a:extLst>
          </p:cNvPr>
          <p:cNvGraphicFramePr>
            <a:graphicFrameLocks/>
          </p:cNvGraphicFramePr>
          <p:nvPr>
            <p:extLst>
              <p:ext uri="{D42A27DB-BD31-4B8C-83A1-F6EECF244321}">
                <p14:modId xmlns:p14="http://schemas.microsoft.com/office/powerpoint/2010/main" val="3364201925"/>
              </p:ext>
            </p:extLst>
          </p:nvPr>
        </p:nvGraphicFramePr>
        <p:xfrm>
          <a:off x="4979233" y="2602674"/>
          <a:ext cx="6796088" cy="2943321"/>
        </p:xfrm>
        <a:graphic>
          <a:graphicData uri="http://schemas.openxmlformats.org/drawingml/2006/table">
            <a:tbl>
              <a:tblPr firstRow="1" bandRow="1">
                <a:tableStyleId>{5C22544A-7EE6-4342-B048-85BDC9FD1C3A}</a:tableStyleId>
              </a:tblPr>
              <a:tblGrid>
                <a:gridCol w="1307267">
                  <a:extLst>
                    <a:ext uri="{9D8B030D-6E8A-4147-A177-3AD203B41FA5}">
                      <a16:colId xmlns:a16="http://schemas.microsoft.com/office/drawing/2014/main" val="3579479474"/>
                    </a:ext>
                  </a:extLst>
                </a:gridCol>
                <a:gridCol w="5488821">
                  <a:extLst>
                    <a:ext uri="{9D8B030D-6E8A-4147-A177-3AD203B41FA5}">
                      <a16:colId xmlns:a16="http://schemas.microsoft.com/office/drawing/2014/main" val="3039814461"/>
                    </a:ext>
                  </a:extLst>
                </a:gridCol>
              </a:tblGrid>
              <a:tr h="441325">
                <a:tc>
                  <a:txBody>
                    <a:bodyPr/>
                    <a:lstStyle/>
                    <a:p>
                      <a:r>
                        <a:rPr lang="fr-FR" sz="1400" b="0" dirty="0">
                          <a:solidFill>
                            <a:schemeClr val="bg1"/>
                          </a:solidFill>
                        </a:rPr>
                        <a:t>date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2006</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772338"/>
                  </a:ext>
                </a:extLst>
              </a:tr>
              <a:tr h="530257">
                <a:tc>
                  <a:txBody>
                    <a:bodyPr/>
                    <a:lstStyle/>
                    <a:p>
                      <a:r>
                        <a:rPr lang="fr-FR" sz="1400" b="0" dirty="0">
                          <a:solidFill>
                            <a:schemeClr val="bg1"/>
                          </a:solidFill>
                        </a:rPr>
                        <a:t>URL</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hlinkClick r:id="rId3"/>
                        </a:rPr>
                        <a:t>https://twitter.com/</a:t>
                      </a:r>
                      <a:r>
                        <a:rPr lang="fr-FR" sz="1600" b="0" dirty="0">
                          <a:solidFill>
                            <a:schemeClr val="bg1"/>
                          </a:solidFill>
                        </a:rPr>
                        <a:t>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565508"/>
                  </a:ext>
                </a:extLst>
              </a:tr>
              <a:tr h="904939">
                <a:tc>
                  <a:txBody>
                    <a:bodyPr/>
                    <a:lstStyle/>
                    <a:p>
                      <a:r>
                        <a:rPr lang="fr-FR" sz="1400" b="0" dirty="0">
                          <a:solidFill>
                            <a:schemeClr val="bg1"/>
                          </a:solidFill>
                        </a:rPr>
                        <a:t>chiffres (et utilisation chercheurs)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600 M. (Fr. : 6 M./j.)</a:t>
                      </a:r>
                    </a:p>
                    <a:p>
                      <a:r>
                        <a:rPr lang="fr-FR" sz="1600" b="0" dirty="0">
                          <a:solidFill>
                            <a:schemeClr val="bg1"/>
                          </a:solidFill>
                        </a:rPr>
                        <a:t>20 % des chercheurs  (2023)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64896"/>
                  </a:ext>
                </a:extLst>
              </a:tr>
              <a:tr h="920718">
                <a:tc>
                  <a:txBody>
                    <a:bodyPr/>
                    <a:lstStyle/>
                    <a:p>
                      <a:r>
                        <a:rPr lang="fr-FR" sz="1400" b="0" dirty="0">
                          <a:solidFill>
                            <a:schemeClr val="bg1"/>
                          </a:solidFill>
                        </a:rPr>
                        <a:t>usages actuels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des audiences variées (médias, politiques publiques, financeurs, etc.)</a:t>
                      </a:r>
                    </a:p>
                    <a:p>
                      <a:r>
                        <a:rPr lang="fr-FR" sz="1600" b="0" dirty="0">
                          <a:solidFill>
                            <a:schemeClr val="bg1"/>
                          </a:solidFill>
                        </a:rPr>
                        <a:t>pour le chercheur, un outil favorisant le temps réel et l’information complémentaire, mais nécessitant du temps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23501"/>
                  </a:ext>
                </a:extLst>
              </a:tr>
            </a:tbl>
          </a:graphicData>
        </a:graphic>
      </p:graphicFrame>
      <p:pic>
        <p:nvPicPr>
          <p:cNvPr id="7" name="Image 6">
            <a:extLst>
              <a:ext uri="{FF2B5EF4-FFF2-40B4-BE49-F238E27FC236}">
                <a16:creationId xmlns:a16="http://schemas.microsoft.com/office/drawing/2014/main" id="{82576FE7-46D6-4D6E-9126-D3E79D314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391" y="1825625"/>
            <a:ext cx="3098334" cy="4351338"/>
          </a:xfrm>
          <a:prstGeom prst="rect">
            <a:avLst/>
          </a:prstGeom>
        </p:spPr>
      </p:pic>
    </p:spTree>
    <p:extLst>
      <p:ext uri="{BB962C8B-B14F-4D97-AF65-F5344CB8AC3E}">
        <p14:creationId xmlns:p14="http://schemas.microsoft.com/office/powerpoint/2010/main" val="326260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1907C94-0E31-547B-A75E-A31F547164BA}"/>
              </a:ext>
            </a:extLst>
          </p:cNvPr>
          <p:cNvSpPr txBox="1"/>
          <p:nvPr/>
        </p:nvSpPr>
        <p:spPr>
          <a:xfrm>
            <a:off x="2822574" y="6444092"/>
            <a:ext cx="7705725" cy="215444"/>
          </a:xfrm>
          <a:prstGeom prst="rect">
            <a:avLst/>
          </a:prstGeom>
          <a:noFill/>
        </p:spPr>
        <p:txBody>
          <a:bodyPr wrap="square">
            <a:spAutoFit/>
          </a:bodyPr>
          <a:lstStyle/>
          <a:p>
            <a:r>
              <a:rPr lang="en-US" sz="800" dirty="0">
                <a:solidFill>
                  <a:schemeClr val="bg2"/>
                </a:solidFill>
              </a:rPr>
              <a:t>R. Van Noorden, 2014, </a:t>
            </a:r>
            <a:r>
              <a:rPr lang="en-US" sz="800" dirty="0">
                <a:hlinkClick r:id="rId3"/>
              </a:rPr>
              <a:t>http://www.nature.com/news/online-collaboration-scientists-and-the-social-network-1.15711?WT.ec_id=NEWS-20140819</a:t>
            </a:r>
            <a:r>
              <a:rPr lang="en-US" sz="800" dirty="0"/>
              <a:t> </a:t>
            </a:r>
            <a:endParaRPr lang="fr-FR" sz="800" dirty="0"/>
          </a:p>
        </p:txBody>
      </p:sp>
      <p:pic>
        <p:nvPicPr>
          <p:cNvPr id="7" name="Picture 2">
            <a:extLst>
              <a:ext uri="{FF2B5EF4-FFF2-40B4-BE49-F238E27FC236}">
                <a16:creationId xmlns:a16="http://schemas.microsoft.com/office/drawing/2014/main" id="{C0BB3A73-A4B4-4058-28E3-EBE4C894F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431" y="592603"/>
            <a:ext cx="6437138" cy="573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a:extLst>
              <a:ext uri="{FF2B5EF4-FFF2-40B4-BE49-F238E27FC236}">
                <a16:creationId xmlns:a16="http://schemas.microsoft.com/office/drawing/2014/main" id="{D1FA44DA-63EA-3917-B062-CF9B2A6E336D}"/>
              </a:ext>
            </a:extLst>
          </p:cNvPr>
          <p:cNvSpPr txBox="1"/>
          <p:nvPr/>
        </p:nvSpPr>
        <p:spPr>
          <a:xfrm>
            <a:off x="2822574" y="592603"/>
            <a:ext cx="5471886" cy="276999"/>
          </a:xfrm>
          <a:prstGeom prst="rect">
            <a:avLst/>
          </a:prstGeom>
          <a:noFill/>
        </p:spPr>
        <p:txBody>
          <a:bodyPr wrap="square">
            <a:spAutoFit/>
          </a:bodyPr>
          <a:lstStyle/>
          <a:p>
            <a:r>
              <a:rPr lang="fr-FR" sz="1200" dirty="0"/>
              <a:t>Twitter</a:t>
            </a:r>
          </a:p>
        </p:txBody>
      </p:sp>
    </p:spTree>
    <p:extLst>
      <p:ext uri="{BB962C8B-B14F-4D97-AF65-F5344CB8AC3E}">
        <p14:creationId xmlns:p14="http://schemas.microsoft.com/office/powerpoint/2010/main" val="2562232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3A50-EB39-4336-8EDF-20DB0123E3BB}"/>
              </a:ext>
            </a:extLst>
          </p:cNvPr>
          <p:cNvSpPr>
            <a:spLocks noGrp="1"/>
          </p:cNvSpPr>
          <p:nvPr>
            <p:ph type="title"/>
          </p:nvPr>
        </p:nvSpPr>
        <p:spPr/>
        <p:txBody>
          <a:bodyPr/>
          <a:lstStyle/>
          <a:p>
            <a:r>
              <a:rPr lang="fr-FR" dirty="0"/>
              <a:t>Illustration : le cas X-Twitter</a:t>
            </a:r>
            <a:br>
              <a:rPr lang="fr-FR" dirty="0"/>
            </a:br>
            <a:r>
              <a:rPr lang="fr-FR" sz="2000" dirty="0">
                <a:solidFill>
                  <a:schemeClr val="bg1">
                    <a:lumMod val="50000"/>
                  </a:schemeClr>
                </a:solidFill>
                <a:ea typeface="+mn-ea"/>
                <a:cs typeface="+mn-cs"/>
              </a:rPr>
              <a:t>conséquences du rachat de 2022</a:t>
            </a:r>
            <a:endParaRPr lang="fr-FR" dirty="0">
              <a:solidFill>
                <a:schemeClr val="bg1">
                  <a:lumMod val="50000"/>
                </a:schemeClr>
              </a:solidFill>
            </a:endParaRPr>
          </a:p>
        </p:txBody>
      </p:sp>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lstStyle/>
          <a:p>
            <a:r>
              <a:rPr lang="fr-FR" dirty="0"/>
              <a:t>rachat par E. Musk</a:t>
            </a:r>
          </a:p>
          <a:p>
            <a:pPr lvl="1"/>
            <a:r>
              <a:rPr lang="fr-FR" dirty="0"/>
              <a:t>un changement de nom</a:t>
            </a:r>
          </a:p>
          <a:p>
            <a:pPr lvl="1"/>
            <a:r>
              <a:rPr lang="fr-FR" dirty="0"/>
              <a:t>des fonctionnalités supprimées ou payantes</a:t>
            </a:r>
          </a:p>
          <a:p>
            <a:pPr lvl="1"/>
            <a:r>
              <a:rPr lang="fr-FR" dirty="0"/>
              <a:t>un changement de la politique de modération</a:t>
            </a:r>
          </a:p>
          <a:p>
            <a:pPr lvl="1"/>
            <a:r>
              <a:rPr lang="fr-FR" dirty="0"/>
              <a:t>une fermeture progressive des contenus</a:t>
            </a:r>
          </a:p>
          <a:p>
            <a:pPr marL="457200" lvl="1" indent="0">
              <a:buNone/>
            </a:pPr>
            <a:endParaRPr lang="fr-FR" dirty="0"/>
          </a:p>
          <a:p>
            <a:pPr marL="457200" lvl="1" indent="0">
              <a:buNone/>
            </a:pPr>
            <a:endParaRPr lang="fr-FR" dirty="0"/>
          </a:p>
          <a:p>
            <a:endParaRPr lang="fr-FR" dirty="0"/>
          </a:p>
        </p:txBody>
      </p:sp>
    </p:spTree>
    <p:extLst>
      <p:ext uri="{BB962C8B-B14F-4D97-AF65-F5344CB8AC3E}">
        <p14:creationId xmlns:p14="http://schemas.microsoft.com/office/powerpoint/2010/main" val="168445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3A50-EB39-4336-8EDF-20DB0123E3BB}"/>
              </a:ext>
            </a:extLst>
          </p:cNvPr>
          <p:cNvSpPr>
            <a:spLocks noGrp="1"/>
          </p:cNvSpPr>
          <p:nvPr>
            <p:ph type="title"/>
          </p:nvPr>
        </p:nvSpPr>
        <p:spPr/>
        <p:txBody>
          <a:bodyPr/>
          <a:lstStyle/>
          <a:p>
            <a:r>
              <a:rPr lang="fr-FR" dirty="0"/>
              <a:t>Illustration : le cas X-Twitter</a:t>
            </a:r>
            <a:br>
              <a:rPr lang="fr-FR" dirty="0"/>
            </a:br>
            <a:r>
              <a:rPr lang="fr-FR" sz="2000" dirty="0">
                <a:solidFill>
                  <a:schemeClr val="bg1">
                    <a:lumMod val="50000"/>
                  </a:schemeClr>
                </a:solidFill>
                <a:ea typeface="+mn-ea"/>
                <a:cs typeface="+mn-cs"/>
              </a:rPr>
              <a:t>partir ou rester ?</a:t>
            </a:r>
            <a:endParaRPr lang="fr-FR" dirty="0">
              <a:solidFill>
                <a:schemeClr val="bg1">
                  <a:lumMod val="50000"/>
                </a:schemeClr>
              </a:solidFill>
            </a:endParaRPr>
          </a:p>
        </p:txBody>
      </p:sp>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normAutofit/>
          </a:bodyPr>
          <a:lstStyle/>
          <a:p>
            <a:r>
              <a:rPr lang="fr-FR" dirty="0"/>
              <a:t>#Twexit fin 2022-courant 2023</a:t>
            </a:r>
          </a:p>
          <a:p>
            <a:pPr lvl="1"/>
            <a:r>
              <a:rPr lang="fr-FR" dirty="0"/>
              <a:t>des chercheurs </a:t>
            </a:r>
          </a:p>
          <a:p>
            <a:pPr lvl="1"/>
            <a:r>
              <a:rPr lang="fr-FR" dirty="0"/>
              <a:t>des institutions</a:t>
            </a:r>
          </a:p>
          <a:p>
            <a:pPr lvl="1"/>
            <a:endParaRPr lang="fr-FR" dirty="0">
              <a:highlight>
                <a:srgbClr val="FFFF00"/>
              </a:highlight>
            </a:endParaRPr>
          </a:p>
          <a:p>
            <a:endParaRPr lang="fr-FR" dirty="0"/>
          </a:p>
          <a:p>
            <a:pPr marL="457200" lvl="1" indent="0">
              <a:buNone/>
            </a:pPr>
            <a:endParaRPr lang="fr-FR" dirty="0"/>
          </a:p>
          <a:p>
            <a:pPr marL="457200" lvl="1" indent="0">
              <a:buNone/>
            </a:pPr>
            <a:endParaRPr lang="fr-FR" dirty="0"/>
          </a:p>
          <a:p>
            <a:pPr marL="457200" lvl="1" indent="0">
              <a:buNone/>
            </a:pPr>
            <a:endParaRPr lang="fr-FR" dirty="0"/>
          </a:p>
          <a:p>
            <a:endParaRPr lang="fr-FR" dirty="0"/>
          </a:p>
        </p:txBody>
      </p:sp>
    </p:spTree>
    <p:extLst>
      <p:ext uri="{BB962C8B-B14F-4D97-AF65-F5344CB8AC3E}">
        <p14:creationId xmlns:p14="http://schemas.microsoft.com/office/powerpoint/2010/main" val="3557835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9901A6-12B8-727A-B0AD-929F5690D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635" y="324464"/>
            <a:ext cx="4537399" cy="6209071"/>
          </a:xfrm>
          <a:prstGeom prst="rect">
            <a:avLst/>
          </a:prstGeom>
        </p:spPr>
      </p:pic>
      <p:sp>
        <p:nvSpPr>
          <p:cNvPr id="7" name="ZoneTexte 6">
            <a:extLst>
              <a:ext uri="{FF2B5EF4-FFF2-40B4-BE49-F238E27FC236}">
                <a16:creationId xmlns:a16="http://schemas.microsoft.com/office/drawing/2014/main" id="{3C3B71B9-5F32-79D3-AC3E-75FBDC4E05B7}"/>
              </a:ext>
            </a:extLst>
          </p:cNvPr>
          <p:cNvSpPr txBox="1"/>
          <p:nvPr/>
        </p:nvSpPr>
        <p:spPr>
          <a:xfrm>
            <a:off x="5128752" y="6533535"/>
            <a:ext cx="1124565" cy="215444"/>
          </a:xfrm>
          <a:prstGeom prst="rect">
            <a:avLst/>
          </a:prstGeom>
          <a:noFill/>
        </p:spPr>
        <p:txBody>
          <a:bodyPr wrap="square">
            <a:spAutoFit/>
          </a:bodyPr>
          <a:lstStyle/>
          <a:p>
            <a:r>
              <a:rPr lang="fr-FR" sz="800" dirty="0">
                <a:solidFill>
                  <a:schemeClr val="bg1"/>
                </a:solidFill>
              </a:rPr>
              <a:t>via </a:t>
            </a:r>
            <a:r>
              <a:rPr lang="fr-FR" sz="800" dirty="0">
                <a:hlinkClick r:id="rId4"/>
              </a:rPr>
              <a:t>C. Godefroid</a:t>
            </a:r>
            <a:endParaRPr lang="fr-FR" sz="800" dirty="0"/>
          </a:p>
        </p:txBody>
      </p:sp>
      <p:pic>
        <p:nvPicPr>
          <p:cNvPr id="9" name="Image 8">
            <a:extLst>
              <a:ext uri="{FF2B5EF4-FFF2-40B4-BE49-F238E27FC236}">
                <a16:creationId xmlns:a16="http://schemas.microsoft.com/office/drawing/2014/main" id="{A58ABB0A-55A7-87D1-396F-55BB7CBAB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2111" y="2109019"/>
            <a:ext cx="5874357" cy="4424516"/>
          </a:xfrm>
          <a:prstGeom prst="rect">
            <a:avLst/>
          </a:prstGeom>
        </p:spPr>
      </p:pic>
    </p:spTree>
    <p:extLst>
      <p:ext uri="{BB962C8B-B14F-4D97-AF65-F5344CB8AC3E}">
        <p14:creationId xmlns:p14="http://schemas.microsoft.com/office/powerpoint/2010/main" val="66612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9A9423-E5C4-481C-97ED-610F0CCA8815}"/>
              </a:ext>
            </a:extLst>
          </p:cNvPr>
          <p:cNvSpPr/>
          <p:nvPr/>
        </p:nvSpPr>
        <p:spPr>
          <a:xfrm>
            <a:off x="1091381" y="2793420"/>
            <a:ext cx="9271819" cy="2793842"/>
          </a:xfrm>
          <a:prstGeom prst="rect">
            <a:avLst/>
          </a:prstGeom>
        </p:spPr>
        <p:txBody>
          <a:bodyPr wrap="square">
            <a:spAutoFit/>
          </a:bodyPr>
          <a:lstStyle/>
          <a:p>
            <a:pPr marL="180975" indent="-180975">
              <a:lnSpc>
                <a:spcPct val="150000"/>
              </a:lnSpc>
            </a:pPr>
            <a:r>
              <a:rPr lang="fr-FR" sz="2400" b="1" dirty="0">
                <a:solidFill>
                  <a:srgbClr val="13C1C2"/>
                </a:solidFill>
              </a:rPr>
              <a:t>Promesses initiales</a:t>
            </a:r>
          </a:p>
          <a:p>
            <a:pPr marL="180975" indent="-180975">
              <a:lnSpc>
                <a:spcPct val="150000"/>
              </a:lnSpc>
            </a:pPr>
            <a:r>
              <a:rPr lang="fr-FR" sz="2400" b="1" dirty="0">
                <a:solidFill>
                  <a:srgbClr val="13C1C2"/>
                </a:solidFill>
              </a:rPr>
              <a:t>État des lieux 2024</a:t>
            </a:r>
          </a:p>
          <a:p>
            <a:pPr marL="180975" indent="-180975">
              <a:lnSpc>
                <a:spcPct val="150000"/>
              </a:lnSpc>
            </a:pPr>
            <a:r>
              <a:rPr lang="fr-FR" sz="2400" b="1" dirty="0">
                <a:solidFill>
                  <a:srgbClr val="13C1C2"/>
                </a:solidFill>
              </a:rPr>
              <a:t>Plateformisation de la recherche et ouverture de la science</a:t>
            </a:r>
          </a:p>
          <a:p>
            <a:pPr marL="180975" indent="-180975">
              <a:lnSpc>
                <a:spcPct val="150000"/>
              </a:lnSpc>
            </a:pPr>
            <a:r>
              <a:rPr lang="fr-FR" sz="2400" b="1" dirty="0">
                <a:solidFill>
                  <a:srgbClr val="13C1C2"/>
                </a:solidFill>
              </a:rPr>
              <a:t>Décloisonnement de la recherche et engagement public</a:t>
            </a:r>
          </a:p>
          <a:p>
            <a:pPr marL="180975" indent="-180975">
              <a:lnSpc>
                <a:spcPct val="150000"/>
              </a:lnSpc>
            </a:pPr>
            <a:r>
              <a:rPr lang="fr-FR" sz="2400" b="1" dirty="0">
                <a:solidFill>
                  <a:srgbClr val="13C1C2"/>
                </a:solidFill>
              </a:rPr>
              <a:t>Bilan actuel</a:t>
            </a:r>
          </a:p>
        </p:txBody>
      </p:sp>
    </p:spTree>
    <p:extLst>
      <p:ext uri="{BB962C8B-B14F-4D97-AF65-F5344CB8AC3E}">
        <p14:creationId xmlns:p14="http://schemas.microsoft.com/office/powerpoint/2010/main" val="21614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normAutofit/>
          </a:bodyPr>
          <a:lstStyle/>
          <a:p>
            <a:r>
              <a:rPr lang="fr-FR" dirty="0"/>
              <a:t>mais pour aller où ?</a:t>
            </a:r>
          </a:p>
          <a:p>
            <a:pPr marL="457200" lvl="1" indent="0">
              <a:buNone/>
            </a:pPr>
            <a:endParaRPr lang="fr-FR" dirty="0"/>
          </a:p>
          <a:p>
            <a:pPr marL="457200" lvl="1" indent="0">
              <a:buNone/>
            </a:pPr>
            <a:endParaRPr lang="fr-FR" dirty="0"/>
          </a:p>
          <a:p>
            <a:endParaRPr lang="fr-FR" dirty="0"/>
          </a:p>
        </p:txBody>
      </p:sp>
      <p:pic>
        <p:nvPicPr>
          <p:cNvPr id="3074" name="Picture 2" descr="https://i2.wp.com/blogsmedia.lse.ac.uk/blogs.dir/9/files/2023/12/Academic-Social-Media-Infographic-e1701951011952.png?resize=3840%2C2940&amp;ssl=1">
            <a:extLst>
              <a:ext uri="{FF2B5EF4-FFF2-40B4-BE49-F238E27FC236}">
                <a16:creationId xmlns:a16="http://schemas.microsoft.com/office/drawing/2014/main" id="{7B5A1174-C461-40CC-AB04-27B677873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0" b="4384"/>
          <a:stretch/>
        </p:blipFill>
        <p:spPr bwMode="auto">
          <a:xfrm>
            <a:off x="4495065" y="1013813"/>
            <a:ext cx="7559313" cy="53201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EF3F3F-7193-42D0-9823-1A4056C8F4E8}"/>
              </a:ext>
            </a:extLst>
          </p:cNvPr>
          <p:cNvSpPr/>
          <p:nvPr/>
        </p:nvSpPr>
        <p:spPr>
          <a:xfrm>
            <a:off x="3724101" y="6350575"/>
            <a:ext cx="9292244" cy="215444"/>
          </a:xfrm>
          <a:prstGeom prst="rect">
            <a:avLst/>
          </a:prstGeom>
        </p:spPr>
        <p:txBody>
          <a:bodyPr wrap="square">
            <a:spAutoFit/>
          </a:bodyPr>
          <a:lstStyle/>
          <a:p>
            <a:r>
              <a:rPr lang="fr-FR" sz="800" dirty="0">
                <a:solidFill>
                  <a:schemeClr val="bg1"/>
                </a:solidFill>
              </a:rPr>
              <a:t>A. Tattersall, 2023, </a:t>
            </a:r>
            <a:r>
              <a:rPr lang="fr-FR" sz="800" dirty="0">
                <a:hlinkClick r:id="rId4"/>
              </a:rPr>
              <a:t>https://blogs.lse.ac.uk/impactofsocialsciences/2023/12/07/x-linkedin-bluesky-mastodon-threads-tiktok-how-to-chose-in-a-fractured-academic-social-media-landscape/</a:t>
            </a:r>
            <a:r>
              <a:rPr lang="fr-FR" sz="800" dirty="0"/>
              <a:t> </a:t>
            </a:r>
          </a:p>
        </p:txBody>
      </p:sp>
    </p:spTree>
    <p:extLst>
      <p:ext uri="{BB962C8B-B14F-4D97-AF65-F5344CB8AC3E}">
        <p14:creationId xmlns:p14="http://schemas.microsoft.com/office/powerpoint/2010/main" val="3047517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CE73654-C1D4-7295-0DC0-71DB98FA5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3714787" cy="6223000"/>
          </a:xfrm>
          <a:prstGeom prst="rect">
            <a:avLst/>
          </a:prstGeom>
        </p:spPr>
      </p:pic>
      <p:sp>
        <p:nvSpPr>
          <p:cNvPr id="8" name="ZoneTexte 7">
            <a:extLst>
              <a:ext uri="{FF2B5EF4-FFF2-40B4-BE49-F238E27FC236}">
                <a16:creationId xmlns:a16="http://schemas.microsoft.com/office/drawing/2014/main" id="{F31F0E8A-B2F0-CC3C-86B3-614E33EE1374}"/>
              </a:ext>
            </a:extLst>
          </p:cNvPr>
          <p:cNvSpPr txBox="1"/>
          <p:nvPr/>
        </p:nvSpPr>
        <p:spPr>
          <a:xfrm>
            <a:off x="802056" y="6502628"/>
            <a:ext cx="3714786" cy="215444"/>
          </a:xfrm>
          <a:prstGeom prst="rect">
            <a:avLst/>
          </a:prstGeom>
          <a:noFill/>
        </p:spPr>
        <p:txBody>
          <a:bodyPr wrap="square">
            <a:spAutoFit/>
          </a:bodyPr>
          <a:lstStyle/>
          <a:p>
            <a:r>
              <a:rPr lang="fr-FR" sz="800" dirty="0">
                <a:hlinkClick r:id="rId4"/>
              </a:rPr>
              <a:t>https://twitter.com/MariLeBechec</a:t>
            </a:r>
            <a:r>
              <a:rPr lang="fr-FR" sz="800" dirty="0"/>
              <a:t> </a:t>
            </a:r>
          </a:p>
        </p:txBody>
      </p:sp>
      <p:pic>
        <p:nvPicPr>
          <p:cNvPr id="10" name="Image 9">
            <a:extLst>
              <a:ext uri="{FF2B5EF4-FFF2-40B4-BE49-F238E27FC236}">
                <a16:creationId xmlns:a16="http://schemas.microsoft.com/office/drawing/2014/main" id="{7E270A0E-E766-ABCA-CF9D-2065E328C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195" y="317500"/>
            <a:ext cx="4091407" cy="6223000"/>
          </a:xfrm>
          <a:prstGeom prst="rect">
            <a:avLst/>
          </a:prstGeom>
        </p:spPr>
      </p:pic>
      <p:pic>
        <p:nvPicPr>
          <p:cNvPr id="14" name="Image 13">
            <a:extLst>
              <a:ext uri="{FF2B5EF4-FFF2-40B4-BE49-F238E27FC236}">
                <a16:creationId xmlns:a16="http://schemas.microsoft.com/office/drawing/2014/main" id="{3FD8524B-E1E9-8102-1510-85FB04FA8D8C}"/>
              </a:ext>
            </a:extLst>
          </p:cNvPr>
          <p:cNvPicPr>
            <a:picLocks noChangeAspect="1"/>
          </p:cNvPicPr>
          <p:nvPr/>
        </p:nvPicPr>
        <p:blipFill rotWithShape="1">
          <a:blip r:embed="rId6">
            <a:extLst>
              <a:ext uri="{28A0092B-C50C-407E-A947-70E740481C1C}">
                <a14:useLocalDpi xmlns:a14="http://schemas.microsoft.com/office/drawing/2010/main" val="0"/>
              </a:ext>
            </a:extLst>
          </a:blip>
          <a:srcRect b="4921"/>
          <a:stretch/>
        </p:blipFill>
        <p:spPr>
          <a:xfrm>
            <a:off x="8272676" y="317500"/>
            <a:ext cx="3919324" cy="6185128"/>
          </a:xfrm>
          <a:prstGeom prst="rect">
            <a:avLst/>
          </a:prstGeom>
        </p:spPr>
      </p:pic>
      <p:sp>
        <p:nvSpPr>
          <p:cNvPr id="16" name="ZoneTexte 15">
            <a:extLst>
              <a:ext uri="{FF2B5EF4-FFF2-40B4-BE49-F238E27FC236}">
                <a16:creationId xmlns:a16="http://schemas.microsoft.com/office/drawing/2014/main" id="{FDB49CD0-2825-5ED5-1A88-21766A123BFE}"/>
              </a:ext>
            </a:extLst>
          </p:cNvPr>
          <p:cNvSpPr txBox="1"/>
          <p:nvPr/>
        </p:nvSpPr>
        <p:spPr>
          <a:xfrm>
            <a:off x="9425052" y="6502628"/>
            <a:ext cx="2403154" cy="215444"/>
          </a:xfrm>
          <a:prstGeom prst="rect">
            <a:avLst/>
          </a:prstGeom>
          <a:noFill/>
        </p:spPr>
        <p:txBody>
          <a:bodyPr wrap="square">
            <a:spAutoFit/>
          </a:bodyPr>
          <a:lstStyle/>
          <a:p>
            <a:r>
              <a:rPr lang="fr-FR" sz="800" dirty="0">
                <a:hlinkClick r:id="rId7"/>
              </a:rPr>
              <a:t>https://bsky.app/profile/mari-b.bsky.social</a:t>
            </a:r>
            <a:r>
              <a:rPr lang="fr-FR" sz="800" dirty="0"/>
              <a:t> </a:t>
            </a:r>
          </a:p>
        </p:txBody>
      </p:sp>
      <p:sp>
        <p:nvSpPr>
          <p:cNvPr id="18" name="ZoneTexte 17">
            <a:extLst>
              <a:ext uri="{FF2B5EF4-FFF2-40B4-BE49-F238E27FC236}">
                <a16:creationId xmlns:a16="http://schemas.microsoft.com/office/drawing/2014/main" id="{2144DEB0-A026-BB7B-8C12-DC233AC0B29B}"/>
              </a:ext>
            </a:extLst>
          </p:cNvPr>
          <p:cNvSpPr txBox="1"/>
          <p:nvPr/>
        </p:nvSpPr>
        <p:spPr>
          <a:xfrm>
            <a:off x="5052103" y="6540500"/>
            <a:ext cx="3714786" cy="215444"/>
          </a:xfrm>
          <a:prstGeom prst="rect">
            <a:avLst/>
          </a:prstGeom>
          <a:noFill/>
        </p:spPr>
        <p:txBody>
          <a:bodyPr wrap="square">
            <a:spAutoFit/>
          </a:bodyPr>
          <a:lstStyle/>
          <a:p>
            <a:r>
              <a:rPr lang="fr-FR" sz="800" dirty="0">
                <a:hlinkClick r:id="rId8"/>
              </a:rPr>
              <a:t>https://mamot.fr/@marilebechec</a:t>
            </a:r>
            <a:r>
              <a:rPr lang="fr-FR" sz="800" dirty="0"/>
              <a:t> </a:t>
            </a:r>
          </a:p>
        </p:txBody>
      </p:sp>
    </p:spTree>
    <p:extLst>
      <p:ext uri="{BB962C8B-B14F-4D97-AF65-F5344CB8AC3E}">
        <p14:creationId xmlns:p14="http://schemas.microsoft.com/office/powerpoint/2010/main" val="1535274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2144DEB0-A026-BB7B-8C12-DC233AC0B29B}"/>
              </a:ext>
            </a:extLst>
          </p:cNvPr>
          <p:cNvSpPr txBox="1"/>
          <p:nvPr/>
        </p:nvSpPr>
        <p:spPr>
          <a:xfrm>
            <a:off x="893060" y="6336934"/>
            <a:ext cx="2173140" cy="215444"/>
          </a:xfrm>
          <a:prstGeom prst="rect">
            <a:avLst/>
          </a:prstGeom>
          <a:noFill/>
        </p:spPr>
        <p:txBody>
          <a:bodyPr wrap="square">
            <a:spAutoFit/>
          </a:bodyPr>
          <a:lstStyle/>
          <a:p>
            <a:r>
              <a:rPr lang="fr-FR" sz="800" dirty="0">
                <a:hlinkClick r:id="rId3"/>
              </a:rPr>
              <a:t>https://mamot.fr/@marilebechec</a:t>
            </a:r>
            <a:r>
              <a:rPr lang="fr-FR" sz="800" dirty="0"/>
              <a:t> </a:t>
            </a:r>
          </a:p>
        </p:txBody>
      </p:sp>
      <p:sp>
        <p:nvSpPr>
          <p:cNvPr id="2" name="ZoneTexte 1">
            <a:extLst>
              <a:ext uri="{FF2B5EF4-FFF2-40B4-BE49-F238E27FC236}">
                <a16:creationId xmlns:a16="http://schemas.microsoft.com/office/drawing/2014/main" id="{2201B2CF-28C4-EBE1-89D7-CB4502C4FAFD}"/>
              </a:ext>
            </a:extLst>
          </p:cNvPr>
          <p:cNvSpPr txBox="1"/>
          <p:nvPr/>
        </p:nvSpPr>
        <p:spPr>
          <a:xfrm>
            <a:off x="0" y="6519446"/>
            <a:ext cx="1080320" cy="338554"/>
          </a:xfrm>
          <a:prstGeom prst="rect">
            <a:avLst/>
          </a:prstGeom>
          <a:noFill/>
        </p:spPr>
        <p:txBody>
          <a:bodyPr wrap="square">
            <a:spAutoFit/>
          </a:bodyPr>
          <a:lstStyle/>
          <a:p>
            <a:r>
              <a:rPr lang="fr-FR" sz="1600" dirty="0">
                <a:solidFill>
                  <a:schemeClr val="bg1"/>
                </a:solidFill>
              </a:rPr>
              <a:t>Mastodon</a:t>
            </a:r>
          </a:p>
        </p:txBody>
      </p:sp>
      <p:pic>
        <p:nvPicPr>
          <p:cNvPr id="4" name="Image 3">
            <a:extLst>
              <a:ext uri="{FF2B5EF4-FFF2-40B4-BE49-F238E27FC236}">
                <a16:creationId xmlns:a16="http://schemas.microsoft.com/office/drawing/2014/main" id="{2477E32D-C0A5-38B4-9BE3-B67AD5CCA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262" y="271850"/>
            <a:ext cx="4998364" cy="6200594"/>
          </a:xfrm>
          <a:prstGeom prst="rect">
            <a:avLst/>
          </a:prstGeom>
        </p:spPr>
      </p:pic>
      <p:sp>
        <p:nvSpPr>
          <p:cNvPr id="6" name="ZoneTexte 5">
            <a:extLst>
              <a:ext uri="{FF2B5EF4-FFF2-40B4-BE49-F238E27FC236}">
                <a16:creationId xmlns:a16="http://schemas.microsoft.com/office/drawing/2014/main" id="{8C883D9E-BF08-E214-E5DD-E7DF22C6EDBE}"/>
              </a:ext>
            </a:extLst>
          </p:cNvPr>
          <p:cNvSpPr txBox="1"/>
          <p:nvPr/>
        </p:nvSpPr>
        <p:spPr>
          <a:xfrm>
            <a:off x="9536567" y="6472444"/>
            <a:ext cx="2160639" cy="215444"/>
          </a:xfrm>
          <a:prstGeom prst="rect">
            <a:avLst/>
          </a:prstGeom>
          <a:noFill/>
        </p:spPr>
        <p:txBody>
          <a:bodyPr wrap="square">
            <a:spAutoFit/>
          </a:bodyPr>
          <a:lstStyle/>
          <a:p>
            <a:r>
              <a:rPr lang="fr-FR" sz="800" dirty="0">
                <a:hlinkClick r:id="rId5"/>
              </a:rPr>
              <a:t>https://mastodon.social/@univbordeaux</a:t>
            </a:r>
            <a:r>
              <a:rPr lang="fr-FR" sz="800" dirty="0"/>
              <a:t> </a:t>
            </a:r>
          </a:p>
        </p:txBody>
      </p:sp>
      <p:pic>
        <p:nvPicPr>
          <p:cNvPr id="8" name="Image 7">
            <a:extLst>
              <a:ext uri="{FF2B5EF4-FFF2-40B4-BE49-F238E27FC236}">
                <a16:creationId xmlns:a16="http://schemas.microsoft.com/office/drawing/2014/main" id="{84D93693-1A4A-DFB5-59AC-77101106A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060" y="271850"/>
            <a:ext cx="4901526" cy="6098015"/>
          </a:xfrm>
          <a:prstGeom prst="rect">
            <a:avLst/>
          </a:prstGeom>
        </p:spPr>
      </p:pic>
    </p:spTree>
    <p:extLst>
      <p:ext uri="{BB962C8B-B14F-4D97-AF65-F5344CB8AC3E}">
        <p14:creationId xmlns:p14="http://schemas.microsoft.com/office/powerpoint/2010/main" val="2311690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62A8ABC-CEF5-E39E-8872-BA4F40A6E611}"/>
              </a:ext>
            </a:extLst>
          </p:cNvPr>
          <p:cNvSpPr txBox="1"/>
          <p:nvPr/>
        </p:nvSpPr>
        <p:spPr>
          <a:xfrm>
            <a:off x="1080320" y="6304002"/>
            <a:ext cx="6098458"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https://bsky.app/profile/mari-b.bsky.social</a:t>
            </a: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11" name="ZoneTexte 10">
            <a:extLst>
              <a:ext uri="{FF2B5EF4-FFF2-40B4-BE49-F238E27FC236}">
                <a16:creationId xmlns:a16="http://schemas.microsoft.com/office/drawing/2014/main" id="{6483AC6D-93CD-9202-79E4-F1EFC99E24A9}"/>
              </a:ext>
            </a:extLst>
          </p:cNvPr>
          <p:cNvSpPr txBox="1"/>
          <p:nvPr/>
        </p:nvSpPr>
        <p:spPr>
          <a:xfrm>
            <a:off x="0" y="6519446"/>
            <a:ext cx="1080320" cy="338554"/>
          </a:xfrm>
          <a:prstGeom prst="rect">
            <a:avLst/>
          </a:prstGeom>
          <a:noFill/>
        </p:spPr>
        <p:txBody>
          <a:bodyPr wrap="square">
            <a:spAutoFit/>
          </a:bodyPr>
          <a:lstStyle/>
          <a:p>
            <a:r>
              <a:rPr lang="fr-FR" sz="1600" dirty="0">
                <a:solidFill>
                  <a:schemeClr val="bg1"/>
                </a:solidFill>
              </a:rPr>
              <a:t>Bluesky</a:t>
            </a:r>
          </a:p>
        </p:txBody>
      </p:sp>
      <p:pic>
        <p:nvPicPr>
          <p:cNvPr id="13" name="Image 12">
            <a:extLst>
              <a:ext uri="{FF2B5EF4-FFF2-40B4-BE49-F238E27FC236}">
                <a16:creationId xmlns:a16="http://schemas.microsoft.com/office/drawing/2014/main" id="{A7A18929-1BFB-D8D8-5761-2D78E3E5E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16" y="354760"/>
            <a:ext cx="4664583" cy="5987677"/>
          </a:xfrm>
          <a:prstGeom prst="rect">
            <a:avLst/>
          </a:prstGeom>
        </p:spPr>
      </p:pic>
      <p:pic>
        <p:nvPicPr>
          <p:cNvPr id="15" name="Image 14">
            <a:extLst>
              <a:ext uri="{FF2B5EF4-FFF2-40B4-BE49-F238E27FC236}">
                <a16:creationId xmlns:a16="http://schemas.microsoft.com/office/drawing/2014/main" id="{F5667CDA-2DCF-396D-50D6-F8EE1D976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097" y="354760"/>
            <a:ext cx="4664583" cy="5971471"/>
          </a:xfrm>
          <a:prstGeom prst="rect">
            <a:avLst/>
          </a:prstGeom>
        </p:spPr>
      </p:pic>
      <p:sp>
        <p:nvSpPr>
          <p:cNvPr id="17" name="ZoneTexte 16">
            <a:extLst>
              <a:ext uri="{FF2B5EF4-FFF2-40B4-BE49-F238E27FC236}">
                <a16:creationId xmlns:a16="http://schemas.microsoft.com/office/drawing/2014/main" id="{855CD700-1909-2A5A-3F34-753B15C2A8DC}"/>
              </a:ext>
            </a:extLst>
          </p:cNvPr>
          <p:cNvSpPr txBox="1"/>
          <p:nvPr/>
        </p:nvSpPr>
        <p:spPr>
          <a:xfrm>
            <a:off x="8992035" y="6315117"/>
            <a:ext cx="2263878" cy="215444"/>
          </a:xfrm>
          <a:prstGeom prst="rect">
            <a:avLst/>
          </a:prstGeom>
          <a:noFill/>
        </p:spPr>
        <p:txBody>
          <a:bodyPr wrap="square">
            <a:spAutoFit/>
          </a:bodyPr>
          <a:lstStyle/>
          <a:p>
            <a:r>
              <a:rPr lang="fr-FR" sz="800" dirty="0">
                <a:hlinkClick r:id="rId6"/>
              </a:rPr>
              <a:t>https://bsky.app/profile/cnrs-in2p3.bsky.social</a:t>
            </a:r>
            <a:r>
              <a:rPr lang="fr-FR" sz="800" dirty="0"/>
              <a:t> </a:t>
            </a:r>
          </a:p>
        </p:txBody>
      </p:sp>
      <p:sp>
        <p:nvSpPr>
          <p:cNvPr id="3" name="ZoneTexte 2">
            <a:extLst>
              <a:ext uri="{FF2B5EF4-FFF2-40B4-BE49-F238E27FC236}">
                <a16:creationId xmlns:a16="http://schemas.microsoft.com/office/drawing/2014/main" id="{24956529-00B8-967B-09CB-77559DF18F4B}"/>
              </a:ext>
            </a:extLst>
          </p:cNvPr>
          <p:cNvSpPr txBox="1"/>
          <p:nvPr/>
        </p:nvSpPr>
        <p:spPr>
          <a:xfrm>
            <a:off x="5200948" y="6411724"/>
            <a:ext cx="2492297" cy="374237"/>
          </a:xfrm>
          <a:prstGeom prst="rect">
            <a:avLst/>
          </a:prstGeom>
          <a:noFill/>
        </p:spPr>
        <p:txBody>
          <a:bodyPr wrap="square">
            <a:spAutoFit/>
          </a:bodyPr>
          <a:lstStyle/>
          <a:p>
            <a:r>
              <a:rPr lang="fr-FR" dirty="0">
                <a:hlinkClick r:id="rId3"/>
              </a:rPr>
              <a:t>https://bsky.app</a:t>
            </a:r>
            <a:endParaRPr lang="fr-FR" dirty="0"/>
          </a:p>
        </p:txBody>
      </p:sp>
    </p:spTree>
    <p:extLst>
      <p:ext uri="{BB962C8B-B14F-4D97-AF65-F5344CB8AC3E}">
        <p14:creationId xmlns:p14="http://schemas.microsoft.com/office/powerpoint/2010/main" val="1845236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B7F433-AAD4-0230-D52C-3E289793AE09}"/>
              </a:ext>
            </a:extLst>
          </p:cNvPr>
          <p:cNvSpPr txBox="1"/>
          <p:nvPr/>
        </p:nvSpPr>
        <p:spPr>
          <a:xfrm>
            <a:off x="0" y="6519446"/>
            <a:ext cx="1080320" cy="338554"/>
          </a:xfrm>
          <a:prstGeom prst="rect">
            <a:avLst/>
          </a:prstGeom>
          <a:noFill/>
        </p:spPr>
        <p:txBody>
          <a:bodyPr wrap="square">
            <a:spAutoFit/>
          </a:bodyPr>
          <a:lstStyle/>
          <a:p>
            <a:r>
              <a:rPr lang="fr-FR" sz="1600" dirty="0">
                <a:solidFill>
                  <a:schemeClr val="bg1"/>
                </a:solidFill>
              </a:rPr>
              <a:t>Threads</a:t>
            </a:r>
          </a:p>
        </p:txBody>
      </p:sp>
      <p:sp>
        <p:nvSpPr>
          <p:cNvPr id="6" name="ZoneTexte 5">
            <a:extLst>
              <a:ext uri="{FF2B5EF4-FFF2-40B4-BE49-F238E27FC236}">
                <a16:creationId xmlns:a16="http://schemas.microsoft.com/office/drawing/2014/main" id="{21ABE7AE-AD13-EA3D-906E-CD77E0FEB712}"/>
              </a:ext>
            </a:extLst>
          </p:cNvPr>
          <p:cNvSpPr txBox="1"/>
          <p:nvPr/>
        </p:nvSpPr>
        <p:spPr>
          <a:xfrm>
            <a:off x="9130352" y="6479377"/>
            <a:ext cx="3115597" cy="215444"/>
          </a:xfrm>
          <a:prstGeom prst="rect">
            <a:avLst/>
          </a:prstGeom>
          <a:noFill/>
        </p:spPr>
        <p:txBody>
          <a:bodyPr wrap="square">
            <a:spAutoFit/>
          </a:bodyPr>
          <a:lstStyle/>
          <a:p>
            <a:r>
              <a:rPr lang="fr-FR" sz="800" dirty="0">
                <a:hlinkClick r:id="rId3"/>
              </a:rPr>
              <a:t>https://www.threads.net/@collegedefrance</a:t>
            </a:r>
            <a:r>
              <a:rPr lang="fr-FR" sz="800" dirty="0"/>
              <a:t> </a:t>
            </a:r>
          </a:p>
        </p:txBody>
      </p:sp>
      <p:pic>
        <p:nvPicPr>
          <p:cNvPr id="9" name="Image 8">
            <a:extLst>
              <a:ext uri="{FF2B5EF4-FFF2-40B4-BE49-F238E27FC236}">
                <a16:creationId xmlns:a16="http://schemas.microsoft.com/office/drawing/2014/main" id="{7FB9FAF8-2554-6D42-2EBE-E84F6BF0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150" y="382137"/>
            <a:ext cx="4694868" cy="6137309"/>
          </a:xfrm>
          <a:prstGeom prst="rect">
            <a:avLst/>
          </a:prstGeom>
        </p:spPr>
      </p:pic>
      <p:sp>
        <p:nvSpPr>
          <p:cNvPr id="11" name="ZoneTexte 10">
            <a:extLst>
              <a:ext uri="{FF2B5EF4-FFF2-40B4-BE49-F238E27FC236}">
                <a16:creationId xmlns:a16="http://schemas.microsoft.com/office/drawing/2014/main" id="{30925098-AEA0-725F-02AB-B538ABE0E6B3}"/>
              </a:ext>
            </a:extLst>
          </p:cNvPr>
          <p:cNvSpPr txBox="1"/>
          <p:nvPr/>
        </p:nvSpPr>
        <p:spPr>
          <a:xfrm>
            <a:off x="1098195" y="6479377"/>
            <a:ext cx="6114196" cy="215444"/>
          </a:xfrm>
          <a:prstGeom prst="rect">
            <a:avLst/>
          </a:prstGeom>
          <a:noFill/>
        </p:spPr>
        <p:txBody>
          <a:bodyPr wrap="square">
            <a:spAutoFit/>
          </a:bodyPr>
          <a:lstStyle/>
          <a:p>
            <a:r>
              <a:rPr lang="fr-FR" sz="800" dirty="0">
                <a:hlinkClick r:id="rId5"/>
              </a:rPr>
              <a:t>https://www.threads.net/@affordanceinfo</a:t>
            </a:r>
            <a:r>
              <a:rPr lang="fr-FR" sz="800" dirty="0"/>
              <a:t> </a:t>
            </a:r>
          </a:p>
        </p:txBody>
      </p:sp>
      <p:pic>
        <p:nvPicPr>
          <p:cNvPr id="13" name="Image 12">
            <a:extLst>
              <a:ext uri="{FF2B5EF4-FFF2-40B4-BE49-F238E27FC236}">
                <a16:creationId xmlns:a16="http://schemas.microsoft.com/office/drawing/2014/main" id="{AA74741F-BE9B-7C90-2133-2D60E006E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4821" y="382137"/>
            <a:ext cx="4758689" cy="6137309"/>
          </a:xfrm>
          <a:prstGeom prst="rect">
            <a:avLst/>
          </a:prstGeom>
        </p:spPr>
      </p:pic>
      <p:sp>
        <p:nvSpPr>
          <p:cNvPr id="4" name="ZoneTexte 3">
            <a:extLst>
              <a:ext uri="{FF2B5EF4-FFF2-40B4-BE49-F238E27FC236}">
                <a16:creationId xmlns:a16="http://schemas.microsoft.com/office/drawing/2014/main" id="{0C12BB9E-87BE-4A4C-6FBE-14CC204BF4BE}"/>
              </a:ext>
            </a:extLst>
          </p:cNvPr>
          <p:cNvSpPr txBox="1"/>
          <p:nvPr/>
        </p:nvSpPr>
        <p:spPr>
          <a:xfrm>
            <a:off x="4681450" y="6520467"/>
            <a:ext cx="3366463" cy="369332"/>
          </a:xfrm>
          <a:prstGeom prst="rect">
            <a:avLst/>
          </a:prstGeom>
          <a:noFill/>
        </p:spPr>
        <p:txBody>
          <a:bodyPr wrap="square">
            <a:spAutoFit/>
          </a:bodyPr>
          <a:lstStyle/>
          <a:p>
            <a:r>
              <a:rPr lang="fr-FR" dirty="0">
                <a:hlinkClick r:id="rId7"/>
              </a:rPr>
              <a:t>https://www.threads.net/</a:t>
            </a:r>
            <a:r>
              <a:rPr lang="fr-FR" dirty="0"/>
              <a:t> </a:t>
            </a:r>
          </a:p>
        </p:txBody>
      </p:sp>
    </p:spTree>
    <p:extLst>
      <p:ext uri="{BB962C8B-B14F-4D97-AF65-F5344CB8AC3E}">
        <p14:creationId xmlns:p14="http://schemas.microsoft.com/office/powerpoint/2010/main" val="2385892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normAutofit/>
          </a:bodyPr>
          <a:lstStyle/>
          <a:p>
            <a:r>
              <a:rPr lang="fr-FR" dirty="0"/>
              <a:t>des alternatives posant elles-mêmes </a:t>
            </a:r>
            <a:br>
              <a:rPr lang="fr-FR" dirty="0"/>
            </a:br>
            <a:r>
              <a:rPr lang="fr-FR" dirty="0"/>
              <a:t>question</a:t>
            </a:r>
          </a:p>
          <a:p>
            <a:pPr lvl="1"/>
            <a:r>
              <a:rPr lang="fr-FR" dirty="0"/>
              <a:t>des modèles économiques à préciser</a:t>
            </a:r>
          </a:p>
          <a:p>
            <a:pPr lvl="1"/>
            <a:r>
              <a:rPr lang="fr-FR" dirty="0"/>
              <a:t>failles techniques et sécurité des données</a:t>
            </a:r>
          </a:p>
          <a:p>
            <a:pPr lvl="1"/>
            <a:r>
              <a:rPr lang="fr-FR" dirty="0"/>
              <a:t>des stratégies à redéfinir</a:t>
            </a:r>
          </a:p>
          <a:p>
            <a:pPr marL="457200" lvl="1" indent="0">
              <a:buNone/>
            </a:pPr>
            <a:endParaRPr lang="fr-FR" dirty="0"/>
          </a:p>
          <a:p>
            <a:pPr marL="457200" lvl="1" indent="0">
              <a:buNone/>
            </a:pPr>
            <a:endParaRPr lang="fr-FR" dirty="0"/>
          </a:p>
          <a:p>
            <a:pPr marL="457200" lvl="1" indent="0">
              <a:buNone/>
            </a:pPr>
            <a:endParaRPr lang="fr-FR" dirty="0"/>
          </a:p>
          <a:p>
            <a:endParaRPr lang="fr-FR" dirty="0"/>
          </a:p>
        </p:txBody>
      </p:sp>
      <p:pic>
        <p:nvPicPr>
          <p:cNvPr id="6" name="Image 5">
            <a:extLst>
              <a:ext uri="{FF2B5EF4-FFF2-40B4-BE49-F238E27FC236}">
                <a16:creationId xmlns:a16="http://schemas.microsoft.com/office/drawing/2014/main" id="{FAEAF089-4922-C947-D578-F1BF05BAC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454" y="1651949"/>
            <a:ext cx="4866967" cy="5025341"/>
          </a:xfrm>
          <a:prstGeom prst="rect">
            <a:avLst/>
          </a:prstGeom>
        </p:spPr>
      </p:pic>
      <p:sp>
        <p:nvSpPr>
          <p:cNvPr id="8" name="ZoneTexte 7">
            <a:extLst>
              <a:ext uri="{FF2B5EF4-FFF2-40B4-BE49-F238E27FC236}">
                <a16:creationId xmlns:a16="http://schemas.microsoft.com/office/drawing/2014/main" id="{7F6F8191-B551-F9CA-4092-76B9D65C62F1}"/>
              </a:ext>
            </a:extLst>
          </p:cNvPr>
          <p:cNvSpPr txBox="1"/>
          <p:nvPr/>
        </p:nvSpPr>
        <p:spPr>
          <a:xfrm>
            <a:off x="6795319" y="6642556"/>
            <a:ext cx="5396681" cy="215444"/>
          </a:xfrm>
          <a:prstGeom prst="rect">
            <a:avLst/>
          </a:prstGeom>
          <a:noFill/>
        </p:spPr>
        <p:txBody>
          <a:bodyPr wrap="square">
            <a:spAutoFit/>
          </a:bodyPr>
          <a:lstStyle/>
          <a:p>
            <a:r>
              <a:rPr lang="fr-FR" sz="800" dirty="0">
                <a:solidFill>
                  <a:schemeClr val="bg1"/>
                </a:solidFill>
              </a:rPr>
              <a:t>M. </a:t>
            </a:r>
            <a:r>
              <a:rPr lang="fr-FR" sz="800" dirty="0" err="1">
                <a:solidFill>
                  <a:schemeClr val="bg1"/>
                </a:solidFill>
              </a:rPr>
              <a:t>Clavey</a:t>
            </a:r>
            <a:r>
              <a:rPr lang="fr-FR" sz="800" dirty="0">
                <a:solidFill>
                  <a:schemeClr val="bg1"/>
                </a:solidFill>
              </a:rPr>
              <a:t>, 2024, </a:t>
            </a:r>
            <a:r>
              <a:rPr lang="fr-FR" sz="800" dirty="0">
                <a:hlinkClick r:id="rId4"/>
              </a:rPr>
              <a:t>https://next.ink/brief_article/mastodon-lentreprise-allemande-deugen-rochko-devient-a-but-lucratif/</a:t>
            </a:r>
            <a:endParaRPr lang="fr-FR" sz="800" dirty="0"/>
          </a:p>
        </p:txBody>
      </p:sp>
    </p:spTree>
    <p:extLst>
      <p:ext uri="{BB962C8B-B14F-4D97-AF65-F5344CB8AC3E}">
        <p14:creationId xmlns:p14="http://schemas.microsoft.com/office/powerpoint/2010/main" val="634762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normAutofit/>
          </a:bodyPr>
          <a:lstStyle/>
          <a:p>
            <a:r>
              <a:rPr lang="fr-FR" dirty="0"/>
              <a:t>la difficile question des communautés</a:t>
            </a:r>
          </a:p>
          <a:p>
            <a:pPr lvl="1"/>
            <a:r>
              <a:rPr lang="fr-FR" dirty="0"/>
              <a:t>ouverture à tous vs mondes à reconstruire / cloisonnés</a:t>
            </a:r>
          </a:p>
          <a:p>
            <a:pPr lvl="1"/>
            <a:r>
              <a:rPr lang="fr-FR" dirty="0"/>
              <a:t>présence académique et débat public</a:t>
            </a:r>
          </a:p>
          <a:p>
            <a:pPr marL="457200" lvl="1" indent="0">
              <a:buNone/>
            </a:pPr>
            <a:endParaRPr lang="fr-FR" dirty="0"/>
          </a:p>
          <a:p>
            <a:pPr marL="457200" lvl="1" indent="0">
              <a:buNone/>
            </a:pPr>
            <a:endParaRPr lang="fr-FR" dirty="0"/>
          </a:p>
          <a:p>
            <a:endParaRPr lang="fr-FR" dirty="0"/>
          </a:p>
        </p:txBody>
      </p:sp>
    </p:spTree>
    <p:extLst>
      <p:ext uri="{BB962C8B-B14F-4D97-AF65-F5344CB8AC3E}">
        <p14:creationId xmlns:p14="http://schemas.microsoft.com/office/powerpoint/2010/main" val="1473338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3A50-EB39-4336-8EDF-20DB0123E3BB}"/>
              </a:ext>
            </a:extLst>
          </p:cNvPr>
          <p:cNvSpPr>
            <a:spLocks noGrp="1"/>
          </p:cNvSpPr>
          <p:nvPr>
            <p:ph type="title"/>
          </p:nvPr>
        </p:nvSpPr>
        <p:spPr/>
        <p:txBody>
          <a:bodyPr/>
          <a:lstStyle/>
          <a:p>
            <a:r>
              <a:rPr lang="fr-FR" dirty="0"/>
              <a:t>Illustration : le cas X-Twitter</a:t>
            </a:r>
            <a:br>
              <a:rPr lang="fr-FR" dirty="0"/>
            </a:br>
            <a:r>
              <a:rPr lang="fr-FR" sz="2000" dirty="0">
                <a:solidFill>
                  <a:schemeClr val="bg1">
                    <a:lumMod val="50000"/>
                  </a:schemeClr>
                </a:solidFill>
                <a:ea typeface="+mn-ea"/>
                <a:cs typeface="+mn-cs"/>
              </a:rPr>
              <a:t>état des lieux 2024</a:t>
            </a:r>
            <a:endParaRPr lang="fr-FR" dirty="0">
              <a:solidFill>
                <a:schemeClr val="bg1">
                  <a:lumMod val="50000"/>
                </a:schemeClr>
              </a:solidFill>
            </a:endParaRPr>
          </a:p>
        </p:txBody>
      </p:sp>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normAutofit/>
          </a:bodyPr>
          <a:lstStyle/>
          <a:p>
            <a:r>
              <a:rPr lang="fr-FR" dirty="0"/>
              <a:t>Twitter actuellement</a:t>
            </a:r>
          </a:p>
          <a:p>
            <a:pPr lvl="1"/>
            <a:r>
              <a:rPr lang="fr-FR" dirty="0"/>
              <a:t>l’inertie du changement</a:t>
            </a:r>
          </a:p>
          <a:p>
            <a:pPr lvl="1"/>
            <a:r>
              <a:rPr lang="fr-FR" dirty="0"/>
              <a:t>des positions différenciées selon les acteurs académiques</a:t>
            </a:r>
          </a:p>
          <a:p>
            <a:endParaRPr lang="fr-FR" dirty="0"/>
          </a:p>
          <a:p>
            <a:pPr lvl="1"/>
            <a:endParaRPr lang="fr-FR" dirty="0"/>
          </a:p>
          <a:p>
            <a:pPr marL="457200" lvl="1" indent="0">
              <a:buNone/>
            </a:pPr>
            <a:endParaRPr lang="fr-FR" dirty="0"/>
          </a:p>
          <a:p>
            <a:pPr marL="457200" lvl="1" indent="0">
              <a:buNone/>
            </a:pPr>
            <a:endParaRPr lang="fr-FR" dirty="0"/>
          </a:p>
          <a:p>
            <a:endParaRPr lang="fr-FR" dirty="0"/>
          </a:p>
        </p:txBody>
      </p:sp>
    </p:spTree>
    <p:extLst>
      <p:ext uri="{BB962C8B-B14F-4D97-AF65-F5344CB8AC3E}">
        <p14:creationId xmlns:p14="http://schemas.microsoft.com/office/powerpoint/2010/main" val="4244713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300650-7F56-43D3-8071-68CF575FB11B}"/>
              </a:ext>
            </a:extLst>
          </p:cNvPr>
          <p:cNvSpPr>
            <a:spLocks noGrp="1"/>
          </p:cNvSpPr>
          <p:nvPr>
            <p:ph idx="1"/>
          </p:nvPr>
        </p:nvSpPr>
        <p:spPr/>
        <p:txBody>
          <a:bodyPr>
            <a:normAutofit/>
          </a:bodyPr>
          <a:lstStyle/>
          <a:p>
            <a:r>
              <a:rPr lang="fr-FR" dirty="0"/>
              <a:t>un outil en suspens</a:t>
            </a:r>
          </a:p>
          <a:p>
            <a:pPr lvl="1"/>
            <a:r>
              <a:rPr lang="fr-FR" dirty="0"/>
              <a:t>une chute des usages</a:t>
            </a:r>
          </a:p>
          <a:p>
            <a:pPr lvl="1"/>
            <a:r>
              <a:rPr lang="fr-FR" dirty="0"/>
              <a:t>des services soumis au bon vouloir du propriétaire</a:t>
            </a:r>
          </a:p>
          <a:p>
            <a:pPr lvl="1"/>
            <a:r>
              <a:rPr lang="fr-FR" dirty="0"/>
              <a:t>un outil de plus en plus fermé</a:t>
            </a:r>
          </a:p>
          <a:p>
            <a:pPr lvl="1"/>
            <a:endParaRPr lang="fr-FR" dirty="0"/>
          </a:p>
          <a:p>
            <a:pPr marL="457200" lvl="1" indent="0">
              <a:buNone/>
            </a:pPr>
            <a:endParaRPr lang="fr-FR" dirty="0"/>
          </a:p>
          <a:p>
            <a:pPr marL="457200" lvl="1" indent="0">
              <a:buNone/>
            </a:pPr>
            <a:endParaRPr lang="fr-FR" dirty="0"/>
          </a:p>
          <a:p>
            <a:endParaRPr lang="fr-FR" dirty="0"/>
          </a:p>
        </p:txBody>
      </p:sp>
    </p:spTree>
    <p:extLst>
      <p:ext uri="{BB962C8B-B14F-4D97-AF65-F5344CB8AC3E}">
        <p14:creationId xmlns:p14="http://schemas.microsoft.com/office/powerpoint/2010/main" val="1699753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E0B840-28C7-41EF-A370-135389884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276" y="1147157"/>
            <a:ext cx="6443675" cy="5146960"/>
          </a:xfrm>
          <a:prstGeom prst="rect">
            <a:avLst/>
          </a:prstGeom>
        </p:spPr>
      </p:pic>
      <p:sp>
        <p:nvSpPr>
          <p:cNvPr id="5" name="Rectangle 4">
            <a:extLst>
              <a:ext uri="{FF2B5EF4-FFF2-40B4-BE49-F238E27FC236}">
                <a16:creationId xmlns:a16="http://schemas.microsoft.com/office/drawing/2014/main" id="{370A2859-0F48-4869-9714-109F53EA3115}"/>
              </a:ext>
            </a:extLst>
          </p:cNvPr>
          <p:cNvSpPr/>
          <p:nvPr/>
        </p:nvSpPr>
        <p:spPr>
          <a:xfrm>
            <a:off x="7198823" y="1113907"/>
            <a:ext cx="764771" cy="365760"/>
          </a:xfrm>
          <a:prstGeom prst="rect">
            <a:avLst/>
          </a:prstGeom>
          <a:no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8FE9131F-2F2C-4235-BF3E-455D2E4E0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49" y="1147157"/>
            <a:ext cx="5112673" cy="5025426"/>
          </a:xfrm>
          <a:prstGeom prst="rect">
            <a:avLst/>
          </a:prstGeom>
        </p:spPr>
      </p:pic>
      <p:sp>
        <p:nvSpPr>
          <p:cNvPr id="2" name="Rectangle 1">
            <a:extLst>
              <a:ext uri="{FF2B5EF4-FFF2-40B4-BE49-F238E27FC236}">
                <a16:creationId xmlns:a16="http://schemas.microsoft.com/office/drawing/2014/main" id="{0FEAE68B-30B3-AE86-86D1-0C2B56B76CED}"/>
              </a:ext>
            </a:extLst>
          </p:cNvPr>
          <p:cNvSpPr/>
          <p:nvPr/>
        </p:nvSpPr>
        <p:spPr>
          <a:xfrm>
            <a:off x="7940148" y="1981415"/>
            <a:ext cx="183944" cy="210800"/>
          </a:xfrm>
          <a:prstGeom prst="rect">
            <a:avLst/>
          </a:prstGeom>
          <a:no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8272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9A9423-E5C4-481C-97ED-610F0CCA8815}"/>
              </a:ext>
            </a:extLst>
          </p:cNvPr>
          <p:cNvSpPr/>
          <p:nvPr/>
        </p:nvSpPr>
        <p:spPr>
          <a:xfrm>
            <a:off x="2114550" y="2572194"/>
            <a:ext cx="8248650" cy="2568717"/>
          </a:xfrm>
          <a:prstGeom prst="rect">
            <a:avLst/>
          </a:prstGeom>
        </p:spPr>
        <p:txBody>
          <a:bodyPr wrap="square">
            <a:spAutoFit/>
          </a:bodyPr>
          <a:lstStyle/>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r>
              <a:rPr lang="fr-FR" sz="2200" b="1" dirty="0">
                <a:solidFill>
                  <a:srgbClr val="13C1C2"/>
                </a:solidFill>
              </a:rPr>
              <a:t>Promesses initiales</a:t>
            </a:r>
          </a:p>
        </p:txBody>
      </p:sp>
    </p:spTree>
    <p:extLst>
      <p:ext uri="{BB962C8B-B14F-4D97-AF65-F5344CB8AC3E}">
        <p14:creationId xmlns:p14="http://schemas.microsoft.com/office/powerpoint/2010/main" val="1013390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C0380FD-4B9E-4D91-842F-B52241506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359" y="594270"/>
            <a:ext cx="4807282" cy="5490284"/>
          </a:xfrm>
          <a:prstGeom prst="rect">
            <a:avLst/>
          </a:prstGeom>
        </p:spPr>
      </p:pic>
      <p:sp>
        <p:nvSpPr>
          <p:cNvPr id="4" name="Rectangle 3">
            <a:extLst>
              <a:ext uri="{FF2B5EF4-FFF2-40B4-BE49-F238E27FC236}">
                <a16:creationId xmlns:a16="http://schemas.microsoft.com/office/drawing/2014/main" id="{15C08E17-D45F-4510-9914-0597787AD34A}"/>
              </a:ext>
            </a:extLst>
          </p:cNvPr>
          <p:cNvSpPr/>
          <p:nvPr/>
        </p:nvSpPr>
        <p:spPr>
          <a:xfrm>
            <a:off x="2781300" y="6225508"/>
            <a:ext cx="7848600" cy="215444"/>
          </a:xfrm>
          <a:prstGeom prst="rect">
            <a:avLst/>
          </a:prstGeom>
        </p:spPr>
        <p:txBody>
          <a:bodyPr wrap="square">
            <a:spAutoFit/>
          </a:bodyPr>
          <a:lstStyle/>
          <a:p>
            <a:r>
              <a:rPr lang="fr-FR" sz="800" dirty="0" err="1">
                <a:solidFill>
                  <a:schemeClr val="bg1"/>
                </a:solidFill>
              </a:rPr>
              <a:t>LSE</a:t>
            </a:r>
            <a:r>
              <a:rPr lang="fr-FR" sz="800" dirty="0">
                <a:solidFill>
                  <a:schemeClr val="bg1"/>
                </a:solidFill>
              </a:rPr>
              <a:t> blog, 2023, </a:t>
            </a:r>
            <a:r>
              <a:rPr lang="fr-FR" sz="800" dirty="0">
                <a:hlinkClick r:id="rId4"/>
              </a:rPr>
              <a:t>https://blogs.lse.ac.uk/impactofsocialsciences/2023/12/20/2023-in-review-the-end-of-academic-social-media-as-we-know-it/</a:t>
            </a:r>
            <a:r>
              <a:rPr lang="fr-FR" sz="800" dirty="0"/>
              <a:t>  </a:t>
            </a:r>
          </a:p>
        </p:txBody>
      </p:sp>
    </p:spTree>
    <p:extLst>
      <p:ext uri="{BB962C8B-B14F-4D97-AF65-F5344CB8AC3E}">
        <p14:creationId xmlns:p14="http://schemas.microsoft.com/office/powerpoint/2010/main" val="4271221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04087D7-B25E-2B10-98CC-A61C75EE07C9}"/>
              </a:ext>
            </a:extLst>
          </p:cNvPr>
          <p:cNvSpPr txBox="1"/>
          <p:nvPr/>
        </p:nvSpPr>
        <p:spPr>
          <a:xfrm>
            <a:off x="3049138" y="3333466"/>
            <a:ext cx="6093724" cy="1143326"/>
          </a:xfrm>
          <a:prstGeom prst="rect">
            <a:avLst/>
          </a:prstGeom>
          <a:noFill/>
        </p:spPr>
        <p:txBody>
          <a:bodyPr wrap="square">
            <a:spAutoFit/>
          </a:bodyPr>
          <a:lstStyle/>
          <a:p>
            <a:pPr algn="ctr">
              <a:lnSpc>
                <a:spcPct val="150000"/>
              </a:lnSpc>
            </a:pPr>
            <a:r>
              <a:rPr lang="fr-FR" sz="2800" dirty="0">
                <a:solidFill>
                  <a:schemeClr val="bg1"/>
                </a:solidFill>
              </a:rPr>
              <a:t>#</a:t>
            </a:r>
            <a:r>
              <a:rPr lang="fr-FR" sz="2800" i="1" dirty="0">
                <a:solidFill>
                  <a:schemeClr val="bg1"/>
                </a:solidFill>
              </a:rPr>
              <a:t>enshittification</a:t>
            </a:r>
          </a:p>
          <a:p>
            <a:pPr algn="ctr">
              <a:lnSpc>
                <a:spcPct val="150000"/>
              </a:lnSpc>
            </a:pPr>
            <a:r>
              <a:rPr lang="fr-FR" sz="2000" dirty="0">
                <a:solidFill>
                  <a:schemeClr val="bg1"/>
                </a:solidFill>
                <a:hlinkClick r:id="rId3"/>
              </a:rPr>
              <a:t>Cory </a:t>
            </a:r>
            <a:r>
              <a:rPr lang="fr-FR" sz="2000" dirty="0" err="1">
                <a:solidFill>
                  <a:schemeClr val="bg1"/>
                </a:solidFill>
                <a:hlinkClick r:id="rId3"/>
              </a:rPr>
              <a:t>Doctorow</a:t>
            </a:r>
            <a:endParaRPr lang="fr-FR" sz="2000" dirty="0">
              <a:solidFill>
                <a:schemeClr val="bg1"/>
              </a:solidFill>
            </a:endParaRPr>
          </a:p>
        </p:txBody>
      </p:sp>
    </p:spTree>
    <p:extLst>
      <p:ext uri="{BB962C8B-B14F-4D97-AF65-F5344CB8AC3E}">
        <p14:creationId xmlns:p14="http://schemas.microsoft.com/office/powerpoint/2010/main" val="556999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9A9423-E5C4-481C-97ED-610F0CCA8815}"/>
              </a:ext>
            </a:extLst>
          </p:cNvPr>
          <p:cNvSpPr/>
          <p:nvPr/>
        </p:nvSpPr>
        <p:spPr>
          <a:xfrm>
            <a:off x="2114550" y="2822916"/>
            <a:ext cx="8248650" cy="2368662"/>
          </a:xfrm>
          <a:prstGeom prst="rect">
            <a:avLst/>
          </a:prstGeom>
        </p:spPr>
        <p:txBody>
          <a:bodyPr wrap="square">
            <a:spAutoFit/>
          </a:bodyPr>
          <a:lstStyle/>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lvl="0" indent="-180975"/>
            <a:r>
              <a:rPr lang="fr-FR" sz="2000" dirty="0">
                <a:solidFill>
                  <a:prstClr val="white">
                    <a:lumMod val="50000"/>
                  </a:prstClr>
                </a:solidFill>
              </a:rPr>
              <a:t>enjeux politiques et stratégiques</a:t>
            </a:r>
            <a:endParaRPr lang="fr-FR" sz="2200" b="1" dirty="0">
              <a:solidFill>
                <a:srgbClr val="13C1C2"/>
              </a:solidFill>
            </a:endParaRPr>
          </a:p>
          <a:p>
            <a:pPr marL="180975" indent="-180975">
              <a:lnSpc>
                <a:spcPct val="150000"/>
              </a:lnSpc>
            </a:pPr>
            <a:r>
              <a:rPr lang="fr-FR" sz="2200" b="1" dirty="0">
                <a:solidFill>
                  <a:srgbClr val="13C1C2"/>
                </a:solidFill>
              </a:rPr>
              <a:t>Plateformisation de la recherche et ouverture de la science</a:t>
            </a:r>
          </a:p>
        </p:txBody>
      </p:sp>
    </p:spTree>
    <p:extLst>
      <p:ext uri="{BB962C8B-B14F-4D97-AF65-F5344CB8AC3E}">
        <p14:creationId xmlns:p14="http://schemas.microsoft.com/office/powerpoint/2010/main" val="2691346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r>
              <a:rPr lang="fr-FR" dirty="0"/>
              <a:t>Illustration : les réseaux sociaux professionnels</a:t>
            </a:r>
            <a:br>
              <a:rPr lang="fr-FR" dirty="0"/>
            </a:br>
            <a:r>
              <a:rPr lang="fr-FR" sz="2000" dirty="0">
                <a:solidFill>
                  <a:schemeClr val="bg1">
                    <a:lumMod val="50000"/>
                  </a:schemeClr>
                </a:solidFill>
                <a:ea typeface="+mn-ea"/>
                <a:cs typeface="+mn-cs"/>
              </a:rPr>
              <a:t>LinkedIn</a:t>
            </a:r>
          </a:p>
        </p:txBody>
      </p:sp>
      <p:pic>
        <p:nvPicPr>
          <p:cNvPr id="5" name="Image 4">
            <a:extLst>
              <a:ext uri="{FF2B5EF4-FFF2-40B4-BE49-F238E27FC236}">
                <a16:creationId xmlns:a16="http://schemas.microsoft.com/office/drawing/2014/main" id="{4B2911CE-B745-EBCF-FFE0-B744C7B001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27095" y="1497996"/>
            <a:ext cx="3917266" cy="5061785"/>
          </a:xfrm>
          <a:prstGeom prst="rect">
            <a:avLst/>
          </a:prstGeom>
        </p:spPr>
      </p:pic>
      <p:sp>
        <p:nvSpPr>
          <p:cNvPr id="7" name="ZoneTexte 6">
            <a:extLst>
              <a:ext uri="{FF2B5EF4-FFF2-40B4-BE49-F238E27FC236}">
                <a16:creationId xmlns:a16="http://schemas.microsoft.com/office/drawing/2014/main" id="{F85271A0-449F-A162-F1AB-9D424B42E75B}"/>
              </a:ext>
            </a:extLst>
          </p:cNvPr>
          <p:cNvSpPr txBox="1"/>
          <p:nvPr/>
        </p:nvSpPr>
        <p:spPr>
          <a:xfrm>
            <a:off x="1502709" y="6557727"/>
            <a:ext cx="3544110" cy="215444"/>
          </a:xfrm>
          <a:prstGeom prst="rect">
            <a:avLst/>
          </a:prstGeom>
          <a:noFill/>
        </p:spPr>
        <p:txBody>
          <a:bodyPr wrap="square">
            <a:spAutoFit/>
          </a:bodyPr>
          <a:lstStyle/>
          <a:p>
            <a:r>
              <a:rPr lang="fr-FR" sz="800" dirty="0">
                <a:hlinkClick r:id="rId4"/>
              </a:rPr>
              <a:t>https://fr.linkedin.com/in/mlebechec</a:t>
            </a:r>
            <a:r>
              <a:rPr lang="fr-FR" sz="800" dirty="0"/>
              <a:t> </a:t>
            </a:r>
          </a:p>
        </p:txBody>
      </p:sp>
      <p:sp>
        <p:nvSpPr>
          <p:cNvPr id="11" name="ZoneTexte 10">
            <a:extLst>
              <a:ext uri="{FF2B5EF4-FFF2-40B4-BE49-F238E27FC236}">
                <a16:creationId xmlns:a16="http://schemas.microsoft.com/office/drawing/2014/main" id="{059C11D9-892E-8B1B-C371-F346C5BB3AC7}"/>
              </a:ext>
            </a:extLst>
          </p:cNvPr>
          <p:cNvSpPr txBox="1"/>
          <p:nvPr/>
        </p:nvSpPr>
        <p:spPr>
          <a:xfrm>
            <a:off x="8820375" y="6500896"/>
            <a:ext cx="2136244" cy="215444"/>
          </a:xfrm>
          <a:prstGeom prst="rect">
            <a:avLst/>
          </a:prstGeom>
          <a:noFill/>
        </p:spPr>
        <p:txBody>
          <a:bodyPr wrap="square">
            <a:spAutoFit/>
          </a:bodyPr>
          <a:lstStyle/>
          <a:p>
            <a:r>
              <a:rPr lang="fr-FR" sz="800" dirty="0">
                <a:hlinkClick r:id="rId5"/>
              </a:rPr>
              <a:t>https://www.linkedin.com/company/cnrs/</a:t>
            </a:r>
            <a:r>
              <a:rPr lang="fr-FR" sz="800" dirty="0"/>
              <a:t> </a:t>
            </a:r>
          </a:p>
        </p:txBody>
      </p:sp>
      <p:pic>
        <p:nvPicPr>
          <p:cNvPr id="13" name="Image 12">
            <a:extLst>
              <a:ext uri="{FF2B5EF4-FFF2-40B4-BE49-F238E27FC236}">
                <a16:creationId xmlns:a16="http://schemas.microsoft.com/office/drawing/2014/main" id="{8D5FE2B0-7B2E-8905-2EC8-427AEEE515BD}"/>
              </a:ext>
            </a:extLst>
          </p:cNvPr>
          <p:cNvPicPr>
            <a:picLocks noChangeAspect="1"/>
          </p:cNvPicPr>
          <p:nvPr/>
        </p:nvPicPr>
        <p:blipFill rotWithShape="1">
          <a:blip r:embed="rId6">
            <a:extLst>
              <a:ext uri="{28A0092B-C50C-407E-A947-70E740481C1C}">
                <a14:useLocalDpi xmlns:a14="http://schemas.microsoft.com/office/drawing/2010/main" val="0"/>
              </a:ext>
            </a:extLst>
          </a:blip>
          <a:srcRect b="8463"/>
          <a:stretch/>
        </p:blipFill>
        <p:spPr>
          <a:xfrm>
            <a:off x="6772026" y="1497995"/>
            <a:ext cx="3917265" cy="5059732"/>
          </a:xfrm>
          <a:prstGeom prst="rect">
            <a:avLst/>
          </a:prstGeom>
        </p:spPr>
      </p:pic>
    </p:spTree>
    <p:extLst>
      <p:ext uri="{BB962C8B-B14F-4D97-AF65-F5344CB8AC3E}">
        <p14:creationId xmlns:p14="http://schemas.microsoft.com/office/powerpoint/2010/main" val="1991758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br>
              <a:rPr lang="fr-FR" dirty="0"/>
            </a:br>
            <a:r>
              <a:rPr lang="fr-FR" sz="2000" dirty="0">
                <a:solidFill>
                  <a:schemeClr val="bg1">
                    <a:lumMod val="50000"/>
                  </a:schemeClr>
                </a:solidFill>
                <a:ea typeface="+mn-ea"/>
                <a:cs typeface="+mn-cs"/>
              </a:rPr>
              <a:t>LinkedIn - repères</a:t>
            </a:r>
          </a:p>
        </p:txBody>
      </p:sp>
      <p:graphicFrame>
        <p:nvGraphicFramePr>
          <p:cNvPr id="3" name="Espace réservé du contenu 9">
            <a:extLst>
              <a:ext uri="{FF2B5EF4-FFF2-40B4-BE49-F238E27FC236}">
                <a16:creationId xmlns:a16="http://schemas.microsoft.com/office/drawing/2014/main" id="{19E121ED-8D64-B485-443B-40E76D54E1D3}"/>
              </a:ext>
            </a:extLst>
          </p:cNvPr>
          <p:cNvGraphicFramePr>
            <a:graphicFrameLocks/>
          </p:cNvGraphicFramePr>
          <p:nvPr>
            <p:extLst>
              <p:ext uri="{D42A27DB-BD31-4B8C-83A1-F6EECF244321}">
                <p14:modId xmlns:p14="http://schemas.microsoft.com/office/powerpoint/2010/main" val="2949545991"/>
              </p:ext>
            </p:extLst>
          </p:nvPr>
        </p:nvGraphicFramePr>
        <p:xfrm>
          <a:off x="4965585" y="2807391"/>
          <a:ext cx="6796088" cy="2797239"/>
        </p:xfrm>
        <a:graphic>
          <a:graphicData uri="http://schemas.openxmlformats.org/drawingml/2006/table">
            <a:tbl>
              <a:tblPr firstRow="1" bandRow="1">
                <a:tableStyleId>{5C22544A-7EE6-4342-B048-85BDC9FD1C3A}</a:tableStyleId>
              </a:tblPr>
              <a:tblGrid>
                <a:gridCol w="1307267">
                  <a:extLst>
                    <a:ext uri="{9D8B030D-6E8A-4147-A177-3AD203B41FA5}">
                      <a16:colId xmlns:a16="http://schemas.microsoft.com/office/drawing/2014/main" val="3579479474"/>
                    </a:ext>
                  </a:extLst>
                </a:gridCol>
                <a:gridCol w="5488821">
                  <a:extLst>
                    <a:ext uri="{9D8B030D-6E8A-4147-A177-3AD203B41FA5}">
                      <a16:colId xmlns:a16="http://schemas.microsoft.com/office/drawing/2014/main" val="3039814461"/>
                    </a:ext>
                  </a:extLst>
                </a:gridCol>
              </a:tblGrid>
              <a:tr h="441325">
                <a:tc>
                  <a:txBody>
                    <a:bodyPr/>
                    <a:lstStyle/>
                    <a:p>
                      <a:r>
                        <a:rPr lang="fr-FR" sz="1400" b="0" dirty="0">
                          <a:solidFill>
                            <a:schemeClr val="bg1"/>
                          </a:solidFill>
                        </a:rPr>
                        <a:t>date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2002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772338"/>
                  </a:ext>
                </a:extLst>
              </a:tr>
              <a:tr h="530257">
                <a:tc>
                  <a:txBody>
                    <a:bodyPr/>
                    <a:lstStyle/>
                    <a:p>
                      <a:r>
                        <a:rPr lang="fr-FR" sz="1400" b="0" dirty="0">
                          <a:solidFill>
                            <a:schemeClr val="bg1"/>
                          </a:solidFill>
                        </a:rPr>
                        <a:t>URL</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hlinkClick r:id="rId3"/>
                        </a:rPr>
                        <a:t>https://www.linkedin.com</a:t>
                      </a:r>
                      <a:r>
                        <a:rPr lang="fr-FR" sz="1600" b="0" dirty="0">
                          <a:solidFill>
                            <a:schemeClr val="bg1"/>
                          </a:solidFill>
                        </a:rPr>
                        <a:t>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565508"/>
                  </a:ext>
                </a:extLst>
              </a:tr>
              <a:tr h="904939">
                <a:tc>
                  <a:txBody>
                    <a:bodyPr/>
                    <a:lstStyle/>
                    <a:p>
                      <a:r>
                        <a:rPr lang="fr-FR" sz="1400" b="0" dirty="0">
                          <a:solidFill>
                            <a:schemeClr val="bg1"/>
                          </a:solidFill>
                        </a:rPr>
                        <a:t>chiffres (et utilisation chercheurs)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1 MM. (Fr. : 29 M.)</a:t>
                      </a:r>
                    </a:p>
                    <a:p>
                      <a:r>
                        <a:rPr lang="fr-FR" sz="1600" b="0" dirty="0">
                          <a:solidFill>
                            <a:schemeClr val="bg1"/>
                          </a:solidFill>
                        </a:rPr>
                        <a:t>50 % des chercheurs  (2023)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64896"/>
                  </a:ext>
                </a:extLst>
              </a:tr>
              <a:tr h="920718">
                <a:tc>
                  <a:txBody>
                    <a:bodyPr/>
                    <a:lstStyle/>
                    <a:p>
                      <a:r>
                        <a:rPr lang="fr-FR" sz="1400" b="0" dirty="0">
                          <a:solidFill>
                            <a:schemeClr val="bg1"/>
                          </a:solidFill>
                        </a:rPr>
                        <a:t>usages actuels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pour le chercheur, un outil de contact et de veille, mais très (trop ?) orienté monde de l’entreprise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23501"/>
                  </a:ext>
                </a:extLst>
              </a:tr>
            </a:tbl>
          </a:graphicData>
        </a:graphic>
      </p:graphicFrame>
      <p:pic>
        <p:nvPicPr>
          <p:cNvPr id="6" name="Image 5">
            <a:extLst>
              <a:ext uri="{FF2B5EF4-FFF2-40B4-BE49-F238E27FC236}">
                <a16:creationId xmlns:a16="http://schemas.microsoft.com/office/drawing/2014/main" id="{B6330623-3734-3ACC-3757-7AFE22A58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50697"/>
            <a:ext cx="3815036" cy="4447273"/>
          </a:xfrm>
          <a:prstGeom prst="rect">
            <a:avLst/>
          </a:prstGeom>
        </p:spPr>
      </p:pic>
    </p:spTree>
    <p:extLst>
      <p:ext uri="{BB962C8B-B14F-4D97-AF65-F5344CB8AC3E}">
        <p14:creationId xmlns:p14="http://schemas.microsoft.com/office/powerpoint/2010/main" val="348544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1907C94-0E31-547B-A75E-A31F547164BA}"/>
              </a:ext>
            </a:extLst>
          </p:cNvPr>
          <p:cNvSpPr txBox="1"/>
          <p:nvPr/>
        </p:nvSpPr>
        <p:spPr>
          <a:xfrm>
            <a:off x="2822574" y="6444092"/>
            <a:ext cx="770572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solidFill>
                <a:effectLst/>
                <a:uLnTx/>
                <a:uFillTx/>
                <a:latin typeface="Arial" panose="020B0604020202020204"/>
                <a:ea typeface="+mn-ea"/>
                <a:cs typeface="+mn-cs"/>
              </a:rPr>
              <a:t>R. Van Noorden, 2014,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http://www.nature.com/news/online-collaboration-scientists-and-the-social-network-1.15711?WT.ec_id=NEWS-20140819</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Image 1">
            <a:extLst>
              <a:ext uri="{FF2B5EF4-FFF2-40B4-BE49-F238E27FC236}">
                <a16:creationId xmlns:a16="http://schemas.microsoft.com/office/drawing/2014/main" id="{C6ED34EE-DB03-0CE2-1B54-95C2C271D3E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7382" y="731102"/>
            <a:ext cx="6301000" cy="5612312"/>
          </a:xfrm>
          <a:prstGeom prst="rect">
            <a:avLst/>
          </a:prstGeom>
        </p:spPr>
      </p:pic>
      <p:sp>
        <p:nvSpPr>
          <p:cNvPr id="3" name="ZoneTexte 2">
            <a:extLst>
              <a:ext uri="{FF2B5EF4-FFF2-40B4-BE49-F238E27FC236}">
                <a16:creationId xmlns:a16="http://schemas.microsoft.com/office/drawing/2014/main" id="{0F7ECA79-D585-1736-5F34-F29B1642A8E9}"/>
              </a:ext>
            </a:extLst>
          </p:cNvPr>
          <p:cNvSpPr txBox="1"/>
          <p:nvPr/>
        </p:nvSpPr>
        <p:spPr>
          <a:xfrm>
            <a:off x="2923618" y="731102"/>
            <a:ext cx="5471886" cy="276999"/>
          </a:xfrm>
          <a:prstGeom prst="rect">
            <a:avLst/>
          </a:prstGeom>
          <a:noFill/>
        </p:spPr>
        <p:txBody>
          <a:bodyPr wrap="square">
            <a:spAutoFit/>
          </a:bodyPr>
          <a:lstStyle/>
          <a:p>
            <a:r>
              <a:rPr lang="fr-FR" sz="1200" dirty="0"/>
              <a:t>LinkedIn</a:t>
            </a:r>
          </a:p>
        </p:txBody>
      </p:sp>
    </p:spTree>
    <p:extLst>
      <p:ext uri="{BB962C8B-B14F-4D97-AF65-F5344CB8AC3E}">
        <p14:creationId xmlns:p14="http://schemas.microsoft.com/office/powerpoint/2010/main" val="266068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6907151-6BAE-67AD-67F1-208419DBC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838" y="724541"/>
            <a:ext cx="6836324" cy="5877571"/>
          </a:xfrm>
          <a:prstGeom prst="rect">
            <a:avLst/>
          </a:prstGeom>
        </p:spPr>
      </p:pic>
    </p:spTree>
    <p:extLst>
      <p:ext uri="{BB962C8B-B14F-4D97-AF65-F5344CB8AC3E}">
        <p14:creationId xmlns:p14="http://schemas.microsoft.com/office/powerpoint/2010/main" val="1397108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16D9E0-AAA8-C4C4-4DEF-F97874DAE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61" y="2647665"/>
            <a:ext cx="5131536" cy="3958807"/>
          </a:xfrm>
          <a:prstGeom prst="rect">
            <a:avLst/>
          </a:prstGeom>
        </p:spPr>
      </p:pic>
      <p:pic>
        <p:nvPicPr>
          <p:cNvPr id="7" name="Image 6">
            <a:extLst>
              <a:ext uri="{FF2B5EF4-FFF2-40B4-BE49-F238E27FC236}">
                <a16:creationId xmlns:a16="http://schemas.microsoft.com/office/drawing/2014/main" id="{EE92B904-36EF-3F01-E209-F2151A4B8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29" y="661312"/>
            <a:ext cx="2765763" cy="1590567"/>
          </a:xfrm>
          <a:prstGeom prst="rect">
            <a:avLst/>
          </a:prstGeom>
        </p:spPr>
      </p:pic>
      <p:cxnSp>
        <p:nvCxnSpPr>
          <p:cNvPr id="9" name="Connecteur droit avec flèche 8">
            <a:extLst>
              <a:ext uri="{FF2B5EF4-FFF2-40B4-BE49-F238E27FC236}">
                <a16:creationId xmlns:a16="http://schemas.microsoft.com/office/drawing/2014/main" id="{37F79B53-EEA0-0F53-47AA-8F4965FEBF78}"/>
              </a:ext>
            </a:extLst>
          </p:cNvPr>
          <p:cNvCxnSpPr/>
          <p:nvPr/>
        </p:nvCxnSpPr>
        <p:spPr>
          <a:xfrm>
            <a:off x="2360412" y="2129050"/>
            <a:ext cx="286603" cy="655093"/>
          </a:xfrm>
          <a:prstGeom prst="straightConnector1">
            <a:avLst/>
          </a:prstGeom>
          <a:ln w="28575">
            <a:solidFill>
              <a:srgbClr val="13C1C2"/>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5229E3EF-01EC-74D7-B577-8FCA74E63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033" y="623937"/>
            <a:ext cx="3010320" cy="5982535"/>
          </a:xfrm>
          <a:prstGeom prst="rect">
            <a:avLst/>
          </a:prstGeom>
        </p:spPr>
      </p:pic>
    </p:spTree>
    <p:extLst>
      <p:ext uri="{BB962C8B-B14F-4D97-AF65-F5344CB8AC3E}">
        <p14:creationId xmlns:p14="http://schemas.microsoft.com/office/powerpoint/2010/main" val="1563047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C6FCA1-28A1-8B77-98B1-9868829B3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389" y="2128656"/>
            <a:ext cx="7859222" cy="2600688"/>
          </a:xfrm>
          <a:prstGeom prst="rect">
            <a:avLst/>
          </a:prstGeom>
        </p:spPr>
      </p:pic>
    </p:spTree>
    <p:extLst>
      <p:ext uri="{BB962C8B-B14F-4D97-AF65-F5344CB8AC3E}">
        <p14:creationId xmlns:p14="http://schemas.microsoft.com/office/powerpoint/2010/main" val="3338709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r>
              <a:rPr lang="fr-FR" sz="2400" dirty="0"/>
              <a:t>Illustration : les réseaux sociaux académiques</a:t>
            </a:r>
            <a:br>
              <a:rPr lang="fr-FR" dirty="0"/>
            </a:br>
            <a:r>
              <a:rPr lang="fr-FR" sz="2000" dirty="0">
                <a:solidFill>
                  <a:schemeClr val="bg1">
                    <a:lumMod val="50000"/>
                  </a:schemeClr>
                </a:solidFill>
              </a:rPr>
              <a:t>Academia et ResearchGate</a:t>
            </a:r>
            <a:endParaRPr lang="fr-FR" dirty="0"/>
          </a:p>
        </p:txBody>
      </p:sp>
      <p:pic>
        <p:nvPicPr>
          <p:cNvPr id="5" name="Image 4">
            <a:extLst>
              <a:ext uri="{FF2B5EF4-FFF2-40B4-BE49-F238E27FC236}">
                <a16:creationId xmlns:a16="http://schemas.microsoft.com/office/drawing/2014/main" id="{94BAB451-402F-CA84-34DB-4D807DE48B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8554" y="1690688"/>
            <a:ext cx="5229344" cy="4519246"/>
          </a:xfrm>
          <a:prstGeom prst="rect">
            <a:avLst/>
          </a:prstGeom>
        </p:spPr>
      </p:pic>
      <p:sp>
        <p:nvSpPr>
          <p:cNvPr id="9" name="ZoneTexte 8">
            <a:extLst>
              <a:ext uri="{FF2B5EF4-FFF2-40B4-BE49-F238E27FC236}">
                <a16:creationId xmlns:a16="http://schemas.microsoft.com/office/drawing/2014/main" id="{95F476E3-544F-63F1-4B00-226E4AF2D317}"/>
              </a:ext>
            </a:extLst>
          </p:cNvPr>
          <p:cNvSpPr txBox="1"/>
          <p:nvPr/>
        </p:nvSpPr>
        <p:spPr>
          <a:xfrm>
            <a:off x="738554" y="6209934"/>
            <a:ext cx="2988533" cy="215444"/>
          </a:xfrm>
          <a:prstGeom prst="rect">
            <a:avLst/>
          </a:prstGeom>
          <a:noFill/>
        </p:spPr>
        <p:txBody>
          <a:bodyPr wrap="square">
            <a:spAutoFit/>
          </a:bodyPr>
          <a:lstStyle/>
          <a:p>
            <a:r>
              <a:rPr lang="fr-FR" sz="800" dirty="0">
                <a:hlinkClick r:id="rId4"/>
              </a:rPr>
              <a:t>https://unine.academia.edu/JanineDahinden</a:t>
            </a:r>
            <a:r>
              <a:rPr lang="fr-FR" sz="800" dirty="0"/>
              <a:t>	</a:t>
            </a:r>
          </a:p>
        </p:txBody>
      </p:sp>
      <p:pic>
        <p:nvPicPr>
          <p:cNvPr id="11" name="Image 10">
            <a:extLst>
              <a:ext uri="{FF2B5EF4-FFF2-40B4-BE49-F238E27FC236}">
                <a16:creationId xmlns:a16="http://schemas.microsoft.com/office/drawing/2014/main" id="{A0262944-AC16-EFBE-9050-D4F94092E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038" y="1690688"/>
            <a:ext cx="5229787" cy="4519246"/>
          </a:xfrm>
          <a:prstGeom prst="rect">
            <a:avLst/>
          </a:prstGeom>
        </p:spPr>
      </p:pic>
      <p:sp>
        <p:nvSpPr>
          <p:cNvPr id="13" name="ZoneTexte 12">
            <a:extLst>
              <a:ext uri="{FF2B5EF4-FFF2-40B4-BE49-F238E27FC236}">
                <a16:creationId xmlns:a16="http://schemas.microsoft.com/office/drawing/2014/main" id="{F7D2DCCF-EA36-1BCE-089D-0B27DC8683B5}"/>
              </a:ext>
            </a:extLst>
          </p:cNvPr>
          <p:cNvSpPr txBox="1"/>
          <p:nvPr/>
        </p:nvSpPr>
        <p:spPr>
          <a:xfrm>
            <a:off x="9125343" y="6209934"/>
            <a:ext cx="2738411" cy="338554"/>
          </a:xfrm>
          <a:prstGeom prst="rect">
            <a:avLst/>
          </a:prstGeom>
          <a:noFill/>
        </p:spPr>
        <p:txBody>
          <a:bodyPr wrap="square">
            <a:spAutoFit/>
          </a:bodyPr>
          <a:lstStyle/>
          <a:p>
            <a:r>
              <a:rPr lang="fr-FR" sz="800" dirty="0">
                <a:hlinkClick r:id="rId6"/>
              </a:rPr>
              <a:t>https://www.researchgate.net/profile/Janine-Dahinden</a:t>
            </a:r>
            <a:r>
              <a:rPr lang="fr-FR" sz="800" dirty="0"/>
              <a:t>	</a:t>
            </a:r>
          </a:p>
        </p:txBody>
      </p:sp>
    </p:spTree>
    <p:extLst>
      <p:ext uri="{BB962C8B-B14F-4D97-AF65-F5344CB8AC3E}">
        <p14:creationId xmlns:p14="http://schemas.microsoft.com/office/powerpoint/2010/main" val="141503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67F660-4A1F-44F2-8D5F-5040534D0768}"/>
              </a:ext>
            </a:extLst>
          </p:cNvPr>
          <p:cNvSpPr>
            <a:spLocks noGrp="1"/>
          </p:cNvSpPr>
          <p:nvPr>
            <p:ph type="title"/>
          </p:nvPr>
        </p:nvSpPr>
        <p:spPr/>
        <p:txBody>
          <a:bodyPr/>
          <a:lstStyle/>
          <a:p>
            <a:r>
              <a:rPr lang="fr-FR" dirty="0"/>
              <a:t>Réseaux sociaux et monde de la recherche</a:t>
            </a:r>
            <a:br>
              <a:rPr lang="fr-FR" dirty="0"/>
            </a:br>
            <a:r>
              <a:rPr lang="fr-FR" sz="2000" dirty="0">
                <a:solidFill>
                  <a:schemeClr val="bg1">
                    <a:lumMod val="50000"/>
                  </a:schemeClr>
                </a:solidFill>
              </a:rPr>
              <a:t>« réseaux sociaux » ?</a:t>
            </a:r>
            <a:endParaRPr lang="fr-FR" b="0" dirty="0">
              <a:solidFill>
                <a:schemeClr val="bg1">
                  <a:lumMod val="50000"/>
                </a:schemeClr>
              </a:solidFill>
            </a:endParaRPr>
          </a:p>
        </p:txBody>
      </p:sp>
      <p:pic>
        <p:nvPicPr>
          <p:cNvPr id="1026" name="Picture 2" descr="Réseaux sociaux numériques">
            <a:extLst>
              <a:ext uri="{FF2B5EF4-FFF2-40B4-BE49-F238E27FC236}">
                <a16:creationId xmlns:a16="http://schemas.microsoft.com/office/drawing/2014/main" id="{C1BFD52A-47D4-41A9-A4D1-C29A9012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630" y="1874371"/>
            <a:ext cx="4142740" cy="41284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C0EE18E-35F2-4393-B68D-5D1DB01B68AD}"/>
              </a:ext>
            </a:extLst>
          </p:cNvPr>
          <p:cNvSpPr/>
          <p:nvPr/>
        </p:nvSpPr>
        <p:spPr>
          <a:xfrm>
            <a:off x="4089400" y="6020930"/>
            <a:ext cx="4077969" cy="215444"/>
          </a:xfrm>
          <a:prstGeom prst="rect">
            <a:avLst/>
          </a:prstGeom>
        </p:spPr>
        <p:txBody>
          <a:bodyPr wrap="square">
            <a:spAutoFit/>
          </a:bodyPr>
          <a:lstStyle/>
          <a:p>
            <a:pPr algn="ctr"/>
            <a:r>
              <a:rPr lang="fr-FR" sz="800" i="1" dirty="0">
                <a:solidFill>
                  <a:schemeClr val="bg1"/>
                </a:solidFill>
              </a:rPr>
              <a:t>Hermès</a:t>
            </a:r>
            <a:r>
              <a:rPr lang="fr-FR" sz="800" dirty="0">
                <a:solidFill>
                  <a:schemeClr val="bg1"/>
                </a:solidFill>
              </a:rPr>
              <a:t>, 2011/1, n°59, </a:t>
            </a:r>
            <a:r>
              <a:rPr lang="fr-FR" sz="800" dirty="0">
                <a:hlinkClick r:id="rId4"/>
              </a:rPr>
              <a:t>https://www.cairn.info/revue-hermes-la-revue-2011-1.htm</a:t>
            </a:r>
            <a:r>
              <a:rPr lang="fr-FR" sz="800" dirty="0"/>
              <a:t> </a:t>
            </a:r>
          </a:p>
        </p:txBody>
      </p:sp>
    </p:spTree>
    <p:extLst>
      <p:ext uri="{BB962C8B-B14F-4D97-AF65-F5344CB8AC3E}">
        <p14:creationId xmlns:p14="http://schemas.microsoft.com/office/powerpoint/2010/main" val="1508756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br>
              <a:rPr lang="fr-FR" dirty="0"/>
            </a:br>
            <a:r>
              <a:rPr lang="fr-FR" sz="2000" dirty="0">
                <a:solidFill>
                  <a:schemeClr val="bg1">
                    <a:lumMod val="50000"/>
                  </a:schemeClr>
                </a:solidFill>
                <a:ea typeface="+mn-ea"/>
                <a:cs typeface="+mn-cs"/>
              </a:rPr>
              <a:t>Academia - repères</a:t>
            </a:r>
          </a:p>
        </p:txBody>
      </p:sp>
      <p:graphicFrame>
        <p:nvGraphicFramePr>
          <p:cNvPr id="3" name="Espace réservé du contenu 9">
            <a:extLst>
              <a:ext uri="{FF2B5EF4-FFF2-40B4-BE49-F238E27FC236}">
                <a16:creationId xmlns:a16="http://schemas.microsoft.com/office/drawing/2014/main" id="{19E121ED-8D64-B485-443B-40E76D54E1D3}"/>
              </a:ext>
            </a:extLst>
          </p:cNvPr>
          <p:cNvGraphicFramePr>
            <a:graphicFrameLocks/>
          </p:cNvGraphicFramePr>
          <p:nvPr>
            <p:extLst>
              <p:ext uri="{D42A27DB-BD31-4B8C-83A1-F6EECF244321}">
                <p14:modId xmlns:p14="http://schemas.microsoft.com/office/powerpoint/2010/main" val="3783575695"/>
              </p:ext>
            </p:extLst>
          </p:nvPr>
        </p:nvGraphicFramePr>
        <p:xfrm>
          <a:off x="4965585" y="2807391"/>
          <a:ext cx="6796088" cy="2797239"/>
        </p:xfrm>
        <a:graphic>
          <a:graphicData uri="http://schemas.openxmlformats.org/drawingml/2006/table">
            <a:tbl>
              <a:tblPr firstRow="1" bandRow="1">
                <a:tableStyleId>{5C22544A-7EE6-4342-B048-85BDC9FD1C3A}</a:tableStyleId>
              </a:tblPr>
              <a:tblGrid>
                <a:gridCol w="1307267">
                  <a:extLst>
                    <a:ext uri="{9D8B030D-6E8A-4147-A177-3AD203B41FA5}">
                      <a16:colId xmlns:a16="http://schemas.microsoft.com/office/drawing/2014/main" val="3579479474"/>
                    </a:ext>
                  </a:extLst>
                </a:gridCol>
                <a:gridCol w="5488821">
                  <a:extLst>
                    <a:ext uri="{9D8B030D-6E8A-4147-A177-3AD203B41FA5}">
                      <a16:colId xmlns:a16="http://schemas.microsoft.com/office/drawing/2014/main" val="3039814461"/>
                    </a:ext>
                  </a:extLst>
                </a:gridCol>
              </a:tblGrid>
              <a:tr h="441325">
                <a:tc>
                  <a:txBody>
                    <a:bodyPr/>
                    <a:lstStyle/>
                    <a:p>
                      <a:r>
                        <a:rPr lang="fr-FR" sz="1400" b="0" dirty="0">
                          <a:solidFill>
                            <a:schemeClr val="bg1"/>
                          </a:solidFill>
                        </a:rPr>
                        <a:t>date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2008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772338"/>
                  </a:ext>
                </a:extLst>
              </a:tr>
              <a:tr h="530257">
                <a:tc>
                  <a:txBody>
                    <a:bodyPr/>
                    <a:lstStyle/>
                    <a:p>
                      <a:r>
                        <a:rPr lang="fr-FR" sz="1400" b="0" dirty="0">
                          <a:solidFill>
                            <a:schemeClr val="bg1"/>
                          </a:solidFill>
                        </a:rPr>
                        <a:t>URL</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hlinkClick r:id="rId3"/>
                        </a:rPr>
                        <a:t>https://www.academia.edu/</a:t>
                      </a:r>
                      <a:r>
                        <a:rPr lang="fr-FR" sz="1600" b="0" dirty="0">
                          <a:solidFill>
                            <a:schemeClr val="bg1"/>
                          </a:solidFill>
                        </a:rPr>
                        <a:t>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565508"/>
                  </a:ext>
                </a:extLst>
              </a:tr>
              <a:tr h="904939">
                <a:tc>
                  <a:txBody>
                    <a:bodyPr/>
                    <a:lstStyle/>
                    <a:p>
                      <a:r>
                        <a:rPr lang="fr-FR" sz="1400" b="0" dirty="0">
                          <a:solidFill>
                            <a:schemeClr val="bg1"/>
                          </a:solidFill>
                        </a:rPr>
                        <a:t>chiffres (et utilisation chercheurs)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260 M.</a:t>
                      </a:r>
                    </a:p>
                    <a:p>
                      <a:r>
                        <a:rPr lang="fr-FR" sz="1600" b="0" dirty="0">
                          <a:solidFill>
                            <a:schemeClr val="bg1"/>
                          </a:solidFill>
                        </a:rPr>
                        <a:t>55 M. </a:t>
                      </a:r>
                      <a:r>
                        <a:rPr lang="fr-FR" sz="1600" b="0" i="1" dirty="0">
                          <a:solidFill>
                            <a:schemeClr val="bg1"/>
                          </a:solidFill>
                        </a:rPr>
                        <a:t>papers</a:t>
                      </a:r>
                      <a:endParaRPr lang="fr-FR" sz="1600" b="0" dirty="0">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64896"/>
                  </a:ext>
                </a:extLst>
              </a:tr>
              <a:tr h="920718">
                <a:tc>
                  <a:txBody>
                    <a:bodyPr/>
                    <a:lstStyle/>
                    <a:p>
                      <a:r>
                        <a:rPr lang="fr-FR" sz="1400" b="0" dirty="0">
                          <a:solidFill>
                            <a:schemeClr val="bg1"/>
                          </a:solidFill>
                        </a:rPr>
                        <a:t>usages actuels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pour le chercheur, des outils pour 1° accéder à des contenus (actualités, PDF), 2° gérer et diffuser son propre contenu, 3° identifier des experts/ des pairs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23501"/>
                  </a:ext>
                </a:extLst>
              </a:tr>
            </a:tbl>
          </a:graphicData>
        </a:graphic>
      </p:graphicFrame>
      <p:pic>
        <p:nvPicPr>
          <p:cNvPr id="8" name="Image 7">
            <a:extLst>
              <a:ext uri="{FF2B5EF4-FFF2-40B4-BE49-F238E27FC236}">
                <a16:creationId xmlns:a16="http://schemas.microsoft.com/office/drawing/2014/main" id="{1D515ACF-A840-CC7F-9912-86056F998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71" y="2227384"/>
            <a:ext cx="4392333" cy="3890352"/>
          </a:xfrm>
          <a:prstGeom prst="rect">
            <a:avLst/>
          </a:prstGeom>
        </p:spPr>
      </p:pic>
    </p:spTree>
    <p:extLst>
      <p:ext uri="{BB962C8B-B14F-4D97-AF65-F5344CB8AC3E}">
        <p14:creationId xmlns:p14="http://schemas.microsoft.com/office/powerpoint/2010/main" val="174286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br>
              <a:rPr lang="fr-FR" dirty="0"/>
            </a:br>
            <a:r>
              <a:rPr lang="fr-FR" sz="2000" dirty="0">
                <a:solidFill>
                  <a:schemeClr val="bg1">
                    <a:lumMod val="50000"/>
                  </a:schemeClr>
                </a:solidFill>
                <a:ea typeface="+mn-ea"/>
                <a:cs typeface="+mn-cs"/>
              </a:rPr>
              <a:t>ResearchGate - repères</a:t>
            </a:r>
          </a:p>
        </p:txBody>
      </p:sp>
      <p:graphicFrame>
        <p:nvGraphicFramePr>
          <p:cNvPr id="3" name="Espace réservé du contenu 9">
            <a:extLst>
              <a:ext uri="{FF2B5EF4-FFF2-40B4-BE49-F238E27FC236}">
                <a16:creationId xmlns:a16="http://schemas.microsoft.com/office/drawing/2014/main" id="{19E121ED-8D64-B485-443B-40E76D54E1D3}"/>
              </a:ext>
            </a:extLst>
          </p:cNvPr>
          <p:cNvGraphicFramePr>
            <a:graphicFrameLocks/>
          </p:cNvGraphicFramePr>
          <p:nvPr>
            <p:extLst>
              <p:ext uri="{D42A27DB-BD31-4B8C-83A1-F6EECF244321}">
                <p14:modId xmlns:p14="http://schemas.microsoft.com/office/powerpoint/2010/main" val="46313966"/>
              </p:ext>
            </p:extLst>
          </p:nvPr>
        </p:nvGraphicFramePr>
        <p:xfrm>
          <a:off x="4965585" y="2807391"/>
          <a:ext cx="6796088" cy="2797239"/>
        </p:xfrm>
        <a:graphic>
          <a:graphicData uri="http://schemas.openxmlformats.org/drawingml/2006/table">
            <a:tbl>
              <a:tblPr firstRow="1" bandRow="1">
                <a:tableStyleId>{5C22544A-7EE6-4342-B048-85BDC9FD1C3A}</a:tableStyleId>
              </a:tblPr>
              <a:tblGrid>
                <a:gridCol w="1307267">
                  <a:extLst>
                    <a:ext uri="{9D8B030D-6E8A-4147-A177-3AD203B41FA5}">
                      <a16:colId xmlns:a16="http://schemas.microsoft.com/office/drawing/2014/main" val="3579479474"/>
                    </a:ext>
                  </a:extLst>
                </a:gridCol>
                <a:gridCol w="5488821">
                  <a:extLst>
                    <a:ext uri="{9D8B030D-6E8A-4147-A177-3AD203B41FA5}">
                      <a16:colId xmlns:a16="http://schemas.microsoft.com/office/drawing/2014/main" val="3039814461"/>
                    </a:ext>
                  </a:extLst>
                </a:gridCol>
              </a:tblGrid>
              <a:tr h="441325">
                <a:tc>
                  <a:txBody>
                    <a:bodyPr/>
                    <a:lstStyle/>
                    <a:p>
                      <a:r>
                        <a:rPr lang="fr-FR" sz="1400" b="0" dirty="0">
                          <a:solidFill>
                            <a:schemeClr val="bg1"/>
                          </a:solidFill>
                        </a:rPr>
                        <a:t>date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2008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772338"/>
                  </a:ext>
                </a:extLst>
              </a:tr>
              <a:tr h="530257">
                <a:tc>
                  <a:txBody>
                    <a:bodyPr/>
                    <a:lstStyle/>
                    <a:p>
                      <a:r>
                        <a:rPr lang="fr-FR" sz="1400" b="0" dirty="0">
                          <a:solidFill>
                            <a:schemeClr val="bg1"/>
                          </a:solidFill>
                        </a:rPr>
                        <a:t>URL</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hlinkClick r:id="rId3"/>
                        </a:rPr>
                        <a:t>https://www.researchgate.net/</a:t>
                      </a:r>
                      <a:r>
                        <a:rPr lang="fr-FR" sz="1600" b="0" dirty="0">
                          <a:solidFill>
                            <a:schemeClr val="bg1"/>
                          </a:solidFill>
                        </a:rPr>
                        <a:t>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565508"/>
                  </a:ext>
                </a:extLst>
              </a:tr>
              <a:tr h="904939">
                <a:tc>
                  <a:txBody>
                    <a:bodyPr/>
                    <a:lstStyle/>
                    <a:p>
                      <a:r>
                        <a:rPr lang="fr-FR" sz="1400" b="0" dirty="0">
                          <a:solidFill>
                            <a:schemeClr val="bg1"/>
                          </a:solidFill>
                        </a:rPr>
                        <a:t>chiffres (et utilisation chercheurs)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25 M.</a:t>
                      </a:r>
                    </a:p>
                    <a:p>
                      <a:r>
                        <a:rPr lang="fr-FR" sz="1600" b="0" dirty="0">
                          <a:solidFill>
                            <a:schemeClr val="bg1"/>
                          </a:solidFill>
                        </a:rPr>
                        <a:t>160 M. </a:t>
                      </a:r>
                      <a:r>
                        <a:rPr lang="fr-FR" sz="1600" b="0" i="0" dirty="0">
                          <a:solidFill>
                            <a:schemeClr val="bg1"/>
                          </a:solidFill>
                        </a:rPr>
                        <a:t>de pages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64896"/>
                  </a:ext>
                </a:extLst>
              </a:tr>
              <a:tr h="920718">
                <a:tc>
                  <a:txBody>
                    <a:bodyPr/>
                    <a:lstStyle/>
                    <a:p>
                      <a:r>
                        <a:rPr lang="fr-FR" sz="1400" b="0" dirty="0">
                          <a:solidFill>
                            <a:schemeClr val="bg1"/>
                          </a:solidFill>
                        </a:rPr>
                        <a:t>usages actuels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dirty="0">
                          <a:solidFill>
                            <a:schemeClr val="bg1"/>
                          </a:solidFill>
                        </a:rPr>
                        <a:t>pour le chercheur, des outils pour 1° accéder à des contenus (actualités, PDF), 2° gérer et diffuser son propre contenu, 3° identifier des experts/ des pairs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23501"/>
                  </a:ext>
                </a:extLst>
              </a:tr>
            </a:tbl>
          </a:graphicData>
        </a:graphic>
      </p:graphicFrame>
      <p:pic>
        <p:nvPicPr>
          <p:cNvPr id="5" name="Image 4">
            <a:extLst>
              <a:ext uri="{FF2B5EF4-FFF2-40B4-BE49-F238E27FC236}">
                <a16:creationId xmlns:a16="http://schemas.microsoft.com/office/drawing/2014/main" id="{C9E9E859-C27B-8264-C244-DCEA0AC87225}"/>
              </a:ext>
            </a:extLst>
          </p:cNvPr>
          <p:cNvPicPr>
            <a:picLocks noChangeAspect="1"/>
          </p:cNvPicPr>
          <p:nvPr/>
        </p:nvPicPr>
        <p:blipFill rotWithShape="1">
          <a:blip r:embed="rId4">
            <a:extLst>
              <a:ext uri="{28A0092B-C50C-407E-A947-70E740481C1C}">
                <a14:useLocalDpi xmlns:a14="http://schemas.microsoft.com/office/drawing/2010/main" val="0"/>
              </a:ext>
            </a:extLst>
          </a:blip>
          <a:srcRect l="4020"/>
          <a:stretch/>
        </p:blipFill>
        <p:spPr>
          <a:xfrm>
            <a:off x="430327" y="2075843"/>
            <a:ext cx="4224767" cy="4260334"/>
          </a:xfrm>
          <a:prstGeom prst="rect">
            <a:avLst/>
          </a:prstGeom>
        </p:spPr>
      </p:pic>
    </p:spTree>
    <p:extLst>
      <p:ext uri="{BB962C8B-B14F-4D97-AF65-F5344CB8AC3E}">
        <p14:creationId xmlns:p14="http://schemas.microsoft.com/office/powerpoint/2010/main" val="3651431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CFE4C8-6860-1C91-819A-D7C35F9C4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455" y="1762588"/>
            <a:ext cx="9441089" cy="4450642"/>
          </a:xfrm>
          <a:prstGeom prst="rect">
            <a:avLst/>
          </a:prstGeom>
        </p:spPr>
      </p:pic>
      <p:sp>
        <p:nvSpPr>
          <p:cNvPr id="6" name="ZoneTexte 5">
            <a:extLst>
              <a:ext uri="{FF2B5EF4-FFF2-40B4-BE49-F238E27FC236}">
                <a16:creationId xmlns:a16="http://schemas.microsoft.com/office/drawing/2014/main" id="{42AA2892-4E88-9EFF-0016-C2E680141336}"/>
              </a:ext>
            </a:extLst>
          </p:cNvPr>
          <p:cNvSpPr txBox="1"/>
          <p:nvPr/>
        </p:nvSpPr>
        <p:spPr>
          <a:xfrm>
            <a:off x="5416062" y="6260122"/>
            <a:ext cx="2414953" cy="215444"/>
          </a:xfrm>
          <a:prstGeom prst="rect">
            <a:avLst/>
          </a:prstGeom>
          <a:noFill/>
        </p:spPr>
        <p:txBody>
          <a:bodyPr wrap="square">
            <a:spAutoFit/>
          </a:bodyPr>
          <a:lstStyle/>
          <a:p>
            <a:r>
              <a:rPr lang="fr-FR" sz="800" dirty="0">
                <a:hlinkClick r:id="rId4"/>
              </a:rPr>
              <a:t>https://www.academia.edu/</a:t>
            </a:r>
            <a:r>
              <a:rPr lang="fr-FR" sz="800" dirty="0"/>
              <a:t> </a:t>
            </a:r>
          </a:p>
        </p:txBody>
      </p:sp>
    </p:spTree>
    <p:extLst>
      <p:ext uri="{BB962C8B-B14F-4D97-AF65-F5344CB8AC3E}">
        <p14:creationId xmlns:p14="http://schemas.microsoft.com/office/powerpoint/2010/main" val="1825780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1907C94-0E31-547B-A75E-A31F547164BA}"/>
              </a:ext>
            </a:extLst>
          </p:cNvPr>
          <p:cNvSpPr txBox="1"/>
          <p:nvPr/>
        </p:nvSpPr>
        <p:spPr>
          <a:xfrm>
            <a:off x="3024368" y="6212080"/>
            <a:ext cx="770572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solidFill>
                <a:effectLst/>
                <a:uLnTx/>
                <a:uFillTx/>
                <a:latin typeface="Arial" panose="020B0604020202020204"/>
                <a:ea typeface="+mn-ea"/>
                <a:cs typeface="+mn-cs"/>
              </a:rPr>
              <a:t>R. Van Noorden, 2014,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http://www.nature.com/news/online-collaboration-scientists-and-the-social-network-1.15711?WT.ec_id=NEWS-20140819</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85EF8C5-F91C-98F5-E222-A931610F64A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8425" y="1028412"/>
            <a:ext cx="5603536" cy="5050321"/>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a:extLst>
              <a:ext uri="{FF2B5EF4-FFF2-40B4-BE49-F238E27FC236}">
                <a16:creationId xmlns:a16="http://schemas.microsoft.com/office/drawing/2014/main" id="{4ED0933F-8845-B298-5849-A73E6B9E6F6C}"/>
              </a:ext>
            </a:extLst>
          </p:cNvPr>
          <p:cNvSpPr txBox="1"/>
          <p:nvPr/>
        </p:nvSpPr>
        <p:spPr>
          <a:xfrm>
            <a:off x="288425" y="1041124"/>
            <a:ext cx="5471886" cy="276999"/>
          </a:xfrm>
          <a:prstGeom prst="rect">
            <a:avLst/>
          </a:prstGeom>
          <a:noFill/>
        </p:spPr>
        <p:txBody>
          <a:bodyPr wrap="square">
            <a:spAutoFit/>
          </a:bodyPr>
          <a:lstStyle/>
          <a:p>
            <a:r>
              <a:rPr lang="fr-FR" sz="1200" dirty="0"/>
              <a:t>ResearchGate</a:t>
            </a:r>
          </a:p>
        </p:txBody>
      </p:sp>
      <p:pic>
        <p:nvPicPr>
          <p:cNvPr id="4" name="Image 3">
            <a:extLst>
              <a:ext uri="{FF2B5EF4-FFF2-40B4-BE49-F238E27FC236}">
                <a16:creationId xmlns:a16="http://schemas.microsoft.com/office/drawing/2014/main" id="{9F7930C6-1110-CACD-BCE7-E1C626D0A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376" y="1028412"/>
            <a:ext cx="5706056" cy="5050321"/>
          </a:xfrm>
          <a:prstGeom prst="rect">
            <a:avLst/>
          </a:prstGeom>
        </p:spPr>
      </p:pic>
      <p:sp>
        <p:nvSpPr>
          <p:cNvPr id="7" name="ZoneTexte 6">
            <a:extLst>
              <a:ext uri="{FF2B5EF4-FFF2-40B4-BE49-F238E27FC236}">
                <a16:creationId xmlns:a16="http://schemas.microsoft.com/office/drawing/2014/main" id="{3220CF6C-9FC1-77B1-4BDE-7306A01E30E4}"/>
              </a:ext>
            </a:extLst>
          </p:cNvPr>
          <p:cNvSpPr txBox="1"/>
          <p:nvPr/>
        </p:nvSpPr>
        <p:spPr>
          <a:xfrm>
            <a:off x="6223376" y="1020680"/>
            <a:ext cx="5471886" cy="276999"/>
          </a:xfrm>
          <a:prstGeom prst="rect">
            <a:avLst/>
          </a:prstGeom>
          <a:noFill/>
        </p:spPr>
        <p:txBody>
          <a:bodyPr wrap="square">
            <a:spAutoFit/>
          </a:bodyPr>
          <a:lstStyle/>
          <a:p>
            <a:r>
              <a:rPr lang="fr-FR" sz="1200" dirty="0"/>
              <a:t>Academia</a:t>
            </a:r>
          </a:p>
        </p:txBody>
      </p:sp>
    </p:spTree>
    <p:extLst>
      <p:ext uri="{BB962C8B-B14F-4D97-AF65-F5344CB8AC3E}">
        <p14:creationId xmlns:p14="http://schemas.microsoft.com/office/powerpoint/2010/main" val="3196897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70125" y="679860"/>
            <a:ext cx="5451755" cy="5517439"/>
          </a:xfrm>
          <a:prstGeom prst="rect">
            <a:avLst/>
          </a:prstGeom>
        </p:spPr>
      </p:pic>
      <p:sp>
        <p:nvSpPr>
          <p:cNvPr id="8" name="ZoneTexte 7"/>
          <p:cNvSpPr txBox="1">
            <a:spLocks noChangeArrowheads="1"/>
          </p:cNvSpPr>
          <p:nvPr/>
        </p:nvSpPr>
        <p:spPr bwMode="auto">
          <a:xfrm>
            <a:off x="8737338" y="2939551"/>
            <a:ext cx="576263" cy="46037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fr-FR" altLang="fr-FR" sz="2400" b="1" dirty="0">
                <a:solidFill>
                  <a:srgbClr val="13C1C2"/>
                </a:solidFill>
                <a:latin typeface="+mj-lt"/>
                <a:cs typeface="Arial" panose="020B0604020202020204" pitchFamily="34" charset="0"/>
              </a:rPr>
              <a:t>1</a:t>
            </a:r>
          </a:p>
        </p:txBody>
      </p:sp>
      <p:sp>
        <p:nvSpPr>
          <p:cNvPr id="9" name="ZoneTexte 8"/>
          <p:cNvSpPr txBox="1">
            <a:spLocks noChangeArrowheads="1"/>
          </p:cNvSpPr>
          <p:nvPr/>
        </p:nvSpPr>
        <p:spPr bwMode="auto">
          <a:xfrm>
            <a:off x="8767596" y="4576355"/>
            <a:ext cx="576262" cy="461962"/>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fr-FR" altLang="fr-FR" sz="2400" b="1" dirty="0">
                <a:solidFill>
                  <a:srgbClr val="13C1C2"/>
                </a:solidFill>
                <a:latin typeface="+mj-lt"/>
                <a:cs typeface="Arial" panose="020B0604020202020204" pitchFamily="34" charset="0"/>
              </a:rPr>
              <a:t>2</a:t>
            </a:r>
          </a:p>
        </p:txBody>
      </p:sp>
      <p:sp>
        <p:nvSpPr>
          <p:cNvPr id="10" name="ZoneTexte 9"/>
          <p:cNvSpPr txBox="1">
            <a:spLocks noChangeArrowheads="1"/>
          </p:cNvSpPr>
          <p:nvPr/>
        </p:nvSpPr>
        <p:spPr bwMode="auto">
          <a:xfrm>
            <a:off x="4223795" y="6155242"/>
            <a:ext cx="574675" cy="46037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fr-FR" altLang="fr-FR" sz="2400" b="1" dirty="0">
                <a:solidFill>
                  <a:srgbClr val="13C1C2"/>
                </a:solidFill>
                <a:latin typeface="+mj-lt"/>
                <a:cs typeface="Arial" panose="020B0604020202020204" pitchFamily="34" charset="0"/>
              </a:rPr>
              <a:t>3</a:t>
            </a:r>
          </a:p>
        </p:txBody>
      </p:sp>
      <p:sp>
        <p:nvSpPr>
          <p:cNvPr id="12" name="Rectangle 11">
            <a:extLst>
              <a:ext uri="{FF2B5EF4-FFF2-40B4-BE49-F238E27FC236}">
                <a16:creationId xmlns:a16="http://schemas.microsoft.com/office/drawing/2014/main" id="{A1C18751-DB4A-4EDC-9A83-E71AA13E097A}"/>
              </a:ext>
            </a:extLst>
          </p:cNvPr>
          <p:cNvSpPr/>
          <p:nvPr/>
        </p:nvSpPr>
        <p:spPr>
          <a:xfrm>
            <a:off x="4992858" y="6214746"/>
            <a:ext cx="3967282" cy="461665"/>
          </a:xfrm>
          <a:prstGeom prst="rect">
            <a:avLst/>
          </a:prstGeom>
        </p:spPr>
        <p:txBody>
          <a:bodyPr wrap="square">
            <a:spAutoFit/>
          </a:bodyPr>
          <a:lstStyle/>
          <a:p>
            <a:pPr algn="ctr">
              <a:defRPr/>
            </a:pPr>
            <a:r>
              <a:rPr lang="fr-FR" sz="800" dirty="0">
                <a:solidFill>
                  <a:schemeClr val="bg1"/>
                </a:solidFill>
              </a:rPr>
              <a:t>étude Springer Nature, 2017, </a:t>
            </a:r>
            <a:r>
              <a:rPr lang="fr-FR" sz="800" dirty="0">
                <a:solidFill>
                  <a:prstClr val="black"/>
                </a:solidFill>
                <a:hlinkClick r:id="rId4"/>
              </a:rPr>
              <a:t>http://blogs.nature.com/ofschemesandmemes/2017/06/15/how-do-researchers-use-social-media-and-scholarly-collaboration-networks-scns</a:t>
            </a:r>
            <a:r>
              <a:rPr lang="fr-FR" sz="800" dirty="0">
                <a:solidFill>
                  <a:prstClr val="black"/>
                </a:solidFill>
              </a:rPr>
              <a:t> </a:t>
            </a:r>
          </a:p>
        </p:txBody>
      </p:sp>
    </p:spTree>
    <p:extLst>
      <p:ext uri="{BB962C8B-B14F-4D97-AF65-F5344CB8AC3E}">
        <p14:creationId xmlns:p14="http://schemas.microsoft.com/office/powerpoint/2010/main" val="1185032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11B54-E294-42C8-AC9B-7383254ED1C5}"/>
              </a:ext>
            </a:extLst>
          </p:cNvPr>
          <p:cNvSpPr>
            <a:spLocks noGrp="1"/>
          </p:cNvSpPr>
          <p:nvPr>
            <p:ph type="title"/>
          </p:nvPr>
        </p:nvSpPr>
        <p:spPr/>
        <p:txBody>
          <a:bodyPr/>
          <a:lstStyle/>
          <a:p>
            <a:r>
              <a:rPr lang="fr-FR" sz="2400" dirty="0"/>
              <a:t>Réseaux sociaux numériques et plateformes</a:t>
            </a:r>
            <a:br>
              <a:rPr lang="fr-FR" dirty="0"/>
            </a:br>
            <a:r>
              <a:rPr lang="fr-FR" sz="2000" dirty="0">
                <a:solidFill>
                  <a:schemeClr val="bg1">
                    <a:lumMod val="50000"/>
                  </a:schemeClr>
                </a:solidFill>
                <a:ea typeface="+mn-ea"/>
                <a:cs typeface="+mn-cs"/>
              </a:rPr>
              <a:t>« plateforme » ? </a:t>
            </a:r>
          </a:p>
        </p:txBody>
      </p:sp>
      <p:pic>
        <p:nvPicPr>
          <p:cNvPr id="4" name="Image 3">
            <a:extLst>
              <a:ext uri="{FF2B5EF4-FFF2-40B4-BE49-F238E27FC236}">
                <a16:creationId xmlns:a16="http://schemas.microsoft.com/office/drawing/2014/main" id="{62BF365D-4D35-EA65-7E79-715EA2D28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747" y="1818242"/>
            <a:ext cx="7282506" cy="4674633"/>
          </a:xfrm>
          <a:prstGeom prst="rect">
            <a:avLst/>
          </a:prstGeom>
        </p:spPr>
      </p:pic>
      <p:sp>
        <p:nvSpPr>
          <p:cNvPr id="10" name="ZoneTexte 9">
            <a:extLst>
              <a:ext uri="{FF2B5EF4-FFF2-40B4-BE49-F238E27FC236}">
                <a16:creationId xmlns:a16="http://schemas.microsoft.com/office/drawing/2014/main" id="{8E84C8E1-3EE1-4F91-3BFD-001A7E456674}"/>
              </a:ext>
            </a:extLst>
          </p:cNvPr>
          <p:cNvSpPr txBox="1"/>
          <p:nvPr/>
        </p:nvSpPr>
        <p:spPr>
          <a:xfrm>
            <a:off x="4767906" y="6595344"/>
            <a:ext cx="3804594" cy="215444"/>
          </a:xfrm>
          <a:prstGeom prst="rect">
            <a:avLst/>
          </a:prstGeom>
          <a:noFill/>
        </p:spPr>
        <p:txBody>
          <a:bodyPr wrap="square">
            <a:spAutoFit/>
          </a:bodyPr>
          <a:lstStyle/>
          <a:p>
            <a:r>
              <a:rPr lang="fr-FR" sz="800" i="0" dirty="0">
                <a:solidFill>
                  <a:schemeClr val="bg1"/>
                </a:solidFill>
              </a:rPr>
              <a:t>N. </a:t>
            </a:r>
            <a:r>
              <a:rPr lang="fr-FR" sz="800" b="0" i="0" dirty="0">
                <a:solidFill>
                  <a:schemeClr val="bg1"/>
                </a:solidFill>
                <a:effectLst/>
              </a:rPr>
              <a:t>da Silva et al., 2023, </a:t>
            </a:r>
            <a:r>
              <a:rPr lang="fr-FR" sz="800" b="0" i="0" dirty="0">
                <a:solidFill>
                  <a:srgbClr val="222222"/>
                </a:solidFill>
                <a:effectLst/>
                <a:hlinkClick r:id="rId4"/>
              </a:rPr>
              <a:t>https://doi.org/10.1007/s11024-022-09477-6</a:t>
            </a:r>
            <a:r>
              <a:rPr lang="fr-FR" sz="800" b="0" i="0" dirty="0">
                <a:solidFill>
                  <a:srgbClr val="222222"/>
                </a:solidFill>
                <a:effectLst/>
              </a:rPr>
              <a:t> </a:t>
            </a:r>
            <a:endParaRPr lang="fr-FR" sz="800" dirty="0"/>
          </a:p>
        </p:txBody>
      </p:sp>
    </p:spTree>
    <p:extLst>
      <p:ext uri="{BB962C8B-B14F-4D97-AF65-F5344CB8AC3E}">
        <p14:creationId xmlns:p14="http://schemas.microsoft.com/office/powerpoint/2010/main" val="482971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1A1E2-497E-46FD-A0C0-14538B444351}"/>
              </a:ext>
            </a:extLst>
          </p:cNvPr>
          <p:cNvSpPr>
            <a:spLocks noGrp="1"/>
          </p:cNvSpPr>
          <p:nvPr>
            <p:ph type="title"/>
          </p:nvPr>
        </p:nvSpPr>
        <p:spPr>
          <a:xfrm>
            <a:off x="868926" y="392833"/>
            <a:ext cx="10454148" cy="1325563"/>
          </a:xfrm>
        </p:spPr>
        <p:txBody>
          <a:bodyPr/>
          <a:lstStyle/>
          <a:p>
            <a:r>
              <a:rPr lang="fr-FR" dirty="0"/>
              <a:t>Réseaux sociaux numériques et plateformes</a:t>
            </a:r>
            <a:br>
              <a:rPr lang="fr-FR" dirty="0"/>
            </a:br>
            <a:r>
              <a:rPr lang="fr-FR" sz="2000" dirty="0">
                <a:solidFill>
                  <a:schemeClr val="bg1">
                    <a:lumMod val="50000"/>
                  </a:schemeClr>
                </a:solidFill>
              </a:rPr>
              <a:t>le capitalisme de la plateforme</a:t>
            </a:r>
            <a:endParaRPr lang="fr-FR" dirty="0"/>
          </a:p>
        </p:txBody>
      </p:sp>
      <p:sp>
        <p:nvSpPr>
          <p:cNvPr id="4" name="Rectangle 3">
            <a:extLst>
              <a:ext uri="{FF2B5EF4-FFF2-40B4-BE49-F238E27FC236}">
                <a16:creationId xmlns:a16="http://schemas.microsoft.com/office/drawing/2014/main" id="{C9168C93-AE40-4F48-A08E-015127520065}"/>
              </a:ext>
            </a:extLst>
          </p:cNvPr>
          <p:cNvSpPr/>
          <p:nvPr/>
        </p:nvSpPr>
        <p:spPr>
          <a:xfrm>
            <a:off x="3048000" y="2422925"/>
            <a:ext cx="6096000" cy="3244158"/>
          </a:xfrm>
          <a:prstGeom prst="rect">
            <a:avLst/>
          </a:prstGeom>
        </p:spPr>
        <p:txBody>
          <a:bodyPr>
            <a:spAutoFit/>
          </a:bodyPr>
          <a:lstStyle/>
          <a:p>
            <a:pPr algn="ctr">
              <a:lnSpc>
                <a:spcPct val="150000"/>
              </a:lnSpc>
            </a:pPr>
            <a:r>
              <a:rPr lang="fr-FR" sz="2800" dirty="0">
                <a:solidFill>
                  <a:schemeClr val="bg1"/>
                </a:solidFill>
                <a:cs typeface="Arial" panose="020B0604020202020204" pitchFamily="34" charset="0"/>
              </a:rPr>
              <a:t>sociétés </a:t>
            </a:r>
            <a:r>
              <a:rPr lang="fr-FR" sz="2800" i="1" dirty="0">
                <a:solidFill>
                  <a:schemeClr val="bg1"/>
                </a:solidFill>
                <a:cs typeface="Arial" panose="020B0604020202020204" pitchFamily="34" charset="0"/>
              </a:rPr>
              <a:t>for profit</a:t>
            </a:r>
          </a:p>
          <a:p>
            <a:pPr algn="ctr">
              <a:lnSpc>
                <a:spcPct val="150000"/>
              </a:lnSpc>
            </a:pPr>
            <a:r>
              <a:rPr lang="fr-FR" sz="2800" i="1" dirty="0">
                <a:solidFill>
                  <a:schemeClr val="bg1"/>
                </a:solidFill>
                <a:cs typeface="Arial" panose="020B0604020202020204" pitchFamily="34" charset="0"/>
              </a:rPr>
              <a:t>free access</a:t>
            </a:r>
          </a:p>
          <a:p>
            <a:pPr algn="ctr">
              <a:lnSpc>
                <a:spcPct val="150000"/>
              </a:lnSpc>
            </a:pPr>
            <a:r>
              <a:rPr lang="fr-FR" sz="2800" i="1" dirty="0">
                <a:solidFill>
                  <a:schemeClr val="bg1"/>
                </a:solidFill>
                <a:cs typeface="Arial" panose="020B0604020202020204" pitchFamily="34" charset="0"/>
              </a:rPr>
              <a:t>black box</a:t>
            </a:r>
          </a:p>
          <a:p>
            <a:pPr algn="ctr">
              <a:lnSpc>
                <a:spcPct val="150000"/>
              </a:lnSpc>
            </a:pPr>
            <a:r>
              <a:rPr lang="fr-FR" sz="2800" i="1" dirty="0">
                <a:solidFill>
                  <a:schemeClr val="bg1"/>
                </a:solidFill>
                <a:cs typeface="Arial" panose="020B0604020202020204" pitchFamily="34" charset="0"/>
              </a:rPr>
              <a:t>digital labour</a:t>
            </a:r>
          </a:p>
          <a:p>
            <a:pPr algn="ctr">
              <a:lnSpc>
                <a:spcPct val="150000"/>
              </a:lnSpc>
            </a:pPr>
            <a:r>
              <a:rPr lang="fr-FR" sz="2800" i="1" dirty="0">
                <a:solidFill>
                  <a:schemeClr val="bg1"/>
                </a:solidFill>
                <a:cs typeface="Arial" panose="020B0604020202020204" pitchFamily="34" charset="0"/>
              </a:rPr>
              <a:t>gamification</a:t>
            </a:r>
            <a:r>
              <a:rPr lang="fr-FR" sz="2800" dirty="0">
                <a:solidFill>
                  <a:schemeClr val="bg1"/>
                </a:solidFill>
                <a:cs typeface="Arial" panose="020B0604020202020204" pitchFamily="34" charset="0"/>
              </a:rPr>
              <a:t> de soi</a:t>
            </a:r>
            <a:endParaRPr lang="fr-FR"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2174473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1A1E2-497E-46FD-A0C0-14538B444351}"/>
              </a:ext>
            </a:extLst>
          </p:cNvPr>
          <p:cNvSpPr>
            <a:spLocks noGrp="1"/>
          </p:cNvSpPr>
          <p:nvPr>
            <p:ph type="title"/>
          </p:nvPr>
        </p:nvSpPr>
        <p:spPr>
          <a:xfrm>
            <a:off x="899652" y="365125"/>
            <a:ext cx="10454148" cy="1325563"/>
          </a:xfrm>
        </p:spPr>
        <p:txBody>
          <a:bodyPr/>
          <a:lstStyle/>
          <a:p>
            <a:r>
              <a:rPr lang="fr-FR" dirty="0"/>
              <a:t>Réseaux sociaux et plateformes</a:t>
            </a:r>
            <a:br>
              <a:rPr lang="fr-FR" dirty="0"/>
            </a:br>
            <a:r>
              <a:rPr lang="fr-FR" sz="2000" dirty="0">
                <a:solidFill>
                  <a:schemeClr val="bg1">
                    <a:lumMod val="50000"/>
                  </a:schemeClr>
                </a:solidFill>
              </a:rPr>
              <a:t>modèle économique</a:t>
            </a:r>
            <a:endParaRPr lang="fr-FR" dirty="0"/>
          </a:p>
        </p:txBody>
      </p:sp>
      <p:sp>
        <p:nvSpPr>
          <p:cNvPr id="3" name="Espace réservé du contenu 2">
            <a:extLst>
              <a:ext uri="{FF2B5EF4-FFF2-40B4-BE49-F238E27FC236}">
                <a16:creationId xmlns:a16="http://schemas.microsoft.com/office/drawing/2014/main" id="{673C13F3-B7BE-4026-A694-2484E542ACBF}"/>
              </a:ext>
            </a:extLst>
          </p:cNvPr>
          <p:cNvSpPr>
            <a:spLocks noGrp="1"/>
          </p:cNvSpPr>
          <p:nvPr>
            <p:ph idx="1"/>
          </p:nvPr>
        </p:nvSpPr>
        <p:spPr/>
        <p:txBody>
          <a:bodyPr/>
          <a:lstStyle/>
          <a:p>
            <a:r>
              <a:rPr lang="fr-FR" dirty="0"/>
              <a:t>des sociétés </a:t>
            </a:r>
            <a:r>
              <a:rPr lang="fr-FR" i="1" dirty="0"/>
              <a:t>for profit</a:t>
            </a:r>
            <a:endParaRPr lang="fr-FR" dirty="0"/>
          </a:p>
          <a:p>
            <a:pPr lvl="1"/>
            <a:r>
              <a:rPr lang="fr-FR" i="1" dirty="0"/>
              <a:t>business </a:t>
            </a:r>
            <a:r>
              <a:rPr lang="fr-FR" i="1" dirty="0" err="1"/>
              <a:t>angels</a:t>
            </a:r>
            <a:r>
              <a:rPr lang="fr-FR" i="1" dirty="0"/>
              <a:t> </a:t>
            </a:r>
            <a:r>
              <a:rPr lang="fr-FR" dirty="0"/>
              <a:t>et fonds d’investissement</a:t>
            </a:r>
          </a:p>
          <a:p>
            <a:pPr lvl="1"/>
            <a:r>
              <a:rPr lang="fr-FR" dirty="0"/>
              <a:t>gratuité, publicité et modèle </a:t>
            </a:r>
            <a:r>
              <a:rPr lang="fr-FR" i="1" dirty="0"/>
              <a:t>freemium</a:t>
            </a:r>
          </a:p>
          <a:p>
            <a:pPr lvl="1"/>
            <a:endParaRPr lang="fr-FR" i="1" dirty="0"/>
          </a:p>
          <a:p>
            <a:pPr lvl="1"/>
            <a:endParaRPr lang="fr-FR" i="1" dirty="0"/>
          </a:p>
          <a:p>
            <a:pPr lvl="1"/>
            <a:endParaRPr lang="fr-FR" i="1" dirty="0"/>
          </a:p>
        </p:txBody>
      </p:sp>
      <p:pic>
        <p:nvPicPr>
          <p:cNvPr id="5" name="Image 4">
            <a:extLst>
              <a:ext uri="{FF2B5EF4-FFF2-40B4-BE49-F238E27FC236}">
                <a16:creationId xmlns:a16="http://schemas.microsoft.com/office/drawing/2014/main" id="{2BD12E20-944E-1FBE-306C-1F90A7F0D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902" y="4330866"/>
            <a:ext cx="5352390" cy="2162009"/>
          </a:xfrm>
          <a:prstGeom prst="rect">
            <a:avLst/>
          </a:prstGeom>
        </p:spPr>
      </p:pic>
      <p:sp>
        <p:nvSpPr>
          <p:cNvPr id="7" name="ZoneTexte 6">
            <a:extLst>
              <a:ext uri="{FF2B5EF4-FFF2-40B4-BE49-F238E27FC236}">
                <a16:creationId xmlns:a16="http://schemas.microsoft.com/office/drawing/2014/main" id="{AD04CE65-C034-67D4-A8C8-8101AB30A31D}"/>
              </a:ext>
            </a:extLst>
          </p:cNvPr>
          <p:cNvSpPr txBox="1"/>
          <p:nvPr/>
        </p:nvSpPr>
        <p:spPr>
          <a:xfrm>
            <a:off x="5341280" y="6492875"/>
            <a:ext cx="1570892" cy="215444"/>
          </a:xfrm>
          <a:prstGeom prst="rect">
            <a:avLst/>
          </a:prstGeom>
          <a:noFill/>
        </p:spPr>
        <p:txBody>
          <a:bodyPr wrap="square">
            <a:spAutoFit/>
          </a:bodyPr>
          <a:lstStyle/>
          <a:p>
            <a:r>
              <a:rPr lang="fr-FR" sz="800" dirty="0">
                <a:hlinkClick r:id="rId4"/>
              </a:rPr>
              <a:t>https://www.academia.edu/</a:t>
            </a:r>
            <a:r>
              <a:rPr lang="fr-FR" sz="800" dirty="0"/>
              <a:t> </a:t>
            </a:r>
          </a:p>
        </p:txBody>
      </p:sp>
    </p:spTree>
    <p:extLst>
      <p:ext uri="{BB962C8B-B14F-4D97-AF65-F5344CB8AC3E}">
        <p14:creationId xmlns:p14="http://schemas.microsoft.com/office/powerpoint/2010/main" val="3981009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73C13F3-B7BE-4026-A694-2484E542ACBF}"/>
              </a:ext>
            </a:extLst>
          </p:cNvPr>
          <p:cNvSpPr>
            <a:spLocks noGrp="1"/>
          </p:cNvSpPr>
          <p:nvPr>
            <p:ph idx="1"/>
          </p:nvPr>
        </p:nvSpPr>
        <p:spPr/>
        <p:txBody>
          <a:bodyPr/>
          <a:lstStyle/>
          <a:p>
            <a:r>
              <a:rPr lang="fr-FR" dirty="0"/>
              <a:t>utilisation des données personnelles</a:t>
            </a:r>
          </a:p>
          <a:p>
            <a:pPr lvl="1"/>
            <a:r>
              <a:rPr lang="fr-FR" dirty="0"/>
              <a:t>utilisation générale</a:t>
            </a:r>
          </a:p>
          <a:p>
            <a:pPr lvl="2"/>
            <a:r>
              <a:rPr lang="fr-FR" dirty="0"/>
              <a:t>publicités ciblées  et spams</a:t>
            </a:r>
          </a:p>
          <a:p>
            <a:pPr lvl="2"/>
            <a:r>
              <a:rPr lang="fr-FR" dirty="0"/>
              <a:t>licences de réexploitation</a:t>
            </a:r>
          </a:p>
          <a:p>
            <a:pPr lvl="2"/>
            <a:r>
              <a:rPr lang="fr-FR" dirty="0"/>
              <a:t>outil de monétisation</a:t>
            </a:r>
          </a:p>
          <a:p>
            <a:pPr lvl="2"/>
            <a:r>
              <a:rPr lang="fr-FR" dirty="0"/>
              <a:t>de nouveaux usages</a:t>
            </a:r>
          </a:p>
        </p:txBody>
      </p:sp>
    </p:spTree>
    <p:extLst>
      <p:ext uri="{BB962C8B-B14F-4D97-AF65-F5344CB8AC3E}">
        <p14:creationId xmlns:p14="http://schemas.microsoft.com/office/powerpoint/2010/main" val="2861577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98327" y="4719855"/>
            <a:ext cx="3164027" cy="338554"/>
          </a:xfrm>
          <a:prstGeom prst="rect">
            <a:avLst/>
          </a:prstGeom>
        </p:spPr>
        <p:txBody>
          <a:bodyPr wrap="square">
            <a:spAutoFit/>
          </a:bodyPr>
          <a:lstStyle/>
          <a:p>
            <a:r>
              <a:rPr lang="fr-FR" sz="800" i="1" dirty="0" err="1">
                <a:solidFill>
                  <a:prstClr val="white">
                    <a:lumMod val="95000"/>
                  </a:prstClr>
                </a:solidFill>
              </a:rPr>
              <a:t>Privacy</a:t>
            </a:r>
            <a:r>
              <a:rPr lang="fr-FR" sz="800" i="1" dirty="0">
                <a:solidFill>
                  <a:prstClr val="white">
                    <a:lumMod val="95000"/>
                  </a:prstClr>
                </a:solidFill>
              </a:rPr>
              <a:t> </a:t>
            </a:r>
            <a:r>
              <a:rPr lang="fr-FR" sz="800" dirty="0">
                <a:solidFill>
                  <a:prstClr val="white">
                    <a:lumMod val="95000"/>
                  </a:prstClr>
                </a:solidFill>
              </a:rPr>
              <a:t>d’Academia, </a:t>
            </a:r>
            <a:r>
              <a:rPr lang="fr-FR" sz="800" dirty="0">
                <a:solidFill>
                  <a:prstClr val="black"/>
                </a:solidFill>
                <a:hlinkClick r:id="rId3"/>
              </a:rPr>
              <a:t>https://www.academia.edu/privacy</a:t>
            </a:r>
            <a:endParaRPr lang="fr-FR" sz="800" dirty="0">
              <a:solidFill>
                <a:prstClr val="black"/>
              </a:solidFill>
            </a:endParaRPr>
          </a:p>
          <a:p>
            <a:endParaRPr lang="fr-FR" sz="800" i="1" dirty="0">
              <a:solidFill>
                <a:prstClr val="black"/>
              </a:solidFill>
            </a:endParaRPr>
          </a:p>
        </p:txBody>
      </p:sp>
      <p:pic>
        <p:nvPicPr>
          <p:cNvPr id="5" name="Image 4">
            <a:extLst>
              <a:ext uri="{FF2B5EF4-FFF2-40B4-BE49-F238E27FC236}">
                <a16:creationId xmlns:a16="http://schemas.microsoft.com/office/drawing/2014/main" id="{3D7EB67C-EEA2-4BE8-9DB2-DADB890F4FA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03472" y="2889899"/>
            <a:ext cx="8481140" cy="1829956"/>
          </a:xfrm>
          <a:prstGeom prst="rect">
            <a:avLst/>
          </a:prstGeom>
          <a:effectLst/>
        </p:spPr>
      </p:pic>
    </p:spTree>
    <p:extLst>
      <p:ext uri="{BB962C8B-B14F-4D97-AF65-F5344CB8AC3E}">
        <p14:creationId xmlns:p14="http://schemas.microsoft.com/office/powerpoint/2010/main" val="174584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380B32CB-6472-4EFA-AE44-EBC49926F5F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13C1C2"/>
                </a:solidFill>
                <a:latin typeface="+mj-lt"/>
                <a:ea typeface="+mj-ea"/>
                <a:cs typeface="+mj-cs"/>
              </a:defRPr>
            </a:lvl1pPr>
          </a:lstStyle>
          <a:p>
            <a:br>
              <a:rPr lang="fr-FR" dirty="0"/>
            </a:br>
            <a:r>
              <a:rPr lang="fr-FR" sz="2000" dirty="0">
                <a:solidFill>
                  <a:schemeClr val="bg1">
                    <a:lumMod val="50000"/>
                  </a:schemeClr>
                </a:solidFill>
              </a:rPr>
              <a:t>des réseaux sociaux « couteaux suisses »</a:t>
            </a:r>
            <a:endParaRPr lang="fr-FR" dirty="0">
              <a:solidFill>
                <a:schemeClr val="bg1">
                  <a:lumMod val="50000"/>
                </a:schemeClr>
              </a:solidFill>
            </a:endParaRPr>
          </a:p>
        </p:txBody>
      </p:sp>
      <p:pic>
        <p:nvPicPr>
          <p:cNvPr id="5" name="Image 4">
            <a:extLst>
              <a:ext uri="{FF2B5EF4-FFF2-40B4-BE49-F238E27FC236}">
                <a16:creationId xmlns:a16="http://schemas.microsoft.com/office/drawing/2014/main" id="{23BC8A68-D034-4982-841D-6BB7975EE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214" y="1864733"/>
            <a:ext cx="8304362" cy="4646711"/>
          </a:xfrm>
          <a:prstGeom prst="rect">
            <a:avLst/>
          </a:prstGeom>
        </p:spPr>
      </p:pic>
      <p:sp>
        <p:nvSpPr>
          <p:cNvPr id="7" name="Rectangle 6">
            <a:extLst>
              <a:ext uri="{FF2B5EF4-FFF2-40B4-BE49-F238E27FC236}">
                <a16:creationId xmlns:a16="http://schemas.microsoft.com/office/drawing/2014/main" id="{B35BFBCA-C4D0-4528-9742-2C4EB6A58C1E}"/>
              </a:ext>
            </a:extLst>
          </p:cNvPr>
          <p:cNvSpPr/>
          <p:nvPr/>
        </p:nvSpPr>
        <p:spPr>
          <a:xfrm>
            <a:off x="1842278" y="6511444"/>
            <a:ext cx="8812243" cy="215444"/>
          </a:xfrm>
          <a:prstGeom prst="rect">
            <a:avLst/>
          </a:prstGeom>
        </p:spPr>
        <p:txBody>
          <a:bodyPr wrap="square">
            <a:spAutoFit/>
          </a:bodyPr>
          <a:lstStyle/>
          <a:p>
            <a:r>
              <a:rPr lang="fr-FR" sz="800" dirty="0">
                <a:solidFill>
                  <a:schemeClr val="bg1"/>
                </a:solidFill>
              </a:rPr>
              <a:t>B. Kramer et J. Bosman, 2016, </a:t>
            </a:r>
            <a:r>
              <a:rPr lang="fr-FR" sz="800" dirty="0">
                <a:hlinkClick r:id="rId4"/>
              </a:rPr>
              <a:t>https://figshare.com/articles/presentation/Swiss_army_knives_of_scholarly_communication_-_ResearchGate_Academia_Mendeley_and_others/4290428/1</a:t>
            </a:r>
            <a:r>
              <a:rPr lang="fr-FR" sz="800" dirty="0"/>
              <a:t> </a:t>
            </a:r>
          </a:p>
        </p:txBody>
      </p:sp>
    </p:spTree>
    <p:extLst>
      <p:ext uri="{BB962C8B-B14F-4D97-AF65-F5344CB8AC3E}">
        <p14:creationId xmlns:p14="http://schemas.microsoft.com/office/powerpoint/2010/main" val="2173563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0" y="216813"/>
            <a:ext cx="4572000" cy="369332"/>
          </a:xfrm>
          <a:prstGeom prst="rect">
            <a:avLst/>
          </a:prstGeom>
        </p:spPr>
        <p:txBody>
          <a:bodyPr>
            <a:spAutoFit/>
          </a:bodyPr>
          <a:lstStyle/>
          <a:p>
            <a:pPr algn="ctr"/>
            <a:endParaRPr lang="fr-FR" dirty="0"/>
          </a:p>
        </p:txBody>
      </p:sp>
      <p:pic>
        <p:nvPicPr>
          <p:cNvPr id="5" name="Image 4">
            <a:extLst>
              <a:ext uri="{FF2B5EF4-FFF2-40B4-BE49-F238E27FC236}">
                <a16:creationId xmlns:a16="http://schemas.microsoft.com/office/drawing/2014/main" id="{54A7896D-7061-4324-AC67-99CBBFD47B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37252" y="2306201"/>
            <a:ext cx="8390528" cy="2501900"/>
          </a:xfrm>
          <a:prstGeom prst="rect">
            <a:avLst/>
          </a:prstGeom>
          <a:effectLst/>
        </p:spPr>
      </p:pic>
      <p:sp>
        <p:nvSpPr>
          <p:cNvPr id="7" name="Rectangle 6">
            <a:extLst>
              <a:ext uri="{FF2B5EF4-FFF2-40B4-BE49-F238E27FC236}">
                <a16:creationId xmlns:a16="http://schemas.microsoft.com/office/drawing/2014/main" id="{876242C8-7F5B-4DF3-8A55-273E1CF43EB9}"/>
              </a:ext>
            </a:extLst>
          </p:cNvPr>
          <p:cNvSpPr/>
          <p:nvPr/>
        </p:nvSpPr>
        <p:spPr>
          <a:xfrm>
            <a:off x="8790290" y="4808101"/>
            <a:ext cx="1709122" cy="338554"/>
          </a:xfrm>
          <a:prstGeom prst="rect">
            <a:avLst/>
          </a:prstGeom>
        </p:spPr>
        <p:txBody>
          <a:bodyPr wrap="none">
            <a:spAutoFit/>
          </a:bodyPr>
          <a:lstStyle/>
          <a:p>
            <a:pPr>
              <a:defRPr/>
            </a:pPr>
            <a:r>
              <a:rPr lang="fr-FR" sz="800" dirty="0">
                <a:hlinkClick r:id="rId4"/>
              </a:rPr>
              <a:t>https://www.academia.edu/terms</a:t>
            </a:r>
            <a:r>
              <a:rPr lang="fr-FR" sz="800" dirty="0"/>
              <a:t> </a:t>
            </a:r>
          </a:p>
          <a:p>
            <a:pPr defTabSz="457200">
              <a:defRPr/>
            </a:pPr>
            <a:r>
              <a:rPr lang="fr-FR" sz="800" dirty="0">
                <a:solidFill>
                  <a:prstClr val="white"/>
                </a:solidFill>
              </a:rPr>
              <a:t> </a:t>
            </a:r>
          </a:p>
        </p:txBody>
      </p:sp>
      <p:pic>
        <p:nvPicPr>
          <p:cNvPr id="8" name="Image 7">
            <a:extLst>
              <a:ext uri="{FF2B5EF4-FFF2-40B4-BE49-F238E27FC236}">
                <a16:creationId xmlns:a16="http://schemas.microsoft.com/office/drawing/2014/main" id="{6C293287-F60E-4640-91E0-6F3ADA6E99C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961923" y="2306201"/>
            <a:ext cx="1365857" cy="321765"/>
          </a:xfrm>
          <a:prstGeom prst="rect">
            <a:avLst/>
          </a:prstGeom>
        </p:spPr>
      </p:pic>
    </p:spTree>
    <p:extLst>
      <p:ext uri="{BB962C8B-B14F-4D97-AF65-F5344CB8AC3E}">
        <p14:creationId xmlns:p14="http://schemas.microsoft.com/office/powerpoint/2010/main" val="2307262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BBF8E7-AFCB-47DA-A0A7-BB33ED365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80" y="1844827"/>
            <a:ext cx="6012160" cy="4318843"/>
          </a:xfrm>
          <a:prstGeom prst="rect">
            <a:avLst/>
          </a:prstGeom>
        </p:spPr>
      </p:pic>
      <p:sp>
        <p:nvSpPr>
          <p:cNvPr id="6" name="Rectangle 5">
            <a:extLst>
              <a:ext uri="{FF2B5EF4-FFF2-40B4-BE49-F238E27FC236}">
                <a16:creationId xmlns:a16="http://schemas.microsoft.com/office/drawing/2014/main" id="{D0E23D93-C721-49C2-AA95-9108E5CD8748}"/>
              </a:ext>
            </a:extLst>
          </p:cNvPr>
          <p:cNvSpPr/>
          <p:nvPr/>
        </p:nvSpPr>
        <p:spPr>
          <a:xfrm>
            <a:off x="3394365" y="6163670"/>
            <a:ext cx="6483392" cy="215444"/>
          </a:xfrm>
          <a:prstGeom prst="rect">
            <a:avLst/>
          </a:prstGeom>
        </p:spPr>
        <p:txBody>
          <a:bodyPr wrap="square">
            <a:spAutoFit/>
          </a:bodyPr>
          <a:lstStyle/>
          <a:p>
            <a:r>
              <a:rPr lang="fr-FR" sz="800" dirty="0">
                <a:solidFill>
                  <a:prstClr val="black"/>
                </a:solidFill>
                <a:latin typeface="Candara"/>
                <a:hlinkClick r:id="rId4"/>
              </a:rPr>
              <a:t>https://www.francetvinfo.fr/replay-radio/nouveau-monde/facebook-et-instagram-vos-donnees-ou-votre-carte-bancaire_6148719.html</a:t>
            </a:r>
            <a:r>
              <a:rPr lang="fr-FR" sz="800" dirty="0">
                <a:solidFill>
                  <a:prstClr val="black"/>
                </a:solidFill>
                <a:latin typeface="Candara"/>
              </a:rPr>
              <a:t> </a:t>
            </a:r>
          </a:p>
        </p:txBody>
      </p:sp>
    </p:spTree>
    <p:extLst>
      <p:ext uri="{BB962C8B-B14F-4D97-AF65-F5344CB8AC3E}">
        <p14:creationId xmlns:p14="http://schemas.microsoft.com/office/powerpoint/2010/main" val="748075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94C3D-4A3F-23A0-B784-54F8469E7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931" y="2900231"/>
            <a:ext cx="9406102" cy="3675494"/>
          </a:xfrm>
          <a:prstGeom prst="rect">
            <a:avLst/>
          </a:prstGeom>
        </p:spPr>
      </p:pic>
      <p:sp>
        <p:nvSpPr>
          <p:cNvPr id="8" name="Rectangle 7">
            <a:extLst>
              <a:ext uri="{FF2B5EF4-FFF2-40B4-BE49-F238E27FC236}">
                <a16:creationId xmlns:a16="http://schemas.microsoft.com/office/drawing/2014/main" id="{6885947F-D30B-B148-571E-2C62BB68219B}"/>
              </a:ext>
            </a:extLst>
          </p:cNvPr>
          <p:cNvSpPr/>
          <p:nvPr/>
        </p:nvSpPr>
        <p:spPr>
          <a:xfrm>
            <a:off x="9048099" y="6575725"/>
            <a:ext cx="195598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ea typeface="+mn-ea"/>
                <a:cs typeface="+mn-cs"/>
                <a:hlinkClick r:id="rId4"/>
              </a:rPr>
              <a:t>https://www.researchgate.net/ip-policy</a:t>
            </a:r>
            <a:r>
              <a:rPr kumimoji="0" lang="fr-FR" sz="800" b="0" i="0" u="none" strike="noStrike" kern="1200" cap="none" spc="0" normalizeH="0" baseline="0" noProof="0" dirty="0">
                <a:ln>
                  <a:noFill/>
                </a:ln>
                <a:solidFill>
                  <a:prstClr val="black"/>
                </a:solidFill>
                <a:effectLst/>
                <a:uLnTx/>
                <a:uFillTx/>
                <a:ea typeface="+mn-ea"/>
                <a:cs typeface="+mn-cs"/>
              </a:rPr>
              <a:t> </a:t>
            </a:r>
          </a:p>
        </p:txBody>
      </p:sp>
      <p:pic>
        <p:nvPicPr>
          <p:cNvPr id="6" name="Image 5">
            <a:extLst>
              <a:ext uri="{FF2B5EF4-FFF2-40B4-BE49-F238E27FC236}">
                <a16:creationId xmlns:a16="http://schemas.microsoft.com/office/drawing/2014/main" id="{752149DB-BA27-178E-B3C7-29B1DA81009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145081" y="2900231"/>
            <a:ext cx="1750952" cy="408698"/>
          </a:xfrm>
          <a:prstGeom prst="rect">
            <a:avLst/>
          </a:prstGeom>
          <a:effectLst/>
        </p:spPr>
      </p:pic>
      <p:sp>
        <p:nvSpPr>
          <p:cNvPr id="9" name="Espace réservé du contenu 2">
            <a:extLst>
              <a:ext uri="{FF2B5EF4-FFF2-40B4-BE49-F238E27FC236}">
                <a16:creationId xmlns:a16="http://schemas.microsoft.com/office/drawing/2014/main" id="{7461D7C7-7413-3791-1BCD-705218539ED5}"/>
              </a:ext>
            </a:extLst>
          </p:cNvPr>
          <p:cNvSpPr>
            <a:spLocks noGrp="1"/>
          </p:cNvSpPr>
          <p:nvPr>
            <p:ph idx="1"/>
          </p:nvPr>
        </p:nvSpPr>
        <p:spPr>
          <a:xfrm>
            <a:off x="838200" y="2153265"/>
            <a:ext cx="10515600" cy="4023698"/>
          </a:xfrm>
        </p:spPr>
        <p:txBody>
          <a:bodyPr/>
          <a:lstStyle/>
          <a:p>
            <a:r>
              <a:rPr lang="fr-FR" dirty="0"/>
              <a:t>responsabilité des internautes</a:t>
            </a:r>
          </a:p>
        </p:txBody>
      </p:sp>
    </p:spTree>
    <p:extLst>
      <p:ext uri="{BB962C8B-B14F-4D97-AF65-F5344CB8AC3E}">
        <p14:creationId xmlns:p14="http://schemas.microsoft.com/office/powerpoint/2010/main" val="2196107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33E56CD-241C-4C66-B0FC-C78F052CF380}"/>
              </a:ext>
            </a:extLst>
          </p:cNvPr>
          <p:cNvSpPr>
            <a:spLocks noGrp="1"/>
          </p:cNvSpPr>
          <p:nvPr>
            <p:ph type="title"/>
          </p:nvPr>
        </p:nvSpPr>
        <p:spPr>
          <a:xfrm>
            <a:off x="838200" y="365125"/>
            <a:ext cx="10515600" cy="1325563"/>
          </a:xfrm>
        </p:spPr>
        <p:txBody>
          <a:bodyPr/>
          <a:lstStyle/>
          <a:p>
            <a:r>
              <a:rPr lang="fr-FR" dirty="0"/>
              <a:t>Le cas des réseaux sociaux académiques</a:t>
            </a:r>
          </a:p>
        </p:txBody>
      </p:sp>
      <p:sp>
        <p:nvSpPr>
          <p:cNvPr id="10" name="Rectangle 9">
            <a:extLst>
              <a:ext uri="{FF2B5EF4-FFF2-40B4-BE49-F238E27FC236}">
                <a16:creationId xmlns:a16="http://schemas.microsoft.com/office/drawing/2014/main" id="{A5AFB4BF-7D91-4BF6-B137-2B13233BC774}"/>
              </a:ext>
            </a:extLst>
          </p:cNvPr>
          <p:cNvSpPr/>
          <p:nvPr/>
        </p:nvSpPr>
        <p:spPr>
          <a:xfrm>
            <a:off x="3048000" y="2785234"/>
            <a:ext cx="6096000" cy="2793842"/>
          </a:xfrm>
          <a:prstGeom prst="rect">
            <a:avLst/>
          </a:prstGeom>
        </p:spPr>
        <p:txBody>
          <a:bodyPr>
            <a:spAutoFit/>
          </a:bodyPr>
          <a:lstStyle/>
          <a:p>
            <a:pPr algn="ctr">
              <a:lnSpc>
                <a:spcPct val="150000"/>
              </a:lnSpc>
            </a:pPr>
            <a:r>
              <a:rPr lang="fr-FR" sz="2400" dirty="0">
                <a:solidFill>
                  <a:schemeClr val="bg1"/>
                </a:solidFill>
                <a:cs typeface="Arial" panose="020B0604020202020204" pitchFamily="34" charset="0"/>
              </a:rPr>
              <a:t>sociétés </a:t>
            </a:r>
            <a:r>
              <a:rPr lang="fr-FR" sz="2400" i="1" dirty="0">
                <a:solidFill>
                  <a:schemeClr val="bg1"/>
                </a:solidFill>
                <a:cs typeface="Arial" panose="020B0604020202020204" pitchFamily="34" charset="0"/>
              </a:rPr>
              <a:t>for profit</a:t>
            </a:r>
          </a:p>
          <a:p>
            <a:pPr algn="ctr">
              <a:lnSpc>
                <a:spcPct val="150000"/>
              </a:lnSpc>
            </a:pPr>
            <a:r>
              <a:rPr lang="fr-FR" sz="2400" i="1" dirty="0">
                <a:solidFill>
                  <a:srgbClr val="13C1C2"/>
                </a:solidFill>
                <a:cs typeface="Arial" panose="020B0604020202020204" pitchFamily="34" charset="0"/>
              </a:rPr>
              <a:t>free access</a:t>
            </a:r>
          </a:p>
          <a:p>
            <a:pPr algn="ctr">
              <a:lnSpc>
                <a:spcPct val="150000"/>
              </a:lnSpc>
            </a:pPr>
            <a:r>
              <a:rPr lang="fr-FR" sz="2400" i="1" dirty="0">
                <a:solidFill>
                  <a:schemeClr val="bg1"/>
                </a:solidFill>
                <a:cs typeface="Arial" panose="020B0604020202020204" pitchFamily="34" charset="0"/>
              </a:rPr>
              <a:t>black box</a:t>
            </a:r>
          </a:p>
          <a:p>
            <a:pPr algn="ctr">
              <a:lnSpc>
                <a:spcPct val="150000"/>
              </a:lnSpc>
            </a:pPr>
            <a:r>
              <a:rPr lang="fr-FR" sz="2400" i="1" dirty="0">
                <a:solidFill>
                  <a:srgbClr val="13C1C2"/>
                </a:solidFill>
                <a:cs typeface="Arial" panose="020B0604020202020204" pitchFamily="34" charset="0"/>
              </a:rPr>
              <a:t>digital labour</a:t>
            </a:r>
          </a:p>
          <a:p>
            <a:pPr algn="ctr">
              <a:lnSpc>
                <a:spcPct val="150000"/>
              </a:lnSpc>
            </a:pPr>
            <a:r>
              <a:rPr lang="fr-FR" sz="2400" i="1" dirty="0">
                <a:solidFill>
                  <a:srgbClr val="13C1C2"/>
                </a:solidFill>
                <a:cs typeface="Arial" panose="020B0604020202020204" pitchFamily="34" charset="0"/>
              </a:rPr>
              <a:t>gamification</a:t>
            </a:r>
            <a:r>
              <a:rPr lang="fr-FR" sz="2400" dirty="0">
                <a:solidFill>
                  <a:srgbClr val="13C1C2"/>
                </a:solidFill>
                <a:cs typeface="Arial" panose="020B0604020202020204" pitchFamily="34" charset="0"/>
              </a:rPr>
              <a:t> de soi</a:t>
            </a:r>
          </a:p>
        </p:txBody>
      </p:sp>
    </p:spTree>
    <p:extLst>
      <p:ext uri="{BB962C8B-B14F-4D97-AF65-F5344CB8AC3E}">
        <p14:creationId xmlns:p14="http://schemas.microsoft.com/office/powerpoint/2010/main" val="3117778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B90BA1C-CAD2-4A30-8675-C6280A2F13BF}"/>
              </a:ext>
            </a:extLst>
          </p:cNvPr>
          <p:cNvSpPr>
            <a:spLocks noGrp="1"/>
          </p:cNvSpPr>
          <p:nvPr>
            <p:ph type="title"/>
          </p:nvPr>
        </p:nvSpPr>
        <p:spPr>
          <a:xfrm>
            <a:off x="838200" y="365125"/>
            <a:ext cx="10515600" cy="1325563"/>
          </a:xfrm>
        </p:spPr>
        <p:txBody>
          <a:bodyPr/>
          <a:lstStyle/>
          <a:p>
            <a:r>
              <a:rPr lang="fr-FR" dirty="0"/>
              <a:t>Le cas des réseaux sociaux académiques</a:t>
            </a:r>
            <a:br>
              <a:rPr lang="fr-FR" dirty="0"/>
            </a:br>
            <a:r>
              <a:rPr lang="fr-FR" sz="2000" i="1" dirty="0">
                <a:solidFill>
                  <a:schemeClr val="bg1">
                    <a:lumMod val="50000"/>
                  </a:schemeClr>
                </a:solidFill>
              </a:rPr>
              <a:t>free access vs open access</a:t>
            </a:r>
            <a:endParaRPr lang="fr-FR" i="1" dirty="0"/>
          </a:p>
        </p:txBody>
      </p:sp>
      <p:sp>
        <p:nvSpPr>
          <p:cNvPr id="7" name="Rectangle 6">
            <a:extLst>
              <a:ext uri="{FF2B5EF4-FFF2-40B4-BE49-F238E27FC236}">
                <a16:creationId xmlns:a16="http://schemas.microsoft.com/office/drawing/2014/main" id="{F1F7B86E-CBB6-4EA9-8E3C-5B1C305F22F0}"/>
              </a:ext>
            </a:extLst>
          </p:cNvPr>
          <p:cNvSpPr/>
          <p:nvPr/>
        </p:nvSpPr>
        <p:spPr>
          <a:xfrm>
            <a:off x="3048000" y="2785234"/>
            <a:ext cx="6096000" cy="2239844"/>
          </a:xfrm>
          <a:prstGeom prst="rect">
            <a:avLst/>
          </a:prstGeom>
        </p:spPr>
        <p:txBody>
          <a:bodyPr>
            <a:spAutoFit/>
          </a:bodyPr>
          <a:lstStyle/>
          <a:p>
            <a:pPr algn="ctr">
              <a:lnSpc>
                <a:spcPct val="150000"/>
              </a:lnSpc>
            </a:pPr>
            <a:r>
              <a:rPr lang="fr-FR" sz="2400" dirty="0">
                <a:solidFill>
                  <a:schemeClr val="bg1"/>
                </a:solidFill>
                <a:cs typeface="Arial" panose="020B0604020202020204" pitchFamily="34" charset="0"/>
              </a:rPr>
              <a:t>liberté</a:t>
            </a:r>
          </a:p>
          <a:p>
            <a:pPr algn="ctr">
              <a:lnSpc>
                <a:spcPct val="150000"/>
              </a:lnSpc>
            </a:pPr>
            <a:r>
              <a:rPr lang="fr-FR" sz="2400" dirty="0">
                <a:solidFill>
                  <a:schemeClr val="bg1"/>
                </a:solidFill>
                <a:cs typeface="Arial" panose="020B0604020202020204" pitchFamily="34" charset="0"/>
              </a:rPr>
              <a:t>gratuité</a:t>
            </a:r>
          </a:p>
          <a:p>
            <a:pPr algn="ctr">
              <a:lnSpc>
                <a:spcPct val="150000"/>
              </a:lnSpc>
            </a:pPr>
            <a:r>
              <a:rPr lang="fr-FR" sz="2400" dirty="0">
                <a:solidFill>
                  <a:schemeClr val="bg1"/>
                </a:solidFill>
                <a:cs typeface="Arial" panose="020B0604020202020204" pitchFamily="34" charset="0"/>
              </a:rPr>
              <a:t>pérennité</a:t>
            </a:r>
          </a:p>
          <a:p>
            <a:pPr algn="ctr">
              <a:lnSpc>
                <a:spcPct val="150000"/>
              </a:lnSpc>
            </a:pPr>
            <a:r>
              <a:rPr lang="fr-FR" sz="2400" dirty="0">
                <a:solidFill>
                  <a:schemeClr val="bg1"/>
                </a:solidFill>
                <a:cs typeface="Arial" panose="020B0604020202020204" pitchFamily="34" charset="0"/>
              </a:rPr>
              <a:t>interopérabilité</a:t>
            </a:r>
          </a:p>
        </p:txBody>
      </p:sp>
      <p:sp>
        <p:nvSpPr>
          <p:cNvPr id="8" name="Rectangle 7">
            <a:extLst>
              <a:ext uri="{FF2B5EF4-FFF2-40B4-BE49-F238E27FC236}">
                <a16:creationId xmlns:a16="http://schemas.microsoft.com/office/drawing/2014/main" id="{101A138E-431C-4CF7-9BA1-6ADEB14951AF}"/>
              </a:ext>
            </a:extLst>
          </p:cNvPr>
          <p:cNvSpPr/>
          <p:nvPr/>
        </p:nvSpPr>
        <p:spPr>
          <a:xfrm>
            <a:off x="3158991" y="2443611"/>
            <a:ext cx="1914307" cy="461665"/>
          </a:xfrm>
          <a:prstGeom prst="rect">
            <a:avLst/>
          </a:prstGeom>
        </p:spPr>
        <p:txBody>
          <a:bodyPr wrap="none">
            <a:spAutoFit/>
          </a:bodyPr>
          <a:lstStyle/>
          <a:p>
            <a:r>
              <a:rPr lang="fr-FR" sz="2400" i="1" dirty="0">
                <a:solidFill>
                  <a:schemeClr val="bg1"/>
                </a:solidFill>
              </a:rPr>
              <a:t>open access</a:t>
            </a:r>
            <a:endParaRPr lang="fr-FR" sz="2400" dirty="0">
              <a:solidFill>
                <a:schemeClr val="bg1"/>
              </a:solidFill>
            </a:endParaRPr>
          </a:p>
        </p:txBody>
      </p:sp>
    </p:spTree>
    <p:extLst>
      <p:ext uri="{BB962C8B-B14F-4D97-AF65-F5344CB8AC3E}">
        <p14:creationId xmlns:p14="http://schemas.microsoft.com/office/powerpoint/2010/main" val="234783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257817" y="2400300"/>
            <a:ext cx="8138296" cy="3147445"/>
          </a:xfrm>
          <a:prstGeom prst="rect">
            <a:avLst/>
          </a:prstGeom>
          <a:effectLst/>
        </p:spPr>
      </p:pic>
      <p:sp>
        <p:nvSpPr>
          <p:cNvPr id="5" name="ZoneTexte 4">
            <a:extLst>
              <a:ext uri="{FF2B5EF4-FFF2-40B4-BE49-F238E27FC236}">
                <a16:creationId xmlns:a16="http://schemas.microsoft.com/office/drawing/2014/main" id="{1EAA45F7-0725-9EA1-59ED-7AACE412DF8D}"/>
              </a:ext>
            </a:extLst>
          </p:cNvPr>
          <p:cNvSpPr txBox="1"/>
          <p:nvPr/>
        </p:nvSpPr>
        <p:spPr>
          <a:xfrm>
            <a:off x="2750501" y="5547745"/>
            <a:ext cx="7183682" cy="215444"/>
          </a:xfrm>
          <a:prstGeom prst="rect">
            <a:avLst/>
          </a:prstGeom>
          <a:noFill/>
        </p:spPr>
        <p:txBody>
          <a:bodyPr wrap="square">
            <a:spAutoFit/>
          </a:bodyPr>
          <a:lstStyle/>
          <a:p>
            <a:r>
              <a:rPr lang="fr-FR" sz="800" dirty="0">
                <a:solidFill>
                  <a:schemeClr val="bg1"/>
                </a:solidFill>
              </a:rPr>
              <a:t>P. Aventurier et D. L’</a:t>
            </a:r>
            <a:r>
              <a:rPr lang="fr-FR" sz="800" dirty="0" err="1">
                <a:solidFill>
                  <a:schemeClr val="bg1"/>
                </a:solidFill>
              </a:rPr>
              <a:t>Hostis</a:t>
            </a:r>
            <a:r>
              <a:rPr lang="fr-FR" sz="800" dirty="0">
                <a:solidFill>
                  <a:schemeClr val="bg1"/>
                </a:solidFill>
              </a:rPr>
              <a:t>, 2016, </a:t>
            </a:r>
            <a:r>
              <a:rPr lang="fr-FR" sz="800" dirty="0">
                <a:hlinkClick r:id="rId4"/>
              </a:rPr>
              <a:t>https://ist.blogs.inrae.fr/technologies/wp-content/uploads/sites/2/2016/11/Activist1_ReseauxSociaux-1.pdf</a:t>
            </a:r>
            <a:endParaRPr lang="fr-FR" dirty="0"/>
          </a:p>
        </p:txBody>
      </p:sp>
    </p:spTree>
    <p:extLst>
      <p:ext uri="{BB962C8B-B14F-4D97-AF65-F5344CB8AC3E}">
        <p14:creationId xmlns:p14="http://schemas.microsoft.com/office/powerpoint/2010/main" val="2177122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B90BA1C-CAD2-4A30-8675-C6280A2F13BF}"/>
              </a:ext>
            </a:extLst>
          </p:cNvPr>
          <p:cNvSpPr>
            <a:spLocks noGrp="1"/>
          </p:cNvSpPr>
          <p:nvPr>
            <p:ph type="title"/>
          </p:nvPr>
        </p:nvSpPr>
        <p:spPr>
          <a:xfrm>
            <a:off x="838200" y="365125"/>
            <a:ext cx="10515600" cy="1325563"/>
          </a:xfrm>
        </p:spPr>
        <p:txBody>
          <a:bodyPr/>
          <a:lstStyle/>
          <a:p>
            <a:r>
              <a:rPr lang="fr-FR" dirty="0"/>
              <a:t>Le cas des réseaux sociaux académiques</a:t>
            </a:r>
            <a:br>
              <a:rPr lang="fr-FR" dirty="0"/>
            </a:br>
            <a:r>
              <a:rPr lang="fr-FR" sz="2000" dirty="0">
                <a:solidFill>
                  <a:schemeClr val="bg1">
                    <a:lumMod val="50000"/>
                  </a:schemeClr>
                </a:solidFill>
              </a:rPr>
              <a:t>métriques et </a:t>
            </a:r>
            <a:r>
              <a:rPr lang="fr-FR" sz="2000" i="1" dirty="0">
                <a:solidFill>
                  <a:schemeClr val="bg1">
                    <a:lumMod val="50000"/>
                  </a:schemeClr>
                </a:solidFill>
              </a:rPr>
              <a:t>gamification</a:t>
            </a:r>
            <a:endParaRPr lang="fr-FR" dirty="0"/>
          </a:p>
        </p:txBody>
      </p:sp>
      <p:pic>
        <p:nvPicPr>
          <p:cNvPr id="3" name="Image 2">
            <a:extLst>
              <a:ext uri="{FF2B5EF4-FFF2-40B4-BE49-F238E27FC236}">
                <a16:creationId xmlns:a16="http://schemas.microsoft.com/office/drawing/2014/main" id="{D358E4A6-2779-3D1D-B80D-63A1D73F1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55" y="1768317"/>
            <a:ext cx="6150060" cy="3321365"/>
          </a:xfrm>
          <a:prstGeom prst="rect">
            <a:avLst/>
          </a:prstGeom>
        </p:spPr>
      </p:pic>
      <p:sp>
        <p:nvSpPr>
          <p:cNvPr id="5" name="ZoneTexte 4">
            <a:extLst>
              <a:ext uri="{FF2B5EF4-FFF2-40B4-BE49-F238E27FC236}">
                <a16:creationId xmlns:a16="http://schemas.microsoft.com/office/drawing/2014/main" id="{CD3FCB1F-86E7-E922-F56F-09D7EF253A19}"/>
              </a:ext>
            </a:extLst>
          </p:cNvPr>
          <p:cNvSpPr txBox="1"/>
          <p:nvPr/>
        </p:nvSpPr>
        <p:spPr>
          <a:xfrm>
            <a:off x="1214941" y="5125666"/>
            <a:ext cx="6091084" cy="215444"/>
          </a:xfrm>
          <a:prstGeom prst="rect">
            <a:avLst/>
          </a:prstGeom>
          <a:noFill/>
        </p:spPr>
        <p:txBody>
          <a:bodyPr wrap="square">
            <a:spAutoFit/>
          </a:bodyPr>
          <a:lstStyle/>
          <a:p>
            <a:r>
              <a:rPr lang="fr-FR" sz="800" dirty="0">
                <a:hlinkClick r:id="rId4"/>
              </a:rPr>
              <a:t>https://www.researchgate.net/researchgate-updates/removing-the-rg-score</a:t>
            </a:r>
            <a:r>
              <a:rPr lang="fr-FR" sz="800" dirty="0"/>
              <a:t> </a:t>
            </a:r>
          </a:p>
        </p:txBody>
      </p:sp>
      <p:pic>
        <p:nvPicPr>
          <p:cNvPr id="1026" name="Picture 2">
            <a:extLst>
              <a:ext uri="{FF2B5EF4-FFF2-40B4-BE49-F238E27FC236}">
                <a16:creationId xmlns:a16="http://schemas.microsoft.com/office/drawing/2014/main" id="{4ECB3501-54A6-8166-FC3A-2E9C11640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801" y="3661255"/>
            <a:ext cx="6091084" cy="333106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51FC6E7-B9CE-F715-8B75-B02DA2AC4140}"/>
              </a:ext>
            </a:extLst>
          </p:cNvPr>
          <p:cNvSpPr txBox="1"/>
          <p:nvPr/>
        </p:nvSpPr>
        <p:spPr>
          <a:xfrm>
            <a:off x="6909619" y="6492875"/>
            <a:ext cx="6091084" cy="215444"/>
          </a:xfrm>
          <a:prstGeom prst="rect">
            <a:avLst/>
          </a:prstGeom>
          <a:noFill/>
        </p:spPr>
        <p:txBody>
          <a:bodyPr wrap="square">
            <a:spAutoFit/>
          </a:bodyPr>
          <a:lstStyle/>
          <a:p>
            <a:r>
              <a:rPr lang="fr-FR" sz="800" dirty="0">
                <a:hlinkClick r:id="rId6"/>
              </a:rPr>
              <a:t>https://www.researchgate.net/researchgate-updates/research-interest-score</a:t>
            </a:r>
            <a:r>
              <a:rPr lang="fr-FR" sz="800" dirty="0"/>
              <a:t> </a:t>
            </a:r>
          </a:p>
        </p:txBody>
      </p:sp>
    </p:spTree>
    <p:extLst>
      <p:ext uri="{BB962C8B-B14F-4D97-AF65-F5344CB8AC3E}">
        <p14:creationId xmlns:p14="http://schemas.microsoft.com/office/powerpoint/2010/main" val="1235236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B90BA1C-CAD2-4A30-8675-C6280A2F13BF}"/>
              </a:ext>
            </a:extLst>
          </p:cNvPr>
          <p:cNvSpPr>
            <a:spLocks noGrp="1"/>
          </p:cNvSpPr>
          <p:nvPr>
            <p:ph type="title"/>
          </p:nvPr>
        </p:nvSpPr>
        <p:spPr>
          <a:xfrm>
            <a:off x="838200" y="365125"/>
            <a:ext cx="10515600" cy="1325563"/>
          </a:xfrm>
        </p:spPr>
        <p:txBody>
          <a:bodyPr/>
          <a:lstStyle/>
          <a:p>
            <a:r>
              <a:rPr lang="fr-FR" dirty="0"/>
              <a:t>Le cas des réseaux sociaux académiques</a:t>
            </a:r>
            <a:br>
              <a:rPr lang="fr-FR" dirty="0"/>
            </a:br>
            <a:r>
              <a:rPr lang="fr-FR" sz="2000" dirty="0">
                <a:solidFill>
                  <a:schemeClr val="bg1">
                    <a:lumMod val="50000"/>
                  </a:schemeClr>
                </a:solidFill>
              </a:rPr>
              <a:t>L’esprit « start-up »</a:t>
            </a:r>
            <a:endParaRPr lang="fr-FR" dirty="0"/>
          </a:p>
        </p:txBody>
      </p:sp>
      <p:pic>
        <p:nvPicPr>
          <p:cNvPr id="2" name="Image 1">
            <a:extLst>
              <a:ext uri="{FF2B5EF4-FFF2-40B4-BE49-F238E27FC236}">
                <a16:creationId xmlns:a16="http://schemas.microsoft.com/office/drawing/2014/main" id="{D4D5B8A9-D3F4-BDA6-582B-D9A1A07AA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952" y="1937821"/>
            <a:ext cx="5103348" cy="4625975"/>
          </a:xfrm>
          <a:prstGeom prst="rect">
            <a:avLst/>
          </a:prstGeom>
        </p:spPr>
      </p:pic>
      <p:sp>
        <p:nvSpPr>
          <p:cNvPr id="3" name="Rectangle 2">
            <a:extLst>
              <a:ext uri="{FF2B5EF4-FFF2-40B4-BE49-F238E27FC236}">
                <a16:creationId xmlns:a16="http://schemas.microsoft.com/office/drawing/2014/main" id="{F4B28D21-7011-DC05-79DF-D0293C3435B2}"/>
              </a:ext>
            </a:extLst>
          </p:cNvPr>
          <p:cNvSpPr/>
          <p:nvPr/>
        </p:nvSpPr>
        <p:spPr>
          <a:xfrm>
            <a:off x="6972300" y="6563796"/>
            <a:ext cx="4572000" cy="215444"/>
          </a:xfrm>
          <a:prstGeom prst="rect">
            <a:avLst/>
          </a:prstGeom>
        </p:spPr>
        <p:txBody>
          <a:bodyPr>
            <a:spAutoFit/>
          </a:bodyPr>
          <a:lstStyle/>
          <a:p>
            <a:pPr algn="ctr"/>
            <a:r>
              <a:rPr lang="fr-FR" sz="800" dirty="0">
                <a:hlinkClick r:id="rId4"/>
              </a:rPr>
              <a:t>https://www.researchgate.net/researchgate-updates/retiring-projects</a:t>
            </a:r>
            <a:r>
              <a:rPr lang="fr-FR" sz="800" dirty="0"/>
              <a:t> </a:t>
            </a:r>
          </a:p>
        </p:txBody>
      </p:sp>
      <p:sp>
        <p:nvSpPr>
          <p:cNvPr id="4" name="Espace réservé du contenu 2">
            <a:extLst>
              <a:ext uri="{FF2B5EF4-FFF2-40B4-BE49-F238E27FC236}">
                <a16:creationId xmlns:a16="http://schemas.microsoft.com/office/drawing/2014/main" id="{D7D0D854-78EB-E60B-3AB4-2CC9A794D459}"/>
              </a:ext>
            </a:extLst>
          </p:cNvPr>
          <p:cNvSpPr>
            <a:spLocks noGrp="1"/>
          </p:cNvSpPr>
          <p:nvPr>
            <p:ph idx="1"/>
          </p:nvPr>
        </p:nvSpPr>
        <p:spPr>
          <a:xfrm>
            <a:off x="838200" y="2153265"/>
            <a:ext cx="10515600" cy="4023698"/>
          </a:xfrm>
        </p:spPr>
        <p:txBody>
          <a:bodyPr/>
          <a:lstStyle/>
          <a:p>
            <a:r>
              <a:rPr lang="fr-FR" dirty="0"/>
              <a:t>des fonctionnalités à rentabiliser</a:t>
            </a:r>
            <a:endParaRPr lang="fr-FR" i="1" dirty="0"/>
          </a:p>
          <a:p>
            <a:endParaRPr lang="fr-FR" dirty="0"/>
          </a:p>
        </p:txBody>
      </p:sp>
    </p:spTree>
    <p:extLst>
      <p:ext uri="{BB962C8B-B14F-4D97-AF65-F5344CB8AC3E}">
        <p14:creationId xmlns:p14="http://schemas.microsoft.com/office/powerpoint/2010/main" val="2191582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CE3D-DE20-4B71-8EE2-ABAC5FE92F1B}"/>
              </a:ext>
            </a:extLst>
          </p:cNvPr>
          <p:cNvSpPr>
            <a:spLocks noGrp="1"/>
          </p:cNvSpPr>
          <p:nvPr>
            <p:ph type="title"/>
          </p:nvPr>
        </p:nvSpPr>
        <p:spPr>
          <a:xfrm>
            <a:off x="838200" y="365125"/>
            <a:ext cx="10515600" cy="1325563"/>
          </a:xfrm>
        </p:spPr>
        <p:txBody>
          <a:bodyPr/>
          <a:lstStyle/>
          <a:p>
            <a:r>
              <a:rPr lang="fr-FR" dirty="0"/>
              <a:t>Centralisation des outils et science ouverte</a:t>
            </a:r>
            <a:br>
              <a:rPr lang="fr-FR" dirty="0"/>
            </a:br>
            <a:r>
              <a:rPr lang="fr-FR" sz="2000" dirty="0">
                <a:solidFill>
                  <a:schemeClr val="bg1">
                    <a:lumMod val="50000"/>
                  </a:schemeClr>
                </a:solidFill>
              </a:rPr>
              <a:t>des réseaux sociaux académiques en quête de légitimité</a:t>
            </a:r>
          </a:p>
        </p:txBody>
      </p:sp>
      <p:sp>
        <p:nvSpPr>
          <p:cNvPr id="3" name="Espace réservé du contenu 2">
            <a:extLst>
              <a:ext uri="{FF2B5EF4-FFF2-40B4-BE49-F238E27FC236}">
                <a16:creationId xmlns:a16="http://schemas.microsoft.com/office/drawing/2014/main" id="{B4E8C5D3-B486-4A4E-B683-FDAB4DD41116}"/>
              </a:ext>
            </a:extLst>
          </p:cNvPr>
          <p:cNvSpPr>
            <a:spLocks noGrp="1"/>
          </p:cNvSpPr>
          <p:nvPr>
            <p:ph idx="1"/>
          </p:nvPr>
        </p:nvSpPr>
        <p:spPr/>
        <p:txBody>
          <a:bodyPr/>
          <a:lstStyle/>
          <a:p>
            <a:r>
              <a:rPr lang="fr-FR" dirty="0"/>
              <a:t>inscription dans l’écosystème éditorial</a:t>
            </a:r>
          </a:p>
          <a:p>
            <a:pPr lvl="1"/>
            <a:r>
              <a:rPr lang="fr-FR" dirty="0"/>
              <a:t>Academia et les </a:t>
            </a:r>
            <a:r>
              <a:rPr lang="fr-FR" i="1" dirty="0" err="1"/>
              <a:t>vanity</a:t>
            </a:r>
            <a:r>
              <a:rPr lang="fr-FR" i="1" dirty="0"/>
              <a:t> </a:t>
            </a:r>
            <a:r>
              <a:rPr lang="fr-FR" i="1" dirty="0" err="1"/>
              <a:t>press</a:t>
            </a:r>
            <a:endParaRPr lang="fr-FR" i="1" dirty="0"/>
          </a:p>
          <a:p>
            <a:endParaRPr lang="fr-FR" dirty="0"/>
          </a:p>
        </p:txBody>
      </p:sp>
      <p:pic>
        <p:nvPicPr>
          <p:cNvPr id="4" name="Image 3">
            <a:extLst>
              <a:ext uri="{FF2B5EF4-FFF2-40B4-BE49-F238E27FC236}">
                <a16:creationId xmlns:a16="http://schemas.microsoft.com/office/drawing/2014/main" id="{CECCC2E1-7012-66C8-CE47-D6F0C4AAC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71" y="1690688"/>
            <a:ext cx="4006829" cy="4985679"/>
          </a:xfrm>
          <a:prstGeom prst="rect">
            <a:avLst/>
          </a:prstGeom>
        </p:spPr>
      </p:pic>
      <p:sp>
        <p:nvSpPr>
          <p:cNvPr id="6" name="ZoneTexte 5">
            <a:extLst>
              <a:ext uri="{FF2B5EF4-FFF2-40B4-BE49-F238E27FC236}">
                <a16:creationId xmlns:a16="http://schemas.microsoft.com/office/drawing/2014/main" id="{3517A317-95AD-3C2D-F315-610829347CAD}"/>
              </a:ext>
            </a:extLst>
          </p:cNvPr>
          <p:cNvSpPr txBox="1"/>
          <p:nvPr/>
        </p:nvSpPr>
        <p:spPr>
          <a:xfrm>
            <a:off x="7924800" y="6639540"/>
            <a:ext cx="3581400" cy="215444"/>
          </a:xfrm>
          <a:prstGeom prst="rect">
            <a:avLst/>
          </a:prstGeom>
          <a:noFill/>
        </p:spPr>
        <p:txBody>
          <a:bodyPr wrap="square">
            <a:spAutoFit/>
          </a:bodyPr>
          <a:lstStyle/>
          <a:p>
            <a:r>
              <a:rPr lang="fr-FR" sz="800" i="0" dirty="0">
                <a:hlinkClick r:id="rId4"/>
              </a:rPr>
              <a:t>https://www.ft.com/content/338e7d86-4a42-46cf-a0e9-9081b136bec7</a:t>
            </a:r>
            <a:r>
              <a:rPr lang="fr-FR" sz="800" i="0" dirty="0"/>
              <a:t>  </a:t>
            </a:r>
            <a:endParaRPr lang="fr-FR" sz="800" dirty="0"/>
          </a:p>
        </p:txBody>
      </p:sp>
    </p:spTree>
    <p:extLst>
      <p:ext uri="{BB962C8B-B14F-4D97-AF65-F5344CB8AC3E}">
        <p14:creationId xmlns:p14="http://schemas.microsoft.com/office/powerpoint/2010/main" val="1307555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E8C5D3-B486-4A4E-B683-FDAB4DD41116}"/>
              </a:ext>
            </a:extLst>
          </p:cNvPr>
          <p:cNvSpPr>
            <a:spLocks noGrp="1"/>
          </p:cNvSpPr>
          <p:nvPr>
            <p:ph idx="1"/>
          </p:nvPr>
        </p:nvSpPr>
        <p:spPr/>
        <p:txBody>
          <a:bodyPr/>
          <a:lstStyle/>
          <a:p>
            <a:r>
              <a:rPr lang="fr-FR" dirty="0"/>
              <a:t>normalisation avec les éditeurs</a:t>
            </a:r>
          </a:p>
          <a:p>
            <a:pPr lvl="1"/>
            <a:r>
              <a:rPr lang="fr-FR" dirty="0"/>
              <a:t>ResearchGate vs Elsevier et </a:t>
            </a:r>
            <a:r>
              <a:rPr lang="fr-FR" dirty="0" err="1"/>
              <a:t>ACS</a:t>
            </a:r>
            <a:endParaRPr lang="fr-FR" dirty="0"/>
          </a:p>
          <a:p>
            <a:endParaRPr lang="fr-FR" dirty="0"/>
          </a:p>
        </p:txBody>
      </p:sp>
      <p:pic>
        <p:nvPicPr>
          <p:cNvPr id="6" name="Image 5">
            <a:extLst>
              <a:ext uri="{FF2B5EF4-FFF2-40B4-BE49-F238E27FC236}">
                <a16:creationId xmlns:a16="http://schemas.microsoft.com/office/drawing/2014/main" id="{2627EDC1-337A-4B3D-97B2-807E27D7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043" y="3200399"/>
            <a:ext cx="2853403" cy="3488322"/>
          </a:xfrm>
          <a:prstGeom prst="rect">
            <a:avLst/>
          </a:prstGeom>
        </p:spPr>
      </p:pic>
      <p:sp>
        <p:nvSpPr>
          <p:cNvPr id="7" name="Rectangle 6">
            <a:extLst>
              <a:ext uri="{FF2B5EF4-FFF2-40B4-BE49-F238E27FC236}">
                <a16:creationId xmlns:a16="http://schemas.microsoft.com/office/drawing/2014/main" id="{3DB733C1-EB72-4441-A98F-6E13E88EDF6B}"/>
              </a:ext>
            </a:extLst>
          </p:cNvPr>
          <p:cNvSpPr/>
          <p:nvPr/>
        </p:nvSpPr>
        <p:spPr>
          <a:xfrm>
            <a:off x="1801744" y="6642556"/>
            <a:ext cx="4572000" cy="215444"/>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https://www.nature.com/articles/d41586-022-00513-9</a:t>
            </a:r>
            <a:endPar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Image 7">
            <a:extLst>
              <a:ext uri="{FF2B5EF4-FFF2-40B4-BE49-F238E27FC236}">
                <a16:creationId xmlns:a16="http://schemas.microsoft.com/office/drawing/2014/main" id="{7BEC268B-65C4-4C21-A024-4D55081DF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671" y="3200399"/>
            <a:ext cx="5069129" cy="3447541"/>
          </a:xfrm>
          <a:prstGeom prst="rect">
            <a:avLst/>
          </a:prstGeom>
        </p:spPr>
      </p:pic>
      <p:sp>
        <p:nvSpPr>
          <p:cNvPr id="9" name="Rectangle 8">
            <a:extLst>
              <a:ext uri="{FF2B5EF4-FFF2-40B4-BE49-F238E27FC236}">
                <a16:creationId xmlns:a16="http://schemas.microsoft.com/office/drawing/2014/main" id="{D59377C9-F3F6-48DF-BC2F-56993506EC8D}"/>
              </a:ext>
            </a:extLst>
          </p:cNvPr>
          <p:cNvSpPr/>
          <p:nvPr/>
        </p:nvSpPr>
        <p:spPr>
          <a:xfrm>
            <a:off x="5752614" y="6642556"/>
            <a:ext cx="619752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http://www.responsiblesharing.org/2023-09-15-acs-elsevier-and-researchgate-resolve-litigation-with-solution-to-support-researchers/</a:t>
            </a: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303672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79EA6-9CBB-4F9A-AE4F-ED87EE2654B1}"/>
              </a:ext>
            </a:extLst>
          </p:cNvPr>
          <p:cNvSpPr>
            <a:spLocks noGrp="1"/>
          </p:cNvSpPr>
          <p:nvPr>
            <p:ph type="title"/>
          </p:nvPr>
        </p:nvSpPr>
        <p:spPr/>
        <p:txBody>
          <a:bodyPr/>
          <a:lstStyle/>
          <a:p>
            <a:pPr lvl="0" defTabSz="457200">
              <a:lnSpc>
                <a:spcPct val="100000"/>
              </a:lnSpc>
              <a:spcBef>
                <a:spcPts val="0"/>
              </a:spcBef>
            </a:pPr>
            <a:br>
              <a:rPr lang="fr-FR" sz="1800" dirty="0">
                <a:solidFill>
                  <a:prstClr val="black"/>
                </a:solidFill>
                <a:ea typeface="+mn-ea"/>
                <a:cs typeface="+mn-cs"/>
              </a:rPr>
            </a:br>
            <a:r>
              <a:rPr lang="fr-FR" sz="2000" dirty="0">
                <a:solidFill>
                  <a:prstClr val="white">
                    <a:lumMod val="50000"/>
                  </a:prstClr>
                </a:solidFill>
                <a:ea typeface="+mn-ea"/>
                <a:cs typeface="+mn-cs"/>
              </a:rPr>
              <a:t>des réseaux, des usages</a:t>
            </a:r>
            <a:endParaRPr lang="fr-FR" dirty="0"/>
          </a:p>
        </p:txBody>
      </p:sp>
      <p:pic>
        <p:nvPicPr>
          <p:cNvPr id="2050" name="Picture 2" descr="Couverture Tracés. Revue de sciences humaines">
            <a:extLst>
              <a:ext uri="{FF2B5EF4-FFF2-40B4-BE49-F238E27FC236}">
                <a16:creationId xmlns:a16="http://schemas.microsoft.com/office/drawing/2014/main" id="{59A128C2-B929-479E-ABDA-B42BFB6CC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736" y="1705431"/>
            <a:ext cx="2981325"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0A738B-A0A0-42C3-B251-91A919AC6D33}"/>
              </a:ext>
            </a:extLst>
          </p:cNvPr>
          <p:cNvSpPr/>
          <p:nvPr/>
        </p:nvSpPr>
        <p:spPr>
          <a:xfrm>
            <a:off x="1276601" y="6292174"/>
            <a:ext cx="3371436" cy="215444"/>
          </a:xfrm>
          <a:prstGeom prst="rect">
            <a:avLst/>
          </a:prstGeom>
        </p:spPr>
        <p:txBody>
          <a:bodyPr wrap="none">
            <a:spAutoFit/>
          </a:bodyPr>
          <a:lstStyle/>
          <a:p>
            <a:r>
              <a:rPr lang="fr-FR" sz="800" i="1" dirty="0">
                <a:solidFill>
                  <a:schemeClr val="bg1"/>
                </a:solidFill>
              </a:rPr>
              <a:t>Tracés</a:t>
            </a:r>
            <a:r>
              <a:rPr lang="fr-FR" sz="800" dirty="0">
                <a:solidFill>
                  <a:schemeClr val="bg1"/>
                </a:solidFill>
              </a:rPr>
              <a:t>, hors-série, 2021 </a:t>
            </a:r>
            <a:r>
              <a:rPr lang="fr-FR" sz="800" dirty="0">
                <a:hlinkClick r:id="rId4"/>
              </a:rPr>
              <a:t>https://journals.openedition.org/traces/13538</a:t>
            </a:r>
            <a:r>
              <a:rPr lang="fr-FR" sz="800" dirty="0"/>
              <a:t> </a:t>
            </a:r>
          </a:p>
        </p:txBody>
      </p:sp>
      <p:pic>
        <p:nvPicPr>
          <p:cNvPr id="5" name="Image 4">
            <a:extLst>
              <a:ext uri="{FF2B5EF4-FFF2-40B4-BE49-F238E27FC236}">
                <a16:creationId xmlns:a16="http://schemas.microsoft.com/office/drawing/2014/main" id="{08F62403-4DB2-4D17-A57E-EF533EEDF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435" y="3195277"/>
            <a:ext cx="6839608" cy="1601010"/>
          </a:xfrm>
          <a:prstGeom prst="rect">
            <a:avLst/>
          </a:prstGeom>
        </p:spPr>
      </p:pic>
      <p:sp>
        <p:nvSpPr>
          <p:cNvPr id="6" name="Rectangle 5">
            <a:extLst>
              <a:ext uri="{FF2B5EF4-FFF2-40B4-BE49-F238E27FC236}">
                <a16:creationId xmlns:a16="http://schemas.microsoft.com/office/drawing/2014/main" id="{EDC0C322-7E81-4D50-A40F-2BDDD8AF95A5}"/>
              </a:ext>
            </a:extLst>
          </p:cNvPr>
          <p:cNvSpPr/>
          <p:nvPr/>
        </p:nvSpPr>
        <p:spPr>
          <a:xfrm>
            <a:off x="7574784" y="4796287"/>
            <a:ext cx="2254143" cy="215444"/>
          </a:xfrm>
          <a:prstGeom prst="rect">
            <a:avLst/>
          </a:prstGeom>
        </p:spPr>
        <p:txBody>
          <a:bodyPr wrap="none">
            <a:spAutoFit/>
          </a:bodyPr>
          <a:lstStyle/>
          <a:p>
            <a:r>
              <a:rPr lang="fr-FR" sz="800" dirty="0">
                <a:hlinkClick r:id="rId6"/>
              </a:rPr>
              <a:t>https://journals.openedition.org/traces/13153</a:t>
            </a:r>
            <a:r>
              <a:rPr lang="fr-FR" sz="800" dirty="0"/>
              <a:t> </a:t>
            </a:r>
          </a:p>
        </p:txBody>
      </p:sp>
    </p:spTree>
    <p:extLst>
      <p:ext uri="{BB962C8B-B14F-4D97-AF65-F5344CB8AC3E}">
        <p14:creationId xmlns:p14="http://schemas.microsoft.com/office/powerpoint/2010/main" val="1001399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E8C5D3-B486-4A4E-B683-FDAB4DD41116}"/>
              </a:ext>
            </a:extLst>
          </p:cNvPr>
          <p:cNvSpPr>
            <a:spLocks noGrp="1"/>
          </p:cNvSpPr>
          <p:nvPr>
            <p:ph idx="1"/>
          </p:nvPr>
        </p:nvSpPr>
        <p:spPr/>
        <p:txBody>
          <a:bodyPr/>
          <a:lstStyle/>
          <a:p>
            <a:pPr marL="0" indent="0">
              <a:buNone/>
            </a:pPr>
            <a:endParaRPr lang="fr-FR" dirty="0"/>
          </a:p>
          <a:p>
            <a:pPr lvl="1"/>
            <a:r>
              <a:rPr lang="fr-FR" dirty="0"/>
              <a:t>ResearchGate et d’autres éditeurs</a:t>
            </a:r>
          </a:p>
          <a:p>
            <a:endParaRPr lang="fr-FR" dirty="0"/>
          </a:p>
        </p:txBody>
      </p:sp>
      <p:sp>
        <p:nvSpPr>
          <p:cNvPr id="9" name="Rectangle 8">
            <a:extLst>
              <a:ext uri="{FF2B5EF4-FFF2-40B4-BE49-F238E27FC236}">
                <a16:creationId xmlns:a16="http://schemas.microsoft.com/office/drawing/2014/main" id="{D59377C9-F3F6-48DF-BC2F-56993506EC8D}"/>
              </a:ext>
            </a:extLst>
          </p:cNvPr>
          <p:cNvSpPr/>
          <p:nvPr/>
        </p:nvSpPr>
        <p:spPr>
          <a:xfrm>
            <a:off x="8246700" y="6642556"/>
            <a:ext cx="2195632"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https://www.researchgate.net/press</a:t>
            </a:r>
            <a:r>
              <a:rPr kumimoji="0" lang="fr-FR" sz="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4" name="Image 3">
            <a:extLst>
              <a:ext uri="{FF2B5EF4-FFF2-40B4-BE49-F238E27FC236}">
                <a16:creationId xmlns:a16="http://schemas.microsoft.com/office/drawing/2014/main" id="{A1C54AE8-302A-A839-EF76-8B903029B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49354"/>
            <a:ext cx="5940730" cy="5310554"/>
          </a:xfrm>
          <a:prstGeom prst="rect">
            <a:avLst/>
          </a:prstGeom>
        </p:spPr>
      </p:pic>
    </p:spTree>
    <p:extLst>
      <p:ext uri="{BB962C8B-B14F-4D97-AF65-F5344CB8AC3E}">
        <p14:creationId xmlns:p14="http://schemas.microsoft.com/office/powerpoint/2010/main" val="928468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CE3D-DE20-4B71-8EE2-ABAC5FE92F1B}"/>
              </a:ext>
            </a:extLst>
          </p:cNvPr>
          <p:cNvSpPr>
            <a:spLocks noGrp="1"/>
          </p:cNvSpPr>
          <p:nvPr>
            <p:ph type="title"/>
          </p:nvPr>
        </p:nvSpPr>
        <p:spPr>
          <a:xfrm>
            <a:off x="838200" y="365125"/>
            <a:ext cx="10515600" cy="1325563"/>
          </a:xfrm>
        </p:spPr>
        <p:txBody>
          <a:bodyPr/>
          <a:lstStyle/>
          <a:p>
            <a:r>
              <a:rPr lang="fr-FR" dirty="0"/>
              <a:t>Centralisation des outils et science ouverte</a:t>
            </a:r>
            <a:br>
              <a:rPr lang="fr-FR" dirty="0"/>
            </a:br>
            <a:r>
              <a:rPr lang="fr-FR" sz="2000" dirty="0">
                <a:solidFill>
                  <a:schemeClr val="bg1">
                    <a:lumMod val="50000"/>
                  </a:schemeClr>
                </a:solidFill>
              </a:rPr>
              <a:t>« centralisation » du web et « jardins fermés »</a:t>
            </a:r>
          </a:p>
        </p:txBody>
      </p:sp>
      <p:pic>
        <p:nvPicPr>
          <p:cNvPr id="7" name="Image 6">
            <a:extLst>
              <a:ext uri="{FF2B5EF4-FFF2-40B4-BE49-F238E27FC236}">
                <a16:creationId xmlns:a16="http://schemas.microsoft.com/office/drawing/2014/main" id="{D22E0BD4-4093-C6E4-77B1-FDE45B18D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001" y="1942740"/>
            <a:ext cx="7866192" cy="4550135"/>
          </a:xfrm>
          <a:prstGeom prst="rect">
            <a:avLst/>
          </a:prstGeom>
        </p:spPr>
      </p:pic>
      <p:sp>
        <p:nvSpPr>
          <p:cNvPr id="9" name="ZoneTexte 8">
            <a:extLst>
              <a:ext uri="{FF2B5EF4-FFF2-40B4-BE49-F238E27FC236}">
                <a16:creationId xmlns:a16="http://schemas.microsoft.com/office/drawing/2014/main" id="{96A4BBCB-723A-7F69-36D3-F1A67DFBBC5E}"/>
              </a:ext>
            </a:extLst>
          </p:cNvPr>
          <p:cNvSpPr txBox="1"/>
          <p:nvPr/>
        </p:nvSpPr>
        <p:spPr>
          <a:xfrm>
            <a:off x="4847771" y="6529483"/>
            <a:ext cx="6096000" cy="215444"/>
          </a:xfrm>
          <a:prstGeom prst="rect">
            <a:avLst/>
          </a:prstGeom>
          <a:noFill/>
        </p:spPr>
        <p:txBody>
          <a:bodyPr wrap="square">
            <a:spAutoFit/>
          </a:bodyPr>
          <a:lstStyle/>
          <a:p>
            <a:r>
              <a:rPr lang="fr-FR" sz="800" dirty="0">
                <a:hlinkClick r:id="rId4"/>
              </a:rPr>
              <a:t>https://www.scientificamerican.com/article/long-live-the-web/</a:t>
            </a:r>
            <a:r>
              <a:rPr lang="fr-FR" sz="800" dirty="0"/>
              <a:t> </a:t>
            </a:r>
          </a:p>
        </p:txBody>
      </p:sp>
    </p:spTree>
    <p:extLst>
      <p:ext uri="{BB962C8B-B14F-4D97-AF65-F5344CB8AC3E}">
        <p14:creationId xmlns:p14="http://schemas.microsoft.com/office/powerpoint/2010/main" val="2654226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CE3D-DE20-4B71-8EE2-ABAC5FE92F1B}"/>
              </a:ext>
            </a:extLst>
          </p:cNvPr>
          <p:cNvSpPr>
            <a:spLocks noGrp="1"/>
          </p:cNvSpPr>
          <p:nvPr>
            <p:ph type="title"/>
          </p:nvPr>
        </p:nvSpPr>
        <p:spPr>
          <a:xfrm>
            <a:off x="838200" y="365125"/>
            <a:ext cx="10515600" cy="1325563"/>
          </a:xfrm>
        </p:spPr>
        <p:txBody>
          <a:bodyPr/>
          <a:lstStyle/>
          <a:p>
            <a:r>
              <a:rPr lang="fr-FR" dirty="0"/>
              <a:t>Centralisation des outils et science ouverte</a:t>
            </a:r>
            <a:br>
              <a:rPr lang="fr-FR" dirty="0"/>
            </a:br>
            <a:r>
              <a:rPr lang="fr-FR" sz="2000" dirty="0">
                <a:solidFill>
                  <a:schemeClr val="bg1">
                    <a:lumMod val="50000"/>
                  </a:schemeClr>
                </a:solidFill>
              </a:rPr>
              <a:t>quelle décentralisation ?</a:t>
            </a:r>
          </a:p>
        </p:txBody>
      </p:sp>
      <p:sp>
        <p:nvSpPr>
          <p:cNvPr id="3" name="Espace réservé du contenu 2">
            <a:extLst>
              <a:ext uri="{FF2B5EF4-FFF2-40B4-BE49-F238E27FC236}">
                <a16:creationId xmlns:a16="http://schemas.microsoft.com/office/drawing/2014/main" id="{B4E8C5D3-B486-4A4E-B683-FDAB4DD41116}"/>
              </a:ext>
            </a:extLst>
          </p:cNvPr>
          <p:cNvSpPr>
            <a:spLocks noGrp="1"/>
          </p:cNvSpPr>
          <p:nvPr>
            <p:ph idx="1"/>
          </p:nvPr>
        </p:nvSpPr>
        <p:spPr/>
        <p:txBody>
          <a:bodyPr/>
          <a:lstStyle/>
          <a:p>
            <a:r>
              <a:rPr lang="fr-FR" dirty="0"/>
              <a:t>l’exemple du </a:t>
            </a:r>
            <a:r>
              <a:rPr lang="fr-FR" i="1" dirty="0"/>
              <a:t>Fediverse</a:t>
            </a:r>
          </a:p>
          <a:p>
            <a:pPr marL="0" indent="0">
              <a:buNone/>
            </a:pPr>
            <a:endParaRPr lang="fr-FR" dirty="0"/>
          </a:p>
        </p:txBody>
      </p:sp>
      <p:pic>
        <p:nvPicPr>
          <p:cNvPr id="4" name="Picture 2" descr="Panorama des médias sociaux 2023 – FredCavazza.net">
            <a:extLst>
              <a:ext uri="{FF2B5EF4-FFF2-40B4-BE49-F238E27FC236}">
                <a16:creationId xmlns:a16="http://schemas.microsoft.com/office/drawing/2014/main" id="{71D49497-9470-20A6-8B71-0C1788C5C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52" y="1208213"/>
            <a:ext cx="5459454" cy="54594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522E63-D25A-39C2-924E-F180779C4E0C}"/>
              </a:ext>
            </a:extLst>
          </p:cNvPr>
          <p:cNvSpPr/>
          <p:nvPr/>
        </p:nvSpPr>
        <p:spPr>
          <a:xfrm>
            <a:off x="6976652" y="6667667"/>
            <a:ext cx="4572000" cy="215444"/>
          </a:xfrm>
          <a:prstGeom prst="rect">
            <a:avLst/>
          </a:prstGeom>
        </p:spPr>
        <p:txBody>
          <a:bodyPr>
            <a:spAutoFit/>
          </a:bodyPr>
          <a:lstStyle/>
          <a:p>
            <a:r>
              <a:rPr lang="fr-FR" sz="800" dirty="0">
                <a:solidFill>
                  <a:schemeClr val="bg1"/>
                </a:solidFill>
              </a:rPr>
              <a:t>F. </a:t>
            </a:r>
            <a:r>
              <a:rPr lang="fr-FR" sz="800" dirty="0" err="1">
                <a:solidFill>
                  <a:schemeClr val="bg1"/>
                </a:solidFill>
              </a:rPr>
              <a:t>Cavazza</a:t>
            </a:r>
            <a:r>
              <a:rPr lang="fr-FR" sz="800" dirty="0">
                <a:solidFill>
                  <a:schemeClr val="bg1"/>
                </a:solidFill>
              </a:rPr>
              <a:t>, 2023, </a:t>
            </a:r>
            <a:r>
              <a:rPr lang="fr-FR" sz="800" dirty="0">
                <a:hlinkClick r:id="rId4"/>
              </a:rPr>
              <a:t>https://fredcavazza.net/2023/06/28/panorama-des-medias-sociaux-2023/</a:t>
            </a:r>
            <a:r>
              <a:rPr lang="fr-FR" sz="800" dirty="0"/>
              <a:t> </a:t>
            </a:r>
          </a:p>
        </p:txBody>
      </p:sp>
    </p:spTree>
    <p:extLst>
      <p:ext uri="{BB962C8B-B14F-4D97-AF65-F5344CB8AC3E}">
        <p14:creationId xmlns:p14="http://schemas.microsoft.com/office/powerpoint/2010/main" val="2304367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E8C5D3-B486-4A4E-B683-FDAB4DD41116}"/>
              </a:ext>
            </a:extLst>
          </p:cNvPr>
          <p:cNvSpPr>
            <a:spLocks noGrp="1"/>
          </p:cNvSpPr>
          <p:nvPr>
            <p:ph idx="1"/>
          </p:nvPr>
        </p:nvSpPr>
        <p:spPr/>
        <p:txBody>
          <a:bodyPr/>
          <a:lstStyle/>
          <a:p>
            <a:r>
              <a:rPr lang="fr-FR" dirty="0"/>
              <a:t>quelle place pour les initiatives institutionnelles ?</a:t>
            </a:r>
          </a:p>
          <a:p>
            <a:pPr lvl="1"/>
            <a:r>
              <a:rPr lang="fr-FR" dirty="0"/>
              <a:t>pour déposer des documents : </a:t>
            </a:r>
            <a:r>
              <a:rPr lang="fr-FR" dirty="0">
                <a:hlinkClick r:id="rId3"/>
              </a:rPr>
              <a:t>HAL</a:t>
            </a:r>
            <a:r>
              <a:rPr lang="fr-FR" dirty="0"/>
              <a:t> et les archives ouvertes</a:t>
            </a:r>
          </a:p>
          <a:p>
            <a:pPr lvl="1"/>
            <a:r>
              <a:rPr lang="fr-FR" dirty="0"/>
              <a:t>pour diffuser des vidéos : </a:t>
            </a:r>
            <a:r>
              <a:rPr lang="fr-FR" dirty="0" err="1">
                <a:hlinkClick r:id="rId4"/>
              </a:rPr>
              <a:t>CanalU</a:t>
            </a:r>
            <a:endParaRPr lang="fr-FR" dirty="0"/>
          </a:p>
          <a:p>
            <a:pPr lvl="1"/>
            <a:endParaRPr lang="fr-FR" dirty="0"/>
          </a:p>
          <a:p>
            <a:pPr lvl="1"/>
            <a:endParaRPr lang="fr-FR" dirty="0"/>
          </a:p>
          <a:p>
            <a:pPr marL="0" indent="0">
              <a:buNone/>
            </a:pPr>
            <a:endParaRPr lang="fr-FR" dirty="0"/>
          </a:p>
        </p:txBody>
      </p:sp>
      <p:pic>
        <p:nvPicPr>
          <p:cNvPr id="8" name="Image 7">
            <a:extLst>
              <a:ext uri="{FF2B5EF4-FFF2-40B4-BE49-F238E27FC236}">
                <a16:creationId xmlns:a16="http://schemas.microsoft.com/office/drawing/2014/main" id="{562D6E99-16E7-7ABD-F1C2-E3A20A044C23}"/>
              </a:ext>
            </a:extLst>
          </p:cNvPr>
          <p:cNvPicPr>
            <a:picLocks noChangeAspect="1"/>
          </p:cNvPicPr>
          <p:nvPr/>
        </p:nvPicPr>
        <p:blipFill rotWithShape="1">
          <a:blip r:embed="rId5">
            <a:extLst>
              <a:ext uri="{28A0092B-C50C-407E-A947-70E740481C1C}">
                <a14:useLocalDpi xmlns:a14="http://schemas.microsoft.com/office/drawing/2010/main" val="0"/>
              </a:ext>
            </a:extLst>
          </a:blip>
          <a:srcRect t="6946"/>
          <a:stretch/>
        </p:blipFill>
        <p:spPr>
          <a:xfrm>
            <a:off x="1701215" y="3821277"/>
            <a:ext cx="4262371" cy="2818263"/>
          </a:xfrm>
          <a:prstGeom prst="rect">
            <a:avLst/>
          </a:prstGeom>
        </p:spPr>
      </p:pic>
      <p:pic>
        <p:nvPicPr>
          <p:cNvPr id="10" name="Image 9">
            <a:extLst>
              <a:ext uri="{FF2B5EF4-FFF2-40B4-BE49-F238E27FC236}">
                <a16:creationId xmlns:a16="http://schemas.microsoft.com/office/drawing/2014/main" id="{858D5FF8-AE31-C845-AE35-6741C33E4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6019" y="3821276"/>
            <a:ext cx="3948625" cy="2818264"/>
          </a:xfrm>
          <a:prstGeom prst="rect">
            <a:avLst/>
          </a:prstGeom>
        </p:spPr>
      </p:pic>
    </p:spTree>
    <p:extLst>
      <p:ext uri="{BB962C8B-B14F-4D97-AF65-F5344CB8AC3E}">
        <p14:creationId xmlns:p14="http://schemas.microsoft.com/office/powerpoint/2010/main" val="3575246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FDC58D7-5D31-D6BE-1CD6-BD0D39C1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954" y="230040"/>
            <a:ext cx="6010091" cy="6258628"/>
          </a:xfrm>
          <a:prstGeom prst="rect">
            <a:avLst/>
          </a:prstGeom>
        </p:spPr>
      </p:pic>
      <p:sp>
        <p:nvSpPr>
          <p:cNvPr id="6" name="ZoneTexte 5">
            <a:extLst>
              <a:ext uri="{FF2B5EF4-FFF2-40B4-BE49-F238E27FC236}">
                <a16:creationId xmlns:a16="http://schemas.microsoft.com/office/drawing/2014/main" id="{3420A104-225F-9020-D3F0-5E808DE35DA5}"/>
              </a:ext>
            </a:extLst>
          </p:cNvPr>
          <p:cNvSpPr txBox="1"/>
          <p:nvPr/>
        </p:nvSpPr>
        <p:spPr>
          <a:xfrm>
            <a:off x="3302540" y="6488668"/>
            <a:ext cx="6099242" cy="369332"/>
          </a:xfrm>
          <a:prstGeom prst="rect">
            <a:avLst/>
          </a:prstGeom>
          <a:noFill/>
        </p:spPr>
        <p:txBody>
          <a:bodyPr wrap="square">
            <a:spAutoFit/>
          </a:bodyPr>
          <a:lstStyle/>
          <a:p>
            <a:pPr algn="ctr"/>
            <a:r>
              <a:rPr lang="fr-FR" dirty="0">
                <a:hlinkClick r:id="rId4"/>
              </a:rPr>
              <a:t>https://sygefor.reseau-urfist.fr/#/training/10399/</a:t>
            </a:r>
            <a:r>
              <a:rPr lang="fr-FR" dirty="0"/>
              <a:t> </a:t>
            </a:r>
          </a:p>
        </p:txBody>
      </p:sp>
    </p:spTree>
    <p:extLst>
      <p:ext uri="{BB962C8B-B14F-4D97-AF65-F5344CB8AC3E}">
        <p14:creationId xmlns:p14="http://schemas.microsoft.com/office/powerpoint/2010/main" val="4619779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46ABDE-9B94-4CD6-8AFD-41E514AC9032}"/>
              </a:ext>
            </a:extLst>
          </p:cNvPr>
          <p:cNvSpPr>
            <a:spLocks noGrp="1"/>
          </p:cNvSpPr>
          <p:nvPr>
            <p:ph type="title"/>
          </p:nvPr>
        </p:nvSpPr>
        <p:spPr/>
        <p:txBody>
          <a:bodyPr/>
          <a:lstStyle/>
          <a:p>
            <a:r>
              <a:rPr lang="fr-FR" dirty="0"/>
              <a:t>Centralisation des outils et science ouverte</a:t>
            </a:r>
            <a:br>
              <a:rPr lang="fr-FR" dirty="0"/>
            </a:br>
            <a:r>
              <a:rPr lang="fr-FR" sz="2000" dirty="0">
                <a:solidFill>
                  <a:schemeClr val="bg1">
                    <a:lumMod val="50000"/>
                  </a:schemeClr>
                </a:solidFill>
              </a:rPr>
              <a:t>quelques attendus</a:t>
            </a:r>
            <a:endParaRPr lang="fr-FR" dirty="0"/>
          </a:p>
        </p:txBody>
      </p:sp>
      <p:sp>
        <p:nvSpPr>
          <p:cNvPr id="4" name="Espace réservé du contenu 3">
            <a:extLst>
              <a:ext uri="{FF2B5EF4-FFF2-40B4-BE49-F238E27FC236}">
                <a16:creationId xmlns:a16="http://schemas.microsoft.com/office/drawing/2014/main" id="{19318C56-BF65-46CD-99B5-5BF83DFCB88A}"/>
              </a:ext>
            </a:extLst>
          </p:cNvPr>
          <p:cNvSpPr>
            <a:spLocks noGrp="1"/>
          </p:cNvSpPr>
          <p:nvPr>
            <p:ph idx="1"/>
          </p:nvPr>
        </p:nvSpPr>
        <p:spPr/>
        <p:txBody>
          <a:bodyPr/>
          <a:lstStyle/>
          <a:p>
            <a:pPr marL="0" indent="0">
              <a:buNone/>
            </a:pPr>
            <a:endParaRPr lang="fr-FR" sz="2800" dirty="0"/>
          </a:p>
          <a:p>
            <a:pPr marL="457200" lvl="1" indent="0">
              <a:lnSpc>
                <a:spcPct val="150000"/>
              </a:lnSpc>
              <a:spcBef>
                <a:spcPts val="600"/>
              </a:spcBef>
              <a:spcAft>
                <a:spcPts val="600"/>
              </a:spcAft>
              <a:buNone/>
            </a:pPr>
            <a:r>
              <a:rPr lang="fr-FR" dirty="0"/>
              <a:t>présence numérique → page institutionnelle</a:t>
            </a:r>
          </a:p>
          <a:p>
            <a:pPr marL="457200" lvl="1" indent="0">
              <a:lnSpc>
                <a:spcPct val="150000"/>
              </a:lnSpc>
              <a:spcBef>
                <a:spcPts val="600"/>
              </a:spcBef>
              <a:spcAft>
                <a:spcPts val="600"/>
              </a:spcAft>
              <a:buNone/>
            </a:pPr>
            <a:r>
              <a:rPr lang="fr-FR" dirty="0"/>
              <a:t>science ouverte et </a:t>
            </a:r>
            <a:r>
              <a:rPr lang="fr-FR" i="1" dirty="0"/>
              <a:t>open access </a:t>
            </a:r>
            <a:r>
              <a:rPr lang="fr-FR" dirty="0"/>
              <a:t>→ identifiants, archives ouvertes</a:t>
            </a:r>
          </a:p>
          <a:p>
            <a:pPr marL="457200" lvl="1" indent="0">
              <a:lnSpc>
                <a:spcPct val="150000"/>
              </a:lnSpc>
              <a:spcBef>
                <a:spcPts val="600"/>
              </a:spcBef>
              <a:spcAft>
                <a:spcPts val="600"/>
              </a:spcAft>
              <a:buNone/>
            </a:pPr>
            <a:r>
              <a:rPr lang="fr-FR" dirty="0"/>
              <a:t>respect du droit → contrat d’édition, licences</a:t>
            </a:r>
          </a:p>
          <a:p>
            <a:pPr marL="457200" lvl="1" indent="0">
              <a:lnSpc>
                <a:spcPct val="150000"/>
              </a:lnSpc>
              <a:spcBef>
                <a:spcPts val="600"/>
              </a:spcBef>
              <a:spcAft>
                <a:spcPts val="600"/>
              </a:spcAft>
              <a:buNone/>
            </a:pPr>
            <a:r>
              <a:rPr lang="fr-FR" dirty="0"/>
              <a:t>pratiques éthiques → prises de position responsables</a:t>
            </a:r>
          </a:p>
          <a:p>
            <a:endParaRPr lang="fr-FR" dirty="0"/>
          </a:p>
        </p:txBody>
      </p:sp>
    </p:spTree>
    <p:extLst>
      <p:ext uri="{BB962C8B-B14F-4D97-AF65-F5344CB8AC3E}">
        <p14:creationId xmlns:p14="http://schemas.microsoft.com/office/powerpoint/2010/main" val="4269725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9A9423-E5C4-481C-97ED-610F0CCA8815}"/>
              </a:ext>
            </a:extLst>
          </p:cNvPr>
          <p:cNvSpPr/>
          <p:nvPr/>
        </p:nvSpPr>
        <p:spPr>
          <a:xfrm>
            <a:off x="2129299" y="2291973"/>
            <a:ext cx="8248650" cy="2876493"/>
          </a:xfrm>
          <a:prstGeom prst="rect">
            <a:avLst/>
          </a:prstGeom>
        </p:spPr>
        <p:txBody>
          <a:bodyPr wrap="square">
            <a:spAutoFit/>
          </a:bodyPr>
          <a:lstStyle/>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indent="-180975">
              <a:lnSpc>
                <a:spcPct val="150000"/>
              </a:lnSpc>
            </a:pPr>
            <a:endParaRPr lang="fr-FR" sz="2200" b="1" dirty="0">
              <a:solidFill>
                <a:srgbClr val="13C1C2"/>
              </a:solidFill>
            </a:endParaRPr>
          </a:p>
          <a:p>
            <a:pPr marL="180975" lvl="0" indent="-180975"/>
            <a:r>
              <a:rPr lang="fr-FR" sz="2000" dirty="0">
                <a:solidFill>
                  <a:prstClr val="white">
                    <a:lumMod val="50000"/>
                  </a:prstClr>
                </a:solidFill>
              </a:rPr>
              <a:t>enjeux communicationnels et éthiques</a:t>
            </a:r>
            <a:endParaRPr lang="fr-FR" sz="2200" b="1" dirty="0">
              <a:solidFill>
                <a:srgbClr val="13C1C2"/>
              </a:solidFill>
            </a:endParaRPr>
          </a:p>
          <a:p>
            <a:pPr marL="180975" indent="-180975">
              <a:lnSpc>
                <a:spcPct val="150000"/>
              </a:lnSpc>
            </a:pPr>
            <a:r>
              <a:rPr lang="fr-FR" sz="2200" b="1" dirty="0">
                <a:solidFill>
                  <a:srgbClr val="13C1C2"/>
                </a:solidFill>
              </a:rPr>
              <a:t>Décloisonnement de la recherche et engagement public</a:t>
            </a:r>
          </a:p>
        </p:txBody>
      </p:sp>
    </p:spTree>
    <p:extLst>
      <p:ext uri="{BB962C8B-B14F-4D97-AF65-F5344CB8AC3E}">
        <p14:creationId xmlns:p14="http://schemas.microsoft.com/office/powerpoint/2010/main" val="1240764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CDB1A73-43EA-4BF5-9F6D-4D70E7A6B09C}"/>
              </a:ext>
            </a:extLst>
          </p:cNvPr>
          <p:cNvSpPr>
            <a:spLocks noGrp="1"/>
          </p:cNvSpPr>
          <p:nvPr>
            <p:ph type="title"/>
          </p:nvPr>
        </p:nvSpPr>
        <p:spPr/>
        <p:txBody>
          <a:bodyPr/>
          <a:lstStyle/>
          <a:p>
            <a:r>
              <a:rPr lang="fr-FR" dirty="0"/>
              <a:t>Communication scientifique et visibilité</a:t>
            </a:r>
            <a:br>
              <a:rPr lang="fr-FR" dirty="0"/>
            </a:br>
            <a:r>
              <a:rPr lang="fr-FR" sz="2000" dirty="0">
                <a:solidFill>
                  <a:schemeClr val="bg1">
                    <a:lumMod val="50000"/>
                  </a:schemeClr>
                </a:solidFill>
              </a:rPr>
              <a:t>Cadre général</a:t>
            </a:r>
          </a:p>
        </p:txBody>
      </p:sp>
      <p:pic>
        <p:nvPicPr>
          <p:cNvPr id="8" name="Image 7">
            <a:extLst>
              <a:ext uri="{FF2B5EF4-FFF2-40B4-BE49-F238E27FC236}">
                <a16:creationId xmlns:a16="http://schemas.microsoft.com/office/drawing/2014/main" id="{A285ED74-88F2-A8C6-F887-DBA148E61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575" y="2329139"/>
            <a:ext cx="9335803" cy="4115374"/>
          </a:xfrm>
          <a:prstGeom prst="rect">
            <a:avLst/>
          </a:prstGeom>
        </p:spPr>
      </p:pic>
      <p:sp>
        <p:nvSpPr>
          <p:cNvPr id="10" name="ZoneTexte 9">
            <a:extLst>
              <a:ext uri="{FF2B5EF4-FFF2-40B4-BE49-F238E27FC236}">
                <a16:creationId xmlns:a16="http://schemas.microsoft.com/office/drawing/2014/main" id="{BE9EC2FA-FBC5-3E91-3856-F83A862EBB40}"/>
              </a:ext>
            </a:extLst>
          </p:cNvPr>
          <p:cNvSpPr txBox="1"/>
          <p:nvPr/>
        </p:nvSpPr>
        <p:spPr>
          <a:xfrm>
            <a:off x="2037383" y="6556831"/>
            <a:ext cx="8932995" cy="215444"/>
          </a:xfrm>
          <a:prstGeom prst="rect">
            <a:avLst/>
          </a:prstGeom>
          <a:noFill/>
        </p:spPr>
        <p:txBody>
          <a:bodyPr wrap="square">
            <a:spAutoFit/>
          </a:bodyPr>
          <a:lstStyle/>
          <a:p>
            <a:r>
              <a:rPr lang="fr-FR" sz="800" dirty="0">
                <a:solidFill>
                  <a:schemeClr val="bg1"/>
                </a:solidFill>
              </a:rPr>
              <a:t>Code de la recherche, article </a:t>
            </a:r>
            <a:r>
              <a:rPr lang="fr-FR" sz="800" dirty="0" err="1">
                <a:solidFill>
                  <a:schemeClr val="bg1"/>
                </a:solidFill>
              </a:rPr>
              <a:t>L411</a:t>
            </a:r>
            <a:r>
              <a:rPr lang="fr-FR" sz="800" dirty="0">
                <a:solidFill>
                  <a:schemeClr val="bg1"/>
                </a:solidFill>
              </a:rPr>
              <a:t>-1, modifié par LOI </a:t>
            </a:r>
            <a:r>
              <a:rPr lang="fr-FR" sz="800" dirty="0" err="1">
                <a:solidFill>
                  <a:schemeClr val="bg1"/>
                </a:solidFill>
              </a:rPr>
              <a:t>n°2020-1674</a:t>
            </a:r>
            <a:r>
              <a:rPr lang="fr-FR" sz="800" dirty="0">
                <a:solidFill>
                  <a:schemeClr val="bg1"/>
                </a:solidFill>
              </a:rPr>
              <a:t> du 24 décembre 2020 - art. 33, </a:t>
            </a:r>
            <a:r>
              <a:rPr lang="fr-FR" sz="800" dirty="0">
                <a:hlinkClick r:id="rId4"/>
              </a:rPr>
              <a:t>https://www.legifrance.gouv.fr/codes/id/LEGIARTI000042813489/2020-12-27</a:t>
            </a:r>
            <a:r>
              <a:rPr lang="fr-FR" sz="800" dirty="0"/>
              <a:t> </a:t>
            </a:r>
          </a:p>
        </p:txBody>
      </p:sp>
      <p:sp>
        <p:nvSpPr>
          <p:cNvPr id="11" name="Rectangle 10">
            <a:extLst>
              <a:ext uri="{FF2B5EF4-FFF2-40B4-BE49-F238E27FC236}">
                <a16:creationId xmlns:a16="http://schemas.microsoft.com/office/drawing/2014/main" id="{0E863307-D7E3-055B-8AE0-2CE4DA644565}"/>
              </a:ext>
            </a:extLst>
          </p:cNvPr>
          <p:cNvSpPr/>
          <p:nvPr/>
        </p:nvSpPr>
        <p:spPr>
          <a:xfrm>
            <a:off x="1634575" y="4442984"/>
            <a:ext cx="9335802" cy="598915"/>
          </a:xfrm>
          <a:prstGeom prst="rect">
            <a:avLst/>
          </a:prstGeom>
          <a:noFill/>
          <a:ln w="38100">
            <a:solidFill>
              <a:srgbClr val="13C1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E0518E9F-1FFA-2D36-AFB6-2BAA59EB9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575" y="1968137"/>
            <a:ext cx="2457793" cy="304843"/>
          </a:xfrm>
          <a:prstGeom prst="rect">
            <a:avLst/>
          </a:prstGeom>
        </p:spPr>
      </p:pic>
    </p:spTree>
    <p:extLst>
      <p:ext uri="{BB962C8B-B14F-4D97-AF65-F5344CB8AC3E}">
        <p14:creationId xmlns:p14="http://schemas.microsoft.com/office/powerpoint/2010/main" val="3596368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8C72D1-6F10-4ABA-AF7D-F4FC20EC638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189820" y="1785645"/>
            <a:ext cx="7812360" cy="4882725"/>
          </a:xfrm>
          <a:prstGeom prst="rect">
            <a:avLst/>
          </a:prstGeom>
          <a:effectLst/>
        </p:spPr>
      </p:pic>
      <p:sp>
        <p:nvSpPr>
          <p:cNvPr id="7" name="Rectangle 6">
            <a:extLst>
              <a:ext uri="{FF2B5EF4-FFF2-40B4-BE49-F238E27FC236}">
                <a16:creationId xmlns:a16="http://schemas.microsoft.com/office/drawing/2014/main" id="{E01768D5-9CCF-449C-9741-C85715641F06}"/>
              </a:ext>
            </a:extLst>
          </p:cNvPr>
          <p:cNvSpPr/>
          <p:nvPr/>
        </p:nvSpPr>
        <p:spPr>
          <a:xfrm>
            <a:off x="2999910" y="6668370"/>
            <a:ext cx="6192180" cy="215444"/>
          </a:xfrm>
          <a:prstGeom prst="rect">
            <a:avLst/>
          </a:prstGeom>
        </p:spPr>
        <p:txBody>
          <a:bodyPr wrap="square">
            <a:spAutoFit/>
          </a:bodyPr>
          <a:lstStyle/>
          <a:p>
            <a:pPr algn="ctr"/>
            <a:r>
              <a:rPr lang="fr-FR" sz="800" dirty="0">
                <a:solidFill>
                  <a:prstClr val="black"/>
                </a:solidFill>
                <a:latin typeface="Candara"/>
                <a:hlinkClick r:id="rId4"/>
              </a:rPr>
              <a:t>https://blogs.esa.int/exploration/category/astronauts/thomas-pesquet/</a:t>
            </a:r>
            <a:r>
              <a:rPr lang="fr-FR" sz="800" dirty="0">
                <a:solidFill>
                  <a:prstClr val="black"/>
                </a:solidFill>
                <a:latin typeface="Candara"/>
              </a:rPr>
              <a:t> </a:t>
            </a:r>
          </a:p>
        </p:txBody>
      </p:sp>
      <p:sp>
        <p:nvSpPr>
          <p:cNvPr id="3" name="Titre 3">
            <a:extLst>
              <a:ext uri="{FF2B5EF4-FFF2-40B4-BE49-F238E27FC236}">
                <a16:creationId xmlns:a16="http://schemas.microsoft.com/office/drawing/2014/main" id="{35D89D94-C0F8-6541-07B5-7AD705DDE2BB}"/>
              </a:ext>
            </a:extLst>
          </p:cNvPr>
          <p:cNvSpPr>
            <a:spLocks noGrp="1"/>
          </p:cNvSpPr>
          <p:nvPr>
            <p:ph type="title"/>
          </p:nvPr>
        </p:nvSpPr>
        <p:spPr>
          <a:xfrm>
            <a:off x="838200" y="365125"/>
            <a:ext cx="10515600" cy="1325563"/>
          </a:xfrm>
        </p:spPr>
        <p:txBody>
          <a:bodyPr/>
          <a:lstStyle/>
          <a:p>
            <a:r>
              <a:rPr lang="fr-FR" dirty="0"/>
              <a:t>Communication scientifique et visibilité</a:t>
            </a:r>
            <a:br>
              <a:rPr lang="fr-FR" dirty="0"/>
            </a:br>
            <a:r>
              <a:rPr lang="fr-FR" sz="2000" dirty="0">
                <a:solidFill>
                  <a:schemeClr val="bg1">
                    <a:lumMod val="50000"/>
                  </a:schemeClr>
                </a:solidFill>
              </a:rPr>
              <a:t>Enjeux pour l’institution</a:t>
            </a:r>
          </a:p>
        </p:txBody>
      </p:sp>
    </p:spTree>
    <p:extLst>
      <p:ext uri="{BB962C8B-B14F-4D97-AF65-F5344CB8AC3E}">
        <p14:creationId xmlns:p14="http://schemas.microsoft.com/office/powerpoint/2010/main" val="35932314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a:extLst>
              <a:ext uri="{FF2B5EF4-FFF2-40B4-BE49-F238E27FC236}">
                <a16:creationId xmlns:a16="http://schemas.microsoft.com/office/drawing/2014/main" id="{36426501-1034-41CB-82BD-2C341E3C8366}"/>
              </a:ext>
            </a:extLst>
          </p:cNvPr>
          <p:cNvSpPr/>
          <p:nvPr/>
        </p:nvSpPr>
        <p:spPr>
          <a:xfrm>
            <a:off x="3347048" y="2422430"/>
            <a:ext cx="5871737" cy="34272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15000"/>
              </a:lnSpc>
            </a:pPr>
            <a:r>
              <a:rPr lang="fr-FR" sz="2800" i="1" spc="-1" dirty="0">
                <a:solidFill>
                  <a:prstClr val="white"/>
                </a:solidFill>
                <a:ea typeface="Arial"/>
              </a:rPr>
              <a:t>Publish or Perish</a:t>
            </a:r>
            <a:endParaRPr lang="fr-FR" sz="2800" spc="-1" dirty="0">
              <a:solidFill>
                <a:prstClr val="white"/>
              </a:solidFill>
            </a:endParaRPr>
          </a:p>
          <a:p>
            <a:pPr algn="ctr">
              <a:lnSpc>
                <a:spcPct val="115000"/>
              </a:lnSpc>
              <a:spcBef>
                <a:spcPts val="1599"/>
              </a:spcBef>
            </a:pPr>
            <a:r>
              <a:rPr lang="fr-FR" sz="2800" spc="-1" dirty="0">
                <a:solidFill>
                  <a:prstClr val="white"/>
                </a:solidFill>
                <a:ea typeface="Arial"/>
              </a:rPr>
              <a:t>+</a:t>
            </a:r>
            <a:endParaRPr lang="fr-FR" sz="2800" spc="-1" dirty="0">
              <a:solidFill>
                <a:prstClr val="white"/>
              </a:solidFill>
            </a:endParaRPr>
          </a:p>
          <a:p>
            <a:pPr algn="ctr">
              <a:lnSpc>
                <a:spcPct val="115000"/>
              </a:lnSpc>
              <a:spcBef>
                <a:spcPts val="1599"/>
              </a:spcBef>
            </a:pPr>
            <a:r>
              <a:rPr lang="fr-FR" sz="2800" i="1" spc="-1" dirty="0">
                <a:solidFill>
                  <a:srgbClr val="13C1C2"/>
                </a:solidFill>
                <a:ea typeface="Arial"/>
              </a:rPr>
              <a:t>Be visible </a:t>
            </a:r>
            <a:r>
              <a:rPr lang="fr-FR" sz="2800" i="1" spc="-1" dirty="0">
                <a:solidFill>
                  <a:prstClr val="white"/>
                </a:solidFill>
                <a:ea typeface="Arial"/>
              </a:rPr>
              <a:t>or Vanish</a:t>
            </a:r>
            <a:endParaRPr lang="fr-FR" sz="2800" spc="-1" dirty="0">
              <a:solidFill>
                <a:prstClr val="white"/>
              </a:solidFill>
            </a:endParaRPr>
          </a:p>
          <a:p>
            <a:pPr algn="ctr">
              <a:lnSpc>
                <a:spcPct val="115000"/>
              </a:lnSpc>
              <a:spcBef>
                <a:spcPts val="1599"/>
              </a:spcBef>
            </a:pPr>
            <a:r>
              <a:rPr lang="fr-FR" sz="2800" spc="-1" dirty="0">
                <a:solidFill>
                  <a:prstClr val="white"/>
                </a:solidFill>
                <a:ea typeface="Arial"/>
              </a:rPr>
              <a:t>+</a:t>
            </a:r>
            <a:endParaRPr lang="fr-FR" sz="2800" spc="-1" dirty="0">
              <a:solidFill>
                <a:prstClr val="white"/>
              </a:solidFill>
            </a:endParaRPr>
          </a:p>
          <a:p>
            <a:pPr algn="ctr">
              <a:spcBef>
                <a:spcPts val="1599"/>
              </a:spcBef>
            </a:pPr>
            <a:r>
              <a:rPr lang="fr-FR" sz="2800" i="1" spc="-1" dirty="0">
                <a:solidFill>
                  <a:srgbClr val="13C1C2"/>
                </a:solidFill>
              </a:rPr>
              <a:t>Promote</a:t>
            </a:r>
            <a:r>
              <a:rPr lang="fr-FR" sz="2800" i="1" spc="-1" dirty="0">
                <a:solidFill>
                  <a:srgbClr val="99CB38"/>
                </a:solidFill>
              </a:rPr>
              <a:t> </a:t>
            </a:r>
            <a:r>
              <a:rPr lang="fr-FR" sz="2800" i="1" spc="-1" dirty="0">
                <a:solidFill>
                  <a:prstClr val="white"/>
                </a:solidFill>
              </a:rPr>
              <a:t>or Perish</a:t>
            </a:r>
          </a:p>
          <a:p>
            <a:pPr algn="ctr">
              <a:spcBef>
                <a:spcPts val="1599"/>
              </a:spcBef>
            </a:pPr>
            <a:endParaRPr lang="fr-FR" sz="3000" spc="-1" dirty="0">
              <a:solidFill>
                <a:prstClr val="black"/>
              </a:solidFill>
              <a:latin typeface="Candara"/>
            </a:endParaRPr>
          </a:p>
        </p:txBody>
      </p:sp>
      <p:sp>
        <p:nvSpPr>
          <p:cNvPr id="4" name="Titre 3">
            <a:extLst>
              <a:ext uri="{FF2B5EF4-FFF2-40B4-BE49-F238E27FC236}">
                <a16:creationId xmlns:a16="http://schemas.microsoft.com/office/drawing/2014/main" id="{ACDB1A73-43EA-4BF5-9F6D-4D70E7A6B09C}"/>
              </a:ext>
            </a:extLst>
          </p:cNvPr>
          <p:cNvSpPr>
            <a:spLocks noGrp="1"/>
          </p:cNvSpPr>
          <p:nvPr>
            <p:ph type="title"/>
          </p:nvPr>
        </p:nvSpPr>
        <p:spPr/>
        <p:txBody>
          <a:bodyPr/>
          <a:lstStyle/>
          <a:p>
            <a:r>
              <a:rPr lang="fr-FR" dirty="0"/>
              <a:t>Communication scientifique et visibilité</a:t>
            </a:r>
            <a:br>
              <a:rPr lang="fr-FR" dirty="0"/>
            </a:br>
            <a:r>
              <a:rPr lang="fr-FR" sz="2000" dirty="0">
                <a:solidFill>
                  <a:schemeClr val="bg1">
                    <a:lumMod val="50000"/>
                  </a:schemeClr>
                </a:solidFill>
              </a:rPr>
              <a:t>Enjeux pour le chercheur</a:t>
            </a:r>
          </a:p>
        </p:txBody>
      </p:sp>
    </p:spTree>
    <p:extLst>
      <p:ext uri="{BB962C8B-B14F-4D97-AF65-F5344CB8AC3E}">
        <p14:creationId xmlns:p14="http://schemas.microsoft.com/office/powerpoint/2010/main" val="247213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A6EC996-26DC-530E-5CB4-856982F98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82839" y="2722081"/>
            <a:ext cx="7684039" cy="1989619"/>
          </a:xfrm>
          <a:prstGeom prst="rect">
            <a:avLst/>
          </a:prstGeom>
        </p:spPr>
      </p:pic>
      <p:sp>
        <p:nvSpPr>
          <p:cNvPr id="5" name="Rectangle 4">
            <a:extLst>
              <a:ext uri="{FF2B5EF4-FFF2-40B4-BE49-F238E27FC236}">
                <a16:creationId xmlns:a16="http://schemas.microsoft.com/office/drawing/2014/main" id="{F690E793-FA22-C632-E3B8-2AFFBE1EDB55}"/>
              </a:ext>
            </a:extLst>
          </p:cNvPr>
          <p:cNvSpPr/>
          <p:nvPr/>
        </p:nvSpPr>
        <p:spPr>
          <a:xfrm>
            <a:off x="9608244" y="4711700"/>
            <a:ext cx="773832" cy="230832"/>
          </a:xfrm>
          <a:prstGeom prst="rect">
            <a:avLst/>
          </a:prstGeom>
        </p:spPr>
        <p:txBody>
          <a:bodyPr wrap="square">
            <a:spAutoFit/>
          </a:bodyPr>
          <a:lstStyle/>
          <a:p>
            <a:pPr defTabSz="914400"/>
            <a:r>
              <a:rPr lang="fr-FR" sz="900" dirty="0">
                <a:solidFill>
                  <a:prstClr val="black"/>
                </a:solidFill>
                <a:latin typeface="Candara" panose="020E0502030303020204" pitchFamily="34" charset="0"/>
                <a:hlinkClick r:id="rId4"/>
              </a:rPr>
              <a:t>E. Dubois</a:t>
            </a:r>
            <a:endParaRPr lang="fr-FR" sz="900" dirty="0">
              <a:solidFill>
                <a:prstClr val="black"/>
              </a:solidFill>
              <a:latin typeface="Candara" panose="020E0502030303020204" pitchFamily="34" charset="0"/>
            </a:endParaRPr>
          </a:p>
        </p:txBody>
      </p:sp>
    </p:spTree>
    <p:extLst>
      <p:ext uri="{BB962C8B-B14F-4D97-AF65-F5344CB8AC3E}">
        <p14:creationId xmlns:p14="http://schemas.microsoft.com/office/powerpoint/2010/main" val="936950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rganigramme 29"/>
          <p:cNvGraphicFramePr/>
          <p:nvPr>
            <p:extLst>
              <p:ext uri="{D42A27DB-BD31-4B8C-83A1-F6EECF244321}">
                <p14:modId xmlns:p14="http://schemas.microsoft.com/office/powerpoint/2010/main" val="3512268726"/>
              </p:ext>
            </p:extLst>
          </p:nvPr>
        </p:nvGraphicFramePr>
        <p:xfrm>
          <a:off x="993982" y="1171239"/>
          <a:ext cx="10204035" cy="4764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D10E6219-683C-4B06-9CD9-0192601DFF3C}"/>
              </a:ext>
            </a:extLst>
          </p:cNvPr>
          <p:cNvSpPr txBox="1"/>
          <p:nvPr/>
        </p:nvSpPr>
        <p:spPr>
          <a:xfrm>
            <a:off x="1209658" y="3553545"/>
            <a:ext cx="1944216" cy="1792798"/>
          </a:xfrm>
          <a:prstGeom prst="rect">
            <a:avLst/>
          </a:prstGeom>
          <a:noFill/>
        </p:spPr>
        <p:txBody>
          <a:bodyPr wrap="square" rtlCol="0">
            <a:spAutoFit/>
          </a:bodyPr>
          <a:lstStyle/>
          <a:p>
            <a:pPr algn="ctr" defTabSz="622300">
              <a:spcAft>
                <a:spcPts val="300"/>
              </a:spcAft>
            </a:pPr>
            <a:br>
              <a:rPr lang="fr-FR" sz="1400" b="1" dirty="0">
                <a:solidFill>
                  <a:prstClr val="white"/>
                </a:solidFill>
              </a:rPr>
            </a:br>
            <a:r>
              <a:rPr lang="fr-FR" sz="1400" b="1" dirty="0">
                <a:solidFill>
                  <a:prstClr val="white"/>
                </a:solidFill>
              </a:rPr>
              <a:t>publication</a:t>
            </a:r>
            <a:br>
              <a:rPr lang="fr-FR" sz="1400" b="1" dirty="0">
                <a:solidFill>
                  <a:prstClr val="white"/>
                </a:solidFill>
              </a:rPr>
            </a:br>
            <a:endParaRPr lang="fr-FR" sz="1400" b="1" dirty="0">
              <a:solidFill>
                <a:prstClr val="white"/>
              </a:solidFill>
            </a:endParaRPr>
          </a:p>
          <a:p>
            <a:pPr algn="ctr" defTabSz="622300">
              <a:spcAft>
                <a:spcPts val="300"/>
              </a:spcAft>
            </a:pPr>
            <a:r>
              <a:rPr lang="fr-FR" sz="1100" dirty="0">
                <a:solidFill>
                  <a:prstClr val="white"/>
                </a:solidFill>
              </a:rPr>
              <a:t>présentation</a:t>
            </a:r>
            <a:br>
              <a:rPr lang="fr-FR" sz="1100" dirty="0">
                <a:solidFill>
                  <a:prstClr val="white"/>
                </a:solidFill>
              </a:rPr>
            </a:br>
            <a:r>
              <a:rPr lang="fr-FR" sz="1100" dirty="0">
                <a:solidFill>
                  <a:prstClr val="white"/>
                </a:solidFill>
              </a:rPr>
              <a:t>de son profil, ses activités</a:t>
            </a:r>
            <a:br>
              <a:rPr lang="fr-FR" sz="1100" dirty="0">
                <a:solidFill>
                  <a:prstClr val="white"/>
                </a:solidFill>
              </a:rPr>
            </a:br>
            <a:br>
              <a:rPr lang="fr-FR" sz="1100" dirty="0">
                <a:solidFill>
                  <a:prstClr val="white"/>
                </a:solidFill>
              </a:rPr>
            </a:br>
            <a:r>
              <a:rPr lang="fr-FR" sz="1100" dirty="0">
                <a:solidFill>
                  <a:prstClr val="white"/>
                </a:solidFill>
              </a:rPr>
              <a:t>ex. : LinkedIn, ResearchGate, Academia, etc.</a:t>
            </a:r>
            <a:endParaRPr lang="fr-FR" dirty="0"/>
          </a:p>
        </p:txBody>
      </p:sp>
    </p:spTree>
    <p:extLst>
      <p:ext uri="{BB962C8B-B14F-4D97-AF65-F5344CB8AC3E}">
        <p14:creationId xmlns:p14="http://schemas.microsoft.com/office/powerpoint/2010/main" val="459613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r>
              <a:rPr lang="fr-FR" dirty="0"/>
              <a:t>Illustration : les réseaux sociaux grand public</a:t>
            </a:r>
            <a:br>
              <a:rPr lang="fr-FR" dirty="0"/>
            </a:br>
            <a:r>
              <a:rPr lang="fr-FR" sz="2000" dirty="0">
                <a:solidFill>
                  <a:schemeClr val="bg1">
                    <a:lumMod val="50000"/>
                  </a:schemeClr>
                </a:solidFill>
              </a:rPr>
              <a:t>Facebook, YouTube et les autres</a:t>
            </a:r>
          </a:p>
        </p:txBody>
      </p:sp>
      <p:sp>
        <p:nvSpPr>
          <p:cNvPr id="5" name="Espace réservé du contenu 4">
            <a:extLst>
              <a:ext uri="{FF2B5EF4-FFF2-40B4-BE49-F238E27FC236}">
                <a16:creationId xmlns:a16="http://schemas.microsoft.com/office/drawing/2014/main" id="{42BE71A3-1158-49B1-B190-F3873156DEE6}"/>
              </a:ext>
            </a:extLst>
          </p:cNvPr>
          <p:cNvSpPr txBox="1">
            <a:spLocks/>
          </p:cNvSpPr>
          <p:nvPr/>
        </p:nvSpPr>
        <p:spPr>
          <a:xfrm>
            <a:off x="838200" y="2153265"/>
            <a:ext cx="10515600" cy="40236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t>ex. : cinq bonnes raisons d’être sur YouTube</a:t>
            </a:r>
            <a:endParaRPr lang="fr-FR" dirty="0"/>
          </a:p>
          <a:p>
            <a:pPr lvl="1"/>
            <a:r>
              <a:rPr lang="fr-FR" sz="2000" kern="0" dirty="0"/>
              <a:t>partager ses recherches</a:t>
            </a:r>
          </a:p>
          <a:p>
            <a:pPr lvl="1"/>
            <a:r>
              <a:rPr lang="fr-FR" sz="2000" kern="0" dirty="0"/>
              <a:t>améliorer leur portée</a:t>
            </a:r>
          </a:p>
          <a:p>
            <a:pPr lvl="1"/>
            <a:r>
              <a:rPr lang="fr-FR" sz="2000" kern="0" dirty="0"/>
              <a:t>inspirer de nouvelles vocations</a:t>
            </a:r>
          </a:p>
          <a:p>
            <a:pPr lvl="1"/>
            <a:r>
              <a:rPr lang="fr-FR" sz="2000" kern="0" dirty="0"/>
              <a:t>améliorer la littératie et lutter contre la désinformation</a:t>
            </a:r>
          </a:p>
          <a:p>
            <a:pPr lvl="1"/>
            <a:r>
              <a:rPr lang="fr-FR" sz="2000" kern="0" dirty="0"/>
              <a:t>raconter son histoire</a:t>
            </a:r>
            <a:endParaRPr lang="fr-FR" sz="2000" dirty="0">
              <a:hlinkClick r:id="rId3">
                <a:extLst>
                  <a:ext uri="{A12FA001-AC4F-418D-AE19-62706E023703}">
                    <ahyp:hlinkClr xmlns:ahyp="http://schemas.microsoft.com/office/drawing/2018/hyperlinkcolor" val="tx"/>
                  </a:ext>
                </a:extLst>
              </a:hlinkClick>
            </a:endParaRPr>
          </a:p>
          <a:p>
            <a:pPr marL="457200" lvl="1" indent="0">
              <a:buFont typeface="Arial" panose="020B0604020202020204" pitchFamily="34" charset="0"/>
              <a:buNone/>
            </a:pPr>
            <a:endParaRPr lang="fr-FR" dirty="0"/>
          </a:p>
        </p:txBody>
      </p:sp>
      <p:sp>
        <p:nvSpPr>
          <p:cNvPr id="6" name="Rectangle 5">
            <a:extLst>
              <a:ext uri="{FF2B5EF4-FFF2-40B4-BE49-F238E27FC236}">
                <a16:creationId xmlns:a16="http://schemas.microsoft.com/office/drawing/2014/main" id="{E3B202AA-FCFA-45F3-8ECF-7DBE31EBAF7A}"/>
              </a:ext>
            </a:extLst>
          </p:cNvPr>
          <p:cNvSpPr/>
          <p:nvPr/>
        </p:nvSpPr>
        <p:spPr>
          <a:xfrm>
            <a:off x="3030661" y="5763118"/>
            <a:ext cx="6130677" cy="215444"/>
          </a:xfrm>
          <a:prstGeom prst="rect">
            <a:avLst/>
          </a:prstGeom>
        </p:spPr>
        <p:txBody>
          <a:bodyPr wrap="square">
            <a:spAutoFit/>
          </a:bodyPr>
          <a:lstStyle/>
          <a:p>
            <a:r>
              <a:rPr lang="fr-FR" sz="800" dirty="0">
                <a:hlinkClick r:id="rId4"/>
              </a:rPr>
              <a:t>https://www.futura-sciences.com/sciences/actualites/recherche-cinq-bonnes-raisons-etre-youtube-scientifique-85675/</a:t>
            </a:r>
            <a:r>
              <a:rPr lang="fr-FR" sz="800" dirty="0"/>
              <a:t> </a:t>
            </a:r>
          </a:p>
        </p:txBody>
      </p:sp>
    </p:spTree>
    <p:extLst>
      <p:ext uri="{BB962C8B-B14F-4D97-AF65-F5344CB8AC3E}">
        <p14:creationId xmlns:p14="http://schemas.microsoft.com/office/powerpoint/2010/main" val="21132536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256BAF-AD6C-7794-FACE-2135D695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65" y="722622"/>
            <a:ext cx="3919230" cy="5612725"/>
          </a:xfrm>
          <a:prstGeom prst="rect">
            <a:avLst/>
          </a:prstGeom>
        </p:spPr>
      </p:pic>
      <p:pic>
        <p:nvPicPr>
          <p:cNvPr id="5" name="Image 4">
            <a:extLst>
              <a:ext uri="{FF2B5EF4-FFF2-40B4-BE49-F238E27FC236}">
                <a16:creationId xmlns:a16="http://schemas.microsoft.com/office/drawing/2014/main" id="{E3F56138-FB29-9017-32C9-3958C8F1A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771" y="1039673"/>
            <a:ext cx="3641766" cy="5167251"/>
          </a:xfrm>
          <a:prstGeom prst="rect">
            <a:avLst/>
          </a:prstGeom>
        </p:spPr>
      </p:pic>
      <p:sp>
        <p:nvSpPr>
          <p:cNvPr id="8" name="ZoneTexte 7">
            <a:extLst>
              <a:ext uri="{FF2B5EF4-FFF2-40B4-BE49-F238E27FC236}">
                <a16:creationId xmlns:a16="http://schemas.microsoft.com/office/drawing/2014/main" id="{56AEFAA7-6297-E231-ED9D-7E6B0A14AD23}"/>
              </a:ext>
            </a:extLst>
          </p:cNvPr>
          <p:cNvSpPr txBox="1"/>
          <p:nvPr/>
        </p:nvSpPr>
        <p:spPr>
          <a:xfrm>
            <a:off x="5164747" y="6331080"/>
            <a:ext cx="2301814" cy="215444"/>
          </a:xfrm>
          <a:prstGeom prst="rect">
            <a:avLst/>
          </a:prstGeom>
          <a:noFill/>
        </p:spPr>
        <p:txBody>
          <a:bodyPr wrap="square">
            <a:spAutoFit/>
          </a:bodyPr>
          <a:lstStyle/>
          <a:p>
            <a:r>
              <a:rPr lang="fr-FR" sz="800" dirty="0">
                <a:hlinkClick r:id="rId5"/>
              </a:rPr>
              <a:t>https://www.facebook.com/Inrae.France/</a:t>
            </a:r>
            <a:r>
              <a:rPr lang="fr-FR" sz="800" dirty="0"/>
              <a:t> </a:t>
            </a:r>
          </a:p>
        </p:txBody>
      </p:sp>
      <p:sp>
        <p:nvSpPr>
          <p:cNvPr id="12" name="ZoneTexte 11">
            <a:extLst>
              <a:ext uri="{FF2B5EF4-FFF2-40B4-BE49-F238E27FC236}">
                <a16:creationId xmlns:a16="http://schemas.microsoft.com/office/drawing/2014/main" id="{A86E1474-7EC5-1EB0-EB0E-9717E4E85841}"/>
              </a:ext>
            </a:extLst>
          </p:cNvPr>
          <p:cNvSpPr txBox="1"/>
          <p:nvPr/>
        </p:nvSpPr>
        <p:spPr>
          <a:xfrm>
            <a:off x="1037852" y="6447833"/>
            <a:ext cx="2161255" cy="215444"/>
          </a:xfrm>
          <a:prstGeom prst="rect">
            <a:avLst/>
          </a:prstGeom>
          <a:noFill/>
        </p:spPr>
        <p:txBody>
          <a:bodyPr wrap="square">
            <a:spAutoFit/>
          </a:bodyPr>
          <a:lstStyle/>
          <a:p>
            <a:r>
              <a:rPr lang="fr-FR" sz="800" dirty="0">
                <a:hlinkClick r:id="rId6"/>
              </a:rPr>
              <a:t>https://www.facebook.com/InrapOfficiel</a:t>
            </a:r>
            <a:r>
              <a:rPr lang="fr-FR" sz="800" dirty="0"/>
              <a:t>	</a:t>
            </a:r>
          </a:p>
        </p:txBody>
      </p:sp>
      <p:pic>
        <p:nvPicPr>
          <p:cNvPr id="14" name="Image 13">
            <a:extLst>
              <a:ext uri="{FF2B5EF4-FFF2-40B4-BE49-F238E27FC236}">
                <a16:creationId xmlns:a16="http://schemas.microsoft.com/office/drawing/2014/main" id="{4A294118-CFB6-C083-C7B5-79F04F0327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4916" y="2226600"/>
            <a:ext cx="3668219" cy="3368413"/>
          </a:xfrm>
          <a:prstGeom prst="rect">
            <a:avLst/>
          </a:prstGeom>
        </p:spPr>
      </p:pic>
      <p:sp>
        <p:nvSpPr>
          <p:cNvPr id="16" name="ZoneTexte 15">
            <a:extLst>
              <a:ext uri="{FF2B5EF4-FFF2-40B4-BE49-F238E27FC236}">
                <a16:creationId xmlns:a16="http://schemas.microsoft.com/office/drawing/2014/main" id="{768A200D-1E02-68A9-9E27-8E05D4A08CC9}"/>
              </a:ext>
            </a:extLst>
          </p:cNvPr>
          <p:cNvSpPr txBox="1"/>
          <p:nvPr/>
        </p:nvSpPr>
        <p:spPr>
          <a:xfrm>
            <a:off x="9399375" y="5730712"/>
            <a:ext cx="2301814" cy="215444"/>
          </a:xfrm>
          <a:prstGeom prst="rect">
            <a:avLst/>
          </a:prstGeom>
          <a:noFill/>
        </p:spPr>
        <p:txBody>
          <a:bodyPr wrap="square">
            <a:spAutoFit/>
          </a:bodyPr>
          <a:lstStyle/>
          <a:p>
            <a:r>
              <a:rPr lang="fr-FR" sz="800" dirty="0">
                <a:hlinkClick r:id="rId8"/>
              </a:rPr>
              <a:t>https://www.facebook.com/ifremer.fr</a:t>
            </a:r>
            <a:r>
              <a:rPr lang="fr-FR" sz="800" dirty="0"/>
              <a:t>	</a:t>
            </a:r>
          </a:p>
        </p:txBody>
      </p:sp>
    </p:spTree>
    <p:extLst>
      <p:ext uri="{BB962C8B-B14F-4D97-AF65-F5344CB8AC3E}">
        <p14:creationId xmlns:p14="http://schemas.microsoft.com/office/powerpoint/2010/main" val="21092568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794BEF3-8D24-7904-F482-EE6417FB8514}"/>
              </a:ext>
            </a:extLst>
          </p:cNvPr>
          <p:cNvPicPr>
            <a:picLocks noChangeAspect="1"/>
          </p:cNvPicPr>
          <p:nvPr/>
        </p:nvPicPr>
        <p:blipFill rotWithShape="1">
          <a:blip r:embed="rId3">
            <a:extLst>
              <a:ext uri="{28A0092B-C50C-407E-A947-70E740481C1C}">
                <a14:useLocalDpi xmlns:a14="http://schemas.microsoft.com/office/drawing/2010/main" val="0"/>
              </a:ext>
            </a:extLst>
          </a:blip>
          <a:srcRect l="18344" t="5427" r="19147"/>
          <a:stretch/>
        </p:blipFill>
        <p:spPr>
          <a:xfrm>
            <a:off x="3593431" y="810956"/>
            <a:ext cx="5005137" cy="5236087"/>
          </a:xfrm>
          <a:prstGeom prst="rect">
            <a:avLst/>
          </a:prstGeom>
        </p:spPr>
      </p:pic>
      <p:sp>
        <p:nvSpPr>
          <p:cNvPr id="6" name="ZoneTexte 5">
            <a:extLst>
              <a:ext uri="{FF2B5EF4-FFF2-40B4-BE49-F238E27FC236}">
                <a16:creationId xmlns:a16="http://schemas.microsoft.com/office/drawing/2014/main" id="{35CD80E7-7DBA-8331-CEA7-9739E549E61D}"/>
              </a:ext>
            </a:extLst>
          </p:cNvPr>
          <p:cNvSpPr txBox="1"/>
          <p:nvPr/>
        </p:nvSpPr>
        <p:spPr>
          <a:xfrm>
            <a:off x="2905445" y="6332164"/>
            <a:ext cx="7817974" cy="215444"/>
          </a:xfrm>
          <a:prstGeom prst="rect">
            <a:avLst/>
          </a:prstGeom>
          <a:noFill/>
        </p:spPr>
        <p:txBody>
          <a:bodyPr wrap="square">
            <a:spAutoFit/>
          </a:bodyPr>
          <a:lstStyle/>
          <a:p>
            <a:r>
              <a:rPr lang="fr-FR" sz="800" dirty="0">
                <a:hlinkClick r:id="rId4"/>
              </a:rPr>
              <a:t>https://www.facebook.com/people/Recherche-sur-les-Charpentes-et-les-Plafonds-Peints-M%C3%A9di%C3%A9vaux/100064655173115/</a:t>
            </a:r>
            <a:r>
              <a:rPr lang="fr-FR" sz="800" dirty="0"/>
              <a:t>	</a:t>
            </a:r>
          </a:p>
        </p:txBody>
      </p:sp>
    </p:spTree>
    <p:extLst>
      <p:ext uri="{BB962C8B-B14F-4D97-AF65-F5344CB8AC3E}">
        <p14:creationId xmlns:p14="http://schemas.microsoft.com/office/powerpoint/2010/main" val="23962945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C48C1C4-9DC0-DA46-7573-0CD371738A59}"/>
              </a:ext>
            </a:extLst>
          </p:cNvPr>
          <p:cNvSpPr txBox="1"/>
          <p:nvPr/>
        </p:nvSpPr>
        <p:spPr>
          <a:xfrm>
            <a:off x="4766976" y="6392465"/>
            <a:ext cx="6093372" cy="215444"/>
          </a:xfrm>
          <a:prstGeom prst="rect">
            <a:avLst/>
          </a:prstGeom>
          <a:noFill/>
        </p:spPr>
        <p:txBody>
          <a:bodyPr wrap="square">
            <a:spAutoFit/>
          </a:bodyPr>
          <a:lstStyle/>
          <a:p>
            <a:r>
              <a:rPr lang="fr-FR" sz="800" dirty="0">
                <a:hlinkClick r:id="rId3"/>
              </a:rPr>
              <a:t>https://www.youtube.com/@Fouloscopie/videos</a:t>
            </a:r>
            <a:r>
              <a:rPr lang="fr-FR" sz="800" dirty="0"/>
              <a:t> </a:t>
            </a:r>
          </a:p>
        </p:txBody>
      </p:sp>
      <p:pic>
        <p:nvPicPr>
          <p:cNvPr id="3" name="Image 2">
            <a:extLst>
              <a:ext uri="{FF2B5EF4-FFF2-40B4-BE49-F238E27FC236}">
                <a16:creationId xmlns:a16="http://schemas.microsoft.com/office/drawing/2014/main" id="{5FA21D4C-A068-B08B-90F5-5CC55E8D0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314" y="732466"/>
            <a:ext cx="6093372" cy="5393067"/>
          </a:xfrm>
          <a:prstGeom prst="rect">
            <a:avLst/>
          </a:prstGeom>
        </p:spPr>
      </p:pic>
    </p:spTree>
    <p:extLst>
      <p:ext uri="{BB962C8B-B14F-4D97-AF65-F5344CB8AC3E}">
        <p14:creationId xmlns:p14="http://schemas.microsoft.com/office/powerpoint/2010/main" val="2117931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umerama.com/content/uploads/2019/04/katie-bouman-trou-noir-facebook-1024x741.png">
            <a:extLst>
              <a:ext uri="{FF2B5EF4-FFF2-40B4-BE49-F238E27FC236}">
                <a16:creationId xmlns:a16="http://schemas.microsoft.com/office/drawing/2014/main" id="{5E397461-2427-49D9-8310-96A1BA8B175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815" y="394596"/>
            <a:ext cx="5535034" cy="40052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La photo postée par Katie Bouman sur son compte Facebook. © Katie Bouman">
            <a:extLst>
              <a:ext uri="{FF2B5EF4-FFF2-40B4-BE49-F238E27FC236}">
                <a16:creationId xmlns:a16="http://schemas.microsoft.com/office/drawing/2014/main" id="{4EDA8D83-90ED-45EB-AD28-C8FB4EC79A3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21424" y="3869721"/>
            <a:ext cx="6585046" cy="282951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B221AA0-90B4-409B-86E5-1ADB03CE7CAB}"/>
              </a:ext>
            </a:extLst>
          </p:cNvPr>
          <p:cNvSpPr/>
          <p:nvPr/>
        </p:nvSpPr>
        <p:spPr>
          <a:xfrm>
            <a:off x="427227" y="4399808"/>
            <a:ext cx="2581156" cy="253916"/>
          </a:xfrm>
          <a:prstGeom prst="rect">
            <a:avLst/>
          </a:prstGeom>
        </p:spPr>
        <p:txBody>
          <a:bodyPr wrap="none">
            <a:spAutoFit/>
          </a:bodyPr>
          <a:lstStyle/>
          <a:p>
            <a:r>
              <a:rPr lang="fr-FR" sz="1050" dirty="0">
                <a:hlinkClick r:id="rId5"/>
              </a:rPr>
              <a:t>Katie Bouman et la 1</a:t>
            </a:r>
            <a:r>
              <a:rPr lang="fr-FR" sz="1050" baseline="30000" dirty="0">
                <a:hlinkClick r:id="rId5"/>
              </a:rPr>
              <a:t>e</a:t>
            </a:r>
            <a:r>
              <a:rPr lang="fr-FR" sz="1050" dirty="0">
                <a:hlinkClick r:id="rId5"/>
              </a:rPr>
              <a:t> photo de trou noir</a:t>
            </a:r>
            <a:endParaRPr lang="fr-FR" sz="1050" dirty="0"/>
          </a:p>
        </p:txBody>
      </p:sp>
    </p:spTree>
    <p:extLst>
      <p:ext uri="{BB962C8B-B14F-4D97-AF65-F5344CB8AC3E}">
        <p14:creationId xmlns:p14="http://schemas.microsoft.com/office/powerpoint/2010/main" val="16142354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E265260-124D-9862-5D36-95822588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46" y="811823"/>
            <a:ext cx="6186054" cy="5234353"/>
          </a:xfrm>
          <a:prstGeom prst="rect">
            <a:avLst/>
          </a:prstGeom>
        </p:spPr>
      </p:pic>
      <p:sp>
        <p:nvSpPr>
          <p:cNvPr id="7" name="ZoneTexte 6">
            <a:extLst>
              <a:ext uri="{FF2B5EF4-FFF2-40B4-BE49-F238E27FC236}">
                <a16:creationId xmlns:a16="http://schemas.microsoft.com/office/drawing/2014/main" id="{A94A6450-F5A8-D3BD-68C0-C51D40B75FCC}"/>
              </a:ext>
            </a:extLst>
          </p:cNvPr>
          <p:cNvSpPr txBox="1"/>
          <p:nvPr/>
        </p:nvSpPr>
        <p:spPr>
          <a:xfrm>
            <a:off x="8106701" y="6090963"/>
            <a:ext cx="2914649" cy="215444"/>
          </a:xfrm>
          <a:prstGeom prst="rect">
            <a:avLst/>
          </a:prstGeom>
          <a:noFill/>
        </p:spPr>
        <p:txBody>
          <a:bodyPr wrap="square">
            <a:spAutoFit/>
          </a:bodyPr>
          <a:lstStyle/>
          <a:p>
            <a:r>
              <a:rPr lang="fr-FR" sz="800" dirty="0">
                <a:hlinkClick r:id="rId4"/>
              </a:rPr>
              <a:t>https://www.twitch.tv/chercheurdemontagne</a:t>
            </a:r>
            <a:r>
              <a:rPr lang="fr-FR" sz="800" dirty="0"/>
              <a:t>	</a:t>
            </a:r>
          </a:p>
        </p:txBody>
      </p:sp>
      <p:pic>
        <p:nvPicPr>
          <p:cNvPr id="9" name="Image 8">
            <a:extLst>
              <a:ext uri="{FF2B5EF4-FFF2-40B4-BE49-F238E27FC236}">
                <a16:creationId xmlns:a16="http://schemas.microsoft.com/office/drawing/2014/main" id="{36C444ED-7B61-D448-13CC-885C11F48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48" y="1319306"/>
            <a:ext cx="4073236" cy="4553450"/>
          </a:xfrm>
          <a:prstGeom prst="rect">
            <a:avLst/>
          </a:prstGeom>
        </p:spPr>
      </p:pic>
      <p:sp>
        <p:nvSpPr>
          <p:cNvPr id="11" name="ZoneTexte 10">
            <a:extLst>
              <a:ext uri="{FF2B5EF4-FFF2-40B4-BE49-F238E27FC236}">
                <a16:creationId xmlns:a16="http://schemas.microsoft.com/office/drawing/2014/main" id="{428A356E-71F6-FDD0-50F1-C67E8B1A858E}"/>
              </a:ext>
            </a:extLst>
          </p:cNvPr>
          <p:cNvSpPr txBox="1"/>
          <p:nvPr/>
        </p:nvSpPr>
        <p:spPr>
          <a:xfrm>
            <a:off x="1170650" y="5875519"/>
            <a:ext cx="3820092" cy="215444"/>
          </a:xfrm>
          <a:prstGeom prst="rect">
            <a:avLst/>
          </a:prstGeom>
          <a:noFill/>
        </p:spPr>
        <p:txBody>
          <a:bodyPr wrap="square">
            <a:spAutoFit/>
          </a:bodyPr>
          <a:lstStyle/>
          <a:p>
            <a:r>
              <a:rPr lang="fr-FR" sz="800" dirty="0">
                <a:hlinkClick r:id="rId6"/>
              </a:rPr>
              <a:t>https://twitter.com/MSH_A/status/1757716766694735968</a:t>
            </a:r>
            <a:r>
              <a:rPr lang="fr-FR" sz="800" dirty="0"/>
              <a:t>	</a:t>
            </a:r>
          </a:p>
        </p:txBody>
      </p:sp>
    </p:spTree>
    <p:extLst>
      <p:ext uri="{BB962C8B-B14F-4D97-AF65-F5344CB8AC3E}">
        <p14:creationId xmlns:p14="http://schemas.microsoft.com/office/powerpoint/2010/main" val="32859756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AE252-0D91-4485-BD5C-17C21256C5EA}"/>
              </a:ext>
            </a:extLst>
          </p:cNvPr>
          <p:cNvSpPr>
            <a:spLocks noGrp="1"/>
          </p:cNvSpPr>
          <p:nvPr>
            <p:ph type="title"/>
          </p:nvPr>
        </p:nvSpPr>
        <p:spPr/>
        <p:txBody>
          <a:bodyPr/>
          <a:lstStyle/>
          <a:p>
            <a:r>
              <a:rPr lang="fr-FR" dirty="0"/>
              <a:t>Enjeux de la communication grand public</a:t>
            </a:r>
            <a:br>
              <a:rPr lang="fr-FR" dirty="0"/>
            </a:br>
            <a:r>
              <a:rPr lang="fr-FR" sz="2000" dirty="0">
                <a:solidFill>
                  <a:schemeClr val="bg1">
                    <a:lumMod val="50000"/>
                  </a:schemeClr>
                </a:solidFill>
              </a:rPr>
              <a:t>enjeux communicationnels</a:t>
            </a:r>
          </a:p>
        </p:txBody>
      </p:sp>
      <p:sp>
        <p:nvSpPr>
          <p:cNvPr id="3" name="Espace réservé du contenu 2">
            <a:extLst>
              <a:ext uri="{FF2B5EF4-FFF2-40B4-BE49-F238E27FC236}">
                <a16:creationId xmlns:a16="http://schemas.microsoft.com/office/drawing/2014/main" id="{5A95C7B4-0345-44E3-9907-063E07CFE4B6}"/>
              </a:ext>
            </a:extLst>
          </p:cNvPr>
          <p:cNvSpPr>
            <a:spLocks noGrp="1"/>
          </p:cNvSpPr>
          <p:nvPr>
            <p:ph idx="1"/>
          </p:nvPr>
        </p:nvSpPr>
        <p:spPr/>
        <p:txBody>
          <a:bodyPr/>
          <a:lstStyle/>
          <a:p>
            <a:r>
              <a:rPr lang="fr-FR" dirty="0"/>
              <a:t>s’adapter aux publics</a:t>
            </a:r>
          </a:p>
          <a:p>
            <a:pPr lvl="1"/>
            <a:r>
              <a:rPr lang="fr-FR" dirty="0"/>
              <a:t>le poids des outils</a:t>
            </a:r>
          </a:p>
          <a:p>
            <a:pPr lvl="1"/>
            <a:r>
              <a:rPr lang="fr-FR" dirty="0"/>
              <a:t>une communication de plus en plus visuelle</a:t>
            </a:r>
          </a:p>
          <a:p>
            <a:pPr lvl="1"/>
            <a:r>
              <a:rPr lang="fr-FR" dirty="0"/>
              <a:t>des audiences diversifiées</a:t>
            </a:r>
          </a:p>
        </p:txBody>
      </p:sp>
    </p:spTree>
    <p:extLst>
      <p:ext uri="{BB962C8B-B14F-4D97-AF65-F5344CB8AC3E}">
        <p14:creationId xmlns:p14="http://schemas.microsoft.com/office/powerpoint/2010/main" val="11966416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FDA4B05-6D97-B634-DD4F-B04BBF3DC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595" y="1226970"/>
            <a:ext cx="5396877" cy="5173278"/>
          </a:xfrm>
          <a:prstGeom prst="rect">
            <a:avLst/>
          </a:prstGeom>
        </p:spPr>
      </p:pic>
      <p:pic>
        <p:nvPicPr>
          <p:cNvPr id="7" name="Image 6">
            <a:extLst>
              <a:ext uri="{FF2B5EF4-FFF2-40B4-BE49-F238E27FC236}">
                <a16:creationId xmlns:a16="http://schemas.microsoft.com/office/drawing/2014/main" id="{939C273D-7907-4946-953A-AF0B84B57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28" y="3200305"/>
            <a:ext cx="5615472" cy="1519977"/>
          </a:xfrm>
          <a:prstGeom prst="rect">
            <a:avLst/>
          </a:prstGeom>
        </p:spPr>
      </p:pic>
    </p:spTree>
    <p:extLst>
      <p:ext uri="{BB962C8B-B14F-4D97-AF65-F5344CB8AC3E}">
        <p14:creationId xmlns:p14="http://schemas.microsoft.com/office/powerpoint/2010/main" val="25715796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1B9D766-2CCD-C8CA-CD6F-084674E87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695" y="1092841"/>
            <a:ext cx="5542610" cy="5510756"/>
          </a:xfrm>
          <a:prstGeom prst="rect">
            <a:avLst/>
          </a:prstGeom>
        </p:spPr>
      </p:pic>
    </p:spTree>
    <p:extLst>
      <p:ext uri="{BB962C8B-B14F-4D97-AF65-F5344CB8AC3E}">
        <p14:creationId xmlns:p14="http://schemas.microsoft.com/office/powerpoint/2010/main" val="140100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4318BCE-A570-4D69-BC24-9B4C245C8D9A}"/>
              </a:ext>
            </a:extLst>
          </p:cNvPr>
          <p:cNvGraphicFramePr>
            <a:graphicFrameLocks noGrp="1"/>
          </p:cNvGraphicFramePr>
          <p:nvPr>
            <p:extLst>
              <p:ext uri="{D42A27DB-BD31-4B8C-83A1-F6EECF244321}">
                <p14:modId xmlns:p14="http://schemas.microsoft.com/office/powerpoint/2010/main" val="209624143"/>
              </p:ext>
            </p:extLst>
          </p:nvPr>
        </p:nvGraphicFramePr>
        <p:xfrm>
          <a:off x="2855640" y="1282830"/>
          <a:ext cx="6696744" cy="5325959"/>
        </p:xfrm>
        <a:graphic>
          <a:graphicData uri="http://schemas.openxmlformats.org/drawingml/2006/table">
            <a:tbl>
              <a:tblPr firstRow="1" bandRow="1">
                <a:tableStyleId>{5C22544A-7EE6-4342-B048-85BDC9FD1C3A}</a:tableStyleId>
              </a:tblPr>
              <a:tblGrid>
                <a:gridCol w="3384376">
                  <a:extLst>
                    <a:ext uri="{9D8B030D-6E8A-4147-A177-3AD203B41FA5}">
                      <a16:colId xmlns:a16="http://schemas.microsoft.com/office/drawing/2014/main" val="482321741"/>
                    </a:ext>
                  </a:extLst>
                </a:gridCol>
                <a:gridCol w="3312368">
                  <a:extLst>
                    <a:ext uri="{9D8B030D-6E8A-4147-A177-3AD203B41FA5}">
                      <a16:colId xmlns:a16="http://schemas.microsoft.com/office/drawing/2014/main" val="2835205600"/>
                    </a:ext>
                  </a:extLst>
                </a:gridCol>
              </a:tblGrid>
              <a:tr h="3298301">
                <a:tc>
                  <a:txBody>
                    <a:bodyPr/>
                    <a:lstStyle/>
                    <a:p>
                      <a:pPr algn="ctr"/>
                      <a:r>
                        <a:rPr lang="fr-FR" b="1" dirty="0">
                          <a:solidFill>
                            <a:srgbClr val="FFFFFF"/>
                          </a:solidFill>
                        </a:rPr>
                        <a:t>Publier</a:t>
                      </a:r>
                    </a:p>
                    <a:p>
                      <a:pPr algn="ctr"/>
                      <a:br>
                        <a:rPr lang="fr-FR" b="0" dirty="0">
                          <a:solidFill>
                            <a:srgbClr val="FFFFFF"/>
                          </a:solidFill>
                        </a:rPr>
                      </a:br>
                      <a:endParaRPr lang="fr-FR" b="0" dirty="0">
                        <a:solidFill>
                          <a:srgbClr val="FFFFFF"/>
                        </a:solidFill>
                      </a:endParaRPr>
                    </a:p>
                    <a:p>
                      <a:pPr algn="ctr"/>
                      <a:r>
                        <a:rPr lang="fr-FR" b="0" dirty="0">
                          <a:solidFill>
                            <a:srgbClr val="FFFFFF"/>
                          </a:solidFill>
                        </a:rPr>
                        <a:t>évaluation par les pairs</a:t>
                      </a:r>
                    </a:p>
                    <a:p>
                      <a:pPr algn="ctr"/>
                      <a:endParaRPr lang="fr-FR" b="0" dirty="0">
                        <a:solidFill>
                          <a:srgbClr val="FFFFFF"/>
                        </a:solidFill>
                      </a:endParaRPr>
                    </a:p>
                    <a:p>
                      <a:pPr algn="ctr"/>
                      <a:endParaRPr lang="fr-FR" b="0" dirty="0">
                        <a:solidFill>
                          <a:srgbClr val="FFFFFF"/>
                        </a:solidFill>
                      </a:endParaRPr>
                    </a:p>
                    <a:p>
                      <a:pPr algn="ctr"/>
                      <a:r>
                        <a:rPr lang="fr-FR" b="0" dirty="0">
                          <a:solidFill>
                            <a:srgbClr val="FFFFFF"/>
                          </a:solidFill>
                        </a:rPr>
                        <a:t>métadonnées</a:t>
                      </a:r>
                    </a:p>
                    <a:p>
                      <a:pPr algn="ctr"/>
                      <a:endParaRPr lang="fr-FR" b="0" dirty="0">
                        <a:solidFill>
                          <a:srgbClr val="FFFFFF"/>
                        </a:solidFill>
                      </a:endParaRPr>
                    </a:p>
                    <a:p>
                      <a:pPr algn="ctr"/>
                      <a:endParaRPr lang="fr-FR" b="0" dirty="0">
                        <a:solidFill>
                          <a:srgbClr val="FFFFFF"/>
                        </a:solidFill>
                      </a:endParaRPr>
                    </a:p>
                    <a:p>
                      <a:pPr algn="ctr"/>
                      <a:r>
                        <a:rPr lang="fr-FR" b="0" dirty="0">
                          <a:solidFill>
                            <a:srgbClr val="FFFFFF"/>
                          </a:solidFill>
                        </a:rPr>
                        <a:t>temps long</a:t>
                      </a:r>
                    </a:p>
                  </a:txBody>
                  <a:tcPr>
                    <a:lnL w="12700" cmpd="sng">
                      <a:noFill/>
                    </a:lnL>
                    <a:lnR w="3175" cap="flat" cmpd="sng" algn="ctr">
                      <a:solidFill>
                        <a:srgbClr val="D1D5D5"/>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kern="1200" dirty="0">
                          <a:solidFill>
                            <a:srgbClr val="FFFFFF"/>
                          </a:solidFill>
                          <a:latin typeface="+mn-lt"/>
                          <a:ea typeface="+mn-ea"/>
                          <a:cs typeface="+mn-cs"/>
                        </a:rPr>
                        <a:t>Partager</a:t>
                      </a:r>
                    </a:p>
                    <a:p>
                      <a:pPr algn="ctr"/>
                      <a:br>
                        <a:rPr lang="fr-FR" b="0" dirty="0">
                          <a:solidFill>
                            <a:srgbClr val="FFFFFF"/>
                          </a:solidFill>
                        </a:rPr>
                      </a:br>
                      <a:endParaRPr lang="fr-FR" b="0" dirty="0">
                        <a:solidFill>
                          <a:srgbClr val="FFFFFF"/>
                        </a:solidFill>
                      </a:endParaRPr>
                    </a:p>
                    <a:p>
                      <a:pPr marL="0" algn="ctr" defTabSz="914400" rtl="0" eaLnBrk="1" latinLnBrk="0" hangingPunct="1">
                        <a:lnSpc>
                          <a:spcPct val="100000"/>
                        </a:lnSpc>
                        <a:spcBef>
                          <a:spcPts val="0"/>
                        </a:spcBef>
                      </a:pPr>
                      <a:r>
                        <a:rPr lang="fr-FR" sz="1800" b="0" kern="1200" dirty="0">
                          <a:solidFill>
                            <a:srgbClr val="FFFFFF"/>
                          </a:solidFill>
                          <a:latin typeface="+mn-lt"/>
                          <a:ea typeface="+mn-ea"/>
                          <a:cs typeface="+mn-cs"/>
                        </a:rPr>
                        <a:t>dimension sociale</a:t>
                      </a:r>
                    </a:p>
                    <a:p>
                      <a:pPr marL="0" algn="ctr" defTabSz="914400" rtl="0" eaLnBrk="1" latinLnBrk="0" hangingPunct="1">
                        <a:lnSpc>
                          <a:spcPct val="100000"/>
                        </a:lnSpc>
                        <a:spcBef>
                          <a:spcPts val="0"/>
                        </a:spcBef>
                      </a:pPr>
                      <a:endParaRPr lang="fr-FR" sz="1800" b="0" kern="1200" dirty="0">
                        <a:solidFill>
                          <a:srgbClr val="FFFFFF"/>
                        </a:solidFill>
                        <a:latin typeface="+mn-lt"/>
                        <a:ea typeface="+mn-ea"/>
                        <a:cs typeface="+mn-cs"/>
                      </a:endParaRPr>
                    </a:p>
                    <a:p>
                      <a:pPr marL="0" algn="ctr" defTabSz="914400" rtl="0" eaLnBrk="1" latinLnBrk="0" hangingPunct="1">
                        <a:lnSpc>
                          <a:spcPct val="100000"/>
                        </a:lnSpc>
                        <a:spcBef>
                          <a:spcPts val="0"/>
                        </a:spcBef>
                      </a:pPr>
                      <a:endParaRPr lang="fr-FR" sz="1800" b="0" kern="1200" dirty="0">
                        <a:solidFill>
                          <a:srgbClr val="FFFFFF"/>
                        </a:solidFill>
                        <a:latin typeface="+mn-lt"/>
                        <a:ea typeface="+mn-ea"/>
                        <a:cs typeface="+mn-cs"/>
                      </a:endParaRPr>
                    </a:p>
                    <a:p>
                      <a:pPr marL="0" algn="ctr" defTabSz="914400" rtl="0" eaLnBrk="1" latinLnBrk="0" hangingPunct="1">
                        <a:lnSpc>
                          <a:spcPct val="100000"/>
                        </a:lnSpc>
                        <a:spcBef>
                          <a:spcPts val="0"/>
                        </a:spcBef>
                      </a:pPr>
                      <a:r>
                        <a:rPr lang="fr-FR" sz="1800" b="0" kern="1200" dirty="0">
                          <a:solidFill>
                            <a:srgbClr val="FFFFFF"/>
                          </a:solidFill>
                          <a:latin typeface="+mn-lt"/>
                          <a:ea typeface="+mn-ea"/>
                          <a:cs typeface="+mn-cs"/>
                        </a:rPr>
                        <a:t>viralité</a:t>
                      </a:r>
                    </a:p>
                    <a:p>
                      <a:pPr marL="0" algn="ctr" defTabSz="914400" rtl="0" eaLnBrk="1" latinLnBrk="0" hangingPunct="1">
                        <a:lnSpc>
                          <a:spcPct val="100000"/>
                        </a:lnSpc>
                        <a:spcBef>
                          <a:spcPts val="0"/>
                        </a:spcBef>
                      </a:pPr>
                      <a:endParaRPr lang="fr-FR" sz="1800" b="0" kern="1200" dirty="0">
                        <a:solidFill>
                          <a:srgbClr val="FFFFFF"/>
                        </a:solidFill>
                        <a:latin typeface="+mn-lt"/>
                        <a:ea typeface="+mn-ea"/>
                        <a:cs typeface="+mn-cs"/>
                      </a:endParaRPr>
                    </a:p>
                    <a:p>
                      <a:pPr marL="0" algn="ctr" defTabSz="914400" rtl="0" eaLnBrk="1" latinLnBrk="0" hangingPunct="1">
                        <a:lnSpc>
                          <a:spcPct val="100000"/>
                        </a:lnSpc>
                        <a:spcBef>
                          <a:spcPts val="0"/>
                        </a:spcBef>
                      </a:pPr>
                      <a:endParaRPr lang="fr-FR" sz="1800" b="0" kern="1200" dirty="0">
                        <a:solidFill>
                          <a:srgbClr val="FFFFFF"/>
                        </a:solidFill>
                        <a:latin typeface="+mn-lt"/>
                        <a:ea typeface="+mn-ea"/>
                        <a:cs typeface="+mn-cs"/>
                      </a:endParaRPr>
                    </a:p>
                    <a:p>
                      <a:pPr marL="0" algn="ctr" defTabSz="914400" rtl="0" eaLnBrk="1" latinLnBrk="0" hangingPunct="1">
                        <a:lnSpc>
                          <a:spcPct val="100000"/>
                        </a:lnSpc>
                        <a:spcBef>
                          <a:spcPts val="0"/>
                        </a:spcBef>
                      </a:pPr>
                      <a:r>
                        <a:rPr lang="fr-FR" sz="1800" b="0" kern="1200" dirty="0">
                          <a:solidFill>
                            <a:srgbClr val="FFFFFF"/>
                          </a:solidFill>
                          <a:latin typeface="+mn-lt"/>
                          <a:ea typeface="+mn-ea"/>
                          <a:cs typeface="+mn-cs"/>
                        </a:rPr>
                        <a:t>temps court</a:t>
                      </a:r>
                    </a:p>
                  </a:txBody>
                  <a:tcPr>
                    <a:lnL w="3175" cap="flat" cmpd="sng" algn="ctr">
                      <a:solidFill>
                        <a:srgbClr val="D1D5D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332988"/>
                  </a:ext>
                </a:extLst>
              </a:tr>
              <a:tr h="2027658">
                <a:tc>
                  <a:txBody>
                    <a:bodyPr/>
                    <a:lstStyle/>
                    <a:p>
                      <a:endParaRPr lang="fr-FR"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100000"/>
                        </a:lnSpc>
                        <a:spcBef>
                          <a:spcPts val="0"/>
                        </a:spcBef>
                      </a:pPr>
                      <a:endParaRPr lang="fr-FR" sz="1800" b="0" kern="1200" dirty="0">
                        <a:solidFill>
                          <a:schemeClr val="bg2"/>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5509799"/>
                  </a:ext>
                </a:extLst>
              </a:tr>
            </a:tbl>
          </a:graphicData>
        </a:graphic>
      </p:graphicFrame>
      <p:sp>
        <p:nvSpPr>
          <p:cNvPr id="5" name="Rectangle 4">
            <a:extLst>
              <a:ext uri="{FF2B5EF4-FFF2-40B4-BE49-F238E27FC236}">
                <a16:creationId xmlns:a16="http://schemas.microsoft.com/office/drawing/2014/main" id="{66B4D467-6F3F-4643-9A2A-BCEA510A7B18}"/>
              </a:ext>
            </a:extLst>
          </p:cNvPr>
          <p:cNvSpPr/>
          <p:nvPr/>
        </p:nvSpPr>
        <p:spPr>
          <a:xfrm>
            <a:off x="3791744" y="4880003"/>
            <a:ext cx="1383712" cy="923330"/>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800" b="0" i="0"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attention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     confiance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     crédibilité</a:t>
            </a:r>
            <a:endParaRPr kumimoji="0" lang="fr-FR"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6" name="Rectangle 5">
            <a:extLst>
              <a:ext uri="{FF2B5EF4-FFF2-40B4-BE49-F238E27FC236}">
                <a16:creationId xmlns:a16="http://schemas.microsoft.com/office/drawing/2014/main" id="{AE8B4774-C805-49C2-B116-730B12B314A9}"/>
              </a:ext>
            </a:extLst>
          </p:cNvPr>
          <p:cNvSpPr/>
          <p:nvPr/>
        </p:nvSpPr>
        <p:spPr>
          <a:xfrm>
            <a:off x="6815517" y="4880003"/>
            <a:ext cx="3037552"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800" b="0" i="0"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espace commun du savoir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      </a:t>
            </a:r>
            <a:r>
              <a:rPr kumimoji="0" lang="fr-FR" sz="1800" b="0" i="1" u="none" strike="noStrike" kern="1200" cap="none" spc="0" normalizeH="0" baseline="0" noProof="0" dirty="0" err="1">
                <a:ln>
                  <a:noFill/>
                </a:ln>
                <a:solidFill>
                  <a:srgbClr val="FFFFFF"/>
                </a:solidFill>
                <a:effectLst/>
                <a:uLnTx/>
                <a:uFillTx/>
                <a:latin typeface="Candara"/>
                <a:ea typeface="+mn-ea"/>
                <a:cs typeface="+mn-cs"/>
                <a:sym typeface="Wingdings" panose="05000000000000000000" pitchFamily="2" charset="2"/>
              </a:rPr>
              <a:t>work</a:t>
            </a:r>
            <a:r>
              <a:rPr kumimoji="0" lang="fr-FR" sz="1800" b="0" i="1"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 in </a:t>
            </a:r>
            <a:r>
              <a:rPr kumimoji="0" lang="fr-FR" sz="1800" b="0" i="1" u="none" strike="noStrike" kern="1200" cap="none" spc="0" normalizeH="0" baseline="0" noProof="0" dirty="0" err="1">
                <a:ln>
                  <a:noFill/>
                </a:ln>
                <a:solidFill>
                  <a:srgbClr val="FFFFFF"/>
                </a:solidFill>
                <a:effectLst/>
                <a:uLnTx/>
                <a:uFillTx/>
                <a:latin typeface="Candara"/>
                <a:ea typeface="+mn-ea"/>
                <a:cs typeface="+mn-cs"/>
                <a:sym typeface="Wingdings" panose="05000000000000000000" pitchFamily="2" charset="2"/>
              </a:rPr>
              <a:t>progress</a:t>
            </a:r>
            <a:endParaRPr kumimoji="0" lang="fr-FR" sz="1800" b="0" i="1" u="none" strike="noStrike" kern="1200" cap="none" spc="0" normalizeH="0" baseline="0" noProof="0" dirty="0">
              <a:ln>
                <a:noFill/>
              </a:ln>
              <a:solidFill>
                <a:srgbClr val="FFFFFF"/>
              </a:solidFill>
              <a:effectLst/>
              <a:uLnTx/>
              <a:uFillTx/>
              <a:latin typeface="Candara"/>
              <a:ea typeface="+mn-ea"/>
              <a:cs typeface="+mn-cs"/>
            </a:endParaRPr>
          </a:p>
        </p:txBody>
      </p:sp>
      <p:sp>
        <p:nvSpPr>
          <p:cNvPr id="8" name="Rectangle 7">
            <a:extLst>
              <a:ext uri="{FF2B5EF4-FFF2-40B4-BE49-F238E27FC236}">
                <a16:creationId xmlns:a16="http://schemas.microsoft.com/office/drawing/2014/main" id="{EAA8FDB1-11EA-42B0-A344-5CAB378D5B74}"/>
              </a:ext>
            </a:extLst>
          </p:cNvPr>
          <p:cNvSpPr/>
          <p:nvPr/>
        </p:nvSpPr>
        <p:spPr>
          <a:xfrm>
            <a:off x="9120336" y="6485678"/>
            <a:ext cx="1465466"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Candara"/>
                <a:ea typeface="+mn-ea"/>
                <a:cs typeface="+mn-cs"/>
                <a:sym typeface="Wingdings" panose="05000000000000000000" pitchFamily="2" charset="2"/>
              </a:rPr>
              <a:t>d’après Louise Merzeau</a:t>
            </a:r>
            <a:endParaRPr kumimoji="0" lang="fr-FR" sz="10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21405542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74336F0-E5E1-6398-AA98-BC1508D6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487" y="386951"/>
            <a:ext cx="4689541" cy="6084098"/>
          </a:xfrm>
          <a:prstGeom prst="rect">
            <a:avLst/>
          </a:prstGeom>
        </p:spPr>
      </p:pic>
      <p:sp>
        <p:nvSpPr>
          <p:cNvPr id="7" name="ZoneTexte 6">
            <a:extLst>
              <a:ext uri="{FF2B5EF4-FFF2-40B4-BE49-F238E27FC236}">
                <a16:creationId xmlns:a16="http://schemas.microsoft.com/office/drawing/2014/main" id="{9AA567CB-3153-1C59-5F5D-1EE9AC12FC5F}"/>
              </a:ext>
            </a:extLst>
          </p:cNvPr>
          <p:cNvSpPr txBox="1"/>
          <p:nvPr/>
        </p:nvSpPr>
        <p:spPr>
          <a:xfrm>
            <a:off x="4876800" y="6471049"/>
            <a:ext cx="3048000" cy="215444"/>
          </a:xfrm>
          <a:prstGeom prst="rect">
            <a:avLst/>
          </a:prstGeom>
          <a:noFill/>
        </p:spPr>
        <p:txBody>
          <a:bodyPr wrap="square">
            <a:spAutoFit/>
          </a:bodyPr>
          <a:lstStyle/>
          <a:p>
            <a:r>
              <a:rPr lang="fr-FR" sz="800" dirty="0">
                <a:hlinkClick r:id="rId4"/>
              </a:rPr>
              <a:t>https://www.youtube.com/@ILARA-EPHE</a:t>
            </a:r>
            <a:r>
              <a:rPr lang="fr-FR" sz="800" dirty="0"/>
              <a:t> </a:t>
            </a:r>
          </a:p>
        </p:txBody>
      </p:sp>
    </p:spTree>
    <p:extLst>
      <p:ext uri="{BB962C8B-B14F-4D97-AF65-F5344CB8AC3E}">
        <p14:creationId xmlns:p14="http://schemas.microsoft.com/office/powerpoint/2010/main" val="3030570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F5006E3-1FA4-4311-AD7D-CB38BAEBEDC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05469" y="855603"/>
            <a:ext cx="5550548" cy="2357953"/>
          </a:xfrm>
          <a:prstGeom prst="rect">
            <a:avLst/>
          </a:prstGeom>
          <a:effectLst/>
        </p:spPr>
      </p:pic>
      <p:pic>
        <p:nvPicPr>
          <p:cNvPr id="12" name="Image 11">
            <a:extLst>
              <a:ext uri="{FF2B5EF4-FFF2-40B4-BE49-F238E27FC236}">
                <a16:creationId xmlns:a16="http://schemas.microsoft.com/office/drawing/2014/main" id="{06D30C9F-4420-4ABC-9E80-6AAE3030FCE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37606" y="4034090"/>
            <a:ext cx="4899519" cy="2341150"/>
          </a:xfrm>
          <a:prstGeom prst="rect">
            <a:avLst/>
          </a:prstGeom>
          <a:effectLst/>
        </p:spPr>
      </p:pic>
      <p:sp>
        <p:nvSpPr>
          <p:cNvPr id="2" name="Rectangle 1">
            <a:extLst>
              <a:ext uri="{FF2B5EF4-FFF2-40B4-BE49-F238E27FC236}">
                <a16:creationId xmlns:a16="http://schemas.microsoft.com/office/drawing/2014/main" id="{01BDF56A-AC22-4566-97A0-E0600ACE6CE0}"/>
              </a:ext>
            </a:extLst>
          </p:cNvPr>
          <p:cNvSpPr/>
          <p:nvPr/>
        </p:nvSpPr>
        <p:spPr>
          <a:xfrm>
            <a:off x="1105469" y="3213556"/>
            <a:ext cx="1758815" cy="215444"/>
          </a:xfrm>
          <a:prstGeom prst="rect">
            <a:avLst/>
          </a:prstGeom>
        </p:spPr>
        <p:txBody>
          <a:bodyPr wrap="none">
            <a:spAutoFit/>
          </a:bodyPr>
          <a:lstStyle/>
          <a:p>
            <a:r>
              <a:rPr lang="fr-FR" sz="800" dirty="0">
                <a:hlinkClick r:id="rId5"/>
              </a:rPr>
              <a:t>https://twitter.com/Patricklemaire_</a:t>
            </a:r>
            <a:r>
              <a:rPr lang="fr-FR" sz="800" dirty="0"/>
              <a:t> </a:t>
            </a:r>
          </a:p>
        </p:txBody>
      </p:sp>
      <p:sp>
        <p:nvSpPr>
          <p:cNvPr id="3" name="Rectangle 2">
            <a:extLst>
              <a:ext uri="{FF2B5EF4-FFF2-40B4-BE49-F238E27FC236}">
                <a16:creationId xmlns:a16="http://schemas.microsoft.com/office/drawing/2014/main" id="{C115A024-2024-4F4C-A139-9AA529848F57}"/>
              </a:ext>
            </a:extLst>
          </p:cNvPr>
          <p:cNvSpPr/>
          <p:nvPr/>
        </p:nvSpPr>
        <p:spPr>
          <a:xfrm>
            <a:off x="9279948" y="6375240"/>
            <a:ext cx="1563248" cy="215444"/>
          </a:xfrm>
          <a:prstGeom prst="rect">
            <a:avLst/>
          </a:prstGeom>
        </p:spPr>
        <p:txBody>
          <a:bodyPr wrap="none">
            <a:spAutoFit/>
          </a:bodyPr>
          <a:lstStyle/>
          <a:p>
            <a:r>
              <a:rPr lang="fr-FR" sz="800" dirty="0">
                <a:hlinkClick r:id="rId6"/>
              </a:rPr>
              <a:t>https://twitter.com/patrlemaire</a:t>
            </a:r>
            <a:r>
              <a:rPr lang="fr-FR" sz="800" dirty="0"/>
              <a:t> </a:t>
            </a:r>
          </a:p>
        </p:txBody>
      </p:sp>
    </p:spTree>
    <p:extLst>
      <p:ext uri="{BB962C8B-B14F-4D97-AF65-F5344CB8AC3E}">
        <p14:creationId xmlns:p14="http://schemas.microsoft.com/office/powerpoint/2010/main" val="34010835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5BE380-6505-4CEF-A60B-B2714E1C247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59696" y="747753"/>
            <a:ext cx="5472608" cy="5757910"/>
          </a:xfrm>
          <a:prstGeom prst="rect">
            <a:avLst/>
          </a:prstGeom>
          <a:effectLst/>
        </p:spPr>
      </p:pic>
    </p:spTree>
    <p:extLst>
      <p:ext uri="{BB962C8B-B14F-4D97-AF65-F5344CB8AC3E}">
        <p14:creationId xmlns:p14="http://schemas.microsoft.com/office/powerpoint/2010/main" val="1733877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86ABA-5837-4C79-B251-D8524CB87104}"/>
              </a:ext>
            </a:extLst>
          </p:cNvPr>
          <p:cNvSpPr>
            <a:spLocks noGrp="1"/>
          </p:cNvSpPr>
          <p:nvPr>
            <p:ph type="title"/>
          </p:nvPr>
        </p:nvSpPr>
        <p:spPr/>
        <p:txBody>
          <a:bodyPr/>
          <a:lstStyle/>
          <a:p>
            <a:r>
              <a:rPr lang="fr-FR" dirty="0"/>
              <a:t>Illustration : les réseaux sociaux grand public</a:t>
            </a:r>
            <a:br>
              <a:rPr lang="fr-FR" dirty="0"/>
            </a:br>
            <a:r>
              <a:rPr lang="fr-FR" sz="2000" dirty="0" err="1">
                <a:solidFill>
                  <a:schemeClr val="bg1">
                    <a:lumMod val="50000"/>
                  </a:schemeClr>
                </a:solidFill>
              </a:rPr>
              <a:t>TikTok</a:t>
            </a:r>
            <a:endParaRPr lang="fr-FR" sz="2000" dirty="0">
              <a:solidFill>
                <a:schemeClr val="bg1">
                  <a:lumMod val="50000"/>
                </a:schemeClr>
              </a:solidFill>
            </a:endParaRPr>
          </a:p>
        </p:txBody>
      </p:sp>
      <p:sp>
        <p:nvSpPr>
          <p:cNvPr id="8" name="ZoneTexte 7">
            <a:extLst>
              <a:ext uri="{FF2B5EF4-FFF2-40B4-BE49-F238E27FC236}">
                <a16:creationId xmlns:a16="http://schemas.microsoft.com/office/drawing/2014/main" id="{07683E3C-132D-3197-5D59-EDF33251ECBD}"/>
              </a:ext>
            </a:extLst>
          </p:cNvPr>
          <p:cNvSpPr txBox="1"/>
          <p:nvPr/>
        </p:nvSpPr>
        <p:spPr>
          <a:xfrm>
            <a:off x="5313771" y="6469156"/>
            <a:ext cx="6099716" cy="369332"/>
          </a:xfrm>
          <a:prstGeom prst="rect">
            <a:avLst/>
          </a:prstGeom>
          <a:noFill/>
        </p:spPr>
        <p:txBody>
          <a:bodyPr wrap="square">
            <a:spAutoFit/>
          </a:bodyPr>
          <a:lstStyle/>
          <a:p>
            <a:r>
              <a:rPr lang="fr-FR" sz="1800" b="0" dirty="0">
                <a:solidFill>
                  <a:srgbClr val="FFFF00"/>
                </a:solidFill>
                <a:hlinkClick r:id="rId3"/>
              </a:rPr>
              <a:t>https://tiktok.com/</a:t>
            </a:r>
            <a:r>
              <a:rPr lang="fr-FR" sz="1800" b="0" dirty="0">
                <a:solidFill>
                  <a:srgbClr val="FFFF00"/>
                </a:solidFill>
              </a:rPr>
              <a:t> </a:t>
            </a:r>
          </a:p>
        </p:txBody>
      </p:sp>
      <p:pic>
        <p:nvPicPr>
          <p:cNvPr id="10" name="Image 9">
            <a:extLst>
              <a:ext uri="{FF2B5EF4-FFF2-40B4-BE49-F238E27FC236}">
                <a16:creationId xmlns:a16="http://schemas.microsoft.com/office/drawing/2014/main" id="{EDD7073D-83C2-B761-60FD-F0AAF7112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591" y="1690687"/>
            <a:ext cx="6299762" cy="4802187"/>
          </a:xfrm>
          <a:prstGeom prst="rect">
            <a:avLst/>
          </a:prstGeom>
        </p:spPr>
      </p:pic>
      <p:sp>
        <p:nvSpPr>
          <p:cNvPr id="12" name="ZoneTexte 11">
            <a:extLst>
              <a:ext uri="{FF2B5EF4-FFF2-40B4-BE49-F238E27FC236}">
                <a16:creationId xmlns:a16="http://schemas.microsoft.com/office/drawing/2014/main" id="{97E3227D-6957-A3F0-23D8-C1FA3966FA82}"/>
              </a:ext>
            </a:extLst>
          </p:cNvPr>
          <p:cNvSpPr txBox="1"/>
          <p:nvPr/>
        </p:nvSpPr>
        <p:spPr>
          <a:xfrm>
            <a:off x="2897647" y="6308209"/>
            <a:ext cx="2416124" cy="369332"/>
          </a:xfrm>
          <a:prstGeom prst="rect">
            <a:avLst/>
          </a:prstGeom>
          <a:noFill/>
        </p:spPr>
        <p:txBody>
          <a:bodyPr wrap="square">
            <a:spAutoFit/>
          </a:bodyPr>
          <a:lstStyle/>
          <a:p>
            <a:r>
              <a:rPr lang="fr-FR" sz="800" dirty="0">
                <a:hlinkClick r:id="rId5"/>
              </a:rPr>
              <a:t>https://www.tiktok.com/@sciencespo</a:t>
            </a:r>
            <a:r>
              <a:rPr lang="fr-FR" dirty="0"/>
              <a:t>	</a:t>
            </a:r>
          </a:p>
        </p:txBody>
      </p:sp>
    </p:spTree>
    <p:extLst>
      <p:ext uri="{BB962C8B-B14F-4D97-AF65-F5344CB8AC3E}">
        <p14:creationId xmlns:p14="http://schemas.microsoft.com/office/powerpoint/2010/main" val="33024376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8779BA-B57D-13F9-A930-E5F6F1D1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247" y="1074159"/>
            <a:ext cx="5521505" cy="5521505"/>
          </a:xfrm>
          <a:prstGeom prst="rect">
            <a:avLst/>
          </a:prstGeom>
        </p:spPr>
      </p:pic>
      <p:sp>
        <p:nvSpPr>
          <p:cNvPr id="6" name="ZoneTexte 5">
            <a:extLst>
              <a:ext uri="{FF2B5EF4-FFF2-40B4-BE49-F238E27FC236}">
                <a16:creationId xmlns:a16="http://schemas.microsoft.com/office/drawing/2014/main" id="{A647329B-1070-C6E2-0BF1-7C2011EDAF9C}"/>
              </a:ext>
            </a:extLst>
          </p:cNvPr>
          <p:cNvSpPr txBox="1"/>
          <p:nvPr/>
        </p:nvSpPr>
        <p:spPr>
          <a:xfrm>
            <a:off x="4665785" y="6595664"/>
            <a:ext cx="3259016" cy="215444"/>
          </a:xfrm>
          <a:prstGeom prst="rect">
            <a:avLst/>
          </a:prstGeom>
          <a:noFill/>
        </p:spPr>
        <p:txBody>
          <a:bodyPr wrap="square">
            <a:spAutoFit/>
          </a:bodyPr>
          <a:lstStyle/>
          <a:p>
            <a:r>
              <a:rPr lang="fr-FR" sz="800" dirty="0">
                <a:hlinkClick r:id="rId4"/>
              </a:rPr>
              <a:t>https://www.socialsellingcrm.com/les-jeunes-preferent-tiktok/</a:t>
            </a:r>
            <a:r>
              <a:rPr lang="fr-FR" sz="800" dirty="0"/>
              <a:t> </a:t>
            </a:r>
          </a:p>
        </p:txBody>
      </p:sp>
    </p:spTree>
    <p:extLst>
      <p:ext uri="{BB962C8B-B14F-4D97-AF65-F5344CB8AC3E}">
        <p14:creationId xmlns:p14="http://schemas.microsoft.com/office/powerpoint/2010/main" val="12887138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8B6C512-EF4C-E1F0-9AEB-8B0A57A44EE5}"/>
              </a:ext>
            </a:extLst>
          </p:cNvPr>
          <p:cNvSpPr txBox="1"/>
          <p:nvPr/>
        </p:nvSpPr>
        <p:spPr>
          <a:xfrm>
            <a:off x="3018972" y="2278465"/>
            <a:ext cx="2322286" cy="461665"/>
          </a:xfrm>
          <a:prstGeom prst="rect">
            <a:avLst/>
          </a:prstGeom>
          <a:noFill/>
        </p:spPr>
        <p:txBody>
          <a:bodyPr wrap="square">
            <a:spAutoFit/>
          </a:bodyPr>
          <a:lstStyle/>
          <a:p>
            <a:r>
              <a:rPr lang="fr-FR" sz="2400" dirty="0">
                <a:solidFill>
                  <a:schemeClr val="bg1"/>
                </a:solidFill>
              </a:rPr>
              <a:t>#polarisation</a:t>
            </a:r>
          </a:p>
        </p:txBody>
      </p:sp>
      <p:sp>
        <p:nvSpPr>
          <p:cNvPr id="5" name="ZoneTexte 4">
            <a:extLst>
              <a:ext uri="{FF2B5EF4-FFF2-40B4-BE49-F238E27FC236}">
                <a16:creationId xmlns:a16="http://schemas.microsoft.com/office/drawing/2014/main" id="{3D2D1992-F811-9680-52DE-11E2E23154E2}"/>
              </a:ext>
            </a:extLst>
          </p:cNvPr>
          <p:cNvSpPr txBox="1"/>
          <p:nvPr/>
        </p:nvSpPr>
        <p:spPr>
          <a:xfrm>
            <a:off x="3185886" y="4348701"/>
            <a:ext cx="3432627" cy="461665"/>
          </a:xfrm>
          <a:prstGeom prst="rect">
            <a:avLst/>
          </a:prstGeom>
          <a:noFill/>
        </p:spPr>
        <p:txBody>
          <a:bodyPr wrap="square">
            <a:spAutoFit/>
          </a:bodyPr>
          <a:lstStyle/>
          <a:p>
            <a:r>
              <a:rPr lang="fr-FR" sz="2400" dirty="0">
                <a:solidFill>
                  <a:schemeClr val="bg1"/>
                </a:solidFill>
              </a:rPr>
              <a:t>#chambre d’écho</a:t>
            </a:r>
          </a:p>
        </p:txBody>
      </p:sp>
      <p:sp>
        <p:nvSpPr>
          <p:cNvPr id="6" name="ZoneTexte 5">
            <a:extLst>
              <a:ext uri="{FF2B5EF4-FFF2-40B4-BE49-F238E27FC236}">
                <a16:creationId xmlns:a16="http://schemas.microsoft.com/office/drawing/2014/main" id="{4701F745-7E6C-5033-B2DE-88BB1EA244B4}"/>
              </a:ext>
            </a:extLst>
          </p:cNvPr>
          <p:cNvSpPr txBox="1"/>
          <p:nvPr/>
        </p:nvSpPr>
        <p:spPr>
          <a:xfrm>
            <a:off x="6959600" y="3198167"/>
            <a:ext cx="2322286" cy="461665"/>
          </a:xfrm>
          <a:prstGeom prst="rect">
            <a:avLst/>
          </a:prstGeom>
          <a:noFill/>
        </p:spPr>
        <p:txBody>
          <a:bodyPr wrap="square">
            <a:spAutoFit/>
          </a:bodyPr>
          <a:lstStyle/>
          <a:p>
            <a:r>
              <a:rPr lang="fr-FR" sz="2400" dirty="0">
                <a:solidFill>
                  <a:schemeClr val="bg1"/>
                </a:solidFill>
              </a:rPr>
              <a:t>#fake news</a:t>
            </a:r>
          </a:p>
        </p:txBody>
      </p:sp>
      <p:sp>
        <p:nvSpPr>
          <p:cNvPr id="7" name="ZoneTexte 6">
            <a:extLst>
              <a:ext uri="{FF2B5EF4-FFF2-40B4-BE49-F238E27FC236}">
                <a16:creationId xmlns:a16="http://schemas.microsoft.com/office/drawing/2014/main" id="{71EEC661-80B8-4DD3-A803-A6C5C0E6938E}"/>
              </a:ext>
            </a:extLst>
          </p:cNvPr>
          <p:cNvSpPr txBox="1"/>
          <p:nvPr/>
        </p:nvSpPr>
        <p:spPr>
          <a:xfrm>
            <a:off x="8120743" y="4579534"/>
            <a:ext cx="2322286" cy="461665"/>
          </a:xfrm>
          <a:prstGeom prst="rect">
            <a:avLst/>
          </a:prstGeom>
          <a:noFill/>
        </p:spPr>
        <p:txBody>
          <a:bodyPr wrap="square">
            <a:spAutoFit/>
          </a:bodyPr>
          <a:lstStyle/>
          <a:p>
            <a:r>
              <a:rPr lang="fr-FR" sz="2400" dirty="0">
                <a:solidFill>
                  <a:schemeClr val="bg1"/>
                </a:solidFill>
              </a:rPr>
              <a:t>#rumeurs</a:t>
            </a:r>
          </a:p>
        </p:txBody>
      </p:sp>
    </p:spTree>
    <p:extLst>
      <p:ext uri="{BB962C8B-B14F-4D97-AF65-F5344CB8AC3E}">
        <p14:creationId xmlns:p14="http://schemas.microsoft.com/office/powerpoint/2010/main" val="42091279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AE252-0D91-4485-BD5C-17C21256C5EA}"/>
              </a:ext>
            </a:extLst>
          </p:cNvPr>
          <p:cNvSpPr>
            <a:spLocks noGrp="1"/>
          </p:cNvSpPr>
          <p:nvPr>
            <p:ph type="title"/>
          </p:nvPr>
        </p:nvSpPr>
        <p:spPr/>
        <p:txBody>
          <a:bodyPr/>
          <a:lstStyle/>
          <a:p>
            <a:r>
              <a:rPr lang="fr-FR" dirty="0"/>
              <a:t>Enjeux de la communication grand public</a:t>
            </a:r>
            <a:br>
              <a:rPr lang="fr-FR" dirty="0"/>
            </a:br>
            <a:r>
              <a:rPr lang="fr-FR" sz="2000" dirty="0">
                <a:solidFill>
                  <a:schemeClr val="bg1">
                    <a:lumMod val="50000"/>
                  </a:schemeClr>
                </a:solidFill>
              </a:rPr>
              <a:t>enjeux informationnels</a:t>
            </a:r>
          </a:p>
        </p:txBody>
      </p:sp>
      <p:sp>
        <p:nvSpPr>
          <p:cNvPr id="3" name="Espace réservé du contenu 2">
            <a:extLst>
              <a:ext uri="{FF2B5EF4-FFF2-40B4-BE49-F238E27FC236}">
                <a16:creationId xmlns:a16="http://schemas.microsoft.com/office/drawing/2014/main" id="{5A95C7B4-0345-44E3-9907-063E07CFE4B6}"/>
              </a:ext>
            </a:extLst>
          </p:cNvPr>
          <p:cNvSpPr>
            <a:spLocks noGrp="1"/>
          </p:cNvSpPr>
          <p:nvPr>
            <p:ph idx="1"/>
          </p:nvPr>
        </p:nvSpPr>
        <p:spPr/>
        <p:txBody>
          <a:bodyPr/>
          <a:lstStyle/>
          <a:p>
            <a:r>
              <a:rPr lang="fr-FR" dirty="0"/>
              <a:t>être là où se trouve le public</a:t>
            </a:r>
          </a:p>
          <a:p>
            <a:pPr marL="457200" lvl="1" indent="0">
              <a:buNone/>
            </a:pPr>
            <a:endParaRPr lang="fr-FR" dirty="0"/>
          </a:p>
        </p:txBody>
      </p:sp>
      <p:pic>
        <p:nvPicPr>
          <p:cNvPr id="5" name="Image 4">
            <a:extLst>
              <a:ext uri="{FF2B5EF4-FFF2-40B4-BE49-F238E27FC236}">
                <a16:creationId xmlns:a16="http://schemas.microsoft.com/office/drawing/2014/main" id="{FF19D7A7-01D8-2EBD-9ECC-B6C5986169A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12344" y="2810984"/>
            <a:ext cx="7474857" cy="3828556"/>
          </a:xfrm>
          <a:prstGeom prst="rect">
            <a:avLst/>
          </a:prstGeom>
        </p:spPr>
      </p:pic>
      <p:sp>
        <p:nvSpPr>
          <p:cNvPr id="7" name="ZoneTexte 6">
            <a:extLst>
              <a:ext uri="{FF2B5EF4-FFF2-40B4-BE49-F238E27FC236}">
                <a16:creationId xmlns:a16="http://schemas.microsoft.com/office/drawing/2014/main" id="{AC659323-27A5-C2A7-9B8A-7B177D31A733}"/>
              </a:ext>
            </a:extLst>
          </p:cNvPr>
          <p:cNvSpPr txBox="1"/>
          <p:nvPr/>
        </p:nvSpPr>
        <p:spPr>
          <a:xfrm>
            <a:off x="5428342" y="6639540"/>
            <a:ext cx="6458859" cy="218460"/>
          </a:xfrm>
          <a:prstGeom prst="rect">
            <a:avLst/>
          </a:prstGeom>
          <a:noFill/>
        </p:spPr>
        <p:txBody>
          <a:bodyPr wrap="square">
            <a:spAutoFit/>
          </a:bodyPr>
          <a:lstStyle/>
          <a:p>
            <a:pPr lvl="0"/>
            <a:r>
              <a:rPr lang="fr-FR" sz="800" dirty="0" err="1">
                <a:solidFill>
                  <a:schemeClr val="bg1"/>
                </a:solidFill>
              </a:rPr>
              <a:t>Universcience</a:t>
            </a:r>
            <a:r>
              <a:rPr lang="fr-FR" sz="800" dirty="0">
                <a:solidFill>
                  <a:schemeClr val="bg1"/>
                </a:solidFill>
              </a:rPr>
              <a:t>, </a:t>
            </a:r>
            <a:r>
              <a:rPr lang="fr-FR" sz="800" i="1" dirty="0">
                <a:solidFill>
                  <a:schemeClr val="bg1"/>
                </a:solidFill>
              </a:rPr>
              <a:t>Baromètre de l’esprit critique, édition 2024</a:t>
            </a:r>
            <a:r>
              <a:rPr lang="fr-FR" sz="800" i="0" dirty="0">
                <a:solidFill>
                  <a:schemeClr val="bg1"/>
                </a:solidFill>
              </a:rPr>
              <a:t>, </a:t>
            </a:r>
            <a:r>
              <a:rPr lang="fr-FR" sz="800" i="0" dirty="0">
                <a:hlinkClick r:id="rId4"/>
              </a:rPr>
              <a:t>https://www.universcience.fr/fr/esprit-critique/barometre-esprit-critique-2024</a:t>
            </a:r>
            <a:r>
              <a:rPr lang="fr-FR" sz="800" i="0" dirty="0"/>
              <a:t> </a:t>
            </a:r>
            <a:endParaRPr lang="fr-FR" sz="800" dirty="0"/>
          </a:p>
        </p:txBody>
      </p:sp>
      <p:sp>
        <p:nvSpPr>
          <p:cNvPr id="8" name="Rectangle 7">
            <a:extLst>
              <a:ext uri="{FF2B5EF4-FFF2-40B4-BE49-F238E27FC236}">
                <a16:creationId xmlns:a16="http://schemas.microsoft.com/office/drawing/2014/main" id="{78A486E4-C9F6-A015-7C21-C152DF9E227D}"/>
              </a:ext>
            </a:extLst>
          </p:cNvPr>
          <p:cNvSpPr/>
          <p:nvPr/>
        </p:nvSpPr>
        <p:spPr>
          <a:xfrm>
            <a:off x="10562986" y="5223387"/>
            <a:ext cx="943429" cy="225943"/>
          </a:xfrm>
          <a:prstGeom prst="rect">
            <a:avLst/>
          </a:prstGeom>
          <a:noFill/>
          <a:ln w="38100">
            <a:solidFill>
              <a:srgbClr val="13C1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15128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AB63398-82BF-DC83-9DA8-F10719D3DAC4}"/>
              </a:ext>
            </a:extLst>
          </p:cNvPr>
          <p:cNvPicPr>
            <a:picLocks noChangeAspect="1"/>
          </p:cNvPicPr>
          <p:nvPr/>
        </p:nvPicPr>
        <p:blipFill rotWithShape="1">
          <a:blip r:embed="rId3">
            <a:extLst>
              <a:ext uri="{28A0092B-C50C-407E-A947-70E740481C1C}">
                <a14:useLocalDpi xmlns:a14="http://schemas.microsoft.com/office/drawing/2010/main" val="0"/>
              </a:ext>
            </a:extLst>
          </a:blip>
          <a:srcRect l="701"/>
          <a:stretch/>
        </p:blipFill>
        <p:spPr>
          <a:xfrm>
            <a:off x="2805205" y="1009186"/>
            <a:ext cx="6600053" cy="5522658"/>
          </a:xfrm>
          <a:prstGeom prst="rect">
            <a:avLst/>
          </a:prstGeom>
        </p:spPr>
      </p:pic>
      <p:sp>
        <p:nvSpPr>
          <p:cNvPr id="10" name="ZoneTexte 9">
            <a:extLst>
              <a:ext uri="{FF2B5EF4-FFF2-40B4-BE49-F238E27FC236}">
                <a16:creationId xmlns:a16="http://schemas.microsoft.com/office/drawing/2014/main" id="{BC2BF17B-FF14-2B92-DF2D-E984D944D3A6}"/>
              </a:ext>
            </a:extLst>
          </p:cNvPr>
          <p:cNvSpPr txBox="1"/>
          <p:nvPr/>
        </p:nvSpPr>
        <p:spPr>
          <a:xfrm>
            <a:off x="3541486" y="6531844"/>
            <a:ext cx="5863772" cy="215444"/>
          </a:xfrm>
          <a:prstGeom prst="rect">
            <a:avLst/>
          </a:prstGeom>
          <a:noFill/>
        </p:spPr>
        <p:txBody>
          <a:bodyPr wrap="square">
            <a:spAutoFit/>
          </a:bodyPr>
          <a:lstStyle/>
          <a:p>
            <a:r>
              <a:rPr lang="fr-FR" sz="800" dirty="0">
                <a:hlinkClick r:id="rId4"/>
              </a:rPr>
              <a:t>https://www.jean-jaures.org/publication/la-mesinformation-scientifique-des-jeunes-a-lheure-des-reseaux-sociaux</a:t>
            </a:r>
            <a:r>
              <a:rPr lang="fr-FR" sz="800" dirty="0">
                <a:hlinkClick r:id="rId5"/>
              </a:rPr>
              <a:t>/</a:t>
            </a:r>
            <a:r>
              <a:rPr lang="fr-FR" sz="800" dirty="0">
                <a:solidFill>
                  <a:schemeClr val="bg1"/>
                </a:solidFill>
              </a:rPr>
              <a:t>, 2022</a:t>
            </a:r>
            <a:r>
              <a:rPr lang="fr-FR" sz="800" dirty="0"/>
              <a:t> </a:t>
            </a:r>
          </a:p>
        </p:txBody>
      </p:sp>
    </p:spTree>
    <p:extLst>
      <p:ext uri="{BB962C8B-B14F-4D97-AF65-F5344CB8AC3E}">
        <p14:creationId xmlns:p14="http://schemas.microsoft.com/office/powerpoint/2010/main" val="16260051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D8BBEDF-A708-145A-FA6C-1A23C234D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3" y="492369"/>
            <a:ext cx="6949920" cy="3470031"/>
          </a:xfrm>
          <a:prstGeom prst="rect">
            <a:avLst/>
          </a:prstGeom>
        </p:spPr>
      </p:pic>
      <p:sp>
        <p:nvSpPr>
          <p:cNvPr id="7" name="ZoneTexte 6">
            <a:extLst>
              <a:ext uri="{FF2B5EF4-FFF2-40B4-BE49-F238E27FC236}">
                <a16:creationId xmlns:a16="http://schemas.microsoft.com/office/drawing/2014/main" id="{D43FDA98-7017-2D43-1A6D-57CADC92BDC7}"/>
              </a:ext>
            </a:extLst>
          </p:cNvPr>
          <p:cNvSpPr txBox="1"/>
          <p:nvPr/>
        </p:nvSpPr>
        <p:spPr>
          <a:xfrm>
            <a:off x="117231" y="3962400"/>
            <a:ext cx="5064369" cy="215444"/>
          </a:xfrm>
          <a:prstGeom prst="rect">
            <a:avLst/>
          </a:prstGeom>
          <a:noFill/>
        </p:spPr>
        <p:txBody>
          <a:bodyPr wrap="square">
            <a:spAutoFit/>
          </a:bodyPr>
          <a:lstStyle/>
          <a:p>
            <a:r>
              <a:rPr lang="fr-FR" sz="800" dirty="0">
                <a:hlinkClick r:id="rId4"/>
              </a:rPr>
              <a:t>https://www.youtube.com/c/HugoD%C3%A9crypte</a:t>
            </a:r>
            <a:r>
              <a:rPr lang="fr-FR" sz="800" dirty="0"/>
              <a:t> </a:t>
            </a:r>
          </a:p>
        </p:txBody>
      </p:sp>
      <p:pic>
        <p:nvPicPr>
          <p:cNvPr id="9" name="Image 8">
            <a:extLst>
              <a:ext uri="{FF2B5EF4-FFF2-40B4-BE49-F238E27FC236}">
                <a16:creationId xmlns:a16="http://schemas.microsoft.com/office/drawing/2014/main" id="{14214D26-49C7-22D1-05DC-148E102A6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01716"/>
            <a:ext cx="5978769" cy="4446806"/>
          </a:xfrm>
          <a:prstGeom prst="rect">
            <a:avLst/>
          </a:prstGeom>
        </p:spPr>
      </p:pic>
      <p:sp>
        <p:nvSpPr>
          <p:cNvPr id="11" name="ZoneTexte 10">
            <a:extLst>
              <a:ext uri="{FF2B5EF4-FFF2-40B4-BE49-F238E27FC236}">
                <a16:creationId xmlns:a16="http://schemas.microsoft.com/office/drawing/2014/main" id="{28F69690-857D-8CC3-346D-F24C5127ED0A}"/>
              </a:ext>
            </a:extLst>
          </p:cNvPr>
          <p:cNvSpPr txBox="1"/>
          <p:nvPr/>
        </p:nvSpPr>
        <p:spPr>
          <a:xfrm>
            <a:off x="10503877" y="6626491"/>
            <a:ext cx="1688123" cy="338554"/>
          </a:xfrm>
          <a:prstGeom prst="rect">
            <a:avLst/>
          </a:prstGeom>
          <a:noFill/>
        </p:spPr>
        <p:txBody>
          <a:bodyPr wrap="square">
            <a:spAutoFit/>
          </a:bodyPr>
          <a:lstStyle/>
          <a:p>
            <a:r>
              <a:rPr lang="fr-FR" sz="800" dirty="0">
                <a:hlinkClick r:id="rId6"/>
              </a:rPr>
              <a:t>https://m.twitch.tv/samueletienne</a:t>
            </a:r>
            <a:r>
              <a:rPr lang="fr-FR" sz="800" dirty="0"/>
              <a:t>	</a:t>
            </a:r>
          </a:p>
        </p:txBody>
      </p:sp>
    </p:spTree>
    <p:extLst>
      <p:ext uri="{BB962C8B-B14F-4D97-AF65-F5344CB8AC3E}">
        <p14:creationId xmlns:p14="http://schemas.microsoft.com/office/powerpoint/2010/main" val="27995645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95C7B4-0345-44E3-9907-063E07CFE4B6}"/>
              </a:ext>
            </a:extLst>
          </p:cNvPr>
          <p:cNvSpPr>
            <a:spLocks noGrp="1"/>
          </p:cNvSpPr>
          <p:nvPr>
            <p:ph idx="1"/>
          </p:nvPr>
        </p:nvSpPr>
        <p:spPr/>
        <p:txBody>
          <a:bodyPr/>
          <a:lstStyle/>
          <a:p>
            <a:pPr lvl="1"/>
            <a:endParaRPr lang="fr-FR" dirty="0"/>
          </a:p>
          <a:p>
            <a:r>
              <a:rPr lang="fr-FR" dirty="0"/>
              <a:t>pour quelles formes </a:t>
            </a:r>
          </a:p>
          <a:p>
            <a:pPr lvl="1"/>
            <a:r>
              <a:rPr lang="fr-FR" dirty="0"/>
              <a:t>communication et vulgarisation</a:t>
            </a:r>
          </a:p>
          <a:p>
            <a:pPr marL="457200" lvl="1" indent="0">
              <a:buNone/>
            </a:pPr>
            <a:endParaRPr lang="fr-FR" dirty="0"/>
          </a:p>
        </p:txBody>
      </p:sp>
      <p:sp>
        <p:nvSpPr>
          <p:cNvPr id="4" name="Rectangle 3">
            <a:extLst>
              <a:ext uri="{FF2B5EF4-FFF2-40B4-BE49-F238E27FC236}">
                <a16:creationId xmlns:a16="http://schemas.microsoft.com/office/drawing/2014/main" id="{500D57C5-E902-4947-FBE4-272ECF8FE9CA}"/>
              </a:ext>
            </a:extLst>
          </p:cNvPr>
          <p:cNvSpPr/>
          <p:nvPr/>
        </p:nvSpPr>
        <p:spPr>
          <a:xfrm>
            <a:off x="6641452" y="6508750"/>
            <a:ext cx="5395784" cy="215444"/>
          </a:xfrm>
          <a:prstGeom prst="rect">
            <a:avLst/>
          </a:prstGeom>
        </p:spPr>
        <p:txBody>
          <a:bodyPr wrap="square">
            <a:spAutoFit/>
          </a:bodyPr>
          <a:lstStyle/>
          <a:p>
            <a:r>
              <a:rPr lang="fr-FR" sz="800" dirty="0">
                <a:solidFill>
                  <a:schemeClr val="bg1"/>
                </a:solidFill>
              </a:rPr>
              <a:t>ARCES, </a:t>
            </a:r>
            <a:r>
              <a:rPr lang="fr-FR" sz="800" dirty="0"/>
              <a:t> </a:t>
            </a:r>
            <a:r>
              <a:rPr lang="fr-FR" sz="800" dirty="0">
                <a:hlinkClick r:id="rId3"/>
              </a:rPr>
              <a:t>https://www.arces.com/fr/page-detail-articles/vulgarisation-scientifique-un-enjeu-pour-nos-établissements</a:t>
            </a:r>
            <a:r>
              <a:rPr lang="fr-FR" sz="800" dirty="0"/>
              <a:t>, </a:t>
            </a:r>
            <a:endParaRPr lang="fr-FR" dirty="0"/>
          </a:p>
        </p:txBody>
      </p:sp>
      <p:pic>
        <p:nvPicPr>
          <p:cNvPr id="6" name="Image 5">
            <a:extLst>
              <a:ext uri="{FF2B5EF4-FFF2-40B4-BE49-F238E27FC236}">
                <a16:creationId xmlns:a16="http://schemas.microsoft.com/office/drawing/2014/main" id="{AFA03093-8966-B103-718F-B5F2E9EF0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500" y="2694060"/>
            <a:ext cx="5623736" cy="3798815"/>
          </a:xfrm>
          <a:prstGeom prst="rect">
            <a:avLst/>
          </a:prstGeom>
        </p:spPr>
      </p:pic>
    </p:spTree>
    <p:extLst>
      <p:ext uri="{BB962C8B-B14F-4D97-AF65-F5344CB8AC3E}">
        <p14:creationId xmlns:p14="http://schemas.microsoft.com/office/powerpoint/2010/main" val="4236337728"/>
      </p:ext>
    </p:extLst>
  </p:cSld>
  <p:clrMapOvr>
    <a:masterClrMapping/>
  </p:clrMapOvr>
</p:sld>
</file>

<file path=ppt/theme/theme1.xml><?xml version="1.0" encoding="utf-8"?>
<a:theme xmlns:a="http://schemas.openxmlformats.org/drawingml/2006/main" name="Thème Office">
  <a:themeElements>
    <a:clrScheme name="Personnalisé 9">
      <a:dk1>
        <a:sysClr val="windowText" lastClr="000000"/>
      </a:dk1>
      <a:lt1>
        <a:sysClr val="window" lastClr="FFFFFF"/>
      </a:lt1>
      <a:dk2>
        <a:srgbClr val="0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A5A5A5"/>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4386</TotalTime>
  <Words>15123</Words>
  <Application>Microsoft Office PowerPoint</Application>
  <PresentationFormat>Grand écran</PresentationFormat>
  <Paragraphs>1246</Paragraphs>
  <Slides>122</Slides>
  <Notes>122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122</vt:i4>
      </vt:variant>
    </vt:vector>
  </HeadingPairs>
  <TitlesOfParts>
    <vt:vector size="135" baseType="lpstr">
      <vt:lpstr>Arial</vt:lpstr>
      <vt:lpstr>Barlow</vt:lpstr>
      <vt:lpstr>Calibri</vt:lpstr>
      <vt:lpstr>Candara</vt:lpstr>
      <vt:lpstr>Freestyle Script</vt:lpstr>
      <vt:lpstr>Inter</vt:lpstr>
      <vt:lpstr>Open Sans</vt:lpstr>
      <vt:lpstr>Quicksand</vt:lpstr>
      <vt:lpstr>Segoe UI</vt:lpstr>
      <vt:lpstr>SourceSansProRegular</vt:lpstr>
      <vt:lpstr>Times New Roman</vt:lpstr>
      <vt:lpstr>Wingdings</vt:lpstr>
      <vt:lpstr>Thème Office</vt:lpstr>
      <vt:lpstr>Présentation PowerPoint</vt:lpstr>
      <vt:lpstr>Présentation PowerPoint</vt:lpstr>
      <vt:lpstr>Présentation PowerPoint</vt:lpstr>
      <vt:lpstr>Présentation PowerPoint</vt:lpstr>
      <vt:lpstr>Réseaux sociaux et monde de la recherche « réseaux sociaux » ?</vt:lpstr>
      <vt:lpstr>Présentation PowerPoint</vt:lpstr>
      <vt:lpstr> des réseaux, des usages</vt:lpstr>
      <vt:lpstr>Présentation PowerPoint</vt:lpstr>
      <vt:lpstr>Présentation PowerPoint</vt:lpstr>
      <vt:lpstr> </vt:lpstr>
      <vt:lpstr>Mais déjà des questions prégnantes</vt:lpstr>
      <vt:lpstr>Présentation PowerPoint</vt:lpstr>
      <vt:lpstr>Présentation PowerPoint</vt:lpstr>
      <vt:lpstr>Réseaux sociaux et science ouverte quelles compétences ?</vt:lpstr>
      <vt:lpstr>Présentation PowerPoint</vt:lpstr>
      <vt:lpstr>Usages actuels paysage général</vt:lpstr>
      <vt:lpstr>Usages actuels usages des chercheurs</vt:lpstr>
      <vt:lpstr>Présentation PowerPoint</vt:lpstr>
      <vt:lpstr>Présentation PowerPoint</vt:lpstr>
      <vt:lpstr>Présentation PowerPoint</vt:lpstr>
      <vt:lpstr>Présentation PowerPoint</vt:lpstr>
      <vt:lpstr>Présentation PowerPoint</vt:lpstr>
      <vt:lpstr>Usages actuels usages des institutions</vt:lpstr>
      <vt:lpstr>Illustration : le cas X-Twitter </vt:lpstr>
      <vt:lpstr>Illustration : le cas X-Twitter repères</vt:lpstr>
      <vt:lpstr>Présentation PowerPoint</vt:lpstr>
      <vt:lpstr>Illustration : le cas X-Twitter conséquences du rachat de 2022</vt:lpstr>
      <vt:lpstr>Illustration : le cas X-Twitter partir ou rester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Illustration : le cas X-Twitter état des lieux 2024</vt:lpstr>
      <vt:lpstr>Présentation PowerPoint</vt:lpstr>
      <vt:lpstr>Présentation PowerPoint</vt:lpstr>
      <vt:lpstr>Présentation PowerPoint</vt:lpstr>
      <vt:lpstr>Présentation PowerPoint</vt:lpstr>
      <vt:lpstr>Présentation PowerPoint</vt:lpstr>
      <vt:lpstr>Illustration : les réseaux sociaux professionnels LinkedIn</vt:lpstr>
      <vt:lpstr> LinkedIn - repères</vt:lpstr>
      <vt:lpstr>Présentation PowerPoint</vt:lpstr>
      <vt:lpstr>Présentation PowerPoint</vt:lpstr>
      <vt:lpstr>Présentation PowerPoint</vt:lpstr>
      <vt:lpstr>Présentation PowerPoint</vt:lpstr>
      <vt:lpstr>Illustration : les réseaux sociaux académiques Academia et ResearchGate</vt:lpstr>
      <vt:lpstr> Academia - repères</vt:lpstr>
      <vt:lpstr> ResearchGate - repères</vt:lpstr>
      <vt:lpstr>Présentation PowerPoint</vt:lpstr>
      <vt:lpstr>Présentation PowerPoint</vt:lpstr>
      <vt:lpstr>Présentation PowerPoint</vt:lpstr>
      <vt:lpstr>Réseaux sociaux numériques et plateformes « plateforme » ? </vt:lpstr>
      <vt:lpstr>Réseaux sociaux numériques et plateformes le capitalisme de la plateforme</vt:lpstr>
      <vt:lpstr>Réseaux sociaux et plateformes modèle économique</vt:lpstr>
      <vt:lpstr>Présentation PowerPoint</vt:lpstr>
      <vt:lpstr>Présentation PowerPoint</vt:lpstr>
      <vt:lpstr>Présentation PowerPoint</vt:lpstr>
      <vt:lpstr>Présentation PowerPoint</vt:lpstr>
      <vt:lpstr>Présentation PowerPoint</vt:lpstr>
      <vt:lpstr>Le cas des réseaux sociaux académiques</vt:lpstr>
      <vt:lpstr>Le cas des réseaux sociaux académiques free access vs open access</vt:lpstr>
      <vt:lpstr>Présentation PowerPoint</vt:lpstr>
      <vt:lpstr>Le cas des réseaux sociaux académiques métriques et gamification</vt:lpstr>
      <vt:lpstr>Le cas des réseaux sociaux académiques L’esprit « start-up »</vt:lpstr>
      <vt:lpstr>Centralisation des outils et science ouverte des réseaux sociaux académiques en quête de légitimité</vt:lpstr>
      <vt:lpstr>Présentation PowerPoint</vt:lpstr>
      <vt:lpstr>Présentation PowerPoint</vt:lpstr>
      <vt:lpstr>Centralisation des outils et science ouverte « centralisation » du web et « jardins fermés »</vt:lpstr>
      <vt:lpstr>Centralisation des outils et science ouverte quelle décentralisation ?</vt:lpstr>
      <vt:lpstr>Présentation PowerPoint</vt:lpstr>
      <vt:lpstr>Présentation PowerPoint</vt:lpstr>
      <vt:lpstr>Centralisation des outils et science ouverte quelques attendus</vt:lpstr>
      <vt:lpstr>Présentation PowerPoint</vt:lpstr>
      <vt:lpstr>Communication scientifique et visibilité Cadre général</vt:lpstr>
      <vt:lpstr>Communication scientifique et visibilité Enjeux pour l’institution</vt:lpstr>
      <vt:lpstr>Communication scientifique et visibilité Enjeux pour le chercheur</vt:lpstr>
      <vt:lpstr>Présentation PowerPoint</vt:lpstr>
      <vt:lpstr>Illustration : les réseaux sociaux grand public Facebook, YouTube et les autres</vt:lpstr>
      <vt:lpstr>Présentation PowerPoint</vt:lpstr>
      <vt:lpstr>Présentation PowerPoint</vt:lpstr>
      <vt:lpstr>Présentation PowerPoint</vt:lpstr>
      <vt:lpstr>Présentation PowerPoint</vt:lpstr>
      <vt:lpstr>Présentation PowerPoint</vt:lpstr>
      <vt:lpstr>Enjeux de la communication grand public enjeux communicationnels</vt:lpstr>
      <vt:lpstr>Présentation PowerPoint</vt:lpstr>
      <vt:lpstr>Présentation PowerPoint</vt:lpstr>
      <vt:lpstr>Présentation PowerPoint</vt:lpstr>
      <vt:lpstr>Présentation PowerPoint</vt:lpstr>
      <vt:lpstr>Présentation PowerPoint</vt:lpstr>
      <vt:lpstr>Illustration : les réseaux sociaux grand public TikTok</vt:lpstr>
      <vt:lpstr>Présentation PowerPoint</vt:lpstr>
      <vt:lpstr>Présentation PowerPoint</vt:lpstr>
      <vt:lpstr>Enjeux de la communication grand public enjeux informationnels</vt:lpstr>
      <vt:lpstr>Présentation PowerPoint</vt:lpstr>
      <vt:lpstr>Présentation PowerPoint</vt:lpstr>
      <vt:lpstr>Présentation PowerPoint</vt:lpstr>
      <vt:lpstr>L’engagement public entre liberté et responsabilité un nécessaire recul </vt:lpstr>
      <vt:lpstr>L’engagement public entre liberté et responsabilité positions institutionnelles </vt:lpstr>
      <vt:lpstr>L’engagement public entre liberté et responsabilité les réseaux sociaux comme matière de travail</vt:lpstr>
      <vt:lpstr>Présentation PowerPoint</vt:lpstr>
      <vt:lpstr>Ce que les réseaux sociaux apportent aux chercheurs visibilité ?</vt:lpstr>
      <vt:lpstr>Ce que les réseaux sociaux apportent aux chercheurs visibilité ?</vt:lpstr>
      <vt:lpstr>Présentation PowerPoint</vt:lpstr>
      <vt:lpstr>Ce que les réseaux sociaux apportent aux chercheurs reconnaissance institutionnelle ?</vt:lpstr>
      <vt:lpstr>Ce que les réseaux sociaux apportent aux chercheurs points d’attention</vt:lpstr>
      <vt:lpstr>Présentation PowerPoint</vt:lpstr>
      <vt:lpstr>Présentation PowerPoint</vt:lpstr>
      <vt:lpstr>Présentation PowerPoint</vt:lpstr>
      <vt:lpstr>Présentation PowerPoint</vt:lpstr>
      <vt:lpstr>Présentation PowerPoint</vt:lpstr>
      <vt:lpstr>Présentation PowerPoint</vt:lpstr>
      <vt:lpstr>Ce que les réseaux sociaux apportent à la science et au débat public un global statu quo ? </vt:lpstr>
      <vt:lpstr>Ce que les réseaux sociaux apportent à la science et au débat public le moyen d’une meilleure science ? </vt:lpstr>
      <vt:lpstr>Conclusions temporaires</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réseaux sociaux  et nos communautés scientifiques</dc:title>
  <dc:creator>gobelin</dc:creator>
  <cp:lastModifiedBy>Aline BOUCHARD</cp:lastModifiedBy>
  <cp:revision>654</cp:revision>
  <dcterms:created xsi:type="dcterms:W3CDTF">2023-08-24T06:20:25Z</dcterms:created>
  <dcterms:modified xsi:type="dcterms:W3CDTF">2024-05-21T15:59:58Z</dcterms:modified>
</cp:coreProperties>
</file>