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326" r:id="rId2"/>
    <p:sldId id="419" r:id="rId3"/>
    <p:sldId id="293" r:id="rId4"/>
    <p:sldId id="294" r:id="rId5"/>
    <p:sldId id="429" r:id="rId6"/>
    <p:sldId id="430" r:id="rId7"/>
    <p:sldId id="453" r:id="rId8"/>
    <p:sldId id="454" r:id="rId9"/>
    <p:sldId id="298" r:id="rId10"/>
    <p:sldId id="323" r:id="rId11"/>
    <p:sldId id="381" r:id="rId12"/>
    <p:sldId id="300" r:id="rId13"/>
    <p:sldId id="299" r:id="rId14"/>
    <p:sldId id="295" r:id="rId15"/>
    <p:sldId id="372" r:id="rId16"/>
    <p:sldId id="339" r:id="rId17"/>
    <p:sldId id="407" r:id="rId18"/>
    <p:sldId id="397" r:id="rId19"/>
    <p:sldId id="373" r:id="rId20"/>
    <p:sldId id="374" r:id="rId21"/>
    <p:sldId id="367" r:id="rId22"/>
    <p:sldId id="458" r:id="rId23"/>
    <p:sldId id="395" r:id="rId24"/>
    <p:sldId id="396" r:id="rId25"/>
    <p:sldId id="384" r:id="rId26"/>
    <p:sldId id="296" r:id="rId27"/>
    <p:sldId id="416" r:id="rId28"/>
    <p:sldId id="375" r:id="rId29"/>
    <p:sldId id="309" r:id="rId30"/>
    <p:sldId id="307" r:id="rId31"/>
    <p:sldId id="433" r:id="rId32"/>
    <p:sldId id="434" r:id="rId33"/>
    <p:sldId id="385" r:id="rId34"/>
    <p:sldId id="328" r:id="rId35"/>
    <p:sldId id="461" r:id="rId36"/>
    <p:sldId id="417" r:id="rId37"/>
    <p:sldId id="418" r:id="rId38"/>
    <p:sldId id="462" r:id="rId39"/>
    <p:sldId id="329" r:id="rId40"/>
    <p:sldId id="421" r:id="rId41"/>
    <p:sldId id="346" r:id="rId42"/>
    <p:sldId id="405" r:id="rId43"/>
    <p:sldId id="322" r:id="rId44"/>
    <p:sldId id="362" r:id="rId45"/>
    <p:sldId id="368" r:id="rId46"/>
    <p:sldId id="460" r:id="rId47"/>
    <p:sldId id="437" r:id="rId48"/>
    <p:sldId id="438" r:id="rId49"/>
    <p:sldId id="348" r:id="rId50"/>
    <p:sldId id="409" r:id="rId51"/>
    <p:sldId id="321" r:id="rId52"/>
    <p:sldId id="410" r:id="rId53"/>
    <p:sldId id="402" r:id="rId54"/>
    <p:sldId id="363" r:id="rId55"/>
    <p:sldId id="413" r:id="rId56"/>
    <p:sldId id="465" r:id="rId57"/>
    <p:sldId id="351" r:id="rId58"/>
    <p:sldId id="412" r:id="rId59"/>
    <p:sldId id="352" r:id="rId60"/>
    <p:sldId id="450" r:id="rId61"/>
    <p:sldId id="448" r:id="rId62"/>
    <p:sldId id="403" r:id="rId63"/>
    <p:sldId id="449" r:id="rId64"/>
    <p:sldId id="317" r:id="rId65"/>
    <p:sldId id="446" r:id="rId66"/>
    <p:sldId id="319" r:id="rId67"/>
    <p:sldId id="358" r:id="rId68"/>
    <p:sldId id="444" r:id="rId69"/>
    <p:sldId id="387" r:id="rId70"/>
    <p:sldId id="447" r:id="rId71"/>
    <p:sldId id="408" r:id="rId72"/>
    <p:sldId id="452" r:id="rId73"/>
    <p:sldId id="388" r:id="rId74"/>
    <p:sldId id="456" r:id="rId75"/>
    <p:sldId id="457" r:id="rId76"/>
    <p:sldId id="353" r:id="rId77"/>
    <p:sldId id="436" r:id="rId78"/>
    <p:sldId id="316" r:id="rId79"/>
    <p:sldId id="404" r:id="rId80"/>
    <p:sldId id="411" r:id="rId81"/>
    <p:sldId id="442" r:id="rId82"/>
    <p:sldId id="378" r:id="rId83"/>
    <p:sldId id="379" r:id="rId84"/>
    <p:sldId id="366" r:id="rId85"/>
    <p:sldId id="451" r:id="rId86"/>
    <p:sldId id="393" r:id="rId87"/>
    <p:sldId id="394" r:id="rId88"/>
    <p:sldId id="414" r:id="rId89"/>
    <p:sldId id="423" r:id="rId90"/>
    <p:sldId id="400" r:id="rId91"/>
    <p:sldId id="315" r:id="rId92"/>
    <p:sldId id="415" r:id="rId93"/>
    <p:sldId id="459" r:id="rId94"/>
  </p:sldIdLst>
  <p:sldSz cx="9144000" cy="6858000" type="screen4x3"/>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13"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27C"/>
    <a:srgbClr val="A6A6A6"/>
    <a:srgbClr val="D21D59"/>
    <a:srgbClr val="113266"/>
    <a:srgbClr val="A5A4A6"/>
    <a:srgbClr val="F29400"/>
    <a:srgbClr val="73A545"/>
    <a:srgbClr val="2CACD7"/>
    <a:srgbClr val="315280"/>
    <a:srgbClr val="790D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81" autoAdjust="0"/>
    <p:restoredTop sz="80992" autoAdjust="0"/>
  </p:normalViewPr>
  <p:slideViewPr>
    <p:cSldViewPr showGuides="1">
      <p:cViewPr>
        <p:scale>
          <a:sx n="75" d="100"/>
          <a:sy n="75" d="100"/>
        </p:scale>
        <p:origin x="1404" y="360"/>
      </p:cViewPr>
      <p:guideLst>
        <p:guide orient="horz" pos="2115"/>
        <p:guide pos="2880"/>
      </p:guideLst>
    </p:cSldViewPr>
  </p:slideViewPr>
  <p:outlineViewPr>
    <p:cViewPr>
      <p:scale>
        <a:sx n="33" d="100"/>
        <a:sy n="33" d="100"/>
      </p:scale>
      <p:origin x="0" y="-15720"/>
    </p:cViewPr>
  </p:outlineViewPr>
  <p:notesTextViewPr>
    <p:cViewPr>
      <p:scale>
        <a:sx n="125" d="100"/>
        <a:sy n="125" d="100"/>
      </p:scale>
      <p:origin x="0" y="0"/>
    </p:cViewPr>
  </p:notesTextViewPr>
  <p:notesViewPr>
    <p:cSldViewPr showGuides="1">
      <p:cViewPr>
        <p:scale>
          <a:sx n="125" d="100"/>
          <a:sy n="125" d="100"/>
        </p:scale>
        <p:origin x="2202" y="-2922"/>
      </p:cViewPr>
      <p:guideLst>
        <p:guide orient="horz" pos="3113"/>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3713"/>
          </a:xfrm>
          <a:prstGeom prst="rect">
            <a:avLst/>
          </a:prstGeom>
        </p:spPr>
        <p:txBody>
          <a:bodyPr vert="horz" lIns="91438" tIns="45719" rIns="91438" bIns="45719" rtlCol="0"/>
          <a:lstStyle>
            <a:lvl1pPr algn="l">
              <a:defRPr sz="1200"/>
            </a:lvl1pPr>
          </a:lstStyle>
          <a:p>
            <a:endParaRPr lang="fr-FR"/>
          </a:p>
        </p:txBody>
      </p:sp>
      <p:sp>
        <p:nvSpPr>
          <p:cNvPr id="3" name="Espace réservé de la date 2"/>
          <p:cNvSpPr>
            <a:spLocks noGrp="1"/>
          </p:cNvSpPr>
          <p:nvPr>
            <p:ph type="dt" sz="quarter" idx="1"/>
          </p:nvPr>
        </p:nvSpPr>
        <p:spPr>
          <a:xfrm>
            <a:off x="3850444" y="1"/>
            <a:ext cx="2945659" cy="493713"/>
          </a:xfrm>
          <a:prstGeom prst="rect">
            <a:avLst/>
          </a:prstGeom>
        </p:spPr>
        <p:txBody>
          <a:bodyPr vert="horz" lIns="91438" tIns="45719" rIns="91438" bIns="45719" rtlCol="0"/>
          <a:lstStyle>
            <a:lvl1pPr algn="r">
              <a:defRPr sz="1200"/>
            </a:lvl1pPr>
          </a:lstStyle>
          <a:p>
            <a:fld id="{DC28DB29-058E-4CA0-B885-032BE032ECA6}" type="datetimeFigureOut">
              <a:rPr lang="fr-FR" smtClean="0"/>
              <a:t>08/11/2017</a:t>
            </a:fld>
            <a:endParaRPr lang="fr-FR"/>
          </a:p>
        </p:txBody>
      </p:sp>
      <p:sp>
        <p:nvSpPr>
          <p:cNvPr id="4" name="Espace réservé du pied de page 3"/>
          <p:cNvSpPr>
            <a:spLocks noGrp="1"/>
          </p:cNvSpPr>
          <p:nvPr>
            <p:ph type="ftr" sz="quarter" idx="2"/>
          </p:nvPr>
        </p:nvSpPr>
        <p:spPr>
          <a:xfrm>
            <a:off x="1" y="9378825"/>
            <a:ext cx="2945659" cy="493713"/>
          </a:xfrm>
          <a:prstGeom prst="rect">
            <a:avLst/>
          </a:prstGeom>
        </p:spPr>
        <p:txBody>
          <a:bodyPr vert="horz" lIns="91438" tIns="45719" rIns="91438" bIns="4571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4" y="9378825"/>
            <a:ext cx="2945659" cy="493713"/>
          </a:xfrm>
          <a:prstGeom prst="rect">
            <a:avLst/>
          </a:prstGeom>
        </p:spPr>
        <p:txBody>
          <a:bodyPr vert="horz" lIns="91438" tIns="45719" rIns="91438" bIns="45719" rtlCol="0" anchor="b"/>
          <a:lstStyle>
            <a:lvl1pPr algn="r">
              <a:defRPr sz="1200"/>
            </a:lvl1pPr>
          </a:lstStyle>
          <a:p>
            <a:fld id="{2268852F-F16A-4068-9E88-8E3B5C9D9BB4}" type="slidenum">
              <a:rPr lang="fr-FR" smtClean="0"/>
              <a:t>‹N°›</a:t>
            </a:fld>
            <a:endParaRPr lang="fr-FR"/>
          </a:p>
        </p:txBody>
      </p:sp>
    </p:spTree>
    <p:extLst>
      <p:ext uri="{BB962C8B-B14F-4D97-AF65-F5344CB8AC3E}">
        <p14:creationId xmlns:p14="http://schemas.microsoft.com/office/powerpoint/2010/main" val="2784654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2945659" cy="493713"/>
          </a:xfrm>
          <a:prstGeom prst="rect">
            <a:avLst/>
          </a:prstGeom>
        </p:spPr>
        <p:txBody>
          <a:bodyPr vert="horz" lIns="91438" tIns="45719" rIns="91438" bIns="45719" rtlCol="0"/>
          <a:lstStyle>
            <a:lvl1pPr algn="l">
              <a:defRPr sz="1200"/>
            </a:lvl1pPr>
          </a:lstStyle>
          <a:p>
            <a:endParaRPr lang="fr-FR"/>
          </a:p>
        </p:txBody>
      </p:sp>
      <p:sp>
        <p:nvSpPr>
          <p:cNvPr id="3" name="Espace réservé de la date 2"/>
          <p:cNvSpPr>
            <a:spLocks noGrp="1"/>
          </p:cNvSpPr>
          <p:nvPr>
            <p:ph type="dt" idx="1"/>
          </p:nvPr>
        </p:nvSpPr>
        <p:spPr>
          <a:xfrm>
            <a:off x="3850444" y="1"/>
            <a:ext cx="2945659" cy="493713"/>
          </a:xfrm>
          <a:prstGeom prst="rect">
            <a:avLst/>
          </a:prstGeom>
        </p:spPr>
        <p:txBody>
          <a:bodyPr vert="horz" lIns="91438" tIns="45719" rIns="91438" bIns="45719" rtlCol="0"/>
          <a:lstStyle>
            <a:lvl1pPr algn="r">
              <a:defRPr sz="1200"/>
            </a:lvl1pPr>
          </a:lstStyle>
          <a:p>
            <a:fld id="{BC46D3CF-9448-4604-B36D-436C918F3937}" type="datetimeFigureOut">
              <a:rPr lang="fr-FR" smtClean="0"/>
              <a:t>08/11/2017</a:t>
            </a:fld>
            <a:endParaRPr lang="fr-FR"/>
          </a:p>
        </p:txBody>
      </p:sp>
      <p:sp>
        <p:nvSpPr>
          <p:cNvPr id="4" name="Espace réservé de l'image des diapositives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38" tIns="45719" rIns="91438" bIns="45719" rtlCol="0" anchor="ctr"/>
          <a:lstStyle/>
          <a:p>
            <a:endParaRPr lang="fr-FR"/>
          </a:p>
        </p:txBody>
      </p:sp>
      <p:sp>
        <p:nvSpPr>
          <p:cNvPr id="5" name="Espace réservé des commentaires 4"/>
          <p:cNvSpPr>
            <a:spLocks noGrp="1"/>
          </p:cNvSpPr>
          <p:nvPr>
            <p:ph type="body" sz="quarter" idx="3"/>
          </p:nvPr>
        </p:nvSpPr>
        <p:spPr>
          <a:xfrm>
            <a:off x="679768" y="4690270"/>
            <a:ext cx="5438140" cy="4443413"/>
          </a:xfrm>
          <a:prstGeom prst="rect">
            <a:avLst/>
          </a:prstGeom>
        </p:spPr>
        <p:txBody>
          <a:bodyPr vert="horz" lIns="91438" tIns="45719" rIns="91438" bIns="45719" rtlCol="0"/>
          <a:lstStyle/>
          <a:p>
            <a:pPr lvl="0"/>
            <a:r>
              <a:rPr lang="fr-FR" dirty="0" smtClean="0"/>
              <a:t>Modifiez les styles du texte du masque</a:t>
            </a:r>
          </a:p>
          <a:p>
            <a:pPr lvl="0"/>
            <a:r>
              <a:rPr lang="fr-FR" dirty="0" smtClean="0"/>
              <a:t>	- </a:t>
            </a:r>
          </a:p>
        </p:txBody>
      </p:sp>
      <p:sp>
        <p:nvSpPr>
          <p:cNvPr id="6" name="Espace réservé du pied de page 5"/>
          <p:cNvSpPr>
            <a:spLocks noGrp="1"/>
          </p:cNvSpPr>
          <p:nvPr>
            <p:ph type="ftr" sz="quarter" idx="4"/>
          </p:nvPr>
        </p:nvSpPr>
        <p:spPr>
          <a:xfrm>
            <a:off x="1" y="9378825"/>
            <a:ext cx="2945659" cy="493713"/>
          </a:xfrm>
          <a:prstGeom prst="rect">
            <a:avLst/>
          </a:prstGeom>
        </p:spPr>
        <p:txBody>
          <a:bodyPr vert="horz" lIns="91438" tIns="45719" rIns="91438" bIns="4571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4" y="9378825"/>
            <a:ext cx="2945659" cy="493713"/>
          </a:xfrm>
          <a:prstGeom prst="rect">
            <a:avLst/>
          </a:prstGeom>
        </p:spPr>
        <p:txBody>
          <a:bodyPr vert="horz" lIns="91438" tIns="45719" rIns="91438" bIns="45719" rtlCol="0" anchor="b"/>
          <a:lstStyle>
            <a:lvl1pPr algn="r">
              <a:defRPr sz="800">
                <a:latin typeface="Tw Cen MT" panose="020B0602020104020603" pitchFamily="34" charset="0"/>
              </a:defRPr>
            </a:lvl1pPr>
          </a:lstStyle>
          <a:p>
            <a:fld id="{498159C2-2EFF-4FCC-BE1B-FC4490C04AFE}" type="slidenum">
              <a:rPr lang="fr-FR" smtClean="0"/>
              <a:pPr/>
              <a:t>‹N°›</a:t>
            </a:fld>
            <a:endParaRPr lang="fr-FR" dirty="0"/>
          </a:p>
        </p:txBody>
      </p:sp>
    </p:spTree>
    <p:extLst>
      <p:ext uri="{BB962C8B-B14F-4D97-AF65-F5344CB8AC3E}">
        <p14:creationId xmlns:p14="http://schemas.microsoft.com/office/powerpoint/2010/main" val="2997837258"/>
      </p:ext>
    </p:extLst>
  </p:cSld>
  <p:clrMap bg1="lt1" tx1="dk1" bg2="lt2" tx2="dk2" accent1="accent1" accent2="accent2" accent3="accent3" accent4="accent4" accent5="accent5" accent6="accent6" hlink="hlink" folHlink="folHlink"/>
  <p:notesStyle>
    <a:lvl1pPr marL="92075" indent="-92075" algn="l" defTabSz="914400" rtl="0" eaLnBrk="1" latinLnBrk="0" hangingPunct="1">
      <a:spcBef>
        <a:spcPts val="0"/>
      </a:spcBef>
      <a:defRPr sz="95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0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0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0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a:t>
            </a:fld>
            <a:endParaRPr lang="fr-FR"/>
          </a:p>
        </p:txBody>
      </p:sp>
    </p:spTree>
    <p:extLst>
      <p:ext uri="{BB962C8B-B14F-4D97-AF65-F5344CB8AC3E}">
        <p14:creationId xmlns:p14="http://schemas.microsoft.com/office/powerpoint/2010/main" val="283449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4">
              <a:spcBef>
                <a:spcPts val="300"/>
              </a:spcBef>
              <a:defRPr/>
            </a:pPr>
            <a:r>
              <a:rPr lang="fr-FR" sz="900" b="1" dirty="0" smtClean="0"/>
              <a:t>Etat des lieux</a:t>
            </a:r>
            <a:endParaRPr lang="fr-FR" sz="900" dirty="0" smtClean="0"/>
          </a:p>
          <a:p>
            <a:pPr marL="260348" indent="-171450" defTabSz="914384">
              <a:spcBef>
                <a:spcPts val="300"/>
              </a:spcBef>
              <a:buFontTx/>
              <a:buChar char="-"/>
              <a:defRPr/>
            </a:pPr>
            <a:r>
              <a:rPr lang="fr-FR" sz="900" b="1" dirty="0" smtClean="0"/>
              <a:t>établissements d’enseignement</a:t>
            </a:r>
            <a:r>
              <a:rPr lang="fr-FR" sz="900" b="1" baseline="0" dirty="0" smtClean="0"/>
              <a:t> supérieur </a:t>
            </a:r>
            <a:r>
              <a:rPr lang="fr-FR" sz="900" baseline="0" dirty="0" smtClean="0"/>
              <a:t>(universités, écoles d’ingénieurs, IUT, regroupement d’établissements)</a:t>
            </a:r>
            <a:r>
              <a:rPr lang="fr-FR" sz="900" dirty="0" smtClean="0"/>
              <a:t> </a:t>
            </a:r>
            <a:r>
              <a:rPr lang="fr-FR" sz="900" baseline="0" dirty="0" smtClean="0"/>
              <a:t>: évolution au tournant des années 2010 : en 2013, </a:t>
            </a:r>
            <a:r>
              <a:rPr lang="fr-FR" sz="900" b="0" dirty="0" smtClean="0"/>
              <a:t>9</a:t>
            </a:r>
            <a:r>
              <a:rPr lang="fr-FR" sz="900" b="0" kern="1200" dirty="0" smtClean="0">
                <a:solidFill>
                  <a:schemeClr val="tx1"/>
                </a:solidFill>
                <a:effectLst/>
              </a:rPr>
              <a:t>4 % des établissements de l’enseignement supérieur </a:t>
            </a:r>
            <a:r>
              <a:rPr lang="fr-FR" sz="900" kern="1200" dirty="0" smtClean="0">
                <a:solidFill>
                  <a:schemeClr val="tx1"/>
                </a:solidFill>
                <a:effectLst/>
              </a:rPr>
              <a:t>étaient sur les réseaux contre 68 % 2 ans plus tôt ;</a:t>
            </a:r>
            <a:r>
              <a:rPr lang="fr-FR" sz="900" kern="1200" baseline="0" dirty="0" smtClean="0">
                <a:solidFill>
                  <a:schemeClr val="tx1"/>
                </a:solidFill>
                <a:effectLst/>
              </a:rPr>
              <a:t> majoritairement entre 2 et 4 réseaux </a:t>
            </a:r>
            <a:r>
              <a:rPr lang="fr-FR" sz="900" dirty="0"/>
              <a:t>(Association des responsables de communication de l’enseignement </a:t>
            </a:r>
            <a:r>
              <a:rPr lang="fr-FR" sz="900" dirty="0" smtClean="0"/>
              <a:t>supérieur/ARCES. </a:t>
            </a:r>
            <a:r>
              <a:rPr lang="fr-FR" sz="900" i="1" dirty="0" smtClean="0"/>
              <a:t>Observatoire des métiers de la communication dans l’enseignement supérieur. Enquête auprès</a:t>
            </a:r>
            <a:r>
              <a:rPr lang="fr-FR" sz="900" i="1" baseline="0" dirty="0" smtClean="0"/>
              <a:t> des membres de l’ARCES. Vague 5 – juin 2013.</a:t>
            </a:r>
            <a:r>
              <a:rPr lang="fr-FR" sz="900" dirty="0" smtClean="0"/>
              <a:t> 49 p. Disponible </a:t>
            </a:r>
            <a:r>
              <a:rPr lang="fr-FR" sz="900" dirty="0"/>
              <a:t>sur : </a:t>
            </a:r>
            <a:r>
              <a:rPr lang="fr-FR" sz="900" dirty="0" smtClean="0"/>
              <a:t>http</a:t>
            </a:r>
            <a:r>
              <a:rPr lang="fr-FR" sz="900" dirty="0"/>
              <a:t>://www.arces.com/var/arces/storage/original/application/817a1a06875e8b3ee5e3e1b5770d22a3.pdf)</a:t>
            </a:r>
            <a:r>
              <a:rPr lang="fr-FR" sz="900" dirty="0" smtClean="0"/>
              <a:t>. </a:t>
            </a:r>
            <a:br>
              <a:rPr lang="fr-FR" sz="900" dirty="0" smtClean="0"/>
            </a:br>
            <a:r>
              <a:rPr lang="fr-FR" sz="900" dirty="0" smtClean="0"/>
              <a:t>En 2017,</a:t>
            </a:r>
            <a:r>
              <a:rPr lang="fr-FR" sz="900" baseline="0" dirty="0" smtClean="0"/>
              <a:t> 99 % des établissements sont présents sur les réseaux sociaux (par ordre décroissant : Facebook, 88 % ; Twitter, 84 % ; LinkedIn, 72 % ; YouTube, 71 %).A noter : le développement de réseaux sociaux tournés sur le contenu multimédia (Instagram) (</a:t>
            </a:r>
            <a:r>
              <a:rPr lang="fr-FR" sz="900" dirty="0" smtClean="0"/>
              <a:t>ARCES. </a:t>
            </a:r>
            <a:r>
              <a:rPr lang="fr-FR" sz="900" i="1" dirty="0" smtClean="0"/>
              <a:t>Observatoire des métiers de la communication dans l’enseignement supérieur. Enquête auprès</a:t>
            </a:r>
            <a:r>
              <a:rPr lang="fr-FR" sz="900" i="1" baseline="0" dirty="0" smtClean="0"/>
              <a:t> des membres de l’ARCES. Vague 7 – mai 2017.</a:t>
            </a:r>
            <a:r>
              <a:rPr lang="fr-FR" sz="900" dirty="0" smtClean="0"/>
              <a:t> 76 p. Disponible sur : http://www.arces.com/extension/digital/design/ewp/javascript/ckeditor/kcfinder/upload/arces/files/ARCES_Synth%C3%A8se%20du%20Barom%C3%A8tre%20des%20m%C3%A9tiers%20de%20la%20communication%20de%20lenseignement%20sup%C3%A9rieur_juin2017%281%29.pptx)</a:t>
            </a:r>
          </a:p>
          <a:p>
            <a:pPr marL="260348" indent="-171450" defTabSz="914384">
              <a:spcBef>
                <a:spcPts val="300"/>
              </a:spcBef>
              <a:buFontTx/>
              <a:buChar char="-"/>
              <a:defRPr/>
            </a:pPr>
            <a:r>
              <a:rPr lang="fr-FR" sz="900" b="1" dirty="0" smtClean="0"/>
              <a:t>organismes de recherche (</a:t>
            </a:r>
            <a:r>
              <a:rPr lang="fr-FR" sz="900" dirty="0" smtClean="0"/>
              <a:t>BRGM</a:t>
            </a:r>
            <a:r>
              <a:rPr lang="fr-FR" sz="900" dirty="0"/>
              <a:t>, CNES, IFSTTAR, IRSTEA</a:t>
            </a:r>
            <a:r>
              <a:rPr lang="fr-FR" sz="900" dirty="0" smtClean="0"/>
              <a:t>…) : depuis 2012 : une </a:t>
            </a:r>
            <a:r>
              <a:rPr lang="fr-FR" sz="900" b="1" dirty="0" smtClean="0"/>
              <a:t>présence</a:t>
            </a:r>
            <a:r>
              <a:rPr lang="fr-FR" sz="900" b="1" baseline="0" dirty="0" smtClean="0"/>
              <a:t> « incontournable »</a:t>
            </a:r>
            <a:r>
              <a:rPr lang="fr-FR" sz="900" baseline="0" dirty="0" smtClean="0"/>
              <a:t> sur Twitter (</a:t>
            </a:r>
            <a:r>
              <a:rPr lang="fr-FR" sz="900" dirty="0" smtClean="0"/>
              <a:t>Mathieu </a:t>
            </a:r>
            <a:r>
              <a:rPr lang="fr-FR" sz="900" dirty="0" err="1"/>
              <a:t>Jahnich</a:t>
            </a:r>
            <a:r>
              <a:rPr lang="fr-FR" sz="900" dirty="0"/>
              <a:t>. </a:t>
            </a:r>
            <a:r>
              <a:rPr lang="fr-FR" sz="900" i="1" dirty="0"/>
              <a:t>Les organismes de recherche face aux réseaux sociaux</a:t>
            </a:r>
            <a:r>
              <a:rPr lang="fr-FR" sz="900" dirty="0"/>
              <a:t>. Etude </a:t>
            </a:r>
            <a:r>
              <a:rPr lang="fr-FR" sz="900" dirty="0" err="1"/>
              <a:t>Wanacôme</a:t>
            </a:r>
            <a:r>
              <a:rPr lang="fr-FR" sz="900" dirty="0"/>
              <a:t>. 22/11/2012.  [en ligne]. Disponible sur : http://prezi.com/huyrmxem_z4x/les-organismes-de-recherche-face-aux-reseaux-sociaux</a:t>
            </a:r>
            <a:r>
              <a:rPr lang="fr-FR" sz="900" dirty="0" smtClean="0"/>
              <a:t>/)</a:t>
            </a:r>
            <a:r>
              <a:rPr lang="fr-FR" sz="900" baseline="0" dirty="0" smtClean="0"/>
              <a:t/>
            </a:r>
            <a:br>
              <a:rPr lang="fr-FR" sz="900" baseline="0" dirty="0" smtClean="0"/>
            </a:br>
            <a:r>
              <a:rPr lang="fr-FR" sz="900" baseline="0" dirty="0" smtClean="0"/>
              <a:t>situation 2016 : </a:t>
            </a:r>
            <a:r>
              <a:rPr lang="fr-FR" sz="900" dirty="0"/>
              <a:t>Twitter </a:t>
            </a:r>
            <a:r>
              <a:rPr lang="fr-FR" sz="900" dirty="0" smtClean="0"/>
              <a:t>(communautés </a:t>
            </a:r>
            <a:r>
              <a:rPr lang="fr-FR" sz="900" dirty="0"/>
              <a:t>de chercheurs, médiateurs </a:t>
            </a:r>
            <a:r>
              <a:rPr lang="fr-FR" sz="900" dirty="0" smtClean="0"/>
              <a:t>scientifiques, </a:t>
            </a:r>
            <a:r>
              <a:rPr lang="fr-FR" sz="900" dirty="0"/>
              <a:t>partenaires </a:t>
            </a:r>
            <a:r>
              <a:rPr lang="fr-FR" sz="900" dirty="0" smtClean="0"/>
              <a:t>économiques), Facebook (animation</a:t>
            </a:r>
            <a:r>
              <a:rPr lang="fr-FR" sz="900" dirty="0"/>
              <a:t>, algorithme et </a:t>
            </a:r>
            <a:r>
              <a:rPr lang="fr-FR" sz="900" dirty="0" smtClean="0"/>
              <a:t>sponsoring </a:t>
            </a:r>
            <a:r>
              <a:rPr lang="fr-FR" sz="900" dirty="0"/>
              <a:t>: la visibilité </a:t>
            </a:r>
            <a:r>
              <a:rPr lang="fr-FR" sz="900" dirty="0" smtClean="0"/>
              <a:t>au-delà </a:t>
            </a:r>
            <a:r>
              <a:rPr lang="fr-FR" sz="900" dirty="0"/>
              <a:t>du nombre de </a:t>
            </a:r>
            <a:r>
              <a:rPr lang="fr-FR" sz="900" dirty="0" smtClean="0"/>
              <a:t>fans), LinkedIn (usage plus complexe ; communication + RH), YouTube (pour </a:t>
            </a:r>
            <a:r>
              <a:rPr lang="fr-FR" sz="900" dirty="0"/>
              <a:t>toucher les </a:t>
            </a:r>
            <a:r>
              <a:rPr lang="fr-FR" sz="900" dirty="0" err="1"/>
              <a:t>vlogueurs</a:t>
            </a:r>
            <a:r>
              <a:rPr lang="fr-FR" sz="900" dirty="0"/>
              <a:t> </a:t>
            </a:r>
            <a:r>
              <a:rPr lang="fr-FR" sz="900" dirty="0" smtClean="0"/>
              <a:t>scientifiques) </a:t>
            </a:r>
            <a:r>
              <a:rPr lang="fr-FR" sz="900" baseline="0" dirty="0" smtClean="0"/>
              <a:t>(</a:t>
            </a:r>
            <a:r>
              <a:rPr lang="fr-FR" sz="900" i="1" dirty="0" smtClean="0"/>
              <a:t>Observatoire de la communication digitale des organismes de recherche. </a:t>
            </a:r>
            <a:r>
              <a:rPr lang="fr-FR" sz="900" dirty="0" smtClean="0"/>
              <a:t>Etude </a:t>
            </a:r>
            <a:r>
              <a:rPr lang="fr-FR" sz="900" dirty="0" err="1" smtClean="0"/>
              <a:t>Sircome</a:t>
            </a:r>
            <a:r>
              <a:rPr lang="fr-FR" sz="900" dirty="0" smtClean="0"/>
              <a:t>, 11/2016. [en ligne]. Disponible sur </a:t>
            </a:r>
            <a:r>
              <a:rPr lang="fr-FR" sz="900" dirty="0"/>
              <a:t>: http://sircome.com/comrecherche-la-strategie-pour-faire-face-aux-defis-du-secteur-de-la-recherche</a:t>
            </a:r>
            <a:r>
              <a:rPr lang="fr-FR" sz="900" dirty="0" smtClean="0"/>
              <a:t>/)</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10</a:t>
            </a:fld>
            <a:endParaRPr lang="fr-FR"/>
          </a:p>
        </p:txBody>
      </p:sp>
    </p:spTree>
    <p:extLst>
      <p:ext uri="{BB962C8B-B14F-4D97-AF65-F5344CB8AC3E}">
        <p14:creationId xmlns:p14="http://schemas.microsoft.com/office/powerpoint/2010/main" val="320208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Buts</a:t>
            </a:r>
            <a:endParaRPr lang="fr-FR" dirty="0" smtClean="0"/>
          </a:p>
          <a:p>
            <a:pPr marL="177797" indent="-85724">
              <a:buFontTx/>
              <a:buChar char="-"/>
              <a:defRPr/>
            </a:pPr>
            <a:r>
              <a:rPr lang="fr-FR" dirty="0" smtClean="0"/>
              <a:t>« assurer une présence » : souvent liée à</a:t>
            </a:r>
            <a:r>
              <a:rPr lang="fr-FR" baseline="0" dirty="0" smtClean="0"/>
              <a:t> communication institutionnelle du site officiel </a:t>
            </a:r>
            <a:r>
              <a:rPr lang="fr-FR" dirty="0" smtClean="0"/>
              <a:t>(visibilité, maîtrise de l’image, apparaître comme précurseur…)</a:t>
            </a:r>
          </a:p>
          <a:p>
            <a:pPr marL="177797" indent="-85724">
              <a:buFontTx/>
              <a:buChar char="-"/>
            </a:pPr>
            <a:r>
              <a:rPr lang="fr-FR" dirty="0" smtClean="0"/>
              <a:t>outil de communication/conversation avec les publics : </a:t>
            </a:r>
          </a:p>
          <a:p>
            <a:pPr marL="542916" lvl="1" indent="-85724">
              <a:buFontTx/>
              <a:buChar char="-"/>
            </a:pPr>
            <a:r>
              <a:rPr lang="fr-FR" sz="900" dirty="0">
                <a:latin typeface="Arial" panose="020B0604020202020204" pitchFamily="34" charset="0"/>
                <a:cs typeface="Arial" panose="020B0604020202020204" pitchFamily="34" charset="0"/>
              </a:rPr>
              <a:t>communication en </a:t>
            </a:r>
            <a:r>
              <a:rPr lang="fr-FR" sz="900" i="1" dirty="0">
                <a:latin typeface="Arial" panose="020B0604020202020204" pitchFamily="34" charset="0"/>
                <a:cs typeface="Arial" panose="020B0604020202020204" pitchFamily="34" charset="0"/>
              </a:rPr>
              <a:t>live </a:t>
            </a:r>
            <a:r>
              <a:rPr lang="fr-FR" sz="900" dirty="0">
                <a:latin typeface="Arial" panose="020B0604020202020204" pitchFamily="34" charset="0"/>
                <a:cs typeface="Arial" panose="020B0604020202020204" pitchFamily="34" charset="0"/>
              </a:rPr>
              <a:t>(cf. principe du </a:t>
            </a:r>
            <a:r>
              <a:rPr lang="fr-FR" sz="900" i="1" dirty="0" err="1">
                <a:latin typeface="Arial" panose="020B0604020202020204" pitchFamily="34" charset="0"/>
                <a:cs typeface="Arial" panose="020B0604020202020204" pitchFamily="34" charset="0"/>
              </a:rPr>
              <a:t>livetweet</a:t>
            </a:r>
            <a:r>
              <a:rPr lang="fr-FR" sz="900" i="1"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sur Twitter)</a:t>
            </a:r>
          </a:p>
          <a:p>
            <a:pPr marL="542916" lvl="1" indent="-85724">
              <a:buFontTx/>
              <a:buChar char="-"/>
            </a:pPr>
            <a:r>
              <a:rPr lang="fr-FR" sz="900" dirty="0">
                <a:latin typeface="Arial" panose="020B0604020202020204" pitchFamily="34" charset="0"/>
                <a:cs typeface="Arial" panose="020B0604020202020204" pitchFamily="34" charset="0"/>
              </a:rPr>
              <a:t>communication de crise </a:t>
            </a:r>
          </a:p>
          <a:p>
            <a:pPr marL="542916" lvl="1" indent="-85724">
              <a:buFontTx/>
              <a:buChar char="-"/>
            </a:pPr>
            <a:r>
              <a:rPr lang="fr-FR" sz="900" dirty="0">
                <a:latin typeface="Arial" panose="020B0604020202020204" pitchFamily="34" charset="0"/>
                <a:cs typeface="Arial" panose="020B0604020202020204" pitchFamily="34" charset="0"/>
              </a:rPr>
              <a:t>présentation du chercheur au travail : rendre le travail du chercheur public et susciter des vocations, au moment où la recherche scientifique doit de plus en plus rendre des comptes et est remise en question (humanisation de la science)</a:t>
            </a:r>
          </a:p>
          <a:p>
            <a:pPr marL="177797" indent="-85724">
              <a:buFontTx/>
              <a:buChar char="-"/>
            </a:pPr>
            <a:r>
              <a:rPr lang="fr-FR" dirty="0" smtClean="0"/>
              <a:t>outil de veille (institutionnelle, thématique) sur l’e-</a:t>
            </a:r>
            <a:r>
              <a:rPr lang="fr-FR" dirty="0" err="1" smtClean="0"/>
              <a:t>reputation</a:t>
            </a:r>
            <a:r>
              <a:rPr lang="fr-FR" dirty="0" smtClean="0"/>
              <a:t> de l’institution, de ses chercheurs…</a:t>
            </a:r>
          </a:p>
          <a:p>
            <a:endParaRPr lang="fr-FR"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1000" dirty="0" smtClean="0"/>
              <a:t>Paramètres de réussite identifiés : stratégie, ressources, thématiques (étude </a:t>
            </a:r>
            <a:r>
              <a:rPr lang="fr-FR" sz="1000" dirty="0" err="1" smtClean="0"/>
              <a:t>Sircome</a:t>
            </a:r>
            <a:r>
              <a:rPr lang="fr-FR" sz="1000" dirty="0" smtClean="0"/>
              <a:t>, 2016, http://sircome.com/comrecherche-la-strategie-pour-faire-face-aux-defis-du-secteur-de-la-recherche/) </a:t>
            </a:r>
            <a:br>
              <a:rPr lang="fr-FR" sz="1000" dirty="0" smtClean="0"/>
            </a:br>
            <a:r>
              <a:rPr lang="fr-FR" sz="1000" dirty="0" smtClean="0">
                <a:sym typeface="Wingdings" panose="05000000000000000000" pitchFamily="2" charset="2"/>
              </a:rPr>
              <a:t> importance de travailler une </a:t>
            </a:r>
            <a:r>
              <a:rPr lang="fr-FR" sz="1000" b="1" dirty="0" smtClean="0">
                <a:sym typeface="Wingdings" panose="05000000000000000000" pitchFamily="2" charset="2"/>
              </a:rPr>
              <a:t>ligne éditoriale</a:t>
            </a:r>
            <a:r>
              <a:rPr lang="fr-FR" sz="1000" dirty="0" smtClean="0">
                <a:sym typeface="Wingdings" panose="05000000000000000000" pitchFamily="2" charset="2"/>
              </a:rPr>
              <a:t> (en fonction des publics, des outils)</a:t>
            </a:r>
            <a:endParaRPr lang="fr-FR" sz="1000" dirty="0" smtClean="0"/>
          </a:p>
          <a:p>
            <a:endParaRPr lang="fr-FR" dirty="0" smtClean="0"/>
          </a:p>
          <a:p>
            <a:endParaRPr lang="fr-FR" dirty="0" smtClean="0"/>
          </a:p>
          <a:p>
            <a:r>
              <a:rPr lang="fr-FR" b="1" dirty="0" smtClean="0"/>
              <a:t>Exemples</a:t>
            </a:r>
            <a:r>
              <a:rPr lang="fr-FR" dirty="0" smtClean="0"/>
              <a:t> : https://www.facebook.com/pages/Universit%C3%A9-Toulouse-Jean-Jaur%C3%A8s/256170874775 et https://twitter.com/Framespa5136</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11</a:t>
            </a:fld>
            <a:endParaRPr lang="fr-FR"/>
          </a:p>
        </p:txBody>
      </p:sp>
    </p:spTree>
    <p:extLst>
      <p:ext uri="{BB962C8B-B14F-4D97-AF65-F5344CB8AC3E}">
        <p14:creationId xmlns:p14="http://schemas.microsoft.com/office/powerpoint/2010/main" val="1861078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175" lvl="2"/>
            <a:r>
              <a:rPr lang="fr-FR" sz="900" b="1" dirty="0" smtClean="0">
                <a:latin typeface="Arial" panose="020B0604020202020204" pitchFamily="34" charset="0"/>
                <a:ea typeface="Batang" pitchFamily="18" charset="-127"/>
                <a:cs typeface="Arial" panose="020B0604020202020204" pitchFamily="34" charset="0"/>
              </a:rPr>
              <a:t>Etudes</a:t>
            </a:r>
            <a:r>
              <a:rPr lang="fr-FR" sz="900" dirty="0" smtClean="0">
                <a:latin typeface="Arial" panose="020B0604020202020204" pitchFamily="34" charset="0"/>
                <a:ea typeface="Batang" pitchFamily="18" charset="-127"/>
                <a:cs typeface="Arial" panose="020B0604020202020204" pitchFamily="34" charset="0"/>
              </a:rPr>
              <a:t> </a:t>
            </a:r>
            <a:r>
              <a:rPr lang="fr-FR" sz="900" dirty="0">
                <a:latin typeface="Arial" panose="020B0604020202020204" pitchFamily="34" charset="0"/>
                <a:ea typeface="Batang" pitchFamily="18" charset="-127"/>
                <a:cs typeface="Arial" panose="020B0604020202020204" pitchFamily="34" charset="0"/>
              </a:rPr>
              <a:t>(France) : attention aux biais liés aux méthodes employées pour ces enquêtes</a:t>
            </a:r>
          </a:p>
          <a:p>
            <a:pPr marL="180972" lvl="2" indent="-92073"/>
            <a:r>
              <a:rPr lang="fr-FR" sz="900" dirty="0">
                <a:latin typeface="Arial" panose="020B0604020202020204" pitchFamily="34" charset="0"/>
                <a:ea typeface="Batang" pitchFamily="18" charset="-127"/>
                <a:cs typeface="Arial" panose="020B0604020202020204" pitchFamily="34" charset="0"/>
              </a:rPr>
              <a:t>- </a:t>
            </a:r>
            <a:r>
              <a:rPr lang="fr-FR" sz="900" b="1" dirty="0">
                <a:latin typeface="Arial" panose="020B0604020202020204" pitchFamily="34" charset="0"/>
                <a:ea typeface="Batang" pitchFamily="18" charset="-127"/>
                <a:cs typeface="Arial" panose="020B0604020202020204" pitchFamily="34" charset="0"/>
              </a:rPr>
              <a:t>étude URFIST de Nice </a:t>
            </a:r>
            <a:r>
              <a:rPr lang="fr-FR" sz="800" dirty="0">
                <a:latin typeface="Arial" panose="020B0604020202020204" pitchFamily="34" charset="0"/>
                <a:ea typeface="Batang" pitchFamily="18" charset="-127"/>
                <a:cs typeface="Arial" panose="020B0604020202020204" pitchFamily="34" charset="0"/>
              </a:rPr>
              <a:t>(Gabriel </a:t>
            </a:r>
            <a:r>
              <a:rPr lang="fr-FR" sz="800" dirty="0" err="1">
                <a:latin typeface="Arial" panose="020B0604020202020204" pitchFamily="34" charset="0"/>
                <a:ea typeface="Batang" pitchFamily="18" charset="-127"/>
                <a:cs typeface="Arial" panose="020B0604020202020204" pitchFamily="34" charset="0"/>
              </a:rPr>
              <a:t>Gallezot</a:t>
            </a:r>
            <a:r>
              <a:rPr lang="fr-FR" sz="800" dirty="0">
                <a:latin typeface="Arial" panose="020B0604020202020204" pitchFamily="34" charset="0"/>
                <a:ea typeface="Batang" pitchFamily="18" charset="-127"/>
                <a:cs typeface="Arial" panose="020B0604020202020204" pitchFamily="34" charset="0"/>
              </a:rPr>
              <a:t> et Michel Roland.  </a:t>
            </a:r>
            <a:r>
              <a:rPr lang="fr-FR" sz="800" i="1" dirty="0">
                <a:latin typeface="Arial" panose="020B0604020202020204" pitchFamily="34" charset="0"/>
                <a:ea typeface="Batang" pitchFamily="18" charset="-127"/>
                <a:cs typeface="Arial" panose="020B0604020202020204" pitchFamily="34" charset="0"/>
              </a:rPr>
              <a:t>Enquête sur les pratiques informationnelles des chercheurs.</a:t>
            </a:r>
            <a:r>
              <a:rPr lang="fr-FR" sz="800" dirty="0">
                <a:latin typeface="Arial" panose="020B0604020202020204" pitchFamily="34" charset="0"/>
                <a:ea typeface="Batang" pitchFamily="18" charset="-127"/>
                <a:cs typeface="Arial" panose="020B0604020202020204" pitchFamily="34" charset="0"/>
              </a:rPr>
              <a:t> Université d’été du </a:t>
            </a:r>
            <a:r>
              <a:rPr lang="fr-FR" sz="800" dirty="0" err="1">
                <a:latin typeface="Arial" panose="020B0604020202020204" pitchFamily="34" charset="0"/>
                <a:ea typeface="Batang" pitchFamily="18" charset="-127"/>
                <a:cs typeface="Arial" panose="020B0604020202020204" pitchFamily="34" charset="0"/>
              </a:rPr>
              <a:t>Cléo</a:t>
            </a:r>
            <a:r>
              <a:rPr lang="fr-FR" sz="800" dirty="0">
                <a:latin typeface="Arial" panose="020B0604020202020204" pitchFamily="34" charset="0"/>
                <a:ea typeface="Batang" pitchFamily="18" charset="-127"/>
                <a:cs typeface="Arial" panose="020B0604020202020204" pitchFamily="34" charset="0"/>
              </a:rPr>
              <a:t>, 2011. Présentation. 47 p. [en ligne]. Disponible </a:t>
            </a:r>
            <a:br>
              <a:rPr lang="fr-FR" sz="800" dirty="0">
                <a:latin typeface="Arial" panose="020B0604020202020204" pitchFamily="34" charset="0"/>
                <a:ea typeface="Batang" pitchFamily="18" charset="-127"/>
                <a:cs typeface="Arial" panose="020B0604020202020204" pitchFamily="34" charset="0"/>
              </a:rPr>
            </a:br>
            <a:r>
              <a:rPr lang="fr-FR" sz="800" dirty="0">
                <a:latin typeface="Arial" panose="020B0604020202020204" pitchFamily="34" charset="0"/>
                <a:ea typeface="Batang" pitchFamily="18" charset="-127"/>
                <a:cs typeface="Arial" panose="020B0604020202020204" pitchFamily="34" charset="0"/>
              </a:rPr>
              <a:t>sur : http://urfist.unice.fr/2011/12/02/epi-enquete-sur-les-pratiques-informationnelles-des-chercheurs/)</a:t>
            </a:r>
            <a:r>
              <a:rPr lang="fr-FR" sz="900" dirty="0">
                <a:latin typeface="Arial" panose="020B0604020202020204" pitchFamily="34" charset="0"/>
                <a:ea typeface="Batang" pitchFamily="18" charset="-127"/>
                <a:cs typeface="Arial" panose="020B0604020202020204" pitchFamily="34" charset="0"/>
              </a:rPr>
              <a:t> : 42 % des chercheurs utilisent des réseaux sociaux (Facebook : 34 %, Viadeo : 9 %, LinkedIn : 8%, Twitter : 6 %)</a:t>
            </a:r>
          </a:p>
          <a:p>
            <a:pPr marL="180972" lvl="2" indent="-92073">
              <a:buFontTx/>
              <a:buChar char="-"/>
            </a:pPr>
            <a:r>
              <a:rPr lang="fr-FR" sz="900" b="1" dirty="0">
                <a:latin typeface="Arial" panose="020B0604020202020204" pitchFamily="34" charset="0"/>
                <a:cs typeface="Arial" panose="020B0604020202020204" pitchFamily="34" charset="0"/>
              </a:rPr>
              <a:t>étude Couperin</a:t>
            </a:r>
            <a:r>
              <a:rPr lang="fr-FR" sz="900" dirty="0">
                <a:latin typeface="Arial" panose="020B0604020202020204" pitchFamily="34" charset="0"/>
                <a:cs typeface="Arial" panose="020B0604020202020204" pitchFamily="34" charset="0"/>
              </a:rPr>
              <a:t> </a:t>
            </a:r>
            <a:r>
              <a:rPr lang="fr-FR" sz="800" dirty="0">
                <a:latin typeface="Arial" panose="020B0604020202020204" pitchFamily="34" charset="0"/>
                <a:cs typeface="Arial" panose="020B0604020202020204" pitchFamily="34" charset="0"/>
              </a:rPr>
              <a:t>(Stéphanie </a:t>
            </a:r>
            <a:r>
              <a:rPr lang="fr-FR" sz="800" dirty="0" err="1">
                <a:latin typeface="Arial" panose="020B0604020202020204" pitchFamily="34" charset="0"/>
                <a:cs typeface="Arial" panose="020B0604020202020204" pitchFamily="34" charset="0"/>
              </a:rPr>
              <a:t>Vignier</a:t>
            </a:r>
            <a:r>
              <a:rPr lang="fr-FR" sz="800" dirty="0">
                <a:latin typeface="Arial" panose="020B0604020202020204" pitchFamily="34" charset="0"/>
                <a:cs typeface="Arial" panose="020B0604020202020204" pitchFamily="34" charset="0"/>
              </a:rPr>
              <a:t>, Monique Joly et Christine </a:t>
            </a:r>
            <a:r>
              <a:rPr lang="fr-FR" sz="800" dirty="0" err="1">
                <a:latin typeface="Arial" panose="020B0604020202020204" pitchFamily="34" charset="0"/>
                <a:cs typeface="Arial" panose="020B0604020202020204" pitchFamily="34" charset="0"/>
              </a:rPr>
              <a:t>Okret-Manville</a:t>
            </a:r>
            <a:r>
              <a:rPr lang="fr-FR" sz="800" dirty="0">
                <a:latin typeface="Arial" panose="020B0604020202020204" pitchFamily="34" charset="0"/>
                <a:cs typeface="Arial" panose="020B0604020202020204" pitchFamily="34" charset="0"/>
              </a:rPr>
              <a:t>.  </a:t>
            </a:r>
            <a:r>
              <a:rPr lang="fr-FR" sz="800" i="1" dirty="0">
                <a:latin typeface="Arial" panose="020B0604020202020204" pitchFamily="34" charset="0"/>
                <a:cs typeface="Arial" panose="020B0604020202020204" pitchFamily="34" charset="0"/>
              </a:rPr>
              <a:t>Réseaux sociaux de la recherche et Open Access. Perception des chercheurs. Etude exploratoire</a:t>
            </a:r>
            <a:r>
              <a:rPr lang="fr-FR" sz="800" dirty="0">
                <a:latin typeface="Arial" panose="020B0604020202020204" pitchFamily="34" charset="0"/>
                <a:cs typeface="Arial" panose="020B0604020202020204" pitchFamily="34" charset="0"/>
              </a:rPr>
              <a:t>. Etude Couperin. 11/2014. 61 p. [en ligne]. Disponible sur : http://couperin.org/images/stories/openaire/Couperin_RSDR%20et%20OA_Etude%20exploratoire_2014.pdf)</a:t>
            </a:r>
            <a:r>
              <a:rPr lang="fr-FR" sz="900" dirty="0">
                <a:latin typeface="Arial" panose="020B0604020202020204" pitchFamily="34" charset="0"/>
                <a:cs typeface="Arial" panose="020B0604020202020204" pitchFamily="34" charset="0"/>
              </a:rPr>
              <a:t> : </a:t>
            </a:r>
          </a:p>
          <a:p>
            <a:pPr marL="358769" lvl="2">
              <a:buFontTx/>
              <a:buChar char="-"/>
            </a:pPr>
            <a:r>
              <a:rPr lang="fr-FR" sz="900" dirty="0">
                <a:latin typeface="Arial" panose="020B0604020202020204" pitchFamily="34" charset="0"/>
                <a:cs typeface="Arial" panose="020B0604020202020204" pitchFamily="34" charset="0"/>
              </a:rPr>
              <a:t> 71 % des chercheurs sont sur un réseau « grand public » (Facebook : </a:t>
            </a:r>
            <a:r>
              <a:rPr lang="fr-FR" sz="900" dirty="0" smtClean="0">
                <a:latin typeface="Arial" panose="020B0604020202020204" pitchFamily="34" charset="0"/>
                <a:cs typeface="Arial" panose="020B0604020202020204" pitchFamily="34" charset="0"/>
              </a:rPr>
              <a:t>56 </a:t>
            </a:r>
            <a:r>
              <a:rPr lang="fr-FR" sz="900" dirty="0">
                <a:latin typeface="Arial" panose="020B0604020202020204" pitchFamily="34" charset="0"/>
                <a:cs typeface="Arial" panose="020B0604020202020204" pitchFamily="34" charset="0"/>
              </a:rPr>
              <a:t>%, LinkedIn : </a:t>
            </a:r>
            <a:r>
              <a:rPr lang="fr-FR" sz="900" dirty="0" smtClean="0">
                <a:latin typeface="Arial" panose="020B0604020202020204" pitchFamily="34" charset="0"/>
                <a:cs typeface="Arial" panose="020B0604020202020204" pitchFamily="34" charset="0"/>
              </a:rPr>
              <a:t>45 %) </a:t>
            </a:r>
            <a:r>
              <a:rPr lang="fr-FR" sz="900" dirty="0">
                <a:latin typeface="Arial" panose="020B0604020202020204" pitchFamily="34" charset="0"/>
                <a:cs typeface="Arial" panose="020B0604020202020204" pitchFamily="34" charset="0"/>
              </a:rPr>
              <a:t>et un chercheur est membre de 2 réseaux sociaux en moyenne (73 % en arts, lettres et langues ; 82  % en droit, économie, gestion ; 74  % en sciences humaines et sociales) ; mêmes conclusions qu’une étude du CNRS (2013, 70  % des chercheurs membres d’au moins un réseau social) : </a:t>
            </a:r>
            <a:r>
              <a:rPr lang="fr-FR" sz="900" dirty="0">
                <a:latin typeface="Arial" panose="020B0604020202020204" pitchFamily="34" charset="0"/>
                <a:ea typeface="Batang" pitchFamily="18" charset="-127"/>
                <a:cs typeface="Arial" panose="020B0604020202020204" pitchFamily="34" charset="0"/>
              </a:rPr>
              <a:t>distinction difficile entre utilisation professionnelle et utilisation personnelle ;</a:t>
            </a:r>
            <a:r>
              <a:rPr lang="fr-FR" sz="900" dirty="0">
                <a:latin typeface="Arial" panose="020B0604020202020204" pitchFamily="34" charset="0"/>
                <a:cs typeface="Arial" panose="020B0604020202020204" pitchFamily="34" charset="0"/>
              </a:rPr>
              <a:t> réseaux sociaux scientifiques moins connus que généralistes</a:t>
            </a:r>
          </a:p>
          <a:p>
            <a:pPr marL="358769" lvl="2">
              <a:buFontTx/>
              <a:buChar char="-"/>
            </a:pPr>
            <a:r>
              <a:rPr lang="fr-FR" sz="900" dirty="0">
                <a:latin typeface="Arial" panose="020B0604020202020204" pitchFamily="34" charset="0"/>
                <a:cs typeface="Arial" panose="020B0604020202020204" pitchFamily="34" charset="0"/>
              </a:rPr>
              <a:t> 42 % des chercheurs sont sur un réseau social académique (33 % en arts, lettres et langues ; 33  % en droit, économie, gestion ; 48  % en sciences humaines et sociales) </a:t>
            </a:r>
          </a:p>
          <a:p>
            <a:pPr marL="358769" lvl="2">
              <a:buFontTx/>
              <a:buChar char="-"/>
            </a:pPr>
            <a:r>
              <a:rPr lang="fr-FR" sz="900" dirty="0">
                <a:latin typeface="Arial" panose="020B0604020202020204" pitchFamily="34" charset="0"/>
                <a:cs typeface="Arial" panose="020B0604020202020204" pitchFamily="34" charset="0"/>
              </a:rPr>
              <a:t> 66 % d’entre eux se déclarent « satisfaits » des réseaux sociaux ; les plus grands utilisateurs se déclarant les plus satisfaits (sciences de la vie et SHS) ; les sciences dures sont les catégories les moins </a:t>
            </a:r>
            <a:r>
              <a:rPr lang="fr-FR" sz="900" dirty="0" smtClean="0">
                <a:latin typeface="Arial" panose="020B0604020202020204" pitchFamily="34" charset="0"/>
                <a:cs typeface="Arial" panose="020B0604020202020204" pitchFamily="34" charset="0"/>
              </a:rPr>
              <a:t>satisfaites</a:t>
            </a:r>
          </a:p>
          <a:p>
            <a:pPr marL="358769" lvl="2">
              <a:buFontTx/>
              <a:buNone/>
            </a:pPr>
            <a:endParaRPr lang="fr-FR" sz="900" dirty="0" smtClean="0">
              <a:latin typeface="Arial" panose="020B0604020202020204" pitchFamily="34" charset="0"/>
              <a:cs typeface="Arial" panose="020B0604020202020204" pitchFamily="34" charset="0"/>
            </a:endParaRPr>
          </a:p>
          <a:p>
            <a:pPr marL="0" lvl="1" indent="-98431">
              <a:buFontTx/>
              <a:buNone/>
            </a:pPr>
            <a:r>
              <a:rPr lang="fr-FR" sz="900" b="1" dirty="0" smtClean="0">
                <a:latin typeface="Arial" panose="020B0604020202020204" pitchFamily="34" charset="0"/>
                <a:cs typeface="Arial" panose="020B0604020202020204" pitchFamily="34" charset="0"/>
              </a:rPr>
              <a:t>Etat des lieux 2017 </a:t>
            </a:r>
            <a:r>
              <a:rPr lang="fr-FR" sz="900" dirty="0" smtClean="0">
                <a:latin typeface="Arial" panose="020B0604020202020204" pitchFamily="34" charset="0"/>
                <a:cs typeface="Arial" panose="020B0604020202020204" pitchFamily="34" charset="0"/>
              </a:rPr>
              <a:t>(https://urfistinfo.hypotheses.org/3107) :</a:t>
            </a:r>
            <a:br>
              <a:rPr lang="fr-FR" sz="900" dirty="0" smtClean="0">
                <a:latin typeface="Arial" panose="020B0604020202020204" pitchFamily="34" charset="0"/>
                <a:cs typeface="Arial" panose="020B0604020202020204" pitchFamily="34" charset="0"/>
              </a:rPr>
            </a:br>
            <a:r>
              <a:rPr lang="fr-FR" sz="900" dirty="0" smtClean="0">
                <a:latin typeface="Arial" panose="020B0604020202020204" pitchFamily="34" charset="0"/>
                <a:cs typeface="Arial" panose="020B0604020202020204" pitchFamily="34" charset="0"/>
              </a:rPr>
              <a:t>- utilisation des réseaux sociaux académiques reste</a:t>
            </a:r>
            <a:r>
              <a:rPr lang="fr-FR" sz="900" baseline="0" dirty="0" smtClean="0">
                <a:latin typeface="Arial" panose="020B0604020202020204" pitchFamily="34" charset="0"/>
                <a:cs typeface="Arial" panose="020B0604020202020204" pitchFamily="34" charset="0"/>
              </a:rPr>
              <a:t> modérée</a:t>
            </a:r>
            <a:br>
              <a:rPr lang="fr-FR" sz="900" baseline="0" dirty="0" smtClean="0">
                <a:latin typeface="Arial" panose="020B0604020202020204" pitchFamily="34" charset="0"/>
                <a:cs typeface="Arial" panose="020B0604020202020204" pitchFamily="34" charset="0"/>
              </a:rPr>
            </a:br>
            <a:r>
              <a:rPr lang="fr-FR" sz="900" baseline="0" dirty="0" smtClean="0">
                <a:latin typeface="Arial" panose="020B0604020202020204" pitchFamily="34" charset="0"/>
                <a:cs typeface="Arial" panose="020B0604020202020204" pitchFamily="34" charset="0"/>
              </a:rPr>
              <a:t>- mise à jour régulière des profils</a:t>
            </a:r>
            <a:endParaRPr lang="fr-FR" sz="900" dirty="0">
              <a:latin typeface="Arial" panose="020B0604020202020204" pitchFamily="34" charset="0"/>
              <a:cs typeface="Arial" panose="020B0604020202020204" pitchFamily="34" charset="0"/>
            </a:endParaRPr>
          </a:p>
          <a:p>
            <a:pPr marL="358769" lvl="2"/>
            <a:endParaRPr lang="fr-FR" sz="900" dirty="0">
              <a:latin typeface="Arial" panose="020B0604020202020204" pitchFamily="34" charset="0"/>
              <a:ea typeface="Batang" pitchFamily="18" charset="-127"/>
              <a:cs typeface="Arial" panose="020B0604020202020204" pitchFamily="34" charset="0"/>
            </a:endParaRPr>
          </a:p>
          <a:p>
            <a:pPr marL="171447" indent="-171447" defTabSz="914384">
              <a:buFont typeface="Wingdings"/>
              <a:buChar char="à"/>
              <a:defRPr/>
            </a:pPr>
            <a:r>
              <a:rPr lang="fr-FR" dirty="0" smtClean="0">
                <a:sym typeface="Wingdings" pitchFamily="2" charset="2"/>
              </a:rPr>
              <a:t>question de </a:t>
            </a:r>
            <a:r>
              <a:rPr lang="fr-FR" b="1" dirty="0" smtClean="0">
                <a:sym typeface="Wingdings" pitchFamily="2" charset="2"/>
              </a:rPr>
              <a:t>génération</a:t>
            </a:r>
            <a:r>
              <a:rPr lang="fr-FR" baseline="0" dirty="0" smtClean="0">
                <a:sym typeface="Wingdings" pitchFamily="2" charset="2"/>
              </a:rPr>
              <a:t> ? semble que non ; plus lié à la discipline</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12</a:t>
            </a:fld>
            <a:endParaRPr lang="fr-FR"/>
          </a:p>
        </p:txBody>
      </p:sp>
    </p:spTree>
    <p:extLst>
      <p:ext uri="{BB962C8B-B14F-4D97-AF65-F5344CB8AC3E}">
        <p14:creationId xmlns:p14="http://schemas.microsoft.com/office/powerpoint/2010/main" val="356241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lang="fr-FR" dirty="0" smtClean="0"/>
              <a:t>Référence : </a:t>
            </a:r>
            <a:r>
              <a:rPr lang="en-US" dirty="0" smtClean="0"/>
              <a:t>Mark </a:t>
            </a:r>
            <a:r>
              <a:rPr lang="en-US" dirty="0" err="1" smtClean="0"/>
              <a:t>Staniland</a:t>
            </a:r>
            <a:r>
              <a:rPr lang="en-US" dirty="0" smtClean="0"/>
              <a:t>. « How do researchers use social media and scholarly collaboration networks (SCNs)? </a:t>
            </a:r>
            <a:r>
              <a:rPr lang="en-US" i="0" dirty="0" smtClean="0"/>
              <a:t>». </a:t>
            </a:r>
            <a:r>
              <a:rPr lang="en-US" i="1" dirty="0" smtClean="0"/>
              <a:t>Nature blog.  </a:t>
            </a:r>
            <a:r>
              <a:rPr lang="en-US" dirty="0" smtClean="0"/>
              <a:t>15/06/2017. [</a:t>
            </a:r>
            <a:r>
              <a:rPr lang="en-US" dirty="0" err="1" smtClean="0"/>
              <a:t>en</a:t>
            </a:r>
            <a:r>
              <a:rPr lang="en-US" dirty="0" smtClean="0"/>
              <a:t> </a:t>
            </a:r>
            <a:r>
              <a:rPr lang="en-US" dirty="0" err="1" smtClean="0"/>
              <a:t>ligne</a:t>
            </a:r>
            <a:r>
              <a:rPr lang="en-US" dirty="0" smtClean="0"/>
              <a:t>]. </a:t>
            </a:r>
            <a:r>
              <a:rPr lang="en-US" dirty="0" err="1" smtClean="0"/>
              <a:t>Disponible</a:t>
            </a:r>
            <a:r>
              <a:rPr lang="en-US" dirty="0" smtClean="0"/>
              <a:t> sur : http://blogs.nature.com/ofschemesandmemes/2017/06/15/how-do-researchers-use-social-media-and-scholarly-collaboration-networks-scns. </a:t>
            </a:r>
          </a:p>
          <a:p>
            <a:endParaRPr lang="fr-FR" dirty="0" smtClean="0">
              <a:sym typeface="Wingdings" panose="05000000000000000000" pitchFamily="2" charset="2"/>
            </a:endParaRPr>
          </a:p>
          <a:p>
            <a:r>
              <a:rPr lang="fr-FR" dirty="0" smtClean="0">
                <a:sym typeface="Wingdings" panose="05000000000000000000" pitchFamily="2" charset="2"/>
              </a:rPr>
              <a:t>Etude Springer Nature 2017 :</a:t>
            </a:r>
            <a:r>
              <a:rPr lang="fr-FR" baseline="0" dirty="0" smtClean="0">
                <a:sym typeface="Wingdings" panose="05000000000000000000" pitchFamily="2" charset="2"/>
              </a:rPr>
              <a:t> ! : biais disciplinaire éventuel [lecteurs de </a:t>
            </a:r>
            <a:r>
              <a:rPr lang="fr-FR" i="1" baseline="0" dirty="0" smtClean="0">
                <a:sym typeface="Wingdings" panose="05000000000000000000" pitchFamily="2" charset="2"/>
              </a:rPr>
              <a:t>Nature</a:t>
            </a:r>
            <a:r>
              <a:rPr lang="fr-FR" i="0" baseline="0" dirty="0" smtClean="0">
                <a:sym typeface="Wingdings" panose="05000000000000000000" pitchFamily="2" charset="2"/>
              </a:rPr>
              <a:t>], donc importance d’outils développés dans les communautés STM (Google </a:t>
            </a:r>
            <a:r>
              <a:rPr lang="fr-FR" i="0" baseline="0" dirty="0" err="1" smtClean="0">
                <a:sym typeface="Wingdings" panose="05000000000000000000" pitchFamily="2" charset="2"/>
              </a:rPr>
              <a:t>scholar</a:t>
            </a:r>
            <a:r>
              <a:rPr lang="fr-FR" i="0" baseline="0" dirty="0" smtClean="0">
                <a:sym typeface="Wingdings" panose="05000000000000000000" pitchFamily="2" charset="2"/>
              </a:rPr>
              <a:t>, ORCID)</a:t>
            </a:r>
            <a:endParaRPr lang="fr-FR" dirty="0" smtClean="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Question de la </a:t>
            </a:r>
            <a:r>
              <a:rPr lang="fr-FR" b="1" dirty="0" smtClean="0">
                <a:sym typeface="Wingdings" panose="05000000000000000000" pitchFamily="2" charset="2"/>
              </a:rPr>
              <a:t>discipline</a:t>
            </a:r>
            <a:endParaRPr lang="fr-FR" dirty="0" smtClean="0">
              <a:sym typeface="Wingdings" panose="05000000000000000000" pitchFamily="2" charset="2"/>
            </a:endParaRPr>
          </a:p>
          <a:p>
            <a:pPr marL="266695"/>
            <a:r>
              <a:rPr lang="fr-FR" dirty="0" smtClean="0">
                <a:sym typeface="Wingdings" panose="05000000000000000000" pitchFamily="2" charset="2"/>
              </a:rPr>
              <a:t>- au niveau mondial</a:t>
            </a:r>
            <a:r>
              <a:rPr lang="fr-FR" baseline="0" dirty="0" smtClean="0">
                <a:sym typeface="Wingdings" panose="05000000000000000000" pitchFamily="2" charset="2"/>
              </a:rPr>
              <a:t> </a:t>
            </a:r>
            <a:r>
              <a:rPr lang="fr-FR" dirty="0" smtClean="0">
                <a:sym typeface="Wingdings" panose="05000000000000000000" pitchFamily="2" charset="2"/>
              </a:rPr>
              <a:t>: </a:t>
            </a:r>
            <a:r>
              <a:rPr lang="fr-FR" b="1" dirty="0" smtClean="0">
                <a:sym typeface="Wingdings" pitchFamily="2" charset="2"/>
              </a:rPr>
              <a:t>variable selon les disciplines</a:t>
            </a:r>
            <a:endParaRPr lang="fr-FR" dirty="0" smtClean="0"/>
          </a:p>
          <a:p>
            <a:pPr marL="266695"/>
            <a:r>
              <a:rPr lang="fr-FR" dirty="0" smtClean="0"/>
              <a:t>- </a:t>
            </a:r>
            <a:r>
              <a:rPr lang="fr-FR" b="1" dirty="0" smtClean="0"/>
              <a:t>France</a:t>
            </a:r>
            <a:r>
              <a:rPr lang="fr-FR" dirty="0" smtClean="0"/>
              <a:t> : même constat : utilisation éparpillée selon les disciplines</a:t>
            </a:r>
          </a:p>
          <a:p>
            <a:pPr marL="361944"/>
            <a:r>
              <a:rPr lang="fr-FR" dirty="0" smtClean="0"/>
              <a:t>- 2014 (</a:t>
            </a:r>
            <a:r>
              <a:rPr lang="fr-FR" sz="900" dirty="0"/>
              <a:t>Stéphanie </a:t>
            </a:r>
            <a:r>
              <a:rPr lang="fr-FR" sz="900" dirty="0" err="1"/>
              <a:t>Vignier</a:t>
            </a:r>
            <a:r>
              <a:rPr lang="fr-FR" sz="900" dirty="0"/>
              <a:t> et al., 2014, http://couperin.org/images/stories/openaire/Couperin_RSDR%20et%20OA_Etude%20exploratoire_2014.pdf) </a:t>
            </a:r>
            <a:r>
              <a:rPr lang="fr-FR" dirty="0" smtClean="0"/>
              <a:t>: </a:t>
            </a:r>
          </a:p>
          <a:p>
            <a:pPr marL="361944"/>
            <a:r>
              <a:rPr lang="fr-FR" dirty="0" smtClean="0"/>
              <a:t>	* droit, économie et gestion : plutôt réseaux sociaux grand public et professionnels</a:t>
            </a:r>
          </a:p>
          <a:p>
            <a:pPr marL="361944"/>
            <a:r>
              <a:rPr lang="fr-FR" dirty="0" smtClean="0"/>
              <a:t>	* sciences de la vie, SHS : réseaux sociaux académiques</a:t>
            </a:r>
          </a:p>
          <a:p>
            <a:pPr marL="361944"/>
            <a:r>
              <a:rPr lang="fr-FR" dirty="0"/>
              <a:t>	</a:t>
            </a:r>
            <a:r>
              <a:rPr lang="fr-FR" dirty="0" smtClean="0"/>
              <a:t>* réseaux sociaux académiques : 41 </a:t>
            </a:r>
            <a:r>
              <a:rPr lang="fr-FR" dirty="0"/>
              <a:t>% en maths-informatique ; 37 % en sciences de </a:t>
            </a:r>
            <a:r>
              <a:rPr lang="fr-FR" dirty="0" smtClean="0"/>
              <a:t>l’ingénieur</a:t>
            </a:r>
            <a:r>
              <a:rPr lang="fr-FR" dirty="0"/>
              <a:t> </a:t>
            </a:r>
            <a:r>
              <a:rPr lang="fr-FR" dirty="0" smtClean="0"/>
              <a:t>contre 33 % en arts, lettres et langues et en droit, économie, gestion d’un côté et 47 % en sciences de la vie et 48 % en sciences humaines et sociales de l’autre côté</a:t>
            </a:r>
          </a:p>
          <a:p>
            <a:pPr marL="180972" indent="-95248"/>
            <a:r>
              <a:rPr lang="fr-FR" dirty="0" smtClean="0"/>
              <a:t>- homogénéisation</a:t>
            </a:r>
            <a:r>
              <a:rPr lang="fr-FR" baseline="0" dirty="0" smtClean="0"/>
              <a:t> en cours (cf. https://urfistinfo.hypotheses.org/3107) ?</a:t>
            </a:r>
            <a:br>
              <a:rPr lang="fr-FR" baseline="0" dirty="0" smtClean="0"/>
            </a:br>
            <a:endParaRPr lang="fr-FR" dirty="0" smtClean="0"/>
          </a:p>
          <a:p>
            <a:pPr marL="0" indent="0" defTabSz="914384">
              <a:defRPr/>
            </a:pPr>
            <a:r>
              <a:rPr lang="fr-FR" baseline="0" dirty="0" smtClean="0">
                <a:solidFill>
                  <a:schemeClr val="tx1"/>
                </a:solidFill>
                <a:ea typeface="Batang" pitchFamily="18" charset="-127"/>
              </a:rPr>
              <a:t>Ne pas surestimer le rôle des réseaux sociaux dans le travail général du chercheur </a:t>
            </a:r>
            <a:endParaRPr lang="fr-FR" dirty="0" smtClean="0">
              <a:ea typeface="Batang" pitchFamily="18" charset="-127"/>
            </a:endParaRPr>
          </a:p>
          <a:p>
            <a:pPr marL="177797" indent="-88899">
              <a:defRPr/>
            </a:pPr>
            <a:r>
              <a:rPr lang="fr-FR" b="1" dirty="0" smtClean="0"/>
              <a:t>- conservatisme</a:t>
            </a:r>
            <a:r>
              <a:rPr lang="fr-FR" dirty="0" smtClean="0"/>
              <a:t> des pratiques – ces outils 2.0 ne sont utilisés que s’ils apportent un réel </a:t>
            </a:r>
            <a:r>
              <a:rPr lang="fr-FR" b="1" dirty="0" smtClean="0"/>
              <a:t>bénéfice aux techniques de communication scientifique traditionnelles</a:t>
            </a:r>
            <a:r>
              <a:rPr lang="fr-FR" dirty="0" smtClean="0"/>
              <a:t> (listes de diffusion…) </a:t>
            </a:r>
            <a:r>
              <a:rPr lang="fr-FR" sz="800" dirty="0" smtClean="0"/>
              <a:t>(</a:t>
            </a:r>
            <a:r>
              <a:rPr lang="fr-FR" sz="800" dirty="0" err="1" smtClean="0"/>
              <a:t>Anatoliy</a:t>
            </a:r>
            <a:r>
              <a:rPr lang="fr-FR" sz="800" dirty="0" smtClean="0"/>
              <a:t> </a:t>
            </a:r>
            <a:r>
              <a:rPr lang="fr-FR" sz="800" dirty="0" err="1" smtClean="0"/>
              <a:t>Gruzd</a:t>
            </a:r>
            <a:r>
              <a:rPr lang="fr-FR" sz="800" dirty="0" smtClean="0"/>
              <a:t>, Melissa </a:t>
            </a:r>
            <a:r>
              <a:rPr lang="fr-FR" sz="800" dirty="0" err="1" smtClean="0"/>
              <a:t>Goertzen</a:t>
            </a:r>
            <a:r>
              <a:rPr lang="fr-FR" sz="800" dirty="0" smtClean="0"/>
              <a:t> et Philip Mai. </a:t>
            </a:r>
            <a:r>
              <a:rPr lang="fr-FR" sz="800" i="1" dirty="0" smtClean="0"/>
              <a:t>Survey </a:t>
            </a:r>
            <a:r>
              <a:rPr lang="fr-FR" sz="800" i="1" dirty="0" err="1" smtClean="0"/>
              <a:t>results</a:t>
            </a:r>
            <a:r>
              <a:rPr lang="fr-FR" sz="800" i="1" dirty="0" smtClean="0"/>
              <a:t> </a:t>
            </a:r>
            <a:r>
              <a:rPr lang="fr-FR" sz="800" i="1" dirty="0" err="1" smtClean="0"/>
              <a:t>highlights</a:t>
            </a:r>
            <a:r>
              <a:rPr lang="fr-FR" sz="800" i="1" dirty="0" smtClean="0"/>
              <a:t> : trends in </a:t>
            </a:r>
            <a:r>
              <a:rPr lang="fr-FR" sz="800" i="1" dirty="0" err="1" smtClean="0"/>
              <a:t>scholarly</a:t>
            </a:r>
            <a:r>
              <a:rPr lang="fr-FR" sz="800" i="1" dirty="0" smtClean="0"/>
              <a:t> communication and </a:t>
            </a:r>
            <a:r>
              <a:rPr lang="fr-FR" sz="800" i="1" dirty="0" err="1" smtClean="0"/>
              <a:t>knowledge</a:t>
            </a:r>
            <a:r>
              <a:rPr lang="fr-FR" sz="800" i="1" dirty="0" smtClean="0"/>
              <a:t> </a:t>
            </a:r>
            <a:r>
              <a:rPr lang="fr-FR" sz="800" i="1" dirty="0" err="1" smtClean="0"/>
              <a:t>dissemination</a:t>
            </a:r>
            <a:r>
              <a:rPr lang="fr-FR" sz="800" i="1" dirty="0" smtClean="0"/>
              <a:t> in the </a:t>
            </a:r>
            <a:r>
              <a:rPr lang="fr-FR" sz="800" i="1" dirty="0" err="1" smtClean="0"/>
              <a:t>age</a:t>
            </a:r>
            <a:r>
              <a:rPr lang="fr-FR" sz="800" i="1" dirty="0" smtClean="0"/>
              <a:t> of social media.</a:t>
            </a:r>
            <a:r>
              <a:rPr lang="fr-FR" sz="800" dirty="0" smtClean="0"/>
              <a:t> 02/2012. [en ligne]. Disponible sur : http://socialmedialab.ca/?p=4308 et </a:t>
            </a:r>
            <a:r>
              <a:rPr lang="en-US" sz="800" dirty="0" smtClean="0"/>
              <a:t>RIN</a:t>
            </a:r>
            <a:r>
              <a:rPr lang="en-US" sz="800" i="1" dirty="0" smtClean="0"/>
              <a:t>. If you build it, will they come? How researchers perceive and use web 2.0. </a:t>
            </a:r>
            <a:r>
              <a:rPr lang="en-US" sz="800" dirty="0" smtClean="0"/>
              <a:t>06/2010. 64 p . [</a:t>
            </a:r>
            <a:r>
              <a:rPr lang="en-US" sz="800" dirty="0" err="1" smtClean="0"/>
              <a:t>en</a:t>
            </a:r>
            <a:r>
              <a:rPr lang="en-US" sz="800" dirty="0" smtClean="0"/>
              <a:t> </a:t>
            </a:r>
            <a:r>
              <a:rPr lang="en-US" sz="800" dirty="0" err="1" smtClean="0"/>
              <a:t>ligne</a:t>
            </a:r>
            <a:r>
              <a:rPr lang="en-US" sz="800" dirty="0" smtClean="0"/>
              <a:t>]. </a:t>
            </a:r>
            <a:r>
              <a:rPr lang="en-US" sz="800" dirty="0" err="1" smtClean="0"/>
              <a:t>Disponible</a:t>
            </a:r>
            <a:r>
              <a:rPr lang="en-US" sz="800" dirty="0" smtClean="0"/>
              <a:t> sur : http://www.rin.ac.uk/our-work/communicating-and-disseminating-research/use-and-relevance-web-20-researchers)</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13</a:t>
            </a:fld>
            <a:endParaRPr lang="fr-FR"/>
          </a:p>
        </p:txBody>
      </p:sp>
    </p:spTree>
    <p:extLst>
      <p:ext uri="{BB962C8B-B14F-4D97-AF65-F5344CB8AC3E}">
        <p14:creationId xmlns:p14="http://schemas.microsoft.com/office/powerpoint/2010/main" val="320208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b="1" dirty="0" smtClean="0"/>
              <a:t>Typologie</a:t>
            </a:r>
          </a:p>
          <a:p>
            <a:pPr marL="182560" indent="-92073">
              <a:buFontTx/>
              <a:buChar char="-"/>
            </a:pPr>
            <a:r>
              <a:rPr lang="fr-FR" dirty="0" smtClean="0"/>
              <a:t>réseaux sociaux </a:t>
            </a:r>
            <a:r>
              <a:rPr lang="fr-FR" b="1" dirty="0" smtClean="0"/>
              <a:t>généralistes</a:t>
            </a:r>
            <a:r>
              <a:rPr lang="fr-FR" dirty="0" smtClean="0"/>
              <a:t> : Facebook  (http://www.facebook.com/), ouverture en 2004/2006,</a:t>
            </a:r>
            <a:r>
              <a:rPr lang="fr-FR" baseline="0" dirty="0" smtClean="0"/>
              <a:t> 1,5 milliards de comptes, 2</a:t>
            </a:r>
            <a:r>
              <a:rPr lang="fr-FR" baseline="30000" dirty="0" smtClean="0"/>
              <a:t>e</a:t>
            </a:r>
            <a:r>
              <a:rPr lang="fr-FR" baseline="0" dirty="0" smtClean="0"/>
              <a:t> site internet</a:t>
            </a:r>
            <a:r>
              <a:rPr lang="fr-FR" dirty="0" smtClean="0"/>
              <a:t> </a:t>
            </a:r>
            <a:r>
              <a:rPr lang="fr-FR" baseline="0" dirty="0" smtClean="0"/>
              <a:t>mondial ; </a:t>
            </a:r>
            <a:r>
              <a:rPr lang="fr-FR" dirty="0" smtClean="0"/>
              <a:t>Google+ </a:t>
            </a:r>
            <a:r>
              <a:rPr lang="fr-FR" baseline="0" dirty="0" smtClean="0"/>
              <a:t>(https://plus.google.com/)  : ouverture en 2011, 540 millions de comptes ?</a:t>
            </a:r>
            <a:endParaRPr lang="fr-FR" dirty="0" smtClean="0"/>
          </a:p>
          <a:p>
            <a:pPr marL="182560" indent="-92073">
              <a:buFontTx/>
              <a:buChar char="-"/>
            </a:pPr>
            <a:r>
              <a:rPr lang="fr-FR" dirty="0" smtClean="0"/>
              <a:t>réseaux sociaux </a:t>
            </a:r>
            <a:r>
              <a:rPr lang="fr-FR" b="1" dirty="0" smtClean="0"/>
              <a:t>professionnels</a:t>
            </a:r>
            <a:r>
              <a:rPr lang="fr-FR" dirty="0" smtClean="0"/>
              <a:t> : </a:t>
            </a:r>
            <a:r>
              <a:rPr lang="fr-FR" baseline="0" dirty="0" smtClean="0"/>
              <a:t>LinkedIn (https://fr.linkedin.com) : ouverture en 2003 (Etats-Unis), 470 millions de comptes, 15</a:t>
            </a:r>
            <a:r>
              <a:rPr lang="fr-FR" baseline="30000" dirty="0" smtClean="0"/>
              <a:t>e</a:t>
            </a:r>
            <a:r>
              <a:rPr lang="fr-FR" baseline="0" dirty="0" smtClean="0"/>
              <a:t> site mondial ; Viadeo (http://fr.viadeo.com) : ouverture en 2004 (France), 60 millions de comptes – en déclin au profit de LinkedIn</a:t>
            </a:r>
          </a:p>
          <a:p>
            <a:pPr marL="182560" indent="-92073">
              <a:buFontTx/>
              <a:buChar char="-"/>
            </a:pPr>
            <a:r>
              <a:rPr lang="fr-FR" baseline="0" dirty="0" smtClean="0"/>
              <a:t>réseaux sociaux </a:t>
            </a:r>
            <a:r>
              <a:rPr lang="fr-FR" b="1" baseline="0" dirty="0" smtClean="0"/>
              <a:t>académiques</a:t>
            </a:r>
            <a:r>
              <a:rPr lang="fr-FR" baseline="0" dirty="0" smtClean="0"/>
              <a:t> : Academia (55 M. de comptes, cf. </a:t>
            </a:r>
            <a:r>
              <a:rPr lang="fr-FR" i="1" baseline="0" dirty="0" smtClean="0"/>
              <a:t>infra ; </a:t>
            </a:r>
            <a:r>
              <a:rPr lang="fr-FR" baseline="0" dirty="0" smtClean="0"/>
              <a:t>ResearchGate (13 M. de comptes), cf. </a:t>
            </a:r>
            <a:r>
              <a:rPr lang="fr-FR" i="0" baseline="0" dirty="0" smtClean="0"/>
              <a:t>infra - attention !!! : </a:t>
            </a:r>
            <a:r>
              <a:rPr lang="fr-FR" b="1" i="0" baseline="0" dirty="0" smtClean="0"/>
              <a:t>prédominance de ResearchGate </a:t>
            </a:r>
            <a:r>
              <a:rPr lang="fr-FR" i="0" baseline="0" dirty="0" smtClean="0"/>
              <a:t>en termes d’engagement des membres, de visites</a:t>
            </a:r>
          </a:p>
          <a:p>
            <a:pPr marL="182560" indent="-92073">
              <a:buFontTx/>
              <a:buChar char="-"/>
            </a:pPr>
            <a:r>
              <a:rPr lang="fr-FR" baseline="0" dirty="0" smtClean="0"/>
              <a:t>réseaux sociaux </a:t>
            </a:r>
            <a:r>
              <a:rPr lang="fr-FR" b="1" baseline="0" dirty="0" smtClean="0"/>
              <a:t>académiques thématiques</a:t>
            </a:r>
            <a:r>
              <a:rPr lang="fr-FR" baseline="0" dirty="0" smtClean="0"/>
              <a:t> : ex. : MyScienceWork (http://www.mysciencework.com/fr/) : ouverture en 2013, 70 000 comptes, initialement axé sur l’</a:t>
            </a:r>
            <a:r>
              <a:rPr lang="fr-FR" i="1" baseline="0" dirty="0" smtClean="0"/>
              <a:t>open access ; </a:t>
            </a:r>
            <a:r>
              <a:rPr lang="fr-FR" baseline="0" dirty="0" smtClean="0"/>
              <a:t>ex. : </a:t>
            </a:r>
            <a:r>
              <a:rPr lang="fr-FR" baseline="0" dirty="0" err="1" smtClean="0"/>
              <a:t>Biomedexperts</a:t>
            </a:r>
            <a:r>
              <a:rPr lang="fr-FR" baseline="0" dirty="0" smtClean="0"/>
              <a:t> (http://www.biomedexperts.com/) : ouverture en 2008, 470 000 comptes, spécialisé en sciences de la vie (fermé le 31/12/2014)</a:t>
            </a:r>
          </a:p>
          <a:p>
            <a:pPr marL="182560" lvl="1" indent="-92073"/>
            <a:endParaRPr lang="fr-FR" sz="900" dirty="0">
              <a:latin typeface="Arial" panose="020B0604020202020204" pitchFamily="34" charset="0"/>
              <a:cs typeface="Arial" panose="020B0604020202020204" pitchFamily="34" charset="0"/>
            </a:endParaRPr>
          </a:p>
          <a:p>
            <a:pPr marL="182560" indent="-92073"/>
            <a:r>
              <a:rPr lang="fr-FR" baseline="0" dirty="0" smtClean="0"/>
              <a:t>+ plateformes de </a:t>
            </a:r>
            <a:r>
              <a:rPr lang="fr-FR" b="1" baseline="0" dirty="0" smtClean="0"/>
              <a:t>partage de contenu et publication</a:t>
            </a:r>
            <a:r>
              <a:rPr lang="fr-FR" baseline="0" dirty="0" smtClean="0"/>
              <a:t>, avec des fonctionnalités sociales : </a:t>
            </a:r>
            <a:r>
              <a:rPr lang="fr-FR" baseline="0" dirty="0" err="1" smtClean="0"/>
              <a:t>Mendeley</a:t>
            </a:r>
            <a:r>
              <a:rPr lang="fr-FR" baseline="0" dirty="0" smtClean="0"/>
              <a:t> (http://www.mendeley.com) : ouverture en 2008, racheté en 2013 par Elsevier, 4,6 millions de comptes, gestionnaire de références bibliographiques avec des fonctions sociales ; Twitter, cf. </a:t>
            </a:r>
            <a:r>
              <a:rPr lang="fr-FR" i="1" baseline="0" dirty="0" smtClean="0"/>
              <a:t>infra</a:t>
            </a:r>
            <a:endParaRPr lang="fr-FR" i="0" baseline="0" dirty="0" smtClean="0"/>
          </a:p>
          <a:p>
            <a:pPr marL="628639" lvl="1" indent="-171447">
              <a:buFontTx/>
              <a:buChar char="-"/>
            </a:pPr>
            <a:endParaRPr lang="fr-FR" sz="8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14</a:t>
            </a:fld>
            <a:endParaRPr lang="fr-FR"/>
          </a:p>
        </p:txBody>
      </p:sp>
    </p:spTree>
    <p:extLst>
      <p:ext uri="{BB962C8B-B14F-4D97-AF65-F5344CB8AC3E}">
        <p14:creationId xmlns:p14="http://schemas.microsoft.com/office/powerpoint/2010/main" val="1586633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50" b="1" dirty="0"/>
              <a:t>Offre</a:t>
            </a:r>
          </a:p>
          <a:p>
            <a:pPr>
              <a:tabLst>
                <a:tab pos="266700" algn="l"/>
              </a:tabLst>
            </a:pPr>
            <a:r>
              <a:rPr lang="fr-FR" sz="850" dirty="0" smtClean="0"/>
              <a:t>	- </a:t>
            </a:r>
            <a:r>
              <a:rPr lang="fr-FR" sz="850" dirty="0"/>
              <a:t>	LinkedIn : + </a:t>
            </a:r>
            <a:r>
              <a:rPr lang="fr-FR" sz="850" dirty="0" smtClean="0"/>
              <a:t>500 </a:t>
            </a:r>
            <a:r>
              <a:rPr lang="fr-FR" sz="850" dirty="0"/>
              <a:t>M. d’inscrits : à privilégier (international, en développement</a:t>
            </a:r>
            <a:r>
              <a:rPr lang="fr-FR" sz="850" dirty="0" smtClean="0"/>
              <a:t>) ; </a:t>
            </a:r>
            <a:r>
              <a:rPr lang="fr-FR" sz="850" b="1" dirty="0" smtClean="0"/>
              <a:t>racheté par Microsoft </a:t>
            </a:r>
            <a:r>
              <a:rPr lang="fr-FR" sz="850" dirty="0" smtClean="0"/>
              <a:t>en</a:t>
            </a:r>
            <a:r>
              <a:rPr lang="fr-FR" sz="850" baseline="0" dirty="0" smtClean="0"/>
              <a:t> 06/2016 – ex. ! https://fr.linkedin.com/in/%C3%A9ric-verdeil-a46b1b19</a:t>
            </a:r>
            <a:r>
              <a:rPr lang="fr-FR" sz="850" dirty="0" smtClean="0"/>
              <a:t/>
            </a:r>
            <a:br>
              <a:rPr lang="fr-FR" sz="850" dirty="0" smtClean="0"/>
            </a:br>
            <a:r>
              <a:rPr lang="fr-FR" sz="850" dirty="0" smtClean="0"/>
              <a:t>- </a:t>
            </a:r>
            <a:r>
              <a:rPr lang="fr-FR" sz="850" dirty="0"/>
              <a:t>	Viadeo : 40 M. d’inscrits </a:t>
            </a:r>
            <a:r>
              <a:rPr lang="fr-FR" sz="850" dirty="0" smtClean="0"/>
              <a:t>(plutôt francophone) </a:t>
            </a:r>
            <a:r>
              <a:rPr lang="fr-FR" sz="850" b="1" dirty="0" smtClean="0"/>
              <a:t>! mis</a:t>
            </a:r>
            <a:r>
              <a:rPr lang="fr-FR" sz="850" b="1" baseline="0" dirty="0" smtClean="0"/>
              <a:t> en redressement judiciaire le 29/11/2016</a:t>
            </a:r>
            <a:r>
              <a:rPr lang="fr-FR" sz="850" baseline="0" dirty="0" smtClean="0"/>
              <a:t>, après la suspension de son cours en Bourse</a:t>
            </a:r>
            <a:endParaRPr lang="fr-FR" sz="850" dirty="0"/>
          </a:p>
          <a:p>
            <a:pPr>
              <a:tabLst>
                <a:tab pos="266700" algn="l"/>
              </a:tabLst>
            </a:pPr>
            <a:endParaRPr lang="fr-FR" sz="850" dirty="0"/>
          </a:p>
          <a:p>
            <a:pPr>
              <a:tabLst>
                <a:tab pos="266700" algn="l"/>
              </a:tabLst>
            </a:pPr>
            <a:r>
              <a:rPr lang="fr-FR" sz="850" b="1" dirty="0"/>
              <a:t>But</a:t>
            </a:r>
            <a:r>
              <a:rPr lang="fr-FR" sz="850" dirty="0"/>
              <a:t> : s’affirmer comme un professionnel ou une personne sur le marché de l’emploi</a:t>
            </a:r>
          </a:p>
          <a:p>
            <a:pPr>
              <a:tabLst>
                <a:tab pos="266700" algn="l"/>
              </a:tabLst>
            </a:pPr>
            <a:endParaRPr lang="fr-FR" sz="850" dirty="0"/>
          </a:p>
          <a:p>
            <a:r>
              <a:rPr lang="fr-FR" sz="850" b="1" dirty="0"/>
              <a:t>Intérêts pour le monde académique</a:t>
            </a:r>
            <a:r>
              <a:rPr lang="fr-FR" sz="850" dirty="0"/>
              <a:t> </a:t>
            </a:r>
          </a:p>
          <a:p>
            <a:pPr marL="257174" indent="-171450">
              <a:buFontTx/>
              <a:buChar char="-"/>
              <a:defRPr/>
            </a:pPr>
            <a:r>
              <a:rPr lang="fr-FR" sz="850" b="1" dirty="0"/>
              <a:t>CV professionnel en ligne : </a:t>
            </a:r>
            <a:r>
              <a:rPr lang="fr-FR" sz="850" dirty="0"/>
              <a:t>résumé, formation, expériences, publications, prix et distinctions, compétences, langues, certifications…</a:t>
            </a:r>
          </a:p>
          <a:p>
            <a:pPr marL="257174" indent="-171450">
              <a:buFontTx/>
              <a:buChar char="-"/>
              <a:defRPr/>
            </a:pPr>
            <a:r>
              <a:rPr lang="fr-FR" sz="850" dirty="0"/>
              <a:t>éléments complémentaires d’</a:t>
            </a:r>
            <a:r>
              <a:rPr lang="fr-FR" sz="850" b="1" dirty="0"/>
              <a:t>activités en cours</a:t>
            </a:r>
            <a:r>
              <a:rPr lang="fr-FR" sz="850" dirty="0"/>
              <a:t> : projets, billets d’actualité (LinkedIn Pulse)</a:t>
            </a:r>
          </a:p>
          <a:p>
            <a:pPr marL="257174" indent="-171450">
              <a:buFontTx/>
              <a:buChar char="-"/>
            </a:pPr>
            <a:r>
              <a:rPr lang="fr-FR" sz="850" dirty="0"/>
              <a:t>possibilité de réseautage (recommandations), </a:t>
            </a:r>
            <a:r>
              <a:rPr lang="fr-FR" sz="850" b="1" dirty="0"/>
              <a:t>groupes et forums de discussions</a:t>
            </a:r>
            <a:r>
              <a:rPr lang="fr-FR" sz="850" dirty="0"/>
              <a:t> ; développement notamment des </a:t>
            </a:r>
            <a:r>
              <a:rPr lang="fr-FR" sz="850" b="1" dirty="0"/>
              <a:t>réseaux d’anciens </a:t>
            </a:r>
            <a:r>
              <a:rPr lang="fr-FR" sz="850" dirty="0"/>
              <a:t>(</a:t>
            </a:r>
            <a:r>
              <a:rPr lang="fr-FR" sz="850" i="1" dirty="0" err="1"/>
              <a:t>alumni</a:t>
            </a:r>
            <a:r>
              <a:rPr lang="fr-FR" sz="850" dirty="0"/>
              <a:t>) – cf. possibilité de créer des pages institutionnelles sur LinkedIn</a:t>
            </a:r>
          </a:p>
          <a:p>
            <a:pPr marL="257174" indent="-171450">
              <a:buFontTx/>
              <a:buChar char="-"/>
            </a:pPr>
            <a:r>
              <a:rPr lang="fr-FR" sz="850" dirty="0" smtClean="0"/>
              <a:t>outils </a:t>
            </a:r>
            <a:r>
              <a:rPr lang="fr-FR" sz="850" b="1" dirty="0" smtClean="0"/>
              <a:t>les plus utilisés </a:t>
            </a:r>
            <a:r>
              <a:rPr lang="fr-FR" sz="850" b="1" dirty="0"/>
              <a:t>par les recruteurs </a:t>
            </a:r>
            <a:r>
              <a:rPr lang="fr-FR" sz="850" dirty="0"/>
              <a:t>(prise de renseignements, chasse de profils</a:t>
            </a:r>
            <a:r>
              <a:rPr lang="fr-FR" sz="850" dirty="0" smtClean="0"/>
              <a:t>) – cf. </a:t>
            </a:r>
            <a:r>
              <a:rPr lang="en-US" sz="850" dirty="0" err="1"/>
              <a:t>Jobvite</a:t>
            </a:r>
            <a:r>
              <a:rPr lang="en-US" sz="850" dirty="0"/>
              <a:t>, </a:t>
            </a:r>
            <a:r>
              <a:rPr lang="en-US" sz="850" i="1" dirty="0"/>
              <a:t>Watch what you post on social media</a:t>
            </a:r>
            <a:r>
              <a:rPr lang="en-US" sz="850" dirty="0"/>
              <a:t>, 2014, </a:t>
            </a:r>
            <a:r>
              <a:rPr lang="en-US" sz="850" dirty="0" smtClean="0"/>
              <a:t>http</a:t>
            </a:r>
            <a:r>
              <a:rPr lang="en-US" sz="850" dirty="0"/>
              <a:t>://1u7p3g2igrbh4643ym2ty7va.wpengine.netdna-cdn.com/wp-content/uploads/2015/02/Social-Job-Hunt-FInal.png</a:t>
            </a:r>
            <a:endParaRPr lang="fr-FR" sz="850" dirty="0"/>
          </a:p>
          <a:p>
            <a:pPr marL="165099" indent="-171450">
              <a:buFont typeface="Wingdings" panose="05000000000000000000" pitchFamily="2" charset="2"/>
              <a:buChar char="à"/>
              <a:defRPr/>
            </a:pPr>
            <a:r>
              <a:rPr lang="fr-FR" sz="850" dirty="0" smtClean="0"/>
              <a:t>plutôt </a:t>
            </a:r>
            <a:r>
              <a:rPr lang="fr-FR" sz="850" dirty="0"/>
              <a:t>pour le </a:t>
            </a:r>
            <a:r>
              <a:rPr lang="fr-FR" sz="850" b="1" dirty="0"/>
              <a:t>monde socio-économique </a:t>
            </a:r>
            <a:r>
              <a:rPr lang="fr-FR" sz="850" dirty="0"/>
              <a:t>(employabilité dans le secteur privé</a:t>
            </a:r>
            <a:r>
              <a:rPr lang="fr-FR" sz="850" dirty="0" smtClean="0"/>
              <a:t>), donc plutôt utilisé </a:t>
            </a:r>
            <a:r>
              <a:rPr lang="fr-FR" sz="850" dirty="0"/>
              <a:t>par </a:t>
            </a:r>
            <a:r>
              <a:rPr lang="fr-FR" sz="850" dirty="0" err="1"/>
              <a:t>par</a:t>
            </a:r>
            <a:r>
              <a:rPr lang="fr-FR" sz="850" dirty="0"/>
              <a:t> les chercheurs tournés vers </a:t>
            </a:r>
            <a:r>
              <a:rPr lang="fr-FR" sz="850" dirty="0" smtClean="0"/>
              <a:t>ce domaine (droit</a:t>
            </a:r>
            <a:r>
              <a:rPr lang="fr-FR" sz="850" dirty="0"/>
              <a:t>, économie, gestion d’une part, sciences de l’ingénieur d’autre </a:t>
            </a:r>
            <a:r>
              <a:rPr lang="fr-FR" sz="850" dirty="0" smtClean="0"/>
              <a:t>part), cf. annexe pour répartitions disciplinaires</a:t>
            </a:r>
          </a:p>
          <a:p>
            <a:pPr marL="0" indent="0">
              <a:defRPr/>
            </a:pPr>
            <a:endParaRPr lang="fr-FR" sz="850" dirty="0"/>
          </a:p>
          <a:p>
            <a:pPr marL="0" indent="0">
              <a:defRPr/>
            </a:pPr>
            <a:r>
              <a:rPr lang="fr-FR" sz="850" b="1" dirty="0"/>
              <a:t>Points d’attention </a:t>
            </a:r>
          </a:p>
          <a:p>
            <a:pPr marL="257174" indent="-171450">
              <a:buFontTx/>
              <a:buChar char="-"/>
              <a:defRPr/>
            </a:pPr>
            <a:r>
              <a:rPr lang="fr-FR" sz="850" b="1" dirty="0"/>
              <a:t>autres codes</a:t>
            </a:r>
            <a:r>
              <a:rPr lang="fr-FR" sz="850" dirty="0"/>
              <a:t> de présentation (présentation éventuellement à la première personne, adaptation du vocabulaire au grand public) (cf. Gabriel Garrote. « Assurer sa visibilité de jeune chercheur ». </a:t>
            </a:r>
            <a:r>
              <a:rPr lang="fr-FR" sz="850" i="1" dirty="0" err="1"/>
              <a:t>ENthèSe</a:t>
            </a:r>
            <a:r>
              <a:rPr lang="fr-FR" sz="850" i="1" dirty="0"/>
              <a:t> – Ressources pour la thèse et au-delà</a:t>
            </a:r>
            <a:r>
              <a:rPr lang="fr-FR" sz="850" dirty="0"/>
              <a:t>. 18/05/2013, http://enthese.hypotheses.org/855)</a:t>
            </a:r>
          </a:p>
          <a:p>
            <a:pPr marL="0" lvl="1"/>
            <a:r>
              <a:rPr lang="fr-FR" sz="850" dirty="0">
                <a:latin typeface="Arial" panose="020B0604020202020204" pitchFamily="34" charset="0"/>
                <a:cs typeface="Arial" panose="020B0604020202020204" pitchFamily="34" charset="0"/>
                <a:sym typeface="Wingdings" panose="05000000000000000000" pitchFamily="2" charset="2"/>
              </a:rPr>
              <a:t> </a:t>
            </a:r>
            <a:r>
              <a:rPr lang="fr-FR" sz="850" dirty="0">
                <a:latin typeface="Arial" panose="020B0604020202020204" pitchFamily="34" charset="0"/>
                <a:cs typeface="Arial" panose="020B0604020202020204" pitchFamily="34" charset="0"/>
              </a:rPr>
              <a:t>intérêt de détailler les </a:t>
            </a:r>
            <a:r>
              <a:rPr lang="fr-FR" sz="850" b="1" dirty="0">
                <a:latin typeface="Arial" panose="020B0604020202020204" pitchFamily="34" charset="0"/>
                <a:cs typeface="Arial" panose="020B0604020202020204" pitchFamily="34" charset="0"/>
              </a:rPr>
              <a:t>savoir-faire et compétences</a:t>
            </a:r>
            <a:r>
              <a:rPr lang="fr-FR" sz="850" dirty="0">
                <a:latin typeface="Arial" panose="020B0604020202020204" pitchFamily="34" charset="0"/>
                <a:cs typeface="Arial" panose="020B0604020202020204" pitchFamily="34" charset="0"/>
              </a:rPr>
              <a:t>, même hors monde académique (ex. : gestion de projet, création d’un site web…)</a:t>
            </a:r>
          </a:p>
          <a:p>
            <a:pPr marL="266700" indent="-174625">
              <a:tabLst>
                <a:tab pos="266700" algn="l"/>
              </a:tabLst>
            </a:pPr>
            <a:r>
              <a:rPr lang="fr-FR" sz="850" dirty="0"/>
              <a:t>- 	certaines fonctionnalités accessibles uniquement sur abonnements (mise en relation, résultats de recherche)</a:t>
            </a:r>
          </a:p>
          <a:p>
            <a:pPr marL="180972" indent="-95248">
              <a:tabLst>
                <a:tab pos="266700" algn="l"/>
              </a:tabLst>
              <a:defRPr/>
            </a:pPr>
            <a:r>
              <a:rPr lang="fr-FR" sz="850" dirty="0"/>
              <a:t>- 		outils </a:t>
            </a:r>
            <a:r>
              <a:rPr lang="fr-FR" sz="850" b="1" dirty="0"/>
              <a:t>mal adaptés </a:t>
            </a:r>
            <a:r>
              <a:rPr lang="fr-FR" sz="850" dirty="0"/>
              <a:t>aux pratiques académiques : peu de place pour la bibliographie</a:t>
            </a:r>
            <a:r>
              <a:rPr lang="fr-FR" sz="850" dirty="0" smtClean="0"/>
              <a:t>…</a:t>
            </a:r>
            <a:endParaRPr lang="fr-FR" sz="85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15</a:t>
            </a:fld>
            <a:endParaRPr lang="fr-FR"/>
          </a:p>
        </p:txBody>
      </p:sp>
    </p:spTree>
    <p:extLst>
      <p:ext uri="{BB962C8B-B14F-4D97-AF65-F5344CB8AC3E}">
        <p14:creationId xmlns:p14="http://schemas.microsoft.com/office/powerpoint/2010/main" val="881269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3" indent="-92073" defTabSz="914384">
              <a:defRPr/>
            </a:pPr>
            <a:r>
              <a:rPr lang="fr-FR" sz="900" b="1" dirty="0" smtClean="0"/>
              <a:t>Nombre</a:t>
            </a:r>
            <a:r>
              <a:rPr lang="fr-FR" sz="900" b="0" dirty="0" smtClean="0"/>
              <a:t> ? des dizaines</a:t>
            </a:r>
            <a:r>
              <a:rPr lang="fr-FR" sz="900" b="0" baseline="0" dirty="0" smtClean="0"/>
              <a:t> ?</a:t>
            </a:r>
            <a:endParaRPr lang="fr-FR" sz="900" b="0" dirty="0" smtClean="0"/>
          </a:p>
          <a:p>
            <a:endParaRPr lang="fr-FR" sz="900" b="1" dirty="0" smtClean="0"/>
          </a:p>
          <a:p>
            <a:r>
              <a:rPr lang="fr-FR" sz="900" b="1" dirty="0" smtClean="0"/>
              <a:t>Caractéristiques</a:t>
            </a:r>
            <a:r>
              <a:rPr lang="fr-FR" sz="900" baseline="0" dirty="0" smtClean="0"/>
              <a:t> des </a:t>
            </a:r>
            <a:r>
              <a:rPr lang="fr-FR" sz="900" dirty="0" smtClean="0"/>
              <a:t>réseaux sociaux académiques : développement à partir des années 2008 surtout, </a:t>
            </a:r>
          </a:p>
          <a:p>
            <a:r>
              <a:rPr lang="fr-FR" sz="900" dirty="0" smtClean="0"/>
              <a:t>	- d’abord de type Facebook </a:t>
            </a:r>
          </a:p>
          <a:p>
            <a:r>
              <a:rPr lang="fr-FR" sz="900" dirty="0" smtClean="0"/>
              <a:t>	- puis</a:t>
            </a:r>
            <a:r>
              <a:rPr lang="fr-FR" sz="900" baseline="0" dirty="0" smtClean="0"/>
              <a:t> avec des </a:t>
            </a:r>
            <a:r>
              <a:rPr lang="fr-FR" sz="900" dirty="0" smtClean="0"/>
              <a:t>caractéristiques spécifiques aux chercheurs </a:t>
            </a:r>
            <a:r>
              <a:rPr lang="fr-FR" sz="700" dirty="0"/>
              <a:t>(</a:t>
            </a:r>
            <a:r>
              <a:rPr lang="fr-FR" sz="800" dirty="0"/>
              <a:t>Emma </a:t>
            </a:r>
            <a:r>
              <a:rPr lang="fr-FR" sz="800" dirty="0" err="1"/>
              <a:t>Bester</a:t>
            </a:r>
            <a:r>
              <a:rPr lang="fr-FR" sz="800" dirty="0"/>
              <a:t>. « L'offre de réseaux socio numériques pour les scientifiques : services et stratégies d’acteurs ». </a:t>
            </a:r>
            <a:r>
              <a:rPr lang="fr-FR" sz="800" i="1" dirty="0"/>
              <a:t>Les enjeux de l‘information et de la communication</a:t>
            </a:r>
            <a:r>
              <a:rPr lang="fr-FR" sz="800" dirty="0"/>
              <a:t>. 2014, n°15/1. p.17-33. [en ligne]. Disponible sur :  http://lesenjeux.u-grenoble3.fr/2014/02-Bester/index.html) </a:t>
            </a:r>
            <a:r>
              <a:rPr lang="fr-FR" baseline="0" dirty="0" smtClean="0"/>
              <a:t>:</a:t>
            </a:r>
          </a:p>
          <a:p>
            <a:pPr marL="266695" indent="-88899">
              <a:buFontTx/>
              <a:buChar char="-"/>
            </a:pPr>
            <a:r>
              <a:rPr lang="fr-FR" sz="900" baseline="0" dirty="0" smtClean="0"/>
              <a:t>services de profil (identité professionnelle, production scientifique)</a:t>
            </a:r>
          </a:p>
          <a:p>
            <a:pPr marL="266695" indent="-88899">
              <a:buFontTx/>
              <a:buChar char="-"/>
            </a:pPr>
            <a:r>
              <a:rPr lang="fr-FR" sz="900" baseline="0" dirty="0" smtClean="0"/>
              <a:t>services de stockage (documents)</a:t>
            </a:r>
          </a:p>
          <a:p>
            <a:pPr marL="266695" indent="-88899">
              <a:buFontTx/>
              <a:buChar char="-"/>
            </a:pPr>
            <a:r>
              <a:rPr lang="fr-FR" sz="900" baseline="0" dirty="0" smtClean="0"/>
              <a:t>services professionnels (questions/réponses, offres d’emploi…)</a:t>
            </a:r>
          </a:p>
          <a:p>
            <a:pPr marL="266695" indent="-88899" defTabSz="914384">
              <a:buFontTx/>
              <a:buChar char="-"/>
              <a:defRPr/>
            </a:pPr>
            <a:r>
              <a:rPr lang="fr-FR" sz="900" baseline="0" dirty="0" smtClean="0"/>
              <a:t>services d’analyse (statistiques, visualisation, co-auteurs…)</a:t>
            </a:r>
          </a:p>
          <a:p>
            <a:pPr marL="0" indent="0"/>
            <a:endParaRPr lang="fr-FR" sz="900" baseline="0" dirty="0" smtClean="0"/>
          </a:p>
          <a:p>
            <a:pPr marL="0" indent="0"/>
            <a:r>
              <a:rPr lang="fr-FR" sz="900" b="1" baseline="0" dirty="0" smtClean="0"/>
              <a:t>Taille</a:t>
            </a:r>
            <a:r>
              <a:rPr lang="fr-FR" sz="900" baseline="0" dirty="0" smtClean="0"/>
              <a:t> : </a:t>
            </a:r>
          </a:p>
          <a:p>
            <a:pPr marL="177797" indent="-88899"/>
            <a:r>
              <a:rPr lang="fr-FR" sz="900" dirty="0" smtClean="0"/>
              <a:t>- </a:t>
            </a:r>
            <a:r>
              <a:rPr lang="fr-FR" sz="900" baseline="0" dirty="0" smtClean="0"/>
              <a:t>même si le nombre de comptes ne préjuge en rien de sa qualité (cf. Malaria World), </a:t>
            </a:r>
            <a:r>
              <a:rPr lang="fr-FR" sz="900" b="1" baseline="0" dirty="0" smtClean="0"/>
              <a:t>trois réseaux</a:t>
            </a:r>
            <a:r>
              <a:rPr lang="fr-FR" sz="900" baseline="0" dirty="0" smtClean="0"/>
              <a:t> sortent actuellement du lot pour le monde académique, et il faut les connaître (Academia, ResearchGate, Twitter)</a:t>
            </a:r>
          </a:p>
          <a:p>
            <a:pPr marL="266695" indent="-88899"/>
            <a:r>
              <a:rPr lang="fr-FR" sz="900" baseline="0" dirty="0" smtClean="0"/>
              <a:t>	</a:t>
            </a:r>
            <a:r>
              <a:rPr lang="fr-FR" sz="800" baseline="0" dirty="0" smtClean="0"/>
              <a:t>- </a:t>
            </a:r>
            <a:r>
              <a:rPr lang="fr-FR" sz="800" dirty="0"/>
              <a:t>85 % des chercheurs français sur un réseau social académique est membre de ResearchGate et/ou Academia </a:t>
            </a:r>
            <a:r>
              <a:rPr lang="fr-FR" sz="600" dirty="0"/>
              <a:t>(</a:t>
            </a:r>
            <a:r>
              <a:rPr lang="fr-FR" sz="800" dirty="0"/>
              <a:t>Stéphanie </a:t>
            </a:r>
            <a:r>
              <a:rPr lang="fr-FR" sz="800" dirty="0" err="1"/>
              <a:t>Vignier</a:t>
            </a:r>
            <a:r>
              <a:rPr lang="fr-FR" sz="800" dirty="0"/>
              <a:t> et al., 2014, http://couperin.org/images/stories/openaire/Couperin_RSDR%20et%20OA_Etude%20exploratoire_2014.pdf) </a:t>
            </a:r>
          </a:p>
          <a:p>
            <a:pPr marL="263523" indent="-171450">
              <a:buFontTx/>
              <a:buChar char="-"/>
            </a:pPr>
            <a:r>
              <a:rPr lang="fr-FR" sz="900" baseline="0" dirty="0" smtClean="0"/>
              <a:t>attention cependant au sens réel des </a:t>
            </a:r>
            <a:r>
              <a:rPr lang="fr-FR" sz="900" b="1" baseline="0" dirty="0" smtClean="0"/>
              <a:t>chiffres</a:t>
            </a:r>
            <a:r>
              <a:rPr lang="fr-FR" sz="900" baseline="0" dirty="0" smtClean="0"/>
              <a:t> : quel rapport entre nombre de comptes actifs/nombre de comptes total et </a:t>
            </a:r>
            <a:r>
              <a:rPr lang="fr-FR" sz="900" b="1" baseline="0" dirty="0" smtClean="0"/>
              <a:t>activité réelle </a:t>
            </a:r>
            <a:r>
              <a:rPr lang="fr-FR" sz="900" baseline="0" dirty="0" smtClean="0"/>
              <a:t>de chacun des profils ? (nombreux profils créés uniquement pour pouvoir télécharger des documents et pas alimentés, spams)</a:t>
            </a:r>
          </a:p>
          <a:p>
            <a:pPr marL="88899" indent="-88899"/>
            <a:endParaRPr lang="fr-FR" sz="900" baseline="0" dirty="0" smtClean="0"/>
          </a:p>
          <a:p>
            <a:pPr marL="88899" indent="-88899"/>
            <a:r>
              <a:rPr lang="fr-FR" sz="900" baseline="0" dirty="0" smtClean="0"/>
              <a:t>Outils majoritairement </a:t>
            </a:r>
            <a:r>
              <a:rPr lang="fr-FR" sz="900" b="1" baseline="0" dirty="0" smtClean="0"/>
              <a:t>anglophones</a:t>
            </a:r>
            <a:r>
              <a:rPr lang="fr-FR" sz="900" baseline="0" dirty="0" smtClean="0"/>
              <a:t> </a:t>
            </a:r>
            <a:r>
              <a:rPr lang="fr-FR" sz="900" baseline="0" dirty="0" smtClean="0">
                <a:sym typeface="Wingdings" panose="05000000000000000000" pitchFamily="2" charset="2"/>
              </a:rPr>
              <a:t> possibilité d’avoir un profil en anglais, pour renforcer sa visibilité internationale</a:t>
            </a:r>
          </a:p>
          <a:p>
            <a:pPr marL="88899" indent="-88899"/>
            <a:endParaRPr lang="fr-FR" dirty="0">
              <a:sym typeface="Wingdings" panose="05000000000000000000" pitchFamily="2" charset="2"/>
            </a:endParaRPr>
          </a:p>
          <a:p>
            <a:pPr marL="88899" indent="-88899"/>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16</a:t>
            </a:fld>
            <a:endParaRPr lang="fr-FR"/>
          </a:p>
        </p:txBody>
      </p:sp>
    </p:spTree>
    <p:extLst>
      <p:ext uri="{BB962C8B-B14F-4D97-AF65-F5344CB8AC3E}">
        <p14:creationId xmlns:p14="http://schemas.microsoft.com/office/powerpoint/2010/main" val="3202599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4">
              <a:defRPr/>
            </a:pPr>
            <a:r>
              <a:rPr lang="fr-FR" b="0" dirty="0" smtClean="0"/>
              <a:t>Insertion toujours plus importante dans le </a:t>
            </a:r>
            <a:r>
              <a:rPr lang="fr-FR" b="0" i="1" dirty="0" smtClean="0"/>
              <a:t>workflow</a:t>
            </a:r>
            <a:r>
              <a:rPr lang="fr-FR" b="0" baseline="0" dirty="0" smtClean="0"/>
              <a:t> du chercheur</a:t>
            </a:r>
            <a:endParaRPr lang="fr-FR" b="0" dirty="0" smtClean="0"/>
          </a:p>
          <a:p>
            <a:pPr marL="0" indent="0" defTabSz="914384">
              <a:defRPr/>
            </a:pPr>
            <a:endParaRPr lang="fr-FR" b="1" dirty="0" smtClean="0"/>
          </a:p>
          <a:p>
            <a:pPr marL="0" indent="0" defTabSz="914384">
              <a:defRPr/>
            </a:pPr>
            <a:r>
              <a:rPr lang="fr-FR" b="1" dirty="0" smtClean="0"/>
              <a:t>Usages </a:t>
            </a:r>
            <a:r>
              <a:rPr lang="fr-FR" sz="800" dirty="0"/>
              <a:t>(Pascal Aventurier, Véronique </a:t>
            </a:r>
            <a:r>
              <a:rPr lang="fr-FR" sz="800" dirty="0" err="1"/>
              <a:t>Decognet</a:t>
            </a:r>
            <a:r>
              <a:rPr lang="fr-FR" sz="800" dirty="0"/>
              <a:t> et Bruno </a:t>
            </a:r>
            <a:r>
              <a:rPr lang="fr-FR" sz="800" dirty="0" err="1"/>
              <a:t>Pierrel</a:t>
            </a:r>
            <a:r>
              <a:rPr lang="fr-FR" sz="800" dirty="0"/>
              <a:t>. </a:t>
            </a:r>
            <a:r>
              <a:rPr lang="fr-FR" sz="800" i="1" dirty="0"/>
              <a:t>ResearchGate et les réseaux sociaux en recherche</a:t>
            </a:r>
            <a:r>
              <a:rPr lang="fr-FR" sz="800" dirty="0"/>
              <a:t>. Présentation, 64 p. 10/2014. [en ligne]. Disponible sur :  http://fr.slideshare.net/paventurier/researchgate-et-les-rseaux-sociaux-en-recherche)</a:t>
            </a:r>
          </a:p>
          <a:p>
            <a:pPr marL="177797" indent="-88899" defTabSz="914384">
              <a:defRPr/>
            </a:pPr>
            <a:r>
              <a:rPr lang="fr-FR" baseline="0" dirty="0" smtClean="0"/>
              <a:t>- </a:t>
            </a:r>
            <a:r>
              <a:rPr lang="fr-FR" b="1" baseline="0" dirty="0" smtClean="0"/>
              <a:t>usages principaux</a:t>
            </a:r>
            <a:endParaRPr lang="fr-FR" baseline="0" dirty="0" smtClean="0"/>
          </a:p>
          <a:p>
            <a:pPr marL="177797" indent="0" defTabSz="914384">
              <a:defRPr/>
            </a:pPr>
            <a:r>
              <a:rPr lang="fr-FR" baseline="0" dirty="0" smtClean="0"/>
              <a:t>- trouver des chercheurs/experts</a:t>
            </a:r>
          </a:p>
          <a:p>
            <a:pPr marL="177797" indent="0" defTabSz="914384">
              <a:defRPr/>
            </a:pPr>
            <a:r>
              <a:rPr lang="fr-FR" baseline="0" dirty="0" smtClean="0"/>
              <a:t>- trouver des articles pertinents</a:t>
            </a:r>
          </a:p>
          <a:p>
            <a:pPr marL="177797" indent="0" defTabSz="914384">
              <a:defRPr/>
            </a:pPr>
            <a:r>
              <a:rPr lang="fr-FR" baseline="0" dirty="0" smtClean="0"/>
              <a:t>- promouvoir ses recherches</a:t>
            </a:r>
          </a:p>
          <a:p>
            <a:pPr marL="177797" indent="-88899" defTabSz="914384">
              <a:buFontTx/>
              <a:buChar char="-"/>
              <a:defRPr/>
            </a:pPr>
            <a:r>
              <a:rPr lang="fr-FR" b="1" baseline="0" dirty="0" smtClean="0"/>
              <a:t>usages secondaires</a:t>
            </a:r>
          </a:p>
          <a:p>
            <a:pPr marL="177797" indent="0" defTabSz="914384">
              <a:defRPr/>
            </a:pPr>
            <a:r>
              <a:rPr lang="fr-FR" baseline="0" dirty="0" smtClean="0"/>
              <a:t>- gérer/partager sa bibliographie</a:t>
            </a:r>
          </a:p>
          <a:p>
            <a:pPr marL="177797" indent="0" defTabSz="914384">
              <a:defRPr/>
            </a:pPr>
            <a:r>
              <a:rPr lang="fr-FR" baseline="0" dirty="0" smtClean="0"/>
              <a:t>- échanger à travers des groupes</a:t>
            </a:r>
          </a:p>
          <a:p>
            <a:pPr marL="177797" indent="0" defTabSz="914384">
              <a:defRPr/>
            </a:pPr>
            <a:r>
              <a:rPr lang="fr-FR" baseline="0" dirty="0" smtClean="0"/>
              <a:t>- valider des écrits (</a:t>
            </a:r>
            <a:r>
              <a:rPr lang="fr-FR" i="1" baseline="0" dirty="0" smtClean="0"/>
              <a:t>peer-review</a:t>
            </a:r>
            <a:r>
              <a:rPr lang="fr-FR" baseline="0" dirty="0" smtClean="0"/>
              <a:t>, </a:t>
            </a:r>
            <a:r>
              <a:rPr lang="fr-FR" baseline="0" dirty="0" err="1" smtClean="0"/>
              <a:t>co-écrire</a:t>
            </a:r>
            <a:r>
              <a:rPr lang="fr-FR" baseline="0" dirty="0" smtClean="0"/>
              <a:t>)</a:t>
            </a:r>
          </a:p>
          <a:p>
            <a:pPr marL="177797" indent="0" defTabSz="914384">
              <a:defRPr/>
            </a:pPr>
            <a:r>
              <a:rPr lang="fr-FR" baseline="0" dirty="0" smtClean="0"/>
              <a:t>- partager des informations</a:t>
            </a:r>
          </a:p>
          <a:p>
            <a:pPr marL="177797" indent="0" defTabSz="914384">
              <a:defRPr/>
            </a:pPr>
            <a:r>
              <a:rPr lang="fr-FR" baseline="0" dirty="0" smtClean="0"/>
              <a:t>- suggérer des collaborations et participer à des travaux collaboratifs</a:t>
            </a:r>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17</a:t>
            </a:fld>
            <a:endParaRPr lang="fr-FR" dirty="0"/>
          </a:p>
        </p:txBody>
      </p:sp>
    </p:spTree>
    <p:extLst>
      <p:ext uri="{BB962C8B-B14F-4D97-AF65-F5344CB8AC3E}">
        <p14:creationId xmlns:p14="http://schemas.microsoft.com/office/powerpoint/2010/main" val="247228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baseline="0" dirty="0" smtClean="0"/>
              <a:t>Référence : </a:t>
            </a:r>
            <a:r>
              <a:rPr lang="fr-FR" sz="1000" dirty="0"/>
              <a:t>S. </a:t>
            </a:r>
            <a:r>
              <a:rPr lang="fr-FR" sz="1000" dirty="0" err="1"/>
              <a:t>Vignier</a:t>
            </a:r>
            <a:r>
              <a:rPr lang="fr-FR" sz="1000" dirty="0"/>
              <a:t> et al., 2014, http://couperin.org/images/stories/openaire/Couperin_RSDR%20et%20OA_Etude%20exploratoire_2014.pdf</a:t>
            </a:r>
          </a:p>
          <a:p>
            <a:pPr marL="0" indent="0"/>
            <a:endParaRPr lang="fr-FR" baseline="0" dirty="0" smtClean="0"/>
          </a:p>
          <a:p>
            <a:pPr marL="0" indent="0"/>
            <a:r>
              <a:rPr lang="fr-FR" baseline="0" dirty="0" smtClean="0"/>
              <a:t>3 axes, et ce, quelle que soit la discipline : </a:t>
            </a:r>
          </a:p>
          <a:p>
            <a:pPr marL="171447" indent="-171447">
              <a:buFontTx/>
              <a:buChar char="-"/>
            </a:pPr>
            <a:r>
              <a:rPr lang="fr-FR" baseline="0" dirty="0" smtClean="0"/>
              <a:t>faire de la recherche</a:t>
            </a:r>
          </a:p>
          <a:p>
            <a:pPr marL="171447" indent="-171447">
              <a:buFontTx/>
              <a:buChar char="-"/>
            </a:pPr>
            <a:r>
              <a:rPr lang="fr-FR" baseline="0" dirty="0" smtClean="0"/>
              <a:t>assurer la visibilité et la reconnaissance du chercheur</a:t>
            </a:r>
          </a:p>
          <a:p>
            <a:pPr marL="171447" indent="-171447">
              <a:buFontTx/>
              <a:buChar char="-"/>
            </a:pPr>
            <a:r>
              <a:rPr lang="fr-FR" baseline="0" dirty="0" smtClean="0"/>
              <a:t>accéder à l’information</a:t>
            </a:r>
          </a:p>
          <a:p>
            <a:endParaRPr lang="fr-FR" dirty="0" smtClean="0"/>
          </a:p>
          <a:p>
            <a:r>
              <a:rPr lang="fr-FR" dirty="0" smtClean="0"/>
              <a:t>Conclusion : </a:t>
            </a:r>
            <a:r>
              <a:rPr lang="fr-FR" b="1" dirty="0" smtClean="0"/>
              <a:t>aspect</a:t>
            </a:r>
            <a:r>
              <a:rPr lang="fr-FR" b="1" baseline="0" dirty="0" smtClean="0"/>
              <a:t> social peu mis en valeur </a:t>
            </a:r>
            <a:r>
              <a:rPr lang="fr-FR" baseline="0" dirty="0" smtClean="0"/>
              <a:t>: « </a:t>
            </a:r>
            <a:r>
              <a:rPr lang="fr-FR" i="1" baseline="0" dirty="0" smtClean="0"/>
              <a:t>I</a:t>
            </a:r>
            <a:r>
              <a:rPr lang="en-US" i="1" dirty="0" smtClean="0"/>
              <a:t>n other words, it has less "social appeal" compared to Facebook. This might be one reason (above others) that the academic network </a:t>
            </a:r>
            <a:r>
              <a:rPr lang="en-US" i="1" dirty="0" err="1" smtClean="0"/>
              <a:t>ResearchGate</a:t>
            </a:r>
            <a:r>
              <a:rPr lang="en-US" i="1" dirty="0" smtClean="0"/>
              <a:t> appears as platform for the exchange of publications and a registry of researchers — but not as a real social network </a:t>
            </a:r>
            <a:r>
              <a:rPr lang="fr-FR" baseline="0" dirty="0" smtClean="0"/>
              <a:t> »</a:t>
            </a:r>
            <a:r>
              <a:rPr lang="en-US" dirty="0" smtClean="0"/>
              <a:t> (S. </a:t>
            </a:r>
            <a:r>
              <a:rPr lang="en-US" dirty="0" err="1" smtClean="0"/>
              <a:t>Linek</a:t>
            </a:r>
            <a:r>
              <a:rPr lang="en-US" dirty="0" smtClean="0"/>
              <a:t> et J. </a:t>
            </a:r>
            <a:r>
              <a:rPr lang="en-US" dirty="0" err="1" smtClean="0"/>
              <a:t>Bäßler</a:t>
            </a:r>
            <a:r>
              <a:rPr lang="en-US" dirty="0" smtClean="0"/>
              <a:t>, 2015, http://www.dlib.org/dlib/july15/linek/07linek.html). </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18</a:t>
            </a:fld>
            <a:endParaRPr lang="fr-FR" dirty="0"/>
          </a:p>
        </p:txBody>
      </p:sp>
    </p:spTree>
    <p:extLst>
      <p:ext uri="{BB962C8B-B14F-4D97-AF65-F5344CB8AC3E}">
        <p14:creationId xmlns:p14="http://schemas.microsoft.com/office/powerpoint/2010/main" val="4262042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Academia</a:t>
            </a:r>
            <a:r>
              <a:rPr lang="fr-FR" baseline="0" dirty="0" smtClean="0"/>
              <a:t> (https://www.academia.edu/, ! </a:t>
            </a:r>
            <a:r>
              <a:rPr lang="fr-FR" b="1" baseline="0" dirty="0" smtClean="0"/>
              <a:t>.</a:t>
            </a:r>
            <a:r>
              <a:rPr lang="fr-FR" b="1" baseline="0" dirty="0" err="1" smtClean="0"/>
              <a:t>edu</a:t>
            </a:r>
            <a:r>
              <a:rPr lang="fr-FR" b="1" baseline="0" dirty="0" smtClean="0"/>
              <a:t> : ne désigne pas ici un établissement d’enseignement, </a:t>
            </a:r>
            <a:r>
              <a:rPr lang="fr-FR" dirty="0" smtClean="0"/>
              <a:t>cf</a:t>
            </a:r>
            <a:r>
              <a:rPr lang="fr-FR" dirty="0"/>
              <a:t>. https://en.wikipedia.org/wiki/Academia.edu</a:t>
            </a:r>
            <a:r>
              <a:rPr lang="fr-FR" baseline="0" dirty="0" smtClean="0"/>
              <a:t>) </a:t>
            </a:r>
          </a:p>
          <a:p>
            <a:pPr marL="180972"/>
            <a:r>
              <a:rPr lang="fr-FR" baseline="0" dirty="0" smtClean="0"/>
              <a:t>-</a:t>
            </a:r>
            <a:r>
              <a:rPr lang="fr-FR" dirty="0" smtClean="0"/>
              <a:t> </a:t>
            </a:r>
            <a:r>
              <a:rPr lang="fr-FR" baseline="0" dirty="0" smtClean="0"/>
              <a:t>ouverture en </a:t>
            </a:r>
            <a:r>
              <a:rPr lang="fr-FR" b="1" baseline="0" dirty="0" smtClean="0"/>
              <a:t>2008</a:t>
            </a:r>
            <a:r>
              <a:rPr lang="fr-FR" baseline="0" dirty="0" smtClean="0"/>
              <a:t> par un </a:t>
            </a:r>
            <a:r>
              <a:rPr lang="fr-FR" dirty="0" smtClean="0"/>
              <a:t>docteur en philosophie à Oxford</a:t>
            </a:r>
            <a:r>
              <a:rPr lang="fr-FR" baseline="0" dirty="0" smtClean="0"/>
              <a:t>, localisé à San Francisco (donc soumis aux</a:t>
            </a:r>
            <a:r>
              <a:rPr lang="fr-FR" dirty="0" smtClean="0"/>
              <a:t> lois US)</a:t>
            </a:r>
          </a:p>
          <a:p>
            <a:r>
              <a:rPr lang="fr-FR" baseline="0" dirty="0"/>
              <a:t>	</a:t>
            </a:r>
            <a:r>
              <a:rPr lang="fr-FR" baseline="0" dirty="0" smtClean="0"/>
              <a:t>- </a:t>
            </a:r>
            <a:r>
              <a:rPr lang="fr-FR" b="1" baseline="0" dirty="0" smtClean="0"/>
              <a:t>57 millions de comptes</a:t>
            </a:r>
            <a:r>
              <a:rPr lang="fr-FR" baseline="0" dirty="0" smtClean="0"/>
              <a:t>, 19 millions de </a:t>
            </a:r>
            <a:r>
              <a:rPr lang="fr-FR" i="1" baseline="0" dirty="0" err="1" smtClean="0"/>
              <a:t>papers</a:t>
            </a:r>
            <a:endParaRPr lang="fr-FR" i="1" baseline="0" dirty="0" smtClean="0"/>
          </a:p>
          <a:p>
            <a:r>
              <a:rPr lang="fr-FR" i="1" dirty="0"/>
              <a:t>	</a:t>
            </a:r>
            <a:r>
              <a:rPr lang="fr-FR" i="1" dirty="0" smtClean="0"/>
              <a:t>- </a:t>
            </a:r>
            <a:r>
              <a:rPr lang="fr-FR" dirty="0" smtClean="0"/>
              <a:t>ne </a:t>
            </a:r>
            <a:r>
              <a:rPr lang="fr-FR" dirty="0"/>
              <a:t>nécessite pas d’adresse institutionnelle pour s’inscrire</a:t>
            </a:r>
          </a:p>
          <a:p>
            <a:r>
              <a:rPr lang="fr-FR" i="1" dirty="0" smtClean="0"/>
              <a:t>	- </a:t>
            </a:r>
            <a:r>
              <a:rPr lang="fr-FR" b="1" baseline="0" dirty="0" smtClean="0"/>
              <a:t>but</a:t>
            </a:r>
            <a:r>
              <a:rPr lang="fr-FR" baseline="0" dirty="0" smtClean="0"/>
              <a:t> : « </a:t>
            </a:r>
            <a:r>
              <a:rPr lang="en-US" i="1" baseline="0" dirty="0" smtClean="0"/>
              <a:t>Academia.edu is a place to share and follow research</a:t>
            </a:r>
            <a:r>
              <a:rPr lang="fr-FR" dirty="0" smtClean="0"/>
              <a:t> »</a:t>
            </a:r>
            <a:endParaRPr lang="fr-FR" baseline="0" dirty="0" smtClean="0"/>
          </a:p>
          <a:p>
            <a:endParaRPr lang="fr-FR" baseline="0" dirty="0" smtClean="0"/>
          </a:p>
          <a:p>
            <a:r>
              <a:rPr lang="fr-FR" b="1" baseline="0" dirty="0" smtClean="0"/>
              <a:t>Grandes particularités</a:t>
            </a:r>
            <a:r>
              <a:rPr lang="fr-FR" b="1" dirty="0" smtClean="0"/>
              <a:t> </a:t>
            </a:r>
            <a:r>
              <a:rPr lang="fr-FR" dirty="0" smtClean="0"/>
              <a:t>:</a:t>
            </a:r>
            <a:endParaRPr lang="fr-FR" baseline="0" dirty="0" smtClean="0"/>
          </a:p>
          <a:p>
            <a:pPr marL="180972"/>
            <a:r>
              <a:rPr lang="fr-FR" baseline="0" dirty="0" smtClean="0"/>
              <a:t>- </a:t>
            </a:r>
            <a:r>
              <a:rPr lang="fr-FR" b="1" baseline="0" dirty="0" smtClean="0"/>
              <a:t>vision plutôt institutionnelle </a:t>
            </a:r>
            <a:r>
              <a:rPr lang="fr-FR" baseline="0" dirty="0" smtClean="0"/>
              <a:t>: </a:t>
            </a:r>
            <a:r>
              <a:rPr lang="fr-FR" b="1" baseline="0" dirty="0" smtClean="0"/>
              <a:t>URL</a:t>
            </a:r>
            <a:r>
              <a:rPr lang="fr-FR" baseline="0" dirty="0" smtClean="0"/>
              <a:t> de type </a:t>
            </a:r>
            <a:r>
              <a:rPr lang="fr-FR" dirty="0" smtClean="0"/>
              <a:t>univ-tlse2.academia.edu</a:t>
            </a:r>
            <a:r>
              <a:rPr lang="fr-FR" baseline="0" dirty="0" smtClean="0"/>
              <a:t>, cnrs.academia.edu… : le profil dépend de l’institution ; et se met à jour en fonction des changements</a:t>
            </a:r>
            <a:r>
              <a:rPr lang="fr-FR" dirty="0" smtClean="0"/>
              <a:t> d’affectation</a:t>
            </a:r>
            <a:endParaRPr lang="fr-FR" dirty="0"/>
          </a:p>
          <a:p>
            <a:pPr marL="180972"/>
            <a:r>
              <a:rPr lang="fr-FR" baseline="0" dirty="0" smtClean="0"/>
              <a:t>- sorte de </a:t>
            </a:r>
            <a:r>
              <a:rPr lang="fr-FR" b="1" baseline="0" dirty="0" smtClean="0"/>
              <a:t>LinkedIn académique (CV) </a:t>
            </a:r>
            <a:r>
              <a:rPr lang="fr-FR" baseline="0" dirty="0" smtClean="0"/>
              <a:t>– pas d’accent sur les compétences et les domaines d’expertise, mais sur les centres d’intérêt ; possibilité cependant de mettre un CV</a:t>
            </a:r>
          </a:p>
          <a:p>
            <a:r>
              <a:rPr lang="fr-FR" baseline="0" dirty="0" smtClean="0"/>
              <a:t>	- p</a:t>
            </a:r>
            <a:r>
              <a:rPr lang="fr-FR" dirty="0" smtClean="0"/>
              <a:t>lutôt </a:t>
            </a:r>
            <a:r>
              <a:rPr lang="fr-FR" b="1" dirty="0" smtClean="0"/>
              <a:t>SHS</a:t>
            </a:r>
          </a:p>
          <a:p>
            <a:pPr marL="180972"/>
            <a:r>
              <a:rPr lang="fr-FR" dirty="0" smtClean="0"/>
              <a:t>- </a:t>
            </a:r>
            <a:r>
              <a:rPr lang="fr-FR" b="1" dirty="0" smtClean="0"/>
              <a:t>plateforme de dépôt</a:t>
            </a:r>
            <a:r>
              <a:rPr lang="fr-FR" dirty="0" smtClean="0"/>
              <a:t> (centré sur le partage</a:t>
            </a:r>
            <a:r>
              <a:rPr lang="fr-FR" baseline="0" dirty="0" smtClean="0"/>
              <a:t> de </a:t>
            </a:r>
            <a:r>
              <a:rPr lang="fr-FR" i="1" baseline="0" dirty="0" err="1" smtClean="0"/>
              <a:t>papers</a:t>
            </a:r>
            <a:r>
              <a:rPr lang="fr-FR" baseline="0" dirty="0" smtClean="0"/>
              <a:t>), selon une démarche de </a:t>
            </a:r>
            <a:r>
              <a:rPr lang="fr-FR" i="1" baseline="0" dirty="0" err="1" smtClean="0"/>
              <a:t>peer-review</a:t>
            </a:r>
            <a:r>
              <a:rPr lang="fr-FR" baseline="0" dirty="0" smtClean="0"/>
              <a:t> post-publication</a:t>
            </a:r>
            <a:endParaRPr lang="fr-FR" dirty="0" smtClean="0"/>
          </a:p>
          <a:p>
            <a:pPr marL="180972" defTabSz="914384">
              <a:defRPr/>
            </a:pPr>
            <a:r>
              <a:rPr lang="fr-FR" dirty="0" smtClean="0"/>
              <a:t>- présence de </a:t>
            </a:r>
            <a:r>
              <a:rPr lang="fr-FR" b="1" dirty="0" smtClean="0"/>
              <a:t>statistiques</a:t>
            </a:r>
            <a:r>
              <a:rPr lang="fr-FR" dirty="0" smtClean="0"/>
              <a:t> (publiques ou privées) ; indication notamment du </a:t>
            </a:r>
            <a:r>
              <a:rPr lang="fr-FR" b="1" dirty="0" smtClean="0"/>
              <a:t>mode d’accès </a:t>
            </a:r>
            <a:r>
              <a:rPr lang="fr-FR" dirty="0" smtClean="0"/>
              <a:t>au profil (mots-clés saisis et localisation</a:t>
            </a:r>
            <a:r>
              <a:rPr lang="fr-FR" baseline="0" dirty="0" smtClean="0"/>
              <a:t>)</a:t>
            </a:r>
            <a:endParaRPr lang="fr-FR" dirty="0" smtClean="0"/>
          </a:p>
          <a:p>
            <a:endParaRPr lang="fr-FR" dirty="0" smtClean="0"/>
          </a:p>
          <a:p>
            <a:pPr marL="171447" indent="-171447">
              <a:buFont typeface="Wingdings" panose="05000000000000000000" pitchFamily="2" charset="2"/>
              <a:buChar char="L"/>
            </a:pPr>
            <a:r>
              <a:rPr lang="fr-FR" dirty="0" smtClean="0">
                <a:sym typeface="Wingdings" panose="05000000000000000000" pitchFamily="2" charset="2"/>
              </a:rPr>
              <a:t>:</a:t>
            </a:r>
          </a:p>
          <a:p>
            <a:pPr marL="180972" indent="-95248"/>
            <a:r>
              <a:rPr lang="fr-FR" dirty="0" smtClean="0">
                <a:sym typeface="Wingdings" panose="05000000000000000000" pitchFamily="2" charset="2"/>
              </a:rPr>
              <a:t>- pas </a:t>
            </a:r>
            <a:r>
              <a:rPr lang="fr-FR" dirty="0">
                <a:sym typeface="Wingdings" panose="05000000000000000000" pitchFamily="2" charset="2"/>
              </a:rPr>
              <a:t>de contrôle des documents </a:t>
            </a:r>
            <a:r>
              <a:rPr lang="fr-FR" dirty="0" smtClean="0">
                <a:sym typeface="Wingdings" panose="05000000000000000000" pitchFamily="2" charset="2"/>
              </a:rPr>
              <a:t>déposés</a:t>
            </a:r>
          </a:p>
          <a:p>
            <a:pPr marL="180972" indent="-95248"/>
            <a:r>
              <a:rPr lang="fr-FR" dirty="0" smtClean="0">
                <a:sym typeface="Wingdings" panose="05000000000000000000" pitchFamily="2" charset="2"/>
              </a:rPr>
              <a:t>- pas de contrôle des tags (+ 2 M</a:t>
            </a:r>
            <a:r>
              <a:rPr lang="fr-FR" i="1" dirty="0" smtClean="0">
                <a:sym typeface="Wingdings" panose="05000000000000000000" pitchFamily="2" charset="2"/>
              </a:rPr>
              <a:t>. </a:t>
            </a:r>
            <a:r>
              <a:rPr lang="fr-FR" i="1" dirty="0" err="1" smtClean="0">
                <a:sym typeface="Wingdings" panose="05000000000000000000" pitchFamily="2" charset="2"/>
              </a:rPr>
              <a:t>research</a:t>
            </a:r>
            <a:r>
              <a:rPr lang="fr-FR" i="1" dirty="0" smtClean="0">
                <a:sym typeface="Wingdings" panose="05000000000000000000" pitchFamily="2" charset="2"/>
              </a:rPr>
              <a:t> </a:t>
            </a:r>
            <a:r>
              <a:rPr lang="fr-FR" i="1" dirty="0" err="1" smtClean="0">
                <a:sym typeface="Wingdings" panose="05000000000000000000" pitchFamily="2" charset="2"/>
              </a:rPr>
              <a:t>interests</a:t>
            </a:r>
            <a:r>
              <a:rPr lang="fr-FR" dirty="0" smtClean="0">
                <a:sym typeface="Wingdings" panose="05000000000000000000" pitchFamily="2" charset="2"/>
              </a:rPr>
              <a:t>) et des affiliations : intéressant pour des projets de groupes (choix de son vocabulaire), beaucoup plus gênant dans les autres situations</a:t>
            </a:r>
            <a:endParaRPr lang="fr-FR" dirty="0">
              <a:sym typeface="Wingdings" panose="05000000000000000000" pitchFamily="2" charset="2"/>
            </a:endParaRPr>
          </a:p>
          <a:p>
            <a:pPr marL="180972" indent="-95248"/>
            <a:endParaRPr lang="fr-FR" dirty="0" smtClean="0">
              <a:sym typeface="Wingdings" panose="05000000000000000000" pitchFamily="2" charset="2"/>
            </a:endParaRPr>
          </a:p>
          <a:p>
            <a:r>
              <a:rPr lang="fr-FR" b="1" dirty="0"/>
              <a:t>Exemple </a:t>
            </a:r>
            <a:r>
              <a:rPr lang="fr-FR" dirty="0" smtClean="0"/>
              <a:t>: http://sciences-po.academia.edu/ericverdeil</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19</a:t>
            </a:fld>
            <a:endParaRPr lang="fr-FR"/>
          </a:p>
        </p:txBody>
      </p:sp>
    </p:spTree>
    <p:extLst>
      <p:ext uri="{BB962C8B-B14F-4D97-AF65-F5344CB8AC3E}">
        <p14:creationId xmlns:p14="http://schemas.microsoft.com/office/powerpoint/2010/main" val="3912116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http://www.senat.fr/rap/a15-525/a15-5253.html</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2</a:t>
            </a:fld>
            <a:endParaRPr lang="fr-FR" dirty="0"/>
          </a:p>
        </p:txBody>
      </p:sp>
    </p:spTree>
    <p:extLst>
      <p:ext uri="{BB962C8B-B14F-4D97-AF65-F5344CB8AC3E}">
        <p14:creationId xmlns:p14="http://schemas.microsoft.com/office/powerpoint/2010/main" val="325303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577086"/>
            <a:ext cx="5438140" cy="4443413"/>
          </a:xfrm>
        </p:spPr>
        <p:txBody>
          <a:bodyPr/>
          <a:lstStyle/>
          <a:p>
            <a:r>
              <a:rPr lang="fr-FR" sz="800" b="1" dirty="0" err="1"/>
              <a:t>ResearchGate</a:t>
            </a:r>
            <a:r>
              <a:rPr lang="fr-FR" sz="800" b="1" dirty="0"/>
              <a:t> </a:t>
            </a:r>
            <a:r>
              <a:rPr lang="fr-FR" sz="800" dirty="0"/>
              <a:t>(https://www.researchgate.net/) : </a:t>
            </a:r>
          </a:p>
          <a:p>
            <a:r>
              <a:rPr lang="fr-FR" sz="800" dirty="0"/>
              <a:t>	- ouverture en </a:t>
            </a:r>
            <a:r>
              <a:rPr lang="fr-FR" sz="800" b="1" dirty="0"/>
              <a:t>2008</a:t>
            </a:r>
            <a:r>
              <a:rPr lang="fr-FR" sz="800" dirty="0"/>
              <a:t> par deux virologues et un informaticien, localisé à Berlin (donc soumis aux lois allemandes et européennes)</a:t>
            </a:r>
          </a:p>
          <a:p>
            <a:pPr marL="182560" indent="-90486"/>
            <a:r>
              <a:rPr lang="fr-FR" sz="800" dirty="0"/>
              <a:t>- + </a:t>
            </a:r>
            <a:r>
              <a:rPr lang="fr-FR" sz="800" b="1" dirty="0" smtClean="0"/>
              <a:t>13 </a:t>
            </a:r>
            <a:r>
              <a:rPr lang="fr-FR" sz="800" b="1" dirty="0"/>
              <a:t>millions de </a:t>
            </a:r>
            <a:r>
              <a:rPr lang="fr-FR" sz="800" b="1" dirty="0" smtClean="0"/>
              <a:t>comptes</a:t>
            </a:r>
            <a:r>
              <a:rPr lang="fr-FR" sz="800" dirty="0" smtClean="0"/>
              <a:t>, 100 </a:t>
            </a:r>
            <a:r>
              <a:rPr lang="fr-FR" sz="800" dirty="0"/>
              <a:t>millions de </a:t>
            </a:r>
            <a:r>
              <a:rPr lang="fr-FR" sz="800" i="0" dirty="0" smtClean="0"/>
              <a:t>documents, 1 million de projets</a:t>
            </a:r>
            <a:r>
              <a:rPr lang="fr-FR" sz="800" i="0" baseline="0" dirty="0" smtClean="0"/>
              <a:t> de recherche</a:t>
            </a:r>
            <a:endParaRPr lang="fr-FR" sz="800" i="0" dirty="0"/>
          </a:p>
          <a:p>
            <a:r>
              <a:rPr lang="fr-FR" sz="800" dirty="0"/>
              <a:t>	- nécessité pendant longtemps d’une </a:t>
            </a:r>
            <a:r>
              <a:rPr lang="fr-FR" sz="800" b="1" dirty="0"/>
              <a:t>affiliation institutionnelle </a:t>
            </a:r>
            <a:r>
              <a:rPr lang="fr-FR" sz="800" dirty="0"/>
              <a:t>pour pouvoir s’inscrire, mais ouverture aux </a:t>
            </a:r>
            <a:r>
              <a:rPr lang="fr-FR" sz="800" i="1" dirty="0" err="1"/>
              <a:t>corporate</a:t>
            </a:r>
            <a:r>
              <a:rPr lang="fr-FR" sz="800" i="1" dirty="0"/>
              <a:t> </a:t>
            </a:r>
            <a:r>
              <a:rPr lang="fr-FR" sz="800" i="1" dirty="0" err="1"/>
              <a:t>researchers</a:t>
            </a:r>
            <a:r>
              <a:rPr lang="fr-FR" sz="800" i="1" dirty="0"/>
              <a:t> </a:t>
            </a:r>
            <a:r>
              <a:rPr lang="fr-FR" sz="800" dirty="0"/>
              <a:t>et aux </a:t>
            </a:r>
            <a:r>
              <a:rPr lang="fr-FR" sz="800" i="1" dirty="0" err="1"/>
              <a:t>retired</a:t>
            </a:r>
            <a:r>
              <a:rPr lang="fr-FR" sz="800" i="1" dirty="0"/>
              <a:t> </a:t>
            </a:r>
            <a:r>
              <a:rPr lang="fr-FR" sz="800" i="1" dirty="0" err="1" smtClean="0"/>
              <a:t>researchers</a:t>
            </a:r>
            <a:r>
              <a:rPr lang="fr-FR" sz="800" i="1" baseline="0" dirty="0" smtClean="0"/>
              <a:t> </a:t>
            </a:r>
            <a:r>
              <a:rPr lang="fr-FR" sz="800" i="0" u="none" baseline="0" dirty="0" smtClean="0"/>
              <a:t>sur demande motivée</a:t>
            </a:r>
            <a:endParaRPr lang="fr-FR" sz="800" i="1" dirty="0"/>
          </a:p>
          <a:p>
            <a:pPr marL="180972"/>
            <a:r>
              <a:rPr lang="fr-FR" sz="800" dirty="0"/>
              <a:t>- but : « </a:t>
            </a:r>
            <a:r>
              <a:rPr lang="en-US" sz="800" i="1" dirty="0"/>
              <a:t>For Scientists. Access scientific knowledge, and make your research visible</a:t>
            </a:r>
            <a:r>
              <a:rPr lang="fr-FR" sz="800" dirty="0"/>
              <a:t> »</a:t>
            </a:r>
            <a:r>
              <a:rPr lang="en-US" sz="800" dirty="0"/>
              <a:t> : </a:t>
            </a:r>
            <a:r>
              <a:rPr lang="en-US" sz="800" b="1" dirty="0" err="1"/>
              <a:t>accélérer</a:t>
            </a:r>
            <a:r>
              <a:rPr lang="en-US" sz="800" b="1" dirty="0"/>
              <a:t> la science </a:t>
            </a:r>
            <a:r>
              <a:rPr lang="en-US" sz="800" dirty="0"/>
              <a:t>via les collaborations</a:t>
            </a:r>
            <a:endParaRPr lang="fr-FR" sz="800" dirty="0"/>
          </a:p>
          <a:p>
            <a:pPr marL="180972"/>
            <a:r>
              <a:rPr lang="fr-FR" sz="800" dirty="0"/>
              <a:t>- contenu produit : accessible sur le web, mais contribution limitée aux membres inscrits</a:t>
            </a:r>
          </a:p>
          <a:p>
            <a:r>
              <a:rPr lang="fr-FR" sz="800" b="1" dirty="0"/>
              <a:t>Grandes particularités </a:t>
            </a:r>
            <a:r>
              <a:rPr lang="fr-FR" sz="800" dirty="0"/>
              <a:t>: </a:t>
            </a:r>
          </a:p>
          <a:p>
            <a:pPr marL="180972"/>
            <a:r>
              <a:rPr lang="fr-FR" sz="800" dirty="0"/>
              <a:t>- multidisciplinaire mais </a:t>
            </a:r>
            <a:r>
              <a:rPr lang="fr-FR" sz="800" b="1" dirty="0"/>
              <a:t>plutôt STM </a:t>
            </a:r>
            <a:r>
              <a:rPr lang="fr-FR" sz="800" dirty="0"/>
              <a:t>: biologie/médecine ; sciences de l’ingénieur ; informatique... – intérêt des outils </a:t>
            </a:r>
            <a:r>
              <a:rPr lang="fr-FR" sz="800" b="1" dirty="0"/>
              <a:t>interdisciplinaires</a:t>
            </a:r>
            <a:r>
              <a:rPr lang="fr-FR" sz="800" dirty="0"/>
              <a:t> pour les chercheurs sur plusieurs domaines (ex. : </a:t>
            </a:r>
            <a:r>
              <a:rPr lang="fr-FR" sz="800" dirty="0" err="1"/>
              <a:t>archéo</a:t>
            </a:r>
            <a:r>
              <a:rPr lang="fr-FR" sz="800" dirty="0"/>
              <a:t>-géologue) : meilleure visibilité dans les différents champs</a:t>
            </a:r>
          </a:p>
          <a:p>
            <a:pPr marL="180972"/>
            <a:r>
              <a:rPr lang="fr-FR" sz="800" dirty="0"/>
              <a:t>- mise en valeur des </a:t>
            </a:r>
            <a:r>
              <a:rPr lang="fr-FR" sz="800" b="1" dirty="0"/>
              <a:t>compétences</a:t>
            </a:r>
            <a:r>
              <a:rPr lang="fr-FR" sz="800" dirty="0"/>
              <a:t> (</a:t>
            </a:r>
            <a:r>
              <a:rPr lang="fr-FR" sz="800" i="1" dirty="0" err="1"/>
              <a:t>skills</a:t>
            </a:r>
            <a:r>
              <a:rPr lang="fr-FR" sz="800" dirty="0"/>
              <a:t>) – à valider par des </a:t>
            </a:r>
            <a:r>
              <a:rPr lang="fr-FR" sz="800" b="1" dirty="0"/>
              <a:t>tiers</a:t>
            </a:r>
            <a:r>
              <a:rPr lang="fr-FR" sz="800" dirty="0"/>
              <a:t> (sorte de recommandation)</a:t>
            </a:r>
          </a:p>
          <a:p>
            <a:pPr marL="180972"/>
            <a:r>
              <a:rPr lang="fr-FR" sz="800" dirty="0"/>
              <a:t>- insiste plus sur les </a:t>
            </a:r>
            <a:r>
              <a:rPr lang="fr-FR" sz="800" b="1" dirty="0"/>
              <a:t>publications</a:t>
            </a:r>
            <a:r>
              <a:rPr lang="fr-FR" sz="800" dirty="0"/>
              <a:t> et </a:t>
            </a:r>
            <a:r>
              <a:rPr lang="fr-FR" sz="800" b="1" dirty="0"/>
              <a:t>les outils quantitatifs</a:t>
            </a:r>
            <a:r>
              <a:rPr lang="fr-FR" sz="800" dirty="0"/>
              <a:t>, sur la </a:t>
            </a:r>
            <a:r>
              <a:rPr lang="fr-FR" sz="800" b="1" dirty="0"/>
              <a:t>collaboration et l’interaction </a:t>
            </a:r>
            <a:r>
              <a:rPr lang="fr-FR" sz="800" dirty="0"/>
              <a:t>(références bibliographiques d’un article ; indication des co-auteurs ; groupes, questions/réponses…)</a:t>
            </a:r>
          </a:p>
          <a:p>
            <a:pPr marL="180972"/>
            <a:r>
              <a:rPr lang="fr-FR" sz="800" dirty="0"/>
              <a:t>- </a:t>
            </a:r>
            <a:r>
              <a:rPr lang="fr-FR" sz="800" b="1" dirty="0"/>
              <a:t>plateforme de dépôt </a:t>
            </a:r>
            <a:r>
              <a:rPr lang="fr-FR" sz="800" dirty="0"/>
              <a:t>(articles, présentations notamment), y compris résultats négatifs et données de la recherche</a:t>
            </a:r>
          </a:p>
          <a:p>
            <a:pPr marL="180972"/>
            <a:r>
              <a:rPr lang="fr-FR" sz="800" dirty="0"/>
              <a:t>- service de </a:t>
            </a:r>
            <a:r>
              <a:rPr lang="fr-FR" sz="800" b="1" dirty="0"/>
              <a:t>questions/réponses</a:t>
            </a:r>
          </a:p>
          <a:p>
            <a:pPr marL="180972"/>
            <a:r>
              <a:rPr lang="fr-FR" sz="800" dirty="0"/>
              <a:t>- (autoproclamé) plus grande base d’</a:t>
            </a:r>
            <a:r>
              <a:rPr lang="fr-FR" sz="800" b="1" dirty="0"/>
              <a:t>emplois scientifiques </a:t>
            </a:r>
            <a:r>
              <a:rPr lang="fr-FR" sz="800" dirty="0"/>
              <a:t>et d’événements dans le monde</a:t>
            </a:r>
          </a:p>
          <a:p>
            <a:pPr marL="180972"/>
            <a:r>
              <a:rPr lang="fr-FR" sz="800" dirty="0"/>
              <a:t>- présence de </a:t>
            </a:r>
            <a:r>
              <a:rPr lang="fr-FR" sz="800" b="1" dirty="0"/>
              <a:t>statistiques</a:t>
            </a:r>
            <a:r>
              <a:rPr lang="fr-FR" sz="800" dirty="0"/>
              <a:t> (</a:t>
            </a:r>
            <a:r>
              <a:rPr lang="fr-FR" sz="800" dirty="0" err="1"/>
              <a:t>RGscore</a:t>
            </a:r>
            <a:r>
              <a:rPr lang="fr-FR" sz="800" dirty="0"/>
              <a:t> calculé en fonction de l’activité et des interactions sur le réseau – pour chaque membre et pour les institutions)</a:t>
            </a:r>
          </a:p>
          <a:p>
            <a:pPr marL="180972"/>
            <a:r>
              <a:rPr lang="fr-FR" sz="800" dirty="0"/>
              <a:t>- moteur de recherche sémantique interne  qui interroge de nombreuses sources (+ 80 millions d’articles, dont </a:t>
            </a:r>
            <a:r>
              <a:rPr lang="fr-FR" sz="800" dirty="0" err="1"/>
              <a:t>Pubmed</a:t>
            </a:r>
            <a:r>
              <a:rPr lang="fr-FR" sz="800" dirty="0"/>
              <a:t>, </a:t>
            </a:r>
            <a:r>
              <a:rPr lang="fr-FR" sz="800" dirty="0" err="1"/>
              <a:t>ArXiv</a:t>
            </a:r>
            <a:r>
              <a:rPr lang="fr-FR" sz="800" dirty="0"/>
              <a:t>, IEEE et </a:t>
            </a:r>
            <a:r>
              <a:rPr lang="fr-FR" sz="800" dirty="0" err="1"/>
              <a:t>CiteSeer</a:t>
            </a:r>
            <a:r>
              <a:rPr lang="fr-FR" sz="800" dirty="0"/>
              <a:t>) pour chercher les occurrences d’un auteur et pouvoir alimenter son profil automatiquement</a:t>
            </a:r>
          </a:p>
          <a:p>
            <a:pPr marL="171447" indent="-171447">
              <a:buFont typeface="Wingdings"/>
              <a:buChar char="L"/>
            </a:pPr>
            <a:r>
              <a:rPr lang="fr-FR" sz="800" dirty="0">
                <a:sym typeface="Wingdings" panose="05000000000000000000" pitchFamily="2" charset="2"/>
              </a:rPr>
              <a:t>: </a:t>
            </a:r>
          </a:p>
          <a:p>
            <a:pPr marL="177797" lvl="1" indent="-88899">
              <a:spcBef>
                <a:spcPts val="300"/>
              </a:spcBef>
              <a:buFontTx/>
              <a:buChar char="-"/>
            </a:pPr>
            <a:r>
              <a:rPr lang="fr-FR" sz="800" dirty="0">
                <a:latin typeface="Arial" panose="020B0604020202020204" pitchFamily="34" charset="0"/>
                <a:cs typeface="Arial" panose="020B0604020202020204" pitchFamily="34" charset="0"/>
                <a:sym typeface="Wingdings" panose="05000000000000000000" pitchFamily="2" charset="2"/>
              </a:rPr>
              <a:t>tendances à </a:t>
            </a:r>
            <a:r>
              <a:rPr lang="fr-FR" sz="800" b="1" dirty="0">
                <a:latin typeface="Arial" panose="020B0604020202020204" pitchFamily="34" charset="0"/>
                <a:cs typeface="Arial" panose="020B0604020202020204" pitchFamily="34" charset="0"/>
                <a:sym typeface="Wingdings" panose="05000000000000000000" pitchFamily="2" charset="2"/>
              </a:rPr>
              <a:t>spammer</a:t>
            </a:r>
            <a:r>
              <a:rPr lang="fr-FR" sz="800" dirty="0">
                <a:latin typeface="Arial" panose="020B0604020202020204" pitchFamily="34" charset="0"/>
                <a:cs typeface="Arial" panose="020B0604020202020204" pitchFamily="34" charset="0"/>
                <a:sym typeface="Wingdings" panose="05000000000000000000" pitchFamily="2" charset="2"/>
              </a:rPr>
              <a:t> abondamment : utilise les données issues des bases de données en ligne (par exemple nouvelles publications sur Google </a:t>
            </a:r>
            <a:r>
              <a:rPr lang="fr-FR" sz="800" dirty="0" err="1">
                <a:latin typeface="Arial" panose="020B0604020202020204" pitchFamily="34" charset="0"/>
                <a:cs typeface="Arial" panose="020B0604020202020204" pitchFamily="34" charset="0"/>
                <a:sym typeface="Wingdings" panose="05000000000000000000" pitchFamily="2" charset="2"/>
              </a:rPr>
              <a:t>Scholar</a:t>
            </a:r>
            <a:r>
              <a:rPr lang="fr-FR" sz="800" dirty="0">
                <a:latin typeface="Arial" panose="020B0604020202020204" pitchFamily="34" charset="0"/>
                <a:cs typeface="Arial" panose="020B0604020202020204" pitchFamily="34" charset="0"/>
                <a:sym typeface="Wingdings" panose="05000000000000000000" pitchFamily="2" charset="2"/>
              </a:rPr>
              <a:t> ou liste des co-auteurs de textes déposés par les membres déjà sur ResearchGate) – mais possibilité de limiter certains messages automatiques, comme l’envoi de messages au carnet d’adresses (in </a:t>
            </a:r>
            <a:r>
              <a:rPr lang="fr-FR" sz="800" i="1" dirty="0">
                <a:latin typeface="Arial" panose="020B0604020202020204" pitchFamily="34" charset="0"/>
                <a:cs typeface="Arial" panose="020B0604020202020204" pitchFamily="34" charset="0"/>
                <a:sym typeface="Wingdings" panose="05000000000000000000" pitchFamily="2" charset="2"/>
              </a:rPr>
              <a:t>Settings</a:t>
            </a:r>
            <a:r>
              <a:rPr lang="fr-FR" sz="800" dirty="0">
                <a:latin typeface="Arial" panose="020B0604020202020204" pitchFamily="34" charset="0"/>
                <a:cs typeface="Arial" panose="020B0604020202020204" pitchFamily="34" charset="0"/>
                <a:sym typeface="Wingdings" panose="05000000000000000000" pitchFamily="2" charset="2"/>
              </a:rPr>
              <a:t>)</a:t>
            </a:r>
          </a:p>
          <a:p>
            <a:pPr marL="177797" lvl="1" indent="-88899">
              <a:spcBef>
                <a:spcPts val="300"/>
              </a:spcBef>
              <a:buFontTx/>
              <a:buChar char="-"/>
            </a:pPr>
            <a:r>
              <a:rPr lang="fr-FR" sz="800" b="1" dirty="0">
                <a:latin typeface="Arial" panose="020B0604020202020204" pitchFamily="34" charset="0"/>
                <a:cs typeface="Arial" panose="020B0604020202020204" pitchFamily="34" charset="0"/>
                <a:sym typeface="Wingdings" panose="05000000000000000000" pitchFamily="2" charset="2"/>
              </a:rPr>
              <a:t>certains profils créés automatiquement </a:t>
            </a:r>
            <a:r>
              <a:rPr lang="fr-FR" sz="800" dirty="0">
                <a:latin typeface="Arial" panose="020B0604020202020204" pitchFamily="34" charset="0"/>
                <a:cs typeface="Arial" panose="020B0604020202020204" pitchFamily="34" charset="0"/>
                <a:sym typeface="Wingdings" panose="05000000000000000000" pitchFamily="2" charset="2"/>
              </a:rPr>
              <a:t>à partir d’informations disponibles sur le web (notamment profil des institutions)</a:t>
            </a:r>
          </a:p>
          <a:p>
            <a:pPr marL="177797" lvl="1" indent="-88899">
              <a:spcBef>
                <a:spcPts val="300"/>
              </a:spcBef>
              <a:buFontTx/>
              <a:buChar char="-"/>
            </a:pPr>
            <a:endParaRPr lang="fr-FR" sz="500" dirty="0">
              <a:latin typeface="Arial" panose="020B0604020202020204" pitchFamily="34" charset="0"/>
              <a:cs typeface="Arial" panose="020B0604020202020204" pitchFamily="34" charset="0"/>
              <a:sym typeface="Wingdings" panose="05000000000000000000" pitchFamily="2" charset="2"/>
            </a:endParaRPr>
          </a:p>
          <a:p>
            <a:pPr lvl="0"/>
            <a:r>
              <a:rPr lang="fr-FR" sz="800" b="1" dirty="0">
                <a:solidFill>
                  <a:prstClr val="black"/>
                </a:solidFill>
              </a:rPr>
              <a:t>Exemple </a:t>
            </a:r>
            <a:r>
              <a:rPr lang="fr-FR" sz="800" b="1" dirty="0" smtClean="0">
                <a:solidFill>
                  <a:prstClr val="black"/>
                </a:solidFill>
              </a:rPr>
              <a:t>: </a:t>
            </a:r>
            <a:r>
              <a:rPr lang="fr-FR" sz="800" b="0" dirty="0" smtClean="0">
                <a:solidFill>
                  <a:prstClr val="black"/>
                </a:solidFill>
              </a:rPr>
              <a:t>https://www.researchgate.net/profile/Eric_Verdeil</a:t>
            </a:r>
            <a:endParaRPr lang="fr-FR" sz="800" b="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20</a:t>
            </a:fld>
            <a:endParaRPr lang="fr-FR"/>
          </a:p>
        </p:txBody>
      </p:sp>
    </p:spTree>
    <p:extLst>
      <p:ext uri="{BB962C8B-B14F-4D97-AF65-F5344CB8AC3E}">
        <p14:creationId xmlns:p14="http://schemas.microsoft.com/office/powerpoint/2010/main" val="3138574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Page du « </a:t>
            </a:r>
            <a:r>
              <a:rPr lang="fr-FR" b="1" dirty="0" err="1" smtClean="0"/>
              <a:t>feed</a:t>
            </a:r>
            <a:r>
              <a:rPr lang="fr-FR" b="1" dirty="0" smtClean="0"/>
              <a:t> » : fil d’actualité, une fois connecté</a:t>
            </a:r>
          </a:p>
          <a:p>
            <a:pPr marL="185735"/>
            <a:r>
              <a:rPr lang="fr-FR" b="1" dirty="0" smtClean="0"/>
              <a:t>- Academia</a:t>
            </a:r>
            <a:r>
              <a:rPr lang="fr-FR" dirty="0" smtClean="0"/>
              <a:t> : pas de spécialisation du contenu : bruit mêlant les nouvelles publications, les activités des personnes suivies…</a:t>
            </a:r>
          </a:p>
          <a:p>
            <a:pPr marL="185735"/>
            <a:r>
              <a:rPr lang="fr-FR" b="1" dirty="0" smtClean="0"/>
              <a:t>- ResearchGate</a:t>
            </a:r>
            <a:r>
              <a:rPr lang="fr-FR" dirty="0" smtClean="0"/>
              <a:t> : possibilité de filtrer par grands champs (publications, questions/réponses, emplois…) : permet de ne pas perdre trop de temps et d’y aller seulement de temps en temps</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21</a:t>
            </a:fld>
            <a:endParaRPr lang="fr-FR"/>
          </a:p>
        </p:txBody>
      </p:sp>
    </p:spTree>
    <p:extLst>
      <p:ext uri="{BB962C8B-B14F-4D97-AF65-F5344CB8AC3E}">
        <p14:creationId xmlns:p14="http://schemas.microsoft.com/office/powerpoint/2010/main" val="2821052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3" lvl="2"/>
            <a:r>
              <a:rPr lang="fr-FR" dirty="0" smtClean="0">
                <a:latin typeface="Arial" panose="020B0604020202020204" pitchFamily="34" charset="0"/>
                <a:cs typeface="Arial" panose="020B0604020202020204" pitchFamily="34" charset="0"/>
                <a:sym typeface="Wingdings" panose="05000000000000000000" pitchFamily="2" charset="2"/>
              </a:rPr>
              <a:t> </a:t>
            </a:r>
            <a:r>
              <a:rPr lang="fr-FR" dirty="0" smtClean="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couteaux suisses de la communication scientifique</a:t>
            </a:r>
            <a:r>
              <a:rPr lang="fr-FR" dirty="0">
                <a:latin typeface="Arial" panose="020B0604020202020204" pitchFamily="34" charset="0"/>
                <a:cs typeface="Arial" panose="020B0604020202020204" pitchFamily="34" charset="0"/>
              </a:rPr>
              <a:t> » : bien souvent, les réseaux sociaux ne servent pas uniquement à communiquer sur sa production scientifique, mais servent pour obtenir des informations, échanger, etc. </a:t>
            </a:r>
            <a:r>
              <a:rPr lang="fr-FR" sz="900" dirty="0">
                <a:latin typeface="Arial" panose="020B0604020202020204" pitchFamily="34" charset="0"/>
                <a:cs typeface="Arial" panose="020B0604020202020204" pitchFamily="34" charset="0"/>
              </a:rPr>
              <a:t>(</a:t>
            </a:r>
            <a:r>
              <a:rPr lang="en-US" sz="900" dirty="0" err="1">
                <a:latin typeface="Arial" panose="020B0604020202020204" pitchFamily="34" charset="0"/>
                <a:cs typeface="Arial" panose="020B0604020202020204" pitchFamily="34" charset="0"/>
              </a:rPr>
              <a:t>Jeroen</a:t>
            </a:r>
            <a:r>
              <a:rPr lang="en-US" sz="900" dirty="0">
                <a:latin typeface="Arial" panose="020B0604020202020204" pitchFamily="34" charset="0"/>
                <a:cs typeface="Arial" panose="020B0604020202020204" pitchFamily="34" charset="0"/>
              </a:rPr>
              <a:t> Bosman et Bianca Kramer. </a:t>
            </a:r>
            <a:r>
              <a:rPr lang="fr-FR"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Academic social networks – the Swiss Army Knives of scholarly communication</a:t>
            </a:r>
            <a:r>
              <a:rPr lang="fr-FR" sz="900" dirty="0">
                <a:latin typeface="Arial" panose="020B0604020202020204" pitchFamily="34" charset="0"/>
                <a:cs typeface="Arial" panose="020B0604020202020204" pitchFamily="34" charset="0"/>
              </a:rPr>
              <a:t> ». </a:t>
            </a:r>
            <a:r>
              <a:rPr lang="fr-FR" sz="900" i="1" dirty="0">
                <a:latin typeface="Arial" panose="020B0604020202020204" pitchFamily="34" charset="0"/>
                <a:cs typeface="Arial" panose="020B0604020202020204" pitchFamily="34" charset="0"/>
              </a:rPr>
              <a:t>Innovations in </a:t>
            </a:r>
            <a:r>
              <a:rPr lang="en-US" sz="900" i="1" dirty="0">
                <a:latin typeface="Arial" panose="020B0604020202020204" pitchFamily="34" charset="0"/>
                <a:cs typeface="Arial" panose="020B0604020202020204" pitchFamily="34" charset="0"/>
              </a:rPr>
              <a:t>Innovations in Scholarly Communication. The Changing Research Workflow.  </a:t>
            </a:r>
            <a:r>
              <a:rPr lang="en-US" sz="900" dirty="0">
                <a:latin typeface="Arial" panose="020B0604020202020204" pitchFamily="34" charset="0"/>
                <a:cs typeface="Arial" panose="020B0604020202020204" pitchFamily="34" charset="0"/>
              </a:rPr>
              <a:t>15/12/2016. </a:t>
            </a:r>
            <a:r>
              <a:rPr lang="fr-FR" sz="900" dirty="0">
                <a:latin typeface="Arial" panose="020B0604020202020204" pitchFamily="34" charset="0"/>
                <a:cs typeface="Arial" panose="020B0604020202020204" pitchFamily="34" charset="0"/>
              </a:rPr>
              <a:t>[en ligne]. Disponible sur : </a:t>
            </a:r>
            <a:r>
              <a:rPr lang="en-US" sz="900" dirty="0">
                <a:latin typeface="Arial" panose="020B0604020202020204" pitchFamily="34" charset="0"/>
                <a:cs typeface="Arial" panose="020B0604020202020204" pitchFamily="34" charset="0"/>
              </a:rPr>
              <a:t>https://101innovations.wordpress.com/2016/12/15/academic-social-networks-the-swiss-army-knives-of-scholarly-communication</a:t>
            </a:r>
            <a:r>
              <a:rPr lang="en-US" sz="900" dirty="0" smtClean="0">
                <a:latin typeface="Arial" panose="020B0604020202020204" pitchFamily="34" charset="0"/>
                <a:cs typeface="Arial" panose="020B0604020202020204" pitchFamily="34" charset="0"/>
              </a:rPr>
              <a:t>/)</a:t>
            </a:r>
          </a:p>
          <a:p>
            <a:pPr marL="92073" lvl="2"/>
            <a:endParaRPr lang="fr-FR" dirty="0">
              <a:latin typeface="Arial" panose="020B0604020202020204" pitchFamily="34" charset="0"/>
              <a:cs typeface="Arial" panose="020B0604020202020204" pitchFamily="34" charset="0"/>
            </a:endParaRPr>
          </a:p>
          <a:p>
            <a:pPr marL="92073" indent="0"/>
            <a:r>
              <a:rPr lang="fr-FR" sz="1000" dirty="0" smtClean="0">
                <a:sym typeface="Wingdings" panose="05000000000000000000" pitchFamily="2" charset="2"/>
              </a:rPr>
              <a:t> </a:t>
            </a:r>
            <a:r>
              <a:rPr lang="fr-FR" sz="1000" dirty="0" smtClean="0"/>
              <a:t>dans les faits, </a:t>
            </a:r>
            <a:r>
              <a:rPr lang="fr-FR" sz="1000" b="1" dirty="0" smtClean="0"/>
              <a:t>différents profils d’usages</a:t>
            </a:r>
            <a:r>
              <a:rPr lang="fr-FR" sz="1000" dirty="0" smtClean="0"/>
              <a:t> : consommateur, contributeur, </a:t>
            </a:r>
            <a:r>
              <a:rPr lang="fr-FR" sz="1000" i="1" dirty="0" err="1" smtClean="0"/>
              <a:t>gate</a:t>
            </a:r>
            <a:r>
              <a:rPr lang="fr-FR" sz="1000" i="1" dirty="0" smtClean="0"/>
              <a:t> </a:t>
            </a:r>
            <a:r>
              <a:rPr lang="fr-FR" sz="1000" i="1" dirty="0" err="1" smtClean="0"/>
              <a:t>keeper</a:t>
            </a:r>
            <a:r>
              <a:rPr lang="fr-FR" sz="1000" i="1" dirty="0" smtClean="0"/>
              <a:t> </a:t>
            </a:r>
            <a:r>
              <a:rPr lang="fr-FR" sz="900" dirty="0" smtClean="0"/>
              <a:t>(cf. </a:t>
            </a:r>
            <a:r>
              <a:rPr lang="en-US" sz="900" dirty="0" err="1" smtClean="0"/>
              <a:t>Chérifa</a:t>
            </a:r>
            <a:r>
              <a:rPr lang="en-US" sz="900" dirty="0" smtClean="0"/>
              <a:t> </a:t>
            </a:r>
            <a:r>
              <a:rPr lang="en-US" sz="900" dirty="0" err="1" smtClean="0"/>
              <a:t>Boukacem‐Zeghmouri</a:t>
            </a:r>
            <a:r>
              <a:rPr lang="en-US" sz="900" dirty="0" smtClean="0"/>
              <a:t>. </a:t>
            </a:r>
            <a:r>
              <a:rPr lang="en-US" sz="900" i="1" dirty="0" smtClean="0"/>
              <a:t>Les </a:t>
            </a:r>
            <a:r>
              <a:rPr lang="en-US" sz="900" i="1" dirty="0" err="1" smtClean="0"/>
              <a:t>réseaux</a:t>
            </a:r>
            <a:r>
              <a:rPr lang="en-US" sz="900" i="1" dirty="0" smtClean="0"/>
              <a:t> </a:t>
            </a:r>
            <a:r>
              <a:rPr lang="en-US" sz="900" i="1" dirty="0" err="1" smtClean="0"/>
              <a:t>sociaux</a:t>
            </a:r>
            <a:r>
              <a:rPr lang="en-US" sz="900" i="1" dirty="0" smtClean="0"/>
              <a:t> </a:t>
            </a:r>
            <a:r>
              <a:rPr lang="en-US" sz="900" i="1" dirty="0" err="1" smtClean="0"/>
              <a:t>académiques</a:t>
            </a:r>
            <a:r>
              <a:rPr lang="en-US" sz="900" i="1" dirty="0" smtClean="0"/>
              <a:t> entre </a:t>
            </a:r>
            <a:r>
              <a:rPr lang="en-US" sz="900" i="1" dirty="0" err="1" smtClean="0"/>
              <a:t>éditeurs</a:t>
            </a:r>
            <a:r>
              <a:rPr lang="en-US" sz="900" i="1" dirty="0" smtClean="0"/>
              <a:t> et </a:t>
            </a:r>
            <a:r>
              <a:rPr lang="en-US" sz="900" i="1" dirty="0" err="1" smtClean="0"/>
              <a:t>chercheurs</a:t>
            </a:r>
            <a:r>
              <a:rPr lang="en-US" sz="900" i="1" dirty="0" smtClean="0"/>
              <a:t>. </a:t>
            </a:r>
            <a:r>
              <a:rPr lang="en-US" sz="900" i="1" dirty="0" err="1" smtClean="0"/>
              <a:t>Quelles</a:t>
            </a:r>
            <a:r>
              <a:rPr lang="en-US" sz="900" i="1" dirty="0" smtClean="0"/>
              <a:t> </a:t>
            </a:r>
            <a:r>
              <a:rPr lang="en-US" sz="900" i="1" dirty="0" err="1" smtClean="0"/>
              <a:t>stratégies</a:t>
            </a:r>
            <a:r>
              <a:rPr lang="en-US" sz="900" i="1" dirty="0" smtClean="0"/>
              <a:t> et </a:t>
            </a:r>
            <a:r>
              <a:rPr lang="en-US" sz="900" i="1" dirty="0" err="1" smtClean="0"/>
              <a:t>quelles</a:t>
            </a:r>
            <a:r>
              <a:rPr lang="en-US" sz="900" i="1" dirty="0" smtClean="0"/>
              <a:t> </a:t>
            </a:r>
            <a:r>
              <a:rPr lang="en-US" sz="900" i="1" dirty="0" err="1" smtClean="0"/>
              <a:t>pratiques</a:t>
            </a:r>
            <a:r>
              <a:rPr lang="en-US" sz="900" i="1" dirty="0" smtClean="0"/>
              <a:t> ?</a:t>
            </a:r>
            <a:r>
              <a:rPr lang="en-US" sz="900" dirty="0" smtClean="0"/>
              <a:t> </a:t>
            </a:r>
            <a:r>
              <a:rPr lang="en-US" sz="900" dirty="0" err="1" smtClean="0"/>
              <a:t>Présentation</a:t>
            </a:r>
            <a:r>
              <a:rPr lang="en-US" sz="900" dirty="0" smtClean="0"/>
              <a:t> et </a:t>
            </a:r>
            <a:r>
              <a:rPr lang="en-US" sz="900" dirty="0" err="1" smtClean="0"/>
              <a:t>vidéo</a:t>
            </a:r>
            <a:r>
              <a:rPr lang="en-US" sz="900" dirty="0" smtClean="0"/>
              <a:t>, 14/10/2016. [</a:t>
            </a:r>
            <a:r>
              <a:rPr lang="en-US" sz="900" dirty="0" err="1" smtClean="0"/>
              <a:t>en</a:t>
            </a:r>
            <a:r>
              <a:rPr lang="en-US" sz="900" dirty="0" smtClean="0"/>
              <a:t> </a:t>
            </a:r>
            <a:r>
              <a:rPr lang="en-US" sz="900" dirty="0" err="1" smtClean="0"/>
              <a:t>ligne</a:t>
            </a:r>
            <a:r>
              <a:rPr lang="en-US" sz="900" dirty="0" smtClean="0"/>
              <a:t>]. </a:t>
            </a:r>
            <a:r>
              <a:rPr lang="en-US" sz="900" dirty="0" err="1" smtClean="0"/>
              <a:t>Disponible</a:t>
            </a:r>
            <a:r>
              <a:rPr lang="en-US" sz="900" dirty="0" smtClean="0"/>
              <a:t> sur : https://openeval2016.sciencesconf.org/resource/page/id/3)</a:t>
            </a:r>
          </a:p>
          <a:p>
            <a:pPr marL="92073" indent="0"/>
            <a:r>
              <a:rPr lang="en-US" sz="1000" dirty="0" smtClean="0"/>
              <a:t> </a:t>
            </a:r>
            <a:r>
              <a:rPr lang="en-US" sz="1000" dirty="0" err="1" smtClean="0"/>
              <a:t>voir</a:t>
            </a:r>
            <a:r>
              <a:rPr lang="en-US" sz="1000" dirty="0" smtClean="0"/>
              <a:t> </a:t>
            </a:r>
            <a:r>
              <a:rPr lang="en-US" sz="1000" dirty="0" err="1" smtClean="0"/>
              <a:t>également</a:t>
            </a:r>
            <a:r>
              <a:rPr lang="en-US" sz="1000" baseline="0" dirty="0" smtClean="0"/>
              <a:t> </a:t>
            </a:r>
            <a:r>
              <a:rPr lang="fr-FR" sz="900" dirty="0" smtClean="0"/>
              <a:t>« </a:t>
            </a:r>
            <a:r>
              <a:rPr lang="fr-FR" sz="900" dirty="0" err="1" smtClean="0"/>
              <a:t>Guest</a:t>
            </a:r>
            <a:r>
              <a:rPr lang="fr-FR" sz="900" dirty="0" smtClean="0"/>
              <a:t> post, Jose Luis Ortega — </a:t>
            </a:r>
            <a:r>
              <a:rPr lang="fr-FR" sz="900" dirty="0" err="1" smtClean="0"/>
              <a:t>Academic</a:t>
            </a:r>
            <a:r>
              <a:rPr lang="fr-FR" sz="900" dirty="0" smtClean="0"/>
              <a:t> social networks: collaborative </a:t>
            </a:r>
            <a:r>
              <a:rPr lang="fr-FR" sz="900" dirty="0" err="1" smtClean="0"/>
              <a:t>environments</a:t>
            </a:r>
            <a:r>
              <a:rPr lang="fr-FR" sz="900" dirty="0" smtClean="0"/>
              <a:t> or </a:t>
            </a:r>
            <a:r>
              <a:rPr lang="fr-FR" sz="900" dirty="0" err="1" smtClean="0"/>
              <a:t>Diogenes</a:t>
            </a:r>
            <a:r>
              <a:rPr lang="fr-FR" sz="900" dirty="0" smtClean="0"/>
              <a:t> clubs? ». </a:t>
            </a:r>
            <a:r>
              <a:rPr lang="fr-FR" sz="900" i="1" dirty="0" smtClean="0"/>
              <a:t>The </a:t>
            </a:r>
            <a:r>
              <a:rPr lang="fr-FR" sz="900" i="1" dirty="0" err="1" smtClean="0"/>
              <a:t>scholarly</a:t>
            </a:r>
            <a:r>
              <a:rPr lang="fr-FR" sz="900" i="1" dirty="0" smtClean="0"/>
              <a:t> </a:t>
            </a:r>
            <a:r>
              <a:rPr lang="fr-FR" sz="900" i="1" dirty="0" err="1" smtClean="0"/>
              <a:t>kitchen</a:t>
            </a:r>
            <a:r>
              <a:rPr lang="fr-FR" sz="900" i="1" dirty="0" smtClean="0"/>
              <a:t>. </a:t>
            </a:r>
            <a:r>
              <a:rPr lang="fr-FR" sz="900" i="0" dirty="0" smtClean="0"/>
              <a:t>8/12/2016. [en ligne]. Disponible sur : </a:t>
            </a:r>
            <a:r>
              <a:rPr lang="en-US" sz="900" baseline="0" dirty="0" smtClean="0"/>
              <a:t>https://scholarlykitchen.sspnet.org/2016/12/08/guest-post-jose-luis-ortega-academic-social-networks-collaborative-environments-or-diogenes-clubs</a:t>
            </a:r>
            <a:r>
              <a:rPr lang="en-US" sz="1000" baseline="0" dirty="0" smtClean="0"/>
              <a:t> : sur Academia, 73 % des </a:t>
            </a:r>
            <a:r>
              <a:rPr lang="en-US" sz="1000" baseline="0" dirty="0" err="1" smtClean="0"/>
              <a:t>inscrits</a:t>
            </a:r>
            <a:r>
              <a:rPr lang="en-US" sz="1000" baseline="0" dirty="0" smtClean="0"/>
              <a:t> </a:t>
            </a:r>
            <a:r>
              <a:rPr lang="en-US" sz="1000" baseline="0" dirty="0" err="1" smtClean="0"/>
              <a:t>seraient</a:t>
            </a:r>
            <a:r>
              <a:rPr lang="en-US" sz="1000" baseline="0" dirty="0" smtClean="0"/>
              <a:t> des </a:t>
            </a:r>
            <a:r>
              <a:rPr lang="en-US" sz="1000" i="1" baseline="0" dirty="0" smtClean="0"/>
              <a:t>viewers</a:t>
            </a:r>
            <a:r>
              <a:rPr lang="en-US" sz="1000" i="0" baseline="0" dirty="0" smtClean="0"/>
              <a:t>, </a:t>
            </a:r>
            <a:r>
              <a:rPr lang="en-US" sz="1000" i="0" baseline="0" dirty="0" err="1" smtClean="0"/>
              <a:t>utilisant</a:t>
            </a:r>
            <a:r>
              <a:rPr lang="en-US" sz="1000" i="0" baseline="0" dirty="0" smtClean="0"/>
              <a:t> le site pour </a:t>
            </a:r>
            <a:r>
              <a:rPr lang="en-US" sz="1000" i="0" baseline="0" dirty="0" err="1" smtClean="0"/>
              <a:t>suivre</a:t>
            </a:r>
            <a:r>
              <a:rPr lang="en-US" sz="1000" i="0" baseline="0" dirty="0" smtClean="0"/>
              <a:t> </a:t>
            </a:r>
            <a:r>
              <a:rPr lang="en-US" sz="1000" i="0" baseline="0" dirty="0" err="1" smtClean="0"/>
              <a:t>l’activité</a:t>
            </a:r>
            <a:r>
              <a:rPr lang="en-US" sz="1000" i="0" baseline="0" dirty="0" smtClean="0"/>
              <a:t> </a:t>
            </a:r>
            <a:r>
              <a:rPr lang="en-US" sz="1000" i="0" baseline="0" dirty="0" err="1" smtClean="0"/>
              <a:t>d’autres</a:t>
            </a:r>
            <a:r>
              <a:rPr lang="en-US" sz="1000" i="0" baseline="0" dirty="0" smtClean="0"/>
              <a:t> </a:t>
            </a:r>
            <a:r>
              <a:rPr lang="en-US" sz="1000" i="0" baseline="0" dirty="0" err="1" smtClean="0"/>
              <a:t>personnes</a:t>
            </a:r>
            <a:r>
              <a:rPr lang="en-US" sz="1000" i="0" baseline="0" dirty="0" smtClean="0"/>
              <a:t> </a:t>
            </a:r>
            <a:r>
              <a:rPr lang="en-US" sz="1000" i="0" baseline="0" dirty="0" err="1" smtClean="0"/>
              <a:t>mais</a:t>
            </a:r>
            <a:r>
              <a:rPr lang="en-US" sz="1000" i="0" baseline="0" dirty="0" smtClean="0"/>
              <a:t> </a:t>
            </a:r>
            <a:r>
              <a:rPr lang="en-US" sz="1000" i="0" baseline="0" dirty="0" err="1" smtClean="0"/>
              <a:t>téléchargeant</a:t>
            </a:r>
            <a:r>
              <a:rPr lang="en-US" sz="1000" i="0" baseline="0" dirty="0" smtClean="0"/>
              <a:t> </a:t>
            </a:r>
            <a:r>
              <a:rPr lang="en-US" sz="1000" i="0" baseline="0" dirty="0" err="1" smtClean="0"/>
              <a:t>eux-mêmes</a:t>
            </a:r>
            <a:r>
              <a:rPr lang="en-US" sz="1000" i="0" baseline="0" dirty="0" smtClean="0"/>
              <a:t> </a:t>
            </a:r>
            <a:r>
              <a:rPr lang="en-US" sz="1000" i="0" baseline="0" dirty="0" err="1" smtClean="0"/>
              <a:t>peu</a:t>
            </a:r>
            <a:r>
              <a:rPr lang="en-US" sz="1000" i="0" baseline="0" dirty="0" smtClean="0"/>
              <a:t> de </a:t>
            </a:r>
            <a:r>
              <a:rPr lang="en-US" sz="1000" i="0" baseline="0" dirty="0" err="1" smtClean="0"/>
              <a:t>contenu</a:t>
            </a:r>
            <a:r>
              <a:rPr lang="en-US" sz="1000" i="0" baseline="0" dirty="0" smtClean="0"/>
              <a:t> ; au contraire,</a:t>
            </a:r>
            <a:r>
              <a:rPr lang="en-US" sz="1000" i="0" dirty="0" smtClean="0"/>
              <a:t> les </a:t>
            </a:r>
            <a:r>
              <a:rPr lang="en-US" sz="1000" i="1" dirty="0" smtClean="0"/>
              <a:t>producers</a:t>
            </a:r>
            <a:r>
              <a:rPr lang="en-US" sz="1000" dirty="0" smtClean="0"/>
              <a:t> </a:t>
            </a:r>
            <a:r>
              <a:rPr lang="en-US" sz="1000" dirty="0" err="1" smtClean="0"/>
              <a:t>mettent</a:t>
            </a:r>
            <a:r>
              <a:rPr lang="en-US" sz="1000" dirty="0" smtClean="0"/>
              <a:t> beaucoup de </a:t>
            </a:r>
            <a:r>
              <a:rPr lang="en-US" sz="1000" dirty="0" err="1" smtClean="0"/>
              <a:t>contenu</a:t>
            </a:r>
            <a:r>
              <a:rPr lang="en-US" sz="1000" dirty="0" smtClean="0"/>
              <a:t>, </a:t>
            </a:r>
            <a:r>
              <a:rPr lang="en-US" sz="1000" dirty="0" err="1" smtClean="0"/>
              <a:t>mais</a:t>
            </a:r>
            <a:r>
              <a:rPr lang="en-US" sz="1000" dirty="0" smtClean="0"/>
              <a:t> </a:t>
            </a:r>
            <a:r>
              <a:rPr lang="en-US" sz="1000" dirty="0" err="1" smtClean="0"/>
              <a:t>suivent</a:t>
            </a:r>
            <a:r>
              <a:rPr lang="en-US" sz="1000" dirty="0" smtClean="0"/>
              <a:t> </a:t>
            </a:r>
            <a:r>
              <a:rPr lang="en-US" sz="1000" dirty="0" err="1" smtClean="0"/>
              <a:t>proportionnellement</a:t>
            </a:r>
            <a:r>
              <a:rPr lang="en-US" sz="1000" dirty="0" smtClean="0"/>
              <a:t> </a:t>
            </a:r>
            <a:r>
              <a:rPr lang="en-US" sz="1000" dirty="0" err="1" smtClean="0"/>
              <a:t>moins</a:t>
            </a:r>
            <a:r>
              <a:rPr lang="en-US" sz="1000" dirty="0" smtClean="0"/>
              <a:t> de </a:t>
            </a:r>
            <a:r>
              <a:rPr lang="en-US" sz="1000" dirty="0" err="1" smtClean="0"/>
              <a:t>comptes</a:t>
            </a:r>
            <a:endParaRPr lang="fr-FR" sz="1000" dirty="0" smtClean="0"/>
          </a:p>
          <a:p>
            <a:pPr marL="0" indent="0"/>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22</a:t>
            </a:fld>
            <a:endParaRPr lang="fr-FR" dirty="0"/>
          </a:p>
        </p:txBody>
      </p:sp>
    </p:spTree>
    <p:extLst>
      <p:ext uri="{BB962C8B-B14F-4D97-AF65-F5344CB8AC3E}">
        <p14:creationId xmlns:p14="http://schemas.microsoft.com/office/powerpoint/2010/main" val="377452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4">
              <a:spcBef>
                <a:spcPts val="300"/>
              </a:spcBef>
              <a:defRPr/>
            </a:pPr>
            <a:r>
              <a:rPr lang="fr-FR" sz="800" dirty="0"/>
              <a:t>Référence : R. Van </a:t>
            </a:r>
            <a:r>
              <a:rPr lang="fr-FR" sz="800" dirty="0" err="1"/>
              <a:t>Noorden</a:t>
            </a:r>
            <a:r>
              <a:rPr lang="fr-FR" sz="800" dirty="0"/>
              <a:t>, 2014,  http://www.nature.com/news/online-collaboration-scientists-and-the-social-network-1.15711?WT.ec_id=NEWS-20140819</a:t>
            </a:r>
          </a:p>
          <a:p>
            <a:pPr marL="0" indent="0" defTabSz="914384">
              <a:spcBef>
                <a:spcPts val="300"/>
              </a:spcBef>
              <a:defRPr/>
            </a:pPr>
            <a:endParaRPr lang="fr-FR" sz="500" dirty="0"/>
          </a:p>
          <a:p>
            <a:r>
              <a:rPr lang="fr-FR" sz="900" b="1" dirty="0"/>
              <a:t>Intérêts pour le monde académique</a:t>
            </a:r>
            <a:r>
              <a:rPr lang="fr-FR" sz="900" dirty="0"/>
              <a:t> </a:t>
            </a:r>
          </a:p>
          <a:p>
            <a:pPr marL="173038" indent="-80963"/>
            <a:r>
              <a:rPr lang="fr-FR" sz="900" dirty="0"/>
              <a:t>- usages assez semblables aux réseaux sociaux professionnels : visibilité du chercheur (profil, contact, CV, bibliographie), mais aussi visibilité des travaux (possibilité de dépôt)</a:t>
            </a:r>
          </a:p>
          <a:p>
            <a:pPr marL="173038" indent="-80963"/>
            <a:r>
              <a:rPr lang="fr-FR" sz="900" dirty="0"/>
              <a:t>- accès à l’information (notamment PDF de publications récentes)</a:t>
            </a:r>
          </a:p>
          <a:p>
            <a:pPr marL="173038" indent="-80963"/>
            <a:r>
              <a:rPr lang="fr-FR" sz="900" dirty="0"/>
              <a:t>- développement important = forme de légitimité en dehors même du monde académique (acteurs de terrain, journalistes scientifiques)</a:t>
            </a:r>
          </a:p>
          <a:p>
            <a:endParaRPr lang="fr-FR" sz="500" dirty="0" smtClean="0"/>
          </a:p>
          <a:p>
            <a:r>
              <a:rPr lang="fr-FR" sz="900" b="1" dirty="0" smtClean="0"/>
              <a:t>Limites</a:t>
            </a:r>
          </a:p>
          <a:p>
            <a:r>
              <a:rPr lang="fr-FR" sz="900" dirty="0" smtClean="0"/>
              <a:t>	</a:t>
            </a:r>
            <a:r>
              <a:rPr lang="fr-FR" sz="900" dirty="0"/>
              <a:t>- un usage diversifié selon les disciplines </a:t>
            </a:r>
            <a:endParaRPr lang="fr-FR" sz="900" dirty="0" smtClean="0"/>
          </a:p>
          <a:p>
            <a:r>
              <a:rPr lang="fr-FR" sz="900" dirty="0"/>
              <a:t>	</a:t>
            </a:r>
            <a:r>
              <a:rPr lang="fr-FR" sz="900" dirty="0" smtClean="0"/>
              <a:t>- services proposés </a:t>
            </a:r>
            <a:r>
              <a:rPr lang="fr-FR" sz="900" b="1" dirty="0" smtClean="0"/>
              <a:t>axés sur les pratiques actuelles de publication scientifique :</a:t>
            </a:r>
          </a:p>
          <a:p>
            <a:pPr marL="358775" indent="-93663"/>
            <a:r>
              <a:rPr lang="fr-FR" sz="900" dirty="0" smtClean="0"/>
              <a:t>- insistance sur la </a:t>
            </a:r>
            <a:r>
              <a:rPr lang="fr-FR" sz="900" b="1" dirty="0" smtClean="0"/>
              <a:t>publication</a:t>
            </a:r>
            <a:r>
              <a:rPr lang="fr-FR" sz="900" dirty="0" smtClean="0"/>
              <a:t> (cf. proportion du profil occupé par ces questions par rapport à l’espace total de la page)</a:t>
            </a:r>
          </a:p>
          <a:p>
            <a:pPr marL="358775" indent="-93663"/>
            <a:r>
              <a:rPr lang="fr-FR" sz="900" dirty="0" smtClean="0"/>
              <a:t>- </a:t>
            </a:r>
            <a:r>
              <a:rPr lang="fr-FR" sz="900" b="1" dirty="0" smtClean="0"/>
              <a:t>peu/pas de place pour les autres activités</a:t>
            </a:r>
            <a:r>
              <a:rPr lang="fr-FR" sz="900" dirty="0" smtClean="0"/>
              <a:t> : enseignement, encadrement, constitutions de dossiers</a:t>
            </a:r>
            <a:r>
              <a:rPr lang="fr-FR" sz="900" baseline="0" dirty="0" smtClean="0"/>
              <a:t> de recherche…, </a:t>
            </a:r>
            <a:r>
              <a:rPr lang="fr-FR" sz="900" dirty="0" smtClean="0"/>
              <a:t>mais </a:t>
            </a:r>
            <a:r>
              <a:rPr lang="fr-FR" sz="900" dirty="0"/>
              <a:t>possibilité de mettre en valeur ce que l’on veut, cf. pour un doctorant qui a encore peu de publications scientifiques : documents liés à leurs recherches (communications, </a:t>
            </a:r>
            <a:r>
              <a:rPr lang="fr-FR" sz="900" i="1" dirty="0" err="1"/>
              <a:t>reviews</a:t>
            </a:r>
            <a:r>
              <a:rPr lang="fr-FR" sz="900" dirty="0"/>
              <a:t>, programme de colloques…) et aux autres tâches (supports de cours, bibliographies de séminaires…)</a:t>
            </a:r>
          </a:p>
          <a:p>
            <a:pPr marL="266700" marR="0" indent="-174625" algn="l" defTabSz="914400" rtl="0" eaLnBrk="1" fontAlgn="auto" latinLnBrk="0" hangingPunct="1">
              <a:lnSpc>
                <a:spcPct val="100000"/>
              </a:lnSpc>
              <a:spcBef>
                <a:spcPts val="300"/>
              </a:spcBef>
              <a:spcAft>
                <a:spcPts val="0"/>
              </a:spcAft>
              <a:buClrTx/>
              <a:buSzTx/>
              <a:buFontTx/>
              <a:buNone/>
              <a:tabLst/>
              <a:defRPr/>
            </a:pPr>
            <a:r>
              <a:rPr lang="fr-FR" sz="900" dirty="0" smtClean="0"/>
              <a:t>- </a:t>
            </a:r>
            <a:r>
              <a:rPr lang="fr-FR" sz="900" b="1" dirty="0" smtClean="0"/>
              <a:t>usage</a:t>
            </a:r>
            <a:r>
              <a:rPr lang="fr-FR" sz="900" dirty="0" smtClean="0"/>
              <a:t> des réseaux sociaux académiques </a:t>
            </a:r>
            <a:r>
              <a:rPr lang="fr-FR" sz="900" b="1" dirty="0" smtClean="0"/>
              <a:t>peu social et collaboratif </a:t>
            </a:r>
            <a:r>
              <a:rPr lang="fr-FR" sz="900" dirty="0" smtClean="0"/>
              <a:t>: « Ce sont des outils que les gens utilisent pour mettre en valeur leur profils et être trouvés plus facilement, ce ne sont pas des outils communs d’interaction sociale » </a:t>
            </a:r>
            <a:r>
              <a:rPr lang="fr-FR" sz="700" dirty="0"/>
              <a:t>(</a:t>
            </a:r>
            <a:r>
              <a:rPr lang="fr-FR" sz="800" dirty="0"/>
              <a:t>D. Auclair, cité in R. Van </a:t>
            </a:r>
            <a:r>
              <a:rPr lang="fr-FR" sz="800" dirty="0" err="1"/>
              <a:t>Noorden</a:t>
            </a:r>
            <a:r>
              <a:rPr lang="fr-FR" sz="800" dirty="0" smtClean="0"/>
              <a:t>,</a:t>
            </a:r>
            <a:r>
              <a:rPr lang="fr-FR" altLang="fr-FR" sz="800" dirty="0" smtClean="0"/>
              <a:t> 2014, http://www.nature.com/news/online-collaboration-scientists-and-the-social-network-1.15711?WT.ec_id=NEWS-20140819</a:t>
            </a:r>
            <a:r>
              <a:rPr lang="fr-FR" altLang="fr-FR" sz="800" baseline="0" dirty="0" smtClean="0"/>
              <a:t> </a:t>
            </a:r>
            <a:r>
              <a:rPr lang="fr-FR" sz="800" i="0" dirty="0" smtClean="0"/>
              <a:t>; cf. également J. L. Ortega,</a:t>
            </a:r>
            <a:r>
              <a:rPr lang="fr-FR" sz="800" i="0" baseline="0" dirty="0" smtClean="0"/>
              <a:t> 2016, https://scholarlykitchen.sspnet.org/2016/12/08/guest-post-jose-luis-ortega-academic-social-networks-collaborative-environments-or-diogenes-clubs</a:t>
            </a:r>
            <a:r>
              <a:rPr lang="fr-FR" sz="800" i="0" dirty="0" smtClean="0"/>
              <a:t>)</a:t>
            </a:r>
          </a:p>
          <a:p>
            <a:pPr marL="266700" marR="0" indent="-174625" algn="l" defTabSz="914400" rtl="0" eaLnBrk="1" fontAlgn="auto" latinLnBrk="0" hangingPunct="1">
              <a:lnSpc>
                <a:spcPct val="100000"/>
              </a:lnSpc>
              <a:spcBef>
                <a:spcPts val="300"/>
              </a:spcBef>
              <a:spcAft>
                <a:spcPts val="0"/>
              </a:spcAft>
              <a:buClrTx/>
              <a:buSzTx/>
              <a:buFontTx/>
              <a:buNone/>
              <a:tabLst/>
              <a:defRPr/>
            </a:pPr>
            <a:r>
              <a:rPr lang="fr-FR" sz="800" i="0" dirty="0" smtClean="0"/>
              <a:t>- viennent souvent se superposer à des réseaux </a:t>
            </a:r>
            <a:r>
              <a:rPr lang="fr-FR" sz="800" i="0" dirty="0" err="1" smtClean="0"/>
              <a:t>pré-existants</a:t>
            </a:r>
            <a:r>
              <a:rPr lang="fr-FR" sz="800" i="0" dirty="0" smtClean="0"/>
              <a:t>,</a:t>
            </a:r>
            <a:r>
              <a:rPr lang="fr-FR" sz="800" i="0" baseline="0" dirty="0" smtClean="0"/>
              <a:t> avec des collègues déjà connus</a:t>
            </a:r>
            <a:endParaRPr lang="fr-FR" sz="800" i="0" dirty="0"/>
          </a:p>
          <a:p>
            <a:pPr marL="0" indent="0">
              <a:spcBef>
                <a:spcPts val="300"/>
              </a:spcBef>
              <a:defRPr/>
            </a:pPr>
            <a:r>
              <a:rPr lang="fr-FR" sz="900" dirty="0" smtClean="0"/>
              <a:t>Cf. aussi « </a:t>
            </a:r>
            <a:r>
              <a:rPr lang="fr-FR" sz="900" b="1" i="1" dirty="0" err="1" smtClean="0"/>
              <a:t>researcher</a:t>
            </a:r>
            <a:r>
              <a:rPr lang="fr-FR" sz="900" b="1" i="1" dirty="0" smtClean="0"/>
              <a:t> profile </a:t>
            </a:r>
            <a:r>
              <a:rPr lang="fr-FR" sz="900" b="1" i="1" dirty="0" err="1" smtClean="0"/>
              <a:t>systems</a:t>
            </a:r>
            <a:r>
              <a:rPr lang="fr-FR" sz="900" dirty="0" smtClean="0"/>
              <a:t> » </a:t>
            </a:r>
            <a:r>
              <a:rPr lang="fr-FR" sz="800" dirty="0"/>
              <a:t>(Alice </a:t>
            </a:r>
            <a:r>
              <a:rPr lang="fr-FR" sz="800" dirty="0" err="1"/>
              <a:t>Meadows</a:t>
            </a:r>
            <a:r>
              <a:rPr lang="fr-FR" sz="800" dirty="0"/>
              <a:t>, 2015, http://scholarlykitchen.sspnet.org/2015/09/21/viva-vivo-thinking-more-broadly-about-the-scholarly-communications-infrastructure/)</a:t>
            </a:r>
          </a:p>
          <a:p>
            <a:pPr marL="0" indent="0">
              <a:spcBef>
                <a:spcPts val="300"/>
              </a:spcBef>
              <a:defRPr/>
            </a:pPr>
            <a:r>
              <a:rPr lang="fr-FR" sz="800" dirty="0"/>
              <a:t>sur ces questions, </a:t>
            </a:r>
            <a:r>
              <a:rPr lang="fr-FR" sz="800" dirty="0" smtClean="0"/>
              <a:t>voir http://urfistinfo.hypotheses.org/2896</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23</a:t>
            </a:fld>
            <a:endParaRPr lang="fr-FR"/>
          </a:p>
        </p:txBody>
      </p:sp>
    </p:spTree>
    <p:extLst>
      <p:ext uri="{BB962C8B-B14F-4D97-AF65-F5344CB8AC3E}">
        <p14:creationId xmlns:p14="http://schemas.microsoft.com/office/powerpoint/2010/main" val="1202834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pPr>
            <a:r>
              <a:rPr lang="fr-FR" altLang="fr-FR" dirty="0" smtClean="0"/>
              <a:t>Référence : Richard Van </a:t>
            </a:r>
            <a:r>
              <a:rPr lang="fr-FR" altLang="fr-FR" dirty="0" err="1" smtClean="0"/>
              <a:t>Noorden</a:t>
            </a:r>
            <a:r>
              <a:rPr lang="fr-FR" altLang="fr-FR" dirty="0" smtClean="0"/>
              <a:t>, 2014, http://www.nature.com/news/online-collaboration-scientists-and-the-social-network-1.15711?WT.ec_id=NEWS-20140819</a:t>
            </a:r>
          </a:p>
          <a:p>
            <a:pPr>
              <a:spcBef>
                <a:spcPts val="300"/>
              </a:spcBef>
            </a:pPr>
            <a:r>
              <a:rPr lang="fr-FR" altLang="fr-FR" dirty="0" smtClean="0"/>
              <a:t>Une étude indique que Twitter est considéré par les chercheurs comme le média social « </a:t>
            </a:r>
            <a:r>
              <a:rPr lang="fr-FR" altLang="fr-FR" b="1" i="1" dirty="0" err="1" smtClean="0"/>
              <a:t>most</a:t>
            </a:r>
            <a:r>
              <a:rPr lang="fr-FR" altLang="fr-FR" b="1" i="1" dirty="0" smtClean="0"/>
              <a:t> </a:t>
            </a:r>
            <a:r>
              <a:rPr lang="fr-FR" altLang="fr-FR" b="1" i="1" dirty="0" err="1" smtClean="0"/>
              <a:t>useful</a:t>
            </a:r>
            <a:r>
              <a:rPr lang="fr-FR" altLang="fr-FR" b="1" i="1" dirty="0" smtClean="0"/>
              <a:t> </a:t>
            </a:r>
            <a:r>
              <a:rPr lang="fr-FR" altLang="fr-FR" i="1" dirty="0" smtClean="0"/>
              <a:t>for </a:t>
            </a:r>
            <a:r>
              <a:rPr lang="fr-FR" altLang="fr-FR" i="1" dirty="0" err="1" smtClean="0"/>
              <a:t>your</a:t>
            </a:r>
            <a:r>
              <a:rPr lang="fr-FR" altLang="fr-FR" i="1" dirty="0" smtClean="0"/>
              <a:t> </a:t>
            </a:r>
            <a:r>
              <a:rPr lang="fr-FR" altLang="fr-FR" i="1" dirty="0" err="1" smtClean="0"/>
              <a:t>academic</a:t>
            </a:r>
            <a:r>
              <a:rPr lang="fr-FR" altLang="fr-FR" i="1" dirty="0" smtClean="0"/>
              <a:t> </a:t>
            </a:r>
            <a:r>
              <a:rPr lang="fr-FR" altLang="fr-FR" i="1" dirty="0" err="1" smtClean="0"/>
              <a:t>work</a:t>
            </a:r>
            <a:r>
              <a:rPr lang="fr-FR" altLang="fr-FR" dirty="0" smtClean="0"/>
              <a:t> » (Deborah </a:t>
            </a:r>
            <a:r>
              <a:rPr lang="fr-FR" altLang="fr-FR" dirty="0" err="1" smtClean="0"/>
              <a:t>Lupton</a:t>
            </a:r>
            <a:r>
              <a:rPr lang="fr-FR" altLang="fr-FR" dirty="0" smtClean="0"/>
              <a:t>. </a:t>
            </a:r>
            <a:r>
              <a:rPr lang="fr-FR" altLang="fr-FR" i="1" dirty="0" smtClean="0"/>
              <a:t>‘Feeling </a:t>
            </a:r>
            <a:r>
              <a:rPr lang="fr-FR" altLang="fr-FR" i="1" dirty="0" err="1" smtClean="0"/>
              <a:t>better</a:t>
            </a:r>
            <a:r>
              <a:rPr lang="fr-FR" altLang="fr-FR" i="1" dirty="0" smtClean="0"/>
              <a:t> </a:t>
            </a:r>
            <a:r>
              <a:rPr lang="fr-FR" altLang="fr-FR" i="1" dirty="0" err="1" smtClean="0"/>
              <a:t>connected</a:t>
            </a:r>
            <a:r>
              <a:rPr lang="fr-FR" altLang="fr-FR" i="1" dirty="0" smtClean="0"/>
              <a:t>’: </a:t>
            </a:r>
            <a:r>
              <a:rPr lang="fr-FR" altLang="fr-FR" i="1" dirty="0" err="1" smtClean="0"/>
              <a:t>academics</a:t>
            </a:r>
            <a:r>
              <a:rPr lang="fr-FR" altLang="fr-FR" i="1" dirty="0" smtClean="0"/>
              <a:t>’ use of social media.</a:t>
            </a:r>
            <a:r>
              <a:rPr lang="fr-FR" altLang="fr-FR" dirty="0" smtClean="0"/>
              <a:t> Canberra: News &amp; Media </a:t>
            </a:r>
            <a:r>
              <a:rPr lang="fr-FR" altLang="fr-FR" dirty="0" err="1" smtClean="0"/>
              <a:t>Research</a:t>
            </a:r>
            <a:r>
              <a:rPr lang="fr-FR" altLang="fr-FR" dirty="0" smtClean="0"/>
              <a:t> Centre, </a:t>
            </a:r>
            <a:r>
              <a:rPr lang="fr-FR" altLang="fr-FR" dirty="0" err="1" smtClean="0"/>
              <a:t>University</a:t>
            </a:r>
            <a:r>
              <a:rPr lang="fr-FR" altLang="fr-FR" dirty="0" smtClean="0"/>
              <a:t> of Canberra.  36 p. 06/2014. [en ligne]. Disponible sur : http://www.canberra.edu.au/faculties/arts-design/attachments/pdf/n-and-mrc/Feeling-Better-Connected-report-final.pdf)</a:t>
            </a:r>
          </a:p>
        </p:txBody>
      </p:sp>
      <p:sp>
        <p:nvSpPr>
          <p:cNvPr id="348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37" indent="-285745">
              <a:defRPr>
                <a:solidFill>
                  <a:schemeClr val="tx1"/>
                </a:solidFill>
                <a:latin typeface="Calibri" panose="020F0502020204030204" pitchFamily="34" charset="0"/>
              </a:defRPr>
            </a:lvl2pPr>
            <a:lvl3pPr marL="1142979" indent="-228596">
              <a:defRPr>
                <a:solidFill>
                  <a:schemeClr val="tx1"/>
                </a:solidFill>
                <a:latin typeface="Calibri" panose="020F0502020204030204" pitchFamily="34" charset="0"/>
              </a:defRPr>
            </a:lvl3pPr>
            <a:lvl4pPr marL="1600172" indent="-228596">
              <a:defRPr>
                <a:solidFill>
                  <a:schemeClr val="tx1"/>
                </a:solidFill>
                <a:latin typeface="Calibri" panose="020F0502020204030204" pitchFamily="34" charset="0"/>
              </a:defRPr>
            </a:lvl4pPr>
            <a:lvl5pPr marL="2057364" indent="-228596">
              <a:defRPr>
                <a:solidFill>
                  <a:schemeClr val="tx1"/>
                </a:solidFill>
                <a:latin typeface="Calibri" panose="020F0502020204030204" pitchFamily="34" charset="0"/>
              </a:defRPr>
            </a:lvl5pPr>
            <a:lvl6pPr marL="2514556" indent="-228596" fontAlgn="base">
              <a:spcBef>
                <a:spcPct val="0"/>
              </a:spcBef>
              <a:spcAft>
                <a:spcPct val="0"/>
              </a:spcAft>
              <a:defRPr>
                <a:solidFill>
                  <a:schemeClr val="tx1"/>
                </a:solidFill>
                <a:latin typeface="Calibri" panose="020F0502020204030204" pitchFamily="34" charset="0"/>
              </a:defRPr>
            </a:lvl6pPr>
            <a:lvl7pPr marL="2971747" indent="-228596" fontAlgn="base">
              <a:spcBef>
                <a:spcPct val="0"/>
              </a:spcBef>
              <a:spcAft>
                <a:spcPct val="0"/>
              </a:spcAft>
              <a:defRPr>
                <a:solidFill>
                  <a:schemeClr val="tx1"/>
                </a:solidFill>
                <a:latin typeface="Calibri" panose="020F0502020204030204" pitchFamily="34" charset="0"/>
              </a:defRPr>
            </a:lvl7pPr>
            <a:lvl8pPr marL="3428939" indent="-228596" fontAlgn="base">
              <a:spcBef>
                <a:spcPct val="0"/>
              </a:spcBef>
              <a:spcAft>
                <a:spcPct val="0"/>
              </a:spcAft>
              <a:defRPr>
                <a:solidFill>
                  <a:schemeClr val="tx1"/>
                </a:solidFill>
                <a:latin typeface="Calibri" panose="020F0502020204030204" pitchFamily="34" charset="0"/>
              </a:defRPr>
            </a:lvl8pPr>
            <a:lvl9pPr marL="3886131" indent="-228596"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CB6983-84E6-4382-B65F-30314A0CF294}" type="slidenum">
              <a:rPr lang="fr-FR" altLang="fr-FR">
                <a:latin typeface="Times New Roman" panose="02020603050405020304" pitchFamily="18" charset="0"/>
              </a:rPr>
              <a:pPr fontAlgn="base">
                <a:spcBef>
                  <a:spcPct val="0"/>
                </a:spcBef>
                <a:spcAft>
                  <a:spcPct val="0"/>
                </a:spcAft>
              </a:pPr>
              <a:t>24</a:t>
            </a:fld>
            <a:endParaRPr lang="fr-FR" altLang="fr-FR">
              <a:latin typeface="Times New Roman" panose="02020603050405020304" pitchFamily="18" charset="0"/>
            </a:endParaRPr>
          </a:p>
        </p:txBody>
      </p:sp>
    </p:spTree>
    <p:extLst>
      <p:ext uri="{BB962C8B-B14F-4D97-AF65-F5344CB8AC3E}">
        <p14:creationId xmlns:p14="http://schemas.microsoft.com/office/powerpoint/2010/main" val="88069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577086"/>
            <a:ext cx="5438140" cy="4443413"/>
          </a:xfrm>
        </p:spPr>
        <p:txBody>
          <a:bodyPr/>
          <a:lstStyle/>
          <a:p>
            <a:r>
              <a:rPr lang="fr-FR" sz="1000" b="1" dirty="0"/>
              <a:t>Twitter</a:t>
            </a:r>
            <a:r>
              <a:rPr lang="fr-FR" sz="1000" dirty="0"/>
              <a:t> (https://twitter.com/) : 	</a:t>
            </a:r>
          </a:p>
          <a:p>
            <a:pPr marL="180972" indent="-95248"/>
            <a:r>
              <a:rPr lang="fr-FR" sz="1000" dirty="0"/>
              <a:t>- ouverture en </a:t>
            </a:r>
            <a:r>
              <a:rPr lang="fr-FR" sz="1000" b="1" dirty="0"/>
              <a:t>2006</a:t>
            </a:r>
          </a:p>
          <a:p>
            <a:pPr marL="180972" indent="-95248"/>
            <a:r>
              <a:rPr lang="fr-FR" sz="1000" dirty="0"/>
              <a:t>- </a:t>
            </a:r>
            <a:r>
              <a:rPr lang="fr-FR" sz="1000" b="1" dirty="0"/>
              <a:t>outil grand public </a:t>
            </a:r>
            <a:r>
              <a:rPr lang="fr-FR" sz="1000" dirty="0"/>
              <a:t>: 304 millions de comptes actifs, + 500 millions de tweets/j.</a:t>
            </a:r>
          </a:p>
          <a:p>
            <a:pPr marL="180972" indent="-95248"/>
            <a:r>
              <a:rPr lang="fr-FR" sz="1000" dirty="0"/>
              <a:t>- média social de </a:t>
            </a:r>
            <a:r>
              <a:rPr lang="fr-FR" sz="1000" b="1" dirty="0" err="1"/>
              <a:t>microblogging</a:t>
            </a:r>
            <a:r>
              <a:rPr lang="fr-FR" sz="1000" b="1" dirty="0"/>
              <a:t> </a:t>
            </a:r>
          </a:p>
          <a:p>
            <a:pPr marL="180972" indent="-95248"/>
            <a:r>
              <a:rPr lang="fr-FR" sz="1000" dirty="0"/>
              <a:t>- un message (</a:t>
            </a:r>
            <a:r>
              <a:rPr lang="fr-FR" sz="1000" b="1" dirty="0"/>
              <a:t>tweet</a:t>
            </a:r>
            <a:r>
              <a:rPr lang="fr-FR" sz="1000" dirty="0"/>
              <a:t>) = </a:t>
            </a:r>
            <a:r>
              <a:rPr lang="fr-FR" sz="1000" b="1" dirty="0"/>
              <a:t>140 caractères </a:t>
            </a:r>
            <a:r>
              <a:rPr lang="fr-FR" sz="1000" dirty="0">
                <a:sym typeface="Wingdings" panose="05000000000000000000" pitchFamily="2" charset="2"/>
              </a:rPr>
              <a:t>: </a:t>
            </a:r>
            <a:r>
              <a:rPr lang="fr-FR" sz="1000" dirty="0"/>
              <a:t>gageure </a:t>
            </a:r>
            <a:r>
              <a:rPr lang="fr-FR" sz="1000" dirty="0">
                <a:sym typeface="Wingdings" pitchFamily="2" charset="2"/>
              </a:rPr>
              <a:t></a:t>
            </a:r>
            <a:r>
              <a:rPr lang="fr-FR" sz="1000" dirty="0"/>
              <a:t> langage, syntaxe et codes particuliers (@, RT, #, </a:t>
            </a:r>
            <a:r>
              <a:rPr lang="fr-FR" sz="1000" i="1" dirty="0" err="1"/>
              <a:t>tinyurl</a:t>
            </a:r>
            <a:r>
              <a:rPr lang="fr-FR" sz="1000" dirty="0"/>
              <a:t>, LT...)</a:t>
            </a:r>
          </a:p>
          <a:p>
            <a:endParaRPr lang="fr-FR" sz="1000" dirty="0"/>
          </a:p>
          <a:p>
            <a:r>
              <a:rPr lang="fr-FR" sz="1000" b="1" dirty="0"/>
              <a:t>Monde académique</a:t>
            </a:r>
            <a:r>
              <a:rPr lang="fr-FR" sz="1000" dirty="0"/>
              <a:t> :</a:t>
            </a:r>
          </a:p>
          <a:p>
            <a:pPr marL="180972" indent="-95248"/>
            <a:r>
              <a:rPr lang="fr-FR" sz="1000" dirty="0"/>
              <a:t>- </a:t>
            </a:r>
            <a:r>
              <a:rPr lang="fr-FR" sz="1000" b="1" dirty="0"/>
              <a:t>une utilisation encore rare</a:t>
            </a:r>
            <a:r>
              <a:rPr lang="fr-FR" sz="1000" dirty="0"/>
              <a:t>: attention à ne pas exagérer les chiffres : </a:t>
            </a:r>
          </a:p>
          <a:p>
            <a:pPr marL="266695" indent="-95248">
              <a:defRPr/>
            </a:pPr>
            <a:r>
              <a:rPr lang="fr-FR" sz="1000" dirty="0"/>
              <a:t>- en 2012, 2,5 % des chercheurs US seulement sont sur Twitter </a:t>
            </a:r>
            <a:r>
              <a:rPr lang="fr-FR" sz="800" dirty="0"/>
              <a:t>(E. Darling et al. « </a:t>
            </a:r>
            <a:r>
              <a:rPr lang="en-US" sz="800" dirty="0"/>
              <a:t>The role of Twitter in the life cycle of a scientific publication</a:t>
            </a:r>
            <a:r>
              <a:rPr lang="fr-FR" sz="800" dirty="0"/>
              <a:t> ». </a:t>
            </a:r>
            <a:r>
              <a:rPr lang="en-US" sz="800" i="1" dirty="0"/>
              <a:t>Ideas in Ecology and Evolution</a:t>
            </a:r>
            <a:r>
              <a:rPr lang="en-US" sz="800" dirty="0"/>
              <a:t>. 2013, vol. 6, n°2. [</a:t>
            </a:r>
            <a:r>
              <a:rPr lang="en-US" sz="800" dirty="0" err="1"/>
              <a:t>en</a:t>
            </a:r>
            <a:r>
              <a:rPr lang="en-US" sz="800" dirty="0"/>
              <a:t> </a:t>
            </a:r>
            <a:r>
              <a:rPr lang="en-US" sz="800" dirty="0" err="1"/>
              <a:t>ligne</a:t>
            </a:r>
            <a:r>
              <a:rPr lang="en-US" sz="800" dirty="0"/>
              <a:t>]. </a:t>
            </a:r>
            <a:r>
              <a:rPr lang="en-US" sz="800" dirty="0" err="1"/>
              <a:t>Disponible</a:t>
            </a:r>
            <a:r>
              <a:rPr lang="en-US" sz="800" dirty="0"/>
              <a:t> </a:t>
            </a:r>
            <a:r>
              <a:rPr lang="en-US" sz="800" dirty="0" err="1"/>
              <a:t>sur</a:t>
            </a:r>
            <a:r>
              <a:rPr lang="en-US" sz="800" dirty="0"/>
              <a:t>:</a:t>
            </a:r>
            <a:r>
              <a:rPr lang="fr-FR" sz="800" dirty="0"/>
              <a:t> http://library.queensu.ca/ojs/index.php/IEE/article/view/4625)</a:t>
            </a:r>
          </a:p>
          <a:p>
            <a:pPr marL="266695" indent="-95248">
              <a:defRPr/>
            </a:pPr>
            <a:r>
              <a:rPr lang="fr-FR" sz="1000" dirty="0"/>
              <a:t>- en 2014, Twitter est utilisé par 13 % des scientifiques de l’étude </a:t>
            </a:r>
            <a:r>
              <a:rPr lang="fr-FR" sz="1000" i="1" dirty="0"/>
              <a:t>Nature</a:t>
            </a:r>
            <a:r>
              <a:rPr lang="fr-FR" sz="1000" dirty="0"/>
              <a:t> </a:t>
            </a:r>
            <a:r>
              <a:rPr lang="fr-FR" sz="800" dirty="0"/>
              <a:t>(R. Van </a:t>
            </a:r>
            <a:r>
              <a:rPr lang="fr-FR" sz="800" dirty="0" err="1"/>
              <a:t>Noorden</a:t>
            </a:r>
            <a:r>
              <a:rPr lang="fr-FR" sz="800" dirty="0"/>
              <a:t>, 2014,  http://www.nature.com/news/online-collaboration-scientists-and-the-social-network-1.15711?WT.ec_id=NEWS-20140819) </a:t>
            </a:r>
            <a:r>
              <a:rPr lang="fr-FR" sz="1000" dirty="0"/>
              <a:t>et 18  % de l’étude Couperin (</a:t>
            </a:r>
            <a:r>
              <a:rPr lang="fr-FR" sz="800" dirty="0"/>
              <a:t>S. </a:t>
            </a:r>
            <a:r>
              <a:rPr lang="fr-FR" sz="800" dirty="0" err="1"/>
              <a:t>Vignier</a:t>
            </a:r>
            <a:r>
              <a:rPr lang="fr-FR" sz="800" dirty="0"/>
              <a:t> et al.,  2014, http://couperin.org/images/stories/openaire/Couperin_RSDR%20et%20OA_Etude%20exploratoire_2014.pdf </a:t>
            </a:r>
            <a:r>
              <a:rPr lang="fr-FR" sz="1000" dirty="0"/>
              <a:t>). Les SHS sont les plus utilisatrices (25  %)</a:t>
            </a:r>
          </a:p>
          <a:p>
            <a:pPr marL="180972" indent="-95248"/>
            <a:r>
              <a:rPr lang="fr-FR" sz="1000" dirty="0">
                <a:solidFill>
                  <a:prstClr val="black"/>
                </a:solidFill>
              </a:rPr>
              <a:t>- </a:t>
            </a:r>
            <a:r>
              <a:rPr lang="fr-FR" sz="1000" b="1" dirty="0">
                <a:solidFill>
                  <a:prstClr val="black"/>
                </a:solidFill>
              </a:rPr>
              <a:t>une utilisation globalement passive :</a:t>
            </a:r>
            <a:endParaRPr lang="fr-FR" sz="1000" dirty="0">
              <a:solidFill>
                <a:prstClr val="black"/>
              </a:solidFill>
            </a:endParaRPr>
          </a:p>
          <a:p>
            <a:pPr marL="266695" indent="-95248"/>
            <a:r>
              <a:rPr lang="fr-FR" sz="1000" dirty="0"/>
              <a:t>- parmi les chercheurs disposant d’un compte Twitter, 15% des chercheurs US </a:t>
            </a:r>
            <a:r>
              <a:rPr lang="fr-FR" sz="1000" dirty="0" err="1"/>
              <a:t>tweetent</a:t>
            </a:r>
            <a:r>
              <a:rPr lang="fr-FR" sz="1000" dirty="0"/>
              <a:t> au moins une fois par semaine, mais 74 % ne </a:t>
            </a:r>
            <a:r>
              <a:rPr lang="fr-FR" sz="1000" dirty="0" err="1"/>
              <a:t>tweetent</a:t>
            </a:r>
            <a:r>
              <a:rPr lang="fr-FR" sz="1000" dirty="0"/>
              <a:t> pas et 23 % ont suivi des conférences sur Twitter </a:t>
            </a:r>
            <a:r>
              <a:rPr lang="fr-FR" sz="800" dirty="0"/>
              <a:t>(https://twitter.com/JennyKorn/status/516279381350948864, d’après Christine </a:t>
            </a:r>
            <a:r>
              <a:rPr lang="fr-FR" sz="800" dirty="0" err="1"/>
              <a:t>Greenhow</a:t>
            </a:r>
            <a:r>
              <a:rPr lang="fr-FR" sz="800" dirty="0"/>
              <a:t>)</a:t>
            </a:r>
          </a:p>
          <a:p>
            <a:pPr marL="177797" lvl="1" indent="-88899">
              <a:spcBef>
                <a:spcPts val="300"/>
              </a:spcBef>
              <a:buFontTx/>
              <a:buChar char="-"/>
            </a:pPr>
            <a:endParaRPr lang="fr-FR" sz="700" dirty="0">
              <a:latin typeface="Arial" panose="020B0604020202020204" pitchFamily="34" charset="0"/>
              <a:cs typeface="Arial" panose="020B0604020202020204" pitchFamily="34" charset="0"/>
              <a:sym typeface="Wingdings" panose="05000000000000000000" pitchFamily="2" charset="2"/>
            </a:endParaRPr>
          </a:p>
          <a:p>
            <a:pPr lvl="0"/>
            <a:r>
              <a:rPr lang="fr-FR" sz="1000" b="1" dirty="0">
                <a:solidFill>
                  <a:prstClr val="black"/>
                </a:solidFill>
              </a:rPr>
              <a:t>Exemple </a:t>
            </a:r>
            <a:r>
              <a:rPr lang="fr-FR" sz="1000" b="0" dirty="0" smtClean="0">
                <a:solidFill>
                  <a:prstClr val="black"/>
                </a:solidFill>
              </a:rPr>
              <a:t>: https://twitter.com/verder0 </a:t>
            </a:r>
            <a:endParaRPr lang="fr-FR" sz="1000" b="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25</a:t>
            </a:fld>
            <a:endParaRPr lang="fr-FR"/>
          </a:p>
        </p:txBody>
      </p:sp>
    </p:spTree>
    <p:extLst>
      <p:ext uri="{BB962C8B-B14F-4D97-AF65-F5344CB8AC3E}">
        <p14:creationId xmlns:p14="http://schemas.microsoft.com/office/powerpoint/2010/main" val="147231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dirty="0" smtClean="0"/>
              <a:t>Outils tendant</a:t>
            </a:r>
            <a:r>
              <a:rPr lang="fr-FR" baseline="0" dirty="0" smtClean="0"/>
              <a:t> à être considérés comme des composantes de la visibilité, mais aussi de la réputation du chercheur, à plus ou moins long terme, en complément des outils et des lieux traditionnels (D. Nicholas et al., 2015, http://ciber-research.eu/download/20150704-Learned_Publishing_28.pdf)</a:t>
            </a:r>
          </a:p>
          <a:p>
            <a:pPr marL="0" indent="0"/>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1" dirty="0" smtClean="0">
                <a:latin typeface="Arial" panose="020B0604020202020204" pitchFamily="34" charset="0"/>
                <a:cs typeface="Arial" panose="020B0604020202020204" pitchFamily="34" charset="0"/>
                <a:sym typeface="Wingdings" panose="05000000000000000000" pitchFamily="2" charset="2"/>
              </a:rPr>
              <a:t> </a:t>
            </a:r>
            <a:r>
              <a:rPr lang="fr-FR" sz="900" b="1" dirty="0">
                <a:sym typeface="Wingdings" panose="05000000000000000000" pitchFamily="2" charset="2"/>
              </a:rPr>
              <a:t>b</a:t>
            </a:r>
            <a:r>
              <a:rPr lang="fr-FR" sz="900" b="1" dirty="0" smtClean="0">
                <a:latin typeface="Arial" panose="020B0604020202020204" pitchFamily="34" charset="0"/>
                <a:cs typeface="Arial" panose="020B0604020202020204" pitchFamily="34" charset="0"/>
              </a:rPr>
              <a:t>esoin pour le chercheur de développer</a:t>
            </a:r>
            <a:r>
              <a:rPr lang="fr-FR" sz="900" b="1" baseline="0" dirty="0" smtClean="0">
                <a:latin typeface="Arial" panose="020B0604020202020204" pitchFamily="34" charset="0"/>
                <a:cs typeface="Arial" panose="020B0604020202020204" pitchFamily="34" charset="0"/>
              </a:rPr>
              <a:t> de nouvelles compétences, non plus seulement propres à la publication, mais à la communication et à la gestion de son identité numérique</a:t>
            </a:r>
            <a:endParaRPr lang="fr-FR" sz="900" b="1" dirty="0" smtClean="0">
              <a:latin typeface="Arial" panose="020B0604020202020204" pitchFamily="34" charset="0"/>
              <a:cs typeface="Arial" panose="020B0604020202020204" pitchFamily="34" charset="0"/>
            </a:endParaRPr>
          </a:p>
          <a:p>
            <a:pPr marL="0" indent="0"/>
            <a:endParaRPr lang="fr-FR" dirty="0" smtClean="0"/>
          </a:p>
          <a:p>
            <a:pPr marL="0" indent="0"/>
            <a:r>
              <a:rPr lang="fr-FR" dirty="0" smtClean="0"/>
              <a:t>- Pourquoi</a:t>
            </a:r>
          </a:p>
          <a:p>
            <a:pPr marL="0" indent="0"/>
            <a:r>
              <a:rPr lang="fr-FR" dirty="0" smtClean="0"/>
              <a:t>- Comment</a:t>
            </a:r>
          </a:p>
          <a:p>
            <a:pPr marL="0" indent="0"/>
            <a:r>
              <a:rPr lang="fr-FR" dirty="0" smtClean="0"/>
              <a:t>- Exemples</a:t>
            </a:r>
            <a:r>
              <a:rPr lang="fr-FR" baseline="0" dirty="0" smtClean="0"/>
              <a:t> de visibilité</a:t>
            </a:r>
          </a:p>
          <a:p>
            <a:pPr marL="0" indent="0"/>
            <a:r>
              <a:rPr lang="fr-FR" baseline="0" dirty="0" smtClean="0"/>
              <a:t>- Points d’attention</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26</a:t>
            </a:fld>
            <a:endParaRPr lang="fr-FR"/>
          </a:p>
        </p:txBody>
      </p:sp>
    </p:spTree>
    <p:extLst>
      <p:ext uri="{BB962C8B-B14F-4D97-AF65-F5344CB8AC3E}">
        <p14:creationId xmlns:p14="http://schemas.microsoft.com/office/powerpoint/2010/main" val="641448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B. Kramer et J. Bosman, 2015-2016, https://101innovations.wordpress.com/. Résultats sous http://dashboard101innovations.silk.co/.</a:t>
            </a:r>
          </a:p>
          <a:p>
            <a:endParaRPr lang="fr-FR" dirty="0" smtClean="0"/>
          </a:p>
          <a:p>
            <a:r>
              <a:rPr lang="fr-FR" dirty="0" smtClean="0"/>
              <a:t>Important pour tous</a:t>
            </a:r>
            <a:r>
              <a:rPr lang="fr-FR" baseline="0" dirty="0" smtClean="0"/>
              <a:t> les profils de chercheurs, mais notamment les </a:t>
            </a:r>
            <a:r>
              <a:rPr lang="fr-FR" baseline="0" dirty="0" err="1" smtClean="0"/>
              <a:t>postdocs</a:t>
            </a:r>
            <a:r>
              <a:rPr lang="fr-FR" baseline="0" dirty="0" smtClean="0"/>
              <a:t>, tant pour disposer d’un profil qui puisse les suivre malgré les changements d’affectation, que pour déposer des documents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27</a:t>
            </a:fld>
            <a:endParaRPr lang="fr-FR" dirty="0"/>
          </a:p>
        </p:txBody>
      </p:sp>
    </p:spTree>
    <p:extLst>
      <p:ext uri="{BB962C8B-B14F-4D97-AF65-F5344CB8AC3E}">
        <p14:creationId xmlns:p14="http://schemas.microsoft.com/office/powerpoint/2010/main" val="2244138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sz="900" b="1" dirty="0" smtClean="0">
                <a:cs typeface="Times New Roman" panose="02020603050405020304" pitchFamily="18" charset="0"/>
              </a:rPr>
              <a:t>Définitions</a:t>
            </a:r>
            <a:r>
              <a:rPr lang="fr-FR" sz="900" b="1" baseline="0" dirty="0" smtClean="0">
                <a:cs typeface="Times New Roman" panose="02020603050405020304" pitchFamily="18" charset="0"/>
              </a:rPr>
              <a:t> </a:t>
            </a:r>
          </a:p>
          <a:p>
            <a:pPr marL="260350" lvl="0" indent="-171450">
              <a:buFontTx/>
              <a:buChar char="-"/>
            </a:pPr>
            <a:r>
              <a:rPr lang="fr-FR" sz="900" b="1" dirty="0" smtClean="0">
                <a:cs typeface="Times New Roman" panose="02020603050405020304" pitchFamily="18" charset="0"/>
              </a:rPr>
              <a:t>identité numérique </a:t>
            </a:r>
            <a:r>
              <a:rPr lang="fr-FR" sz="900" dirty="0" smtClean="0">
                <a:cs typeface="Times New Roman" panose="02020603050405020304" pitchFamily="18" charset="0"/>
              </a:rPr>
              <a:t>= ensemble des données ou des traces associées à des activités en ligne par la personne elle-même ou par des tiers ( traces « </a:t>
            </a:r>
            <a:r>
              <a:rPr lang="fr-FR" sz="900" dirty="0" err="1" smtClean="0">
                <a:cs typeface="Times New Roman" panose="02020603050405020304" pitchFamily="18" charset="0"/>
              </a:rPr>
              <a:t>profilaires</a:t>
            </a:r>
            <a:r>
              <a:rPr lang="fr-FR" sz="900" dirty="0" smtClean="0">
                <a:cs typeface="Times New Roman" panose="02020603050405020304" pitchFamily="18" charset="0"/>
              </a:rPr>
              <a:t> » : ce que je dis de moi = qui je suis ; traces « </a:t>
            </a:r>
            <a:r>
              <a:rPr lang="fr-FR" sz="900" dirty="0" err="1" smtClean="0">
                <a:cs typeface="Times New Roman" panose="02020603050405020304" pitchFamily="18" charset="0"/>
              </a:rPr>
              <a:t>navigationnelles</a:t>
            </a:r>
            <a:r>
              <a:rPr lang="fr-FR" sz="900" dirty="0" smtClean="0">
                <a:cs typeface="Times New Roman" panose="02020603050405020304" pitchFamily="18" charset="0"/>
              </a:rPr>
              <a:t> » : où je vais, qui je lis, où je commente = comment je me comporte ; traces « inscriptibles » : ce que j’exprime, publie, édite = ce que je pense)</a:t>
            </a:r>
          </a:p>
          <a:p>
            <a:pPr marL="625475" lvl="1" indent="-171450">
              <a:buFontTx/>
              <a:buChar char="-"/>
            </a:pPr>
            <a:r>
              <a:rPr lang="fr-FR" sz="950" dirty="0" err="1" smtClean="0">
                <a:cs typeface="Times New Roman" panose="02020603050405020304" pitchFamily="18" charset="0"/>
              </a:rPr>
              <a:t>peut être</a:t>
            </a:r>
            <a:r>
              <a:rPr lang="fr-FR" sz="950" dirty="0" smtClean="0">
                <a:cs typeface="Times New Roman" panose="02020603050405020304" pitchFamily="18" charset="0"/>
              </a:rPr>
              <a:t> active (par la personne elle-même) et passive (par des tiers)</a:t>
            </a:r>
          </a:p>
          <a:p>
            <a:pPr marL="625475" lvl="1" indent="-171450">
              <a:buFontTx/>
              <a:buChar char="-"/>
            </a:pPr>
            <a:r>
              <a:rPr lang="fr-FR" sz="950" dirty="0" smtClean="0">
                <a:cs typeface="Times New Roman" panose="02020603050405020304" pitchFamily="18" charset="0"/>
              </a:rPr>
              <a:t>est multiple : professionnelle, scientifique (ex. : page institutionnelle), personnelle (réseaux sociaux, engagements associatifs et politiques)</a:t>
            </a:r>
          </a:p>
          <a:p>
            <a:pPr marL="177800" marR="0" lvl="0" indent="-88900" algn="l" defTabSz="914400" rtl="0" eaLnBrk="1" fontAlgn="auto" latinLnBrk="0" hangingPunct="1">
              <a:lnSpc>
                <a:spcPct val="100000"/>
              </a:lnSpc>
              <a:spcBef>
                <a:spcPts val="0"/>
              </a:spcBef>
              <a:spcAft>
                <a:spcPts val="0"/>
              </a:spcAft>
              <a:buClrTx/>
              <a:buSzTx/>
              <a:buFontTx/>
              <a:buNone/>
              <a:tabLst/>
              <a:defRPr/>
            </a:pPr>
            <a:r>
              <a:rPr lang="fr-FR" sz="900" b="1" dirty="0" smtClean="0">
                <a:cs typeface="Times New Roman" panose="02020603050405020304" pitchFamily="18" charset="0"/>
              </a:rPr>
              <a:t>- e-réputation</a:t>
            </a:r>
            <a:r>
              <a:rPr lang="fr-FR" sz="900" baseline="0" dirty="0" smtClean="0">
                <a:cs typeface="Times New Roman" panose="02020603050405020304" pitchFamily="18" charset="0"/>
              </a:rPr>
              <a:t> = </a:t>
            </a:r>
            <a:r>
              <a:rPr lang="fr-FR" sz="900" kern="1200" dirty="0" smtClean="0">
                <a:solidFill>
                  <a:schemeClr val="tx1"/>
                </a:solidFill>
                <a:effectLst/>
              </a:rPr>
              <a:t>image, subjective, que les internautes se font de la personne au vu de ces éléments </a:t>
            </a:r>
            <a:r>
              <a:rPr lang="fr-FR" sz="900" kern="1200" dirty="0" smtClean="0">
                <a:solidFill>
                  <a:schemeClr val="tx1"/>
                </a:solidFill>
                <a:effectLst/>
                <a:sym typeface="Wingdings" panose="05000000000000000000" pitchFamily="2" charset="2"/>
              </a:rPr>
              <a:t> </a:t>
            </a:r>
            <a:r>
              <a:rPr lang="fr-FR" sz="950" kern="1200" dirty="0" smtClean="0">
                <a:solidFill>
                  <a:schemeClr val="tx1"/>
                </a:solidFill>
                <a:effectLst/>
                <a:latin typeface="Arial" panose="020B0604020202020204" pitchFamily="34" charset="0"/>
                <a:ea typeface="+mn-ea"/>
                <a:cs typeface="Arial" panose="020B0604020202020204" pitchFamily="34" charset="0"/>
              </a:rPr>
              <a:t>suis-je réductible à ce que les moteurs de recherche renvoient ?</a:t>
            </a:r>
          </a:p>
          <a:p>
            <a:pPr marL="177800" lvl="0" indent="-88900"/>
            <a:endParaRPr lang="fr-FR" sz="900" dirty="0" smtClean="0">
              <a:cs typeface="Times New Roman" panose="02020603050405020304" pitchFamily="18" charset="0"/>
            </a:endParaRPr>
          </a:p>
          <a:p>
            <a:r>
              <a:rPr lang="fr-FR" sz="900" b="1" dirty="0" smtClean="0"/>
              <a:t>Enjeux</a:t>
            </a:r>
          </a:p>
          <a:p>
            <a:pPr marL="177800" indent="-88900"/>
            <a:r>
              <a:rPr lang="fr-FR" sz="900" dirty="0" smtClean="0">
                <a:cs typeface="Times New Roman" panose="02020603050405020304" pitchFamily="18" charset="0"/>
              </a:rPr>
              <a:t>- 2/3 des  recruteurs n’ont pas recruté une personne suite à des résultats négatifs trouvés sur internet (</a:t>
            </a:r>
            <a:r>
              <a:rPr lang="fr-FR" sz="900" dirty="0" err="1" smtClean="0"/>
              <a:t>RégionsJob</a:t>
            </a:r>
            <a:r>
              <a:rPr lang="fr-FR" sz="900" dirty="0" smtClean="0"/>
              <a:t>. </a:t>
            </a:r>
            <a:r>
              <a:rPr lang="fr-FR" sz="900" i="1" dirty="0" smtClean="0"/>
              <a:t>Méthodes de recrutement. La grande enquête. </a:t>
            </a:r>
            <a:r>
              <a:rPr lang="fr-FR" sz="900" dirty="0" smtClean="0"/>
              <a:t>2015, http://www.blogdumoderateur.com/enquete-recrutement-reseaux-sociaux/) : attention notamment à une mauvaise orthographe, des informations personnelles dévalorisantes</a:t>
            </a:r>
            <a:endParaRPr lang="fr-FR" sz="900" dirty="0" smtClean="0">
              <a:cs typeface="Times New Roman" panose="02020603050405020304" pitchFamily="18" charset="0"/>
            </a:endParaRPr>
          </a:p>
          <a:p>
            <a:pPr marL="177800" indent="-88900"/>
            <a:r>
              <a:rPr lang="fr-FR" sz="900" dirty="0" smtClean="0">
                <a:cs typeface="Times New Roman" panose="02020603050405020304" pitchFamily="18" charset="0"/>
                <a:sym typeface="Wingdings" panose="05000000000000000000" pitchFamily="2" charset="2"/>
              </a:rPr>
              <a:t> </a:t>
            </a:r>
            <a:r>
              <a:rPr lang="fr-FR" sz="900" b="1" dirty="0" smtClean="0">
                <a:cs typeface="Times New Roman" panose="02020603050405020304" pitchFamily="18" charset="0"/>
              </a:rPr>
              <a:t>maîtriser sa présence en ligne </a:t>
            </a:r>
            <a:r>
              <a:rPr lang="fr-FR" sz="900" dirty="0" smtClean="0">
                <a:cs typeface="Times New Roman" panose="02020603050405020304" pitchFamily="18" charset="0"/>
              </a:rPr>
              <a:t>et créer une identité numérique « positive » (i.e. mettre en valeur ce que vous voulez) : ce qu’on a envie de montrer de soi (</a:t>
            </a:r>
            <a:r>
              <a:rPr lang="fr-FR" sz="900" i="1" dirty="0" err="1" smtClean="0">
                <a:cs typeface="Times New Roman" panose="02020603050405020304" pitchFamily="18" charset="0"/>
              </a:rPr>
              <a:t>personal</a:t>
            </a:r>
            <a:r>
              <a:rPr lang="fr-FR" sz="900" i="1" dirty="0" smtClean="0">
                <a:cs typeface="Times New Roman" panose="02020603050405020304" pitchFamily="18" charset="0"/>
              </a:rPr>
              <a:t> </a:t>
            </a:r>
            <a:r>
              <a:rPr lang="fr-FR" sz="900" i="1" dirty="0" err="1" smtClean="0">
                <a:cs typeface="Times New Roman" panose="02020603050405020304" pitchFamily="18" charset="0"/>
              </a:rPr>
              <a:t>branding</a:t>
            </a:r>
            <a:r>
              <a:rPr lang="fr-FR" sz="900" dirty="0" smtClean="0">
                <a:cs typeface="Times New Roman" panose="02020603050405020304" pitchFamily="18" charset="0"/>
              </a:rPr>
              <a:t>)</a:t>
            </a:r>
          </a:p>
          <a:p>
            <a:pPr marL="177800" indent="-88900"/>
            <a:r>
              <a:rPr lang="fr-FR" sz="900" dirty="0" smtClean="0">
                <a:cs typeface="Times New Roman" panose="02020603050405020304" pitchFamily="18" charset="0"/>
              </a:rPr>
              <a:t>- se prépare </a:t>
            </a:r>
            <a:r>
              <a:rPr lang="fr-FR" sz="900" b="1" dirty="0" smtClean="0">
                <a:cs typeface="Times New Roman" panose="02020603050405020304" pitchFamily="18" charset="0"/>
              </a:rPr>
              <a:t>dès la thèse </a:t>
            </a:r>
            <a:r>
              <a:rPr lang="fr-FR" sz="900" dirty="0" smtClean="0">
                <a:cs typeface="Times New Roman" panose="02020603050405020304" pitchFamily="18" charset="0"/>
              </a:rPr>
              <a:t>car prend du temps</a:t>
            </a:r>
          </a:p>
          <a:p>
            <a:pPr marL="177800" indent="-88900"/>
            <a:r>
              <a:rPr lang="fr-FR" sz="900" dirty="0" smtClean="0">
                <a:cs typeface="Times New Roman" panose="02020603050405020304" pitchFamily="18" charset="0"/>
              </a:rPr>
              <a:t>- problème de l’existence parallèle d’une identité personnelle et d’une identité professionnelle</a:t>
            </a:r>
          </a:p>
          <a:p>
            <a:pPr marL="0" indent="0">
              <a:buFont typeface="Wingdings"/>
              <a:buNone/>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28</a:t>
            </a:fld>
            <a:endParaRPr lang="fr-FR"/>
          </a:p>
        </p:txBody>
      </p:sp>
    </p:spTree>
    <p:extLst>
      <p:ext uri="{BB962C8B-B14F-4D97-AF65-F5344CB8AC3E}">
        <p14:creationId xmlns:p14="http://schemas.microsoft.com/office/powerpoint/2010/main" val="3646607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Limite des </a:t>
            </a:r>
            <a:r>
              <a:rPr lang="fr-FR" b="1" dirty="0" smtClean="0"/>
              <a:t>outils traditionnels </a:t>
            </a:r>
            <a:r>
              <a:rPr lang="fr-FR" dirty="0" smtClean="0"/>
              <a:t>:</a:t>
            </a:r>
          </a:p>
          <a:p>
            <a:pPr marL="180972"/>
            <a:r>
              <a:rPr lang="fr-FR" dirty="0" smtClean="0"/>
              <a:t>- problème des « </a:t>
            </a:r>
            <a:r>
              <a:rPr lang="fr-FR" b="1" dirty="0" smtClean="0"/>
              <a:t>traces</a:t>
            </a:r>
            <a:r>
              <a:rPr lang="fr-FR" dirty="0" smtClean="0"/>
              <a:t> » sur internet </a:t>
            </a:r>
            <a:r>
              <a:rPr lang="fr-FR" baseline="0" dirty="0" smtClean="0"/>
              <a:t>: pages institutionnelles peu développées, </a:t>
            </a:r>
            <a:r>
              <a:rPr lang="fr-FR" dirty="0" smtClean="0"/>
              <a:t>pas/mal mises</a:t>
            </a:r>
            <a:r>
              <a:rPr lang="fr-FR" baseline="0" dirty="0" smtClean="0"/>
              <a:t> à jour, sur lesquelles on n’a pas toujours la main pour faire des modifications…</a:t>
            </a:r>
          </a:p>
          <a:p>
            <a:pPr marL="88897" indent="0">
              <a:buFontTx/>
              <a:buNone/>
            </a:pPr>
            <a:r>
              <a:rPr lang="fr-FR" baseline="0" dirty="0" smtClean="0"/>
              <a:t>- quelle </a:t>
            </a:r>
            <a:r>
              <a:rPr lang="fr-FR" baseline="0" dirty="0" smtClean="0"/>
              <a:t>présentation des </a:t>
            </a:r>
            <a:r>
              <a:rPr lang="fr-FR" b="1" baseline="0" dirty="0" smtClean="0"/>
              <a:t>dernières activités ou des activités en cours </a:t>
            </a:r>
            <a:r>
              <a:rPr lang="fr-FR" baseline="0" dirty="0" smtClean="0"/>
              <a:t>?</a:t>
            </a:r>
          </a:p>
          <a:p>
            <a:pPr marL="260347" indent="-171450">
              <a:buFontTx/>
              <a:buChar char="-"/>
            </a:pPr>
            <a:endParaRPr lang="fr-FR" baseline="0" dirty="0" smtClean="0"/>
          </a:p>
          <a:p>
            <a:r>
              <a:rPr lang="fr-FR" sz="900" b="1" dirty="0" smtClean="0">
                <a:sym typeface="Wingdings" panose="05000000000000000000" pitchFamily="2" charset="2"/>
              </a:rPr>
              <a:t>Moyens</a:t>
            </a:r>
          </a:p>
          <a:p>
            <a:pPr marL="88900"/>
            <a:r>
              <a:rPr lang="fr-FR" sz="900" dirty="0" smtClean="0">
                <a:sym typeface="Wingdings" panose="05000000000000000000" pitchFamily="2" charset="2"/>
              </a:rPr>
              <a:t>- faire un </a:t>
            </a:r>
            <a:r>
              <a:rPr lang="fr-FR" sz="900" b="1" dirty="0" smtClean="0">
                <a:sym typeface="Wingdings" panose="05000000000000000000" pitchFamily="2" charset="2"/>
              </a:rPr>
              <a:t>état des lieux </a:t>
            </a:r>
            <a:r>
              <a:rPr lang="fr-FR" sz="900" dirty="0" smtClean="0">
                <a:sym typeface="Wingdings" panose="05000000000000000000" pitchFamily="2" charset="2"/>
              </a:rPr>
              <a:t>: 1° </a:t>
            </a:r>
            <a:r>
              <a:rPr lang="fr-FR" sz="900" b="1" dirty="0" smtClean="0">
                <a:sym typeface="Wingdings" panose="05000000000000000000" pitchFamily="2" charset="2"/>
              </a:rPr>
              <a:t>de ce qui apparaît</a:t>
            </a:r>
            <a:r>
              <a:rPr lang="fr-FR" sz="900" dirty="0" smtClean="0">
                <a:sym typeface="Wingdings" panose="05000000000000000000" pitchFamily="2" charset="2"/>
              </a:rPr>
              <a:t> en se cherchant sur les moteurs de recherche ; 2° </a:t>
            </a:r>
            <a:r>
              <a:rPr lang="fr-FR" sz="900" b="1" dirty="0" smtClean="0">
                <a:sym typeface="Wingdings" panose="05000000000000000000" pitchFamily="2" charset="2"/>
              </a:rPr>
              <a:t>du projet professionnel poursuivi </a:t>
            </a:r>
            <a:r>
              <a:rPr lang="fr-FR" sz="900" dirty="0" smtClean="0">
                <a:sym typeface="Wingdings" panose="05000000000000000000" pitchFamily="2" charset="2"/>
              </a:rPr>
              <a:t>(public/privé)</a:t>
            </a:r>
          </a:p>
          <a:p>
            <a:pPr marL="177800" indent="-88900"/>
            <a:r>
              <a:rPr lang="fr-FR" sz="900" dirty="0" smtClean="0">
                <a:sym typeface="Wingdings" panose="05000000000000000000" pitchFamily="2" charset="2"/>
              </a:rPr>
              <a:t>- établir sa stratégie de </a:t>
            </a:r>
            <a:r>
              <a:rPr lang="fr-FR" sz="900" b="1" dirty="0" smtClean="0">
                <a:sym typeface="Wingdings" panose="05000000000000000000" pitchFamily="2" charset="2"/>
              </a:rPr>
              <a:t>présence en ligne </a:t>
            </a:r>
            <a:r>
              <a:rPr lang="fr-FR" sz="900" dirty="0" smtClean="0">
                <a:sym typeface="Wingdings" panose="05000000000000000000" pitchFamily="2" charset="2"/>
              </a:rPr>
              <a:t>: quels outils (institutionnels/commerciaux, gratuits/payants, académiques/grand public), quels publics, quels moyens</a:t>
            </a:r>
          </a:p>
          <a:p>
            <a:pPr marL="177800" indent="-88900"/>
            <a:r>
              <a:rPr lang="fr-FR" sz="900" b="1" dirty="0" smtClean="0">
                <a:sym typeface="Wingdings" panose="05000000000000000000" pitchFamily="2" charset="2"/>
              </a:rPr>
              <a:t>! avoir conscience que tous ces outils n’ont ni les mêmes buts, ni les mêmes publics, ni les mêmes pratiques</a:t>
            </a:r>
            <a:endParaRPr lang="fr-FR" sz="900" b="1" dirty="0" smtClean="0"/>
          </a:p>
          <a:p>
            <a:endParaRPr lang="fr-FR" sz="600" dirty="0" smtClean="0"/>
          </a:p>
          <a:p>
            <a:r>
              <a:rPr lang="fr-FR" sz="900" b="1" dirty="0" smtClean="0"/>
              <a:t>Quatre piliers </a:t>
            </a:r>
            <a:r>
              <a:rPr lang="fr-FR" sz="900" dirty="0" smtClean="0"/>
              <a:t>de l’identité numérique (O. </a:t>
            </a:r>
            <a:r>
              <a:rPr lang="fr-FR" sz="900" dirty="0" err="1" smtClean="0"/>
              <a:t>Ertzscheid</a:t>
            </a:r>
            <a:r>
              <a:rPr lang="fr-FR" sz="900" dirty="0" smtClean="0"/>
              <a:t>)</a:t>
            </a:r>
          </a:p>
          <a:p>
            <a:pPr marL="88900"/>
            <a:r>
              <a:rPr lang="fr-FR" sz="900" dirty="0" smtClean="0"/>
              <a:t>- protéger/réserver son nom : </a:t>
            </a:r>
            <a:r>
              <a:rPr lang="fr-FR" sz="900" b="1" dirty="0" smtClean="0"/>
              <a:t>cohérence</a:t>
            </a:r>
            <a:r>
              <a:rPr lang="fr-FR" sz="900" dirty="0" smtClean="0"/>
              <a:t> entre les services et utilisation de sa véritable identité : </a:t>
            </a:r>
            <a:r>
              <a:rPr lang="fr-FR" sz="900" dirty="0" smtClean="0">
                <a:sym typeface="Wingdings" panose="05000000000000000000" pitchFamily="2" charset="2"/>
              </a:rPr>
              <a:t>identité numérique </a:t>
            </a:r>
            <a:r>
              <a:rPr lang="fr-FR" sz="900" b="1" dirty="0" smtClean="0">
                <a:sym typeface="Wingdings" panose="05000000000000000000" pitchFamily="2" charset="2"/>
              </a:rPr>
              <a:t>unique </a:t>
            </a:r>
            <a:r>
              <a:rPr lang="fr-FR" sz="900" dirty="0" smtClean="0">
                <a:sym typeface="Wingdings" panose="05000000000000000000" pitchFamily="2" charset="2"/>
              </a:rPr>
              <a:t>(avatar, nom, coordonnées…)</a:t>
            </a:r>
            <a:r>
              <a:rPr lang="fr-FR" sz="900" dirty="0" smtClean="0"/>
              <a:t> (cf. étude </a:t>
            </a:r>
            <a:r>
              <a:rPr lang="fr-FR" sz="900" dirty="0" err="1" smtClean="0"/>
              <a:t>RégionsJob</a:t>
            </a:r>
            <a:r>
              <a:rPr lang="fr-FR" sz="900" dirty="0" smtClean="0"/>
              <a:t>. </a:t>
            </a:r>
            <a:r>
              <a:rPr lang="fr-FR" sz="900" i="1" dirty="0" smtClean="0"/>
              <a:t>Questions RH. La Grande enquête. Épisode 4. État des lieux du recrutement sur les réseaux sociaux. </a:t>
            </a:r>
            <a:r>
              <a:rPr lang="fr-FR" sz="900" dirty="0" smtClean="0"/>
              <a:t>Étude 2014. 15 p. [en ligne]. Disponible sur : http://fr.slideshare.net/captainjob/enquete-reseaux-sociaux-recrutement?) : éléments qui peuvent jouer en défaveur du candidat : informations non recoupées entre CV et internet ; mauvaise expressions et mauvaise orthographe ; éléments négatifs ou privés comme photos ou commentaires)</a:t>
            </a:r>
          </a:p>
          <a:p>
            <a:pPr marL="88900"/>
            <a:r>
              <a:rPr lang="fr-FR" sz="900" dirty="0" smtClean="0"/>
              <a:t>- définir son périmètre de confidentialité : vérification des </a:t>
            </a:r>
            <a:r>
              <a:rPr lang="fr-FR" sz="900" i="1" dirty="0" smtClean="0"/>
              <a:t>settings</a:t>
            </a:r>
            <a:r>
              <a:rPr lang="fr-FR" sz="900" dirty="0" smtClean="0"/>
              <a:t>/</a:t>
            </a:r>
            <a:r>
              <a:rPr lang="fr-FR" sz="900" b="1" dirty="0" smtClean="0"/>
              <a:t>paramètres </a:t>
            </a:r>
            <a:r>
              <a:rPr lang="fr-FR" sz="900" b="0" dirty="0" smtClean="0"/>
              <a:t>(ex. : accès au carnet</a:t>
            </a:r>
            <a:r>
              <a:rPr lang="fr-FR" sz="900" b="0" baseline="0" dirty="0" smtClean="0"/>
              <a:t> d’adresses, référencement par les moteurs de recherche) ; éviter de se créer un compte </a:t>
            </a:r>
            <a:r>
              <a:rPr lang="fr-FR" sz="900" b="0" i="1" baseline="0" dirty="0" smtClean="0"/>
              <a:t>via </a:t>
            </a:r>
            <a:r>
              <a:rPr lang="fr-FR" sz="900" b="0" baseline="0" dirty="0" smtClean="0"/>
              <a:t>un autre compte (ex. : un compte Facebook ou un compte Google pour se créer un compte sur Academia) pour éviter la captation des données personnelles</a:t>
            </a:r>
            <a:endParaRPr lang="fr-FR" sz="900" b="0" dirty="0" smtClean="0"/>
          </a:p>
          <a:p>
            <a:pPr marL="88900"/>
            <a:r>
              <a:rPr lang="fr-FR" sz="900" dirty="0" smtClean="0"/>
              <a:t>- veiller au grain : </a:t>
            </a:r>
            <a:r>
              <a:rPr lang="fr-FR" sz="900" b="1" dirty="0" smtClean="0"/>
              <a:t>vérification régulière </a:t>
            </a:r>
            <a:r>
              <a:rPr lang="fr-FR" sz="900" dirty="0" smtClean="0"/>
              <a:t>de son identité numérique : se « </a:t>
            </a:r>
            <a:r>
              <a:rPr lang="fr-FR" sz="900" dirty="0" err="1" smtClean="0"/>
              <a:t>googleiser</a:t>
            </a:r>
            <a:r>
              <a:rPr lang="fr-FR" sz="900" dirty="0" smtClean="0"/>
              <a:t> »</a:t>
            </a:r>
            <a:r>
              <a:rPr lang="fr-FR" sz="900" baseline="0" dirty="0" smtClean="0"/>
              <a:t> régulièrement</a:t>
            </a:r>
            <a:endParaRPr lang="fr-FR" sz="900" dirty="0" smtClean="0"/>
          </a:p>
          <a:p>
            <a:pPr marL="88900"/>
            <a:r>
              <a:rPr lang="fr-FR" sz="900" dirty="0" smtClean="0"/>
              <a:t>- s’impliquer : pas de compte en </a:t>
            </a:r>
            <a:r>
              <a:rPr lang="fr-FR" sz="900" b="1" dirty="0" smtClean="0"/>
              <a:t>déshérence </a:t>
            </a:r>
            <a:r>
              <a:rPr lang="fr-FR" sz="900" b="0" dirty="0" smtClean="0"/>
              <a:t>: faire le ménage</a:t>
            </a:r>
            <a:r>
              <a:rPr lang="fr-FR" sz="900" b="0" baseline="0" dirty="0" smtClean="0"/>
              <a:t> régulièrement</a:t>
            </a:r>
            <a:endParaRPr lang="fr-FR" sz="900" b="0" dirty="0" smtClean="0"/>
          </a:p>
          <a:p>
            <a:pPr marL="260347" indent="-171450">
              <a:buFontTx/>
              <a:buChar char="-"/>
            </a:pPr>
            <a:endParaRPr lang="fr-FR" baseline="0" dirty="0" smtClean="0"/>
          </a:p>
          <a:p>
            <a:pPr marL="0" indent="0"/>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29</a:t>
            </a:fld>
            <a:endParaRPr lang="fr-FR"/>
          </a:p>
        </p:txBody>
      </p:sp>
    </p:spTree>
    <p:extLst>
      <p:ext uri="{BB962C8B-B14F-4D97-AF65-F5344CB8AC3E}">
        <p14:creationId xmlns:p14="http://schemas.microsoft.com/office/powerpoint/2010/main" val="78663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visibilité du chercheur vs. visibilité de son activité</a:t>
            </a:r>
            <a:r>
              <a:rPr lang="fr-FR" baseline="0" dirty="0" smtClean="0"/>
              <a:t> (publications)</a:t>
            </a:r>
          </a:p>
          <a:p>
            <a:r>
              <a:rPr lang="fr-FR" dirty="0" smtClean="0"/>
              <a:t>enjeux plus larges (science, institutions)</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3</a:t>
            </a:fld>
            <a:endParaRPr lang="fr-FR"/>
          </a:p>
        </p:txBody>
      </p:sp>
    </p:spTree>
    <p:extLst>
      <p:ext uri="{BB962C8B-B14F-4D97-AF65-F5344CB8AC3E}">
        <p14:creationId xmlns:p14="http://schemas.microsoft.com/office/powerpoint/2010/main" val="96168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a:t>Création d’une page personnelle</a:t>
            </a:r>
            <a:r>
              <a:rPr lang="fr-FR" sz="900" dirty="0"/>
              <a:t>, </a:t>
            </a:r>
            <a:r>
              <a:rPr lang="fr-FR" sz="900" b="1" dirty="0"/>
              <a:t>indépendante</a:t>
            </a:r>
            <a:r>
              <a:rPr lang="fr-FR" sz="900" dirty="0"/>
              <a:t> des établissements où activité</a:t>
            </a:r>
          </a:p>
          <a:p>
            <a:pPr marL="180972" lvl="1" indent="-95248"/>
            <a:r>
              <a:rPr lang="fr-FR" sz="900" dirty="0">
                <a:latin typeface="Arial" panose="020B0604020202020204" pitchFamily="34" charset="0"/>
                <a:cs typeface="Arial" panose="020B0604020202020204" pitchFamily="34" charset="0"/>
              </a:rPr>
              <a:t>- se présenter : </a:t>
            </a:r>
            <a:r>
              <a:rPr lang="fr-FR" sz="900" b="1" dirty="0">
                <a:latin typeface="Arial" panose="020B0604020202020204" pitchFamily="34" charset="0"/>
                <a:cs typeface="Arial" panose="020B0604020202020204" pitchFamily="34" charset="0"/>
              </a:rPr>
              <a:t>CV virtuels</a:t>
            </a:r>
            <a:r>
              <a:rPr lang="fr-FR" sz="900" dirty="0">
                <a:latin typeface="Arial" panose="020B0604020202020204" pitchFamily="34" charset="0"/>
                <a:cs typeface="Arial" panose="020B0604020202020204" pitchFamily="34" charset="0"/>
              </a:rPr>
              <a:t> et construction d’une identité numérique académique (</a:t>
            </a:r>
            <a:r>
              <a:rPr lang="fr-FR" sz="900" b="1" dirty="0">
                <a:latin typeface="Arial" panose="020B0604020202020204" pitchFamily="34" charset="0"/>
                <a:cs typeface="Arial" panose="020B0604020202020204" pitchFamily="34" charset="0"/>
              </a:rPr>
              <a:t>un seul point d’entrée</a:t>
            </a:r>
            <a:r>
              <a:rPr lang="fr-FR" sz="900" dirty="0">
                <a:latin typeface="Arial" panose="020B0604020202020204" pitchFamily="34" charset="0"/>
                <a:cs typeface="Arial" panose="020B0604020202020204" pitchFamily="34" charset="0"/>
              </a:rPr>
              <a:t>, ex. : sur Academia, « </a:t>
            </a:r>
            <a:r>
              <a:rPr lang="fr-FR" sz="900" i="1" dirty="0">
                <a:latin typeface="Arial" panose="020B0604020202020204" pitchFamily="34" charset="0"/>
                <a:cs typeface="Arial" panose="020B0604020202020204" pitchFamily="34" charset="0"/>
              </a:rPr>
              <a:t>profiles</a:t>
            </a:r>
            <a:r>
              <a:rPr lang="fr-FR" sz="900" dirty="0">
                <a:latin typeface="Arial" panose="020B0604020202020204" pitchFamily="34" charset="0"/>
                <a:cs typeface="Arial" panose="020B0604020202020204" pitchFamily="34" charset="0"/>
              </a:rPr>
              <a:t> » sur la colonne de gauche) et mise en valeur de son réseau) : profil, compétences, réseaux, travaux</a:t>
            </a:r>
          </a:p>
          <a:p>
            <a:pPr marL="180972" lvl="1" indent="-95248"/>
            <a:r>
              <a:rPr lang="fr-FR" sz="900" b="1" dirty="0">
                <a:latin typeface="Arial" panose="020B0604020202020204" pitchFamily="34" charset="0"/>
                <a:cs typeface="Arial" panose="020B0604020202020204" pitchFamily="34" charset="0"/>
              </a:rPr>
              <a:t>- présentation évolutive</a:t>
            </a:r>
            <a:r>
              <a:rPr lang="fr-FR" sz="900" dirty="0">
                <a:latin typeface="Arial" panose="020B0604020202020204" pitchFamily="34" charset="0"/>
                <a:cs typeface="Arial" panose="020B0604020202020204" pitchFamily="34" charset="0"/>
              </a:rPr>
              <a:t> des activités :</a:t>
            </a:r>
          </a:p>
          <a:p>
            <a:pPr marL="266695" lvl="2" indent="-95248"/>
            <a:r>
              <a:rPr lang="fr-FR" sz="900" dirty="0">
                <a:latin typeface="Arial" panose="020B0604020202020204" pitchFamily="34" charset="0"/>
                <a:cs typeface="Arial" panose="020B0604020202020204" pitchFamily="34" charset="0"/>
              </a:rPr>
              <a:t> - mise à jour malgré changements d’affiliation… (ex. : sur Academia, l’URL change en fonction de l’institution) et sans passer par la page personnelle du labo, etc.</a:t>
            </a:r>
          </a:p>
          <a:p>
            <a:pPr marL="266695" lvl="2" indent="-95248" defTabSz="914384">
              <a:defRPr/>
            </a:pPr>
            <a:r>
              <a:rPr lang="fr-FR" sz="900" dirty="0">
                <a:latin typeface="Arial" panose="020B0604020202020204" pitchFamily="34" charset="0"/>
                <a:cs typeface="Arial" panose="020B0604020202020204" pitchFamily="34" charset="0"/>
              </a:rPr>
              <a:t>- trace des recherches en cours et de son activité</a:t>
            </a:r>
          </a:p>
          <a:p>
            <a:pPr marL="266695" lvl="2" defTabSz="914384">
              <a:defRPr/>
            </a:pPr>
            <a:endParaRPr lang="fr-FR" sz="900" dirty="0">
              <a:latin typeface="Arial" panose="020B0604020202020204" pitchFamily="34" charset="0"/>
              <a:cs typeface="Arial" panose="020B0604020202020204" pitchFamily="34" charset="0"/>
            </a:endParaRPr>
          </a:p>
          <a:p>
            <a:pPr marL="0" lvl="2" defTabSz="914384">
              <a:defRPr/>
            </a:pPr>
            <a:r>
              <a:rPr lang="fr-FR" sz="900" b="1" dirty="0">
                <a:latin typeface="Arial" panose="020B0604020202020204" pitchFamily="34" charset="0"/>
                <a:cs typeface="Arial" panose="020B0604020202020204" pitchFamily="34" charset="0"/>
              </a:rPr>
              <a:t>Constitution d’un profil : étapes</a:t>
            </a:r>
          </a:p>
          <a:p>
            <a:pPr marL="180972" lvl="2" indent="-95248" defTabSz="914384">
              <a:buFontTx/>
              <a:buChar char="-"/>
              <a:defRPr/>
            </a:pPr>
            <a:r>
              <a:rPr lang="fr-FR" sz="900" dirty="0">
                <a:latin typeface="Arial" panose="020B0604020202020204" pitchFamily="34" charset="0"/>
                <a:cs typeface="Arial" panose="020B0604020202020204" pitchFamily="34" charset="0"/>
              </a:rPr>
              <a:t> définition des </a:t>
            </a:r>
            <a:r>
              <a:rPr lang="fr-FR" sz="900" b="1" dirty="0">
                <a:latin typeface="Arial" panose="020B0604020202020204" pitchFamily="34" charset="0"/>
                <a:cs typeface="Arial" panose="020B0604020202020204" pitchFamily="34" charset="0"/>
              </a:rPr>
              <a:t>mots-clés</a:t>
            </a:r>
          </a:p>
          <a:p>
            <a:pPr marL="180972" lvl="2" indent="-95248" defTabSz="914384">
              <a:buFontTx/>
              <a:buChar char="-"/>
              <a:defRPr/>
            </a:pPr>
            <a:r>
              <a:rPr lang="fr-FR" sz="900" dirty="0">
                <a:latin typeface="Arial" panose="020B0604020202020204" pitchFamily="34" charset="0"/>
                <a:cs typeface="Arial" panose="020B0604020202020204" pitchFamily="34" charset="0"/>
              </a:rPr>
              <a:t> attention aux </a:t>
            </a:r>
            <a:r>
              <a:rPr lang="fr-FR" sz="900" b="1" i="1" dirty="0">
                <a:latin typeface="Arial" panose="020B0604020202020204" pitchFamily="34" charset="0"/>
                <a:cs typeface="Arial" panose="020B0604020202020204" pitchFamily="34" charset="0"/>
              </a:rPr>
              <a:t>settings</a:t>
            </a:r>
            <a:r>
              <a:rPr lang="fr-FR" sz="900" dirty="0">
                <a:latin typeface="Arial" panose="020B0604020202020204" pitchFamily="34" charset="0"/>
                <a:cs typeface="Arial" panose="020B0604020202020204" pitchFamily="34" charset="0"/>
              </a:rPr>
              <a:t> et options (alertes mail)</a:t>
            </a:r>
          </a:p>
          <a:p>
            <a:pPr marL="180972" lvl="2" indent="-95248" defTabSz="914384">
              <a:buFontTx/>
              <a:buChar char="-"/>
              <a:defRPr/>
            </a:pPr>
            <a:r>
              <a:rPr lang="fr-FR" sz="900" dirty="0">
                <a:latin typeface="Arial" panose="020B0604020202020204" pitchFamily="34" charset="0"/>
                <a:cs typeface="Arial" panose="020B0604020202020204" pitchFamily="34" charset="0"/>
              </a:rPr>
              <a:t> remplissage du </a:t>
            </a:r>
            <a:r>
              <a:rPr lang="fr-FR" sz="900" b="1" dirty="0">
                <a:latin typeface="Arial" panose="020B0604020202020204" pitchFamily="34" charset="0"/>
                <a:cs typeface="Arial" panose="020B0604020202020204" pitchFamily="34" charset="0"/>
              </a:rPr>
              <a:t>profil</a:t>
            </a:r>
            <a:r>
              <a:rPr lang="fr-FR" sz="900" dirty="0">
                <a:latin typeface="Arial" panose="020B0604020202020204" pitchFamily="34" charset="0"/>
                <a:cs typeface="Arial" panose="020B0604020202020204" pitchFamily="34" charset="0"/>
              </a:rPr>
              <a:t> : photo, URL éventuelle (laboratoire, autres présences en ligne), compétences et centres d’intérêts, disciplines et thèmes de recherche, voire ligne éditoriale du profil</a:t>
            </a:r>
          </a:p>
          <a:p>
            <a:pPr marL="180972" lvl="1" indent="-95248">
              <a:buFontTx/>
              <a:buChar char="-"/>
            </a:pPr>
            <a:r>
              <a:rPr lang="fr-FR" sz="900" dirty="0">
                <a:latin typeface="Arial" panose="020B0604020202020204" pitchFamily="34" charset="0"/>
                <a:cs typeface="Arial" panose="020B0604020202020204" pitchFamily="34" charset="0"/>
              </a:rPr>
              <a:t> mettre en valeur ses </a:t>
            </a:r>
            <a:r>
              <a:rPr lang="fr-FR" sz="900" b="1" dirty="0">
                <a:latin typeface="Arial" panose="020B0604020202020204" pitchFamily="34" charset="0"/>
                <a:cs typeface="Arial" panose="020B0604020202020204" pitchFamily="34" charset="0"/>
              </a:rPr>
              <a:t>publications</a:t>
            </a:r>
            <a:r>
              <a:rPr lang="fr-FR" sz="900" dirty="0">
                <a:latin typeface="Arial" panose="020B0604020202020204" pitchFamily="34" charset="0"/>
                <a:cs typeface="Arial" panose="020B0604020202020204" pitchFamily="34" charset="0"/>
              </a:rPr>
              <a:t>, quels que soient le lieu de publication et leur </a:t>
            </a:r>
            <a:r>
              <a:rPr lang="fr-FR" sz="900" b="1" dirty="0">
                <a:latin typeface="Arial" panose="020B0604020202020204" pitchFamily="34" charset="0"/>
                <a:cs typeface="Arial" panose="020B0604020202020204" pitchFamily="34" charset="0"/>
              </a:rPr>
              <a:t>type</a:t>
            </a:r>
            <a:r>
              <a:rPr lang="fr-FR" sz="900" dirty="0">
                <a:latin typeface="Arial" panose="020B0604020202020204" pitchFamily="34" charset="0"/>
                <a:cs typeface="Arial" panose="020B0604020202020204" pitchFamily="34" charset="0"/>
              </a:rPr>
              <a:t> (articles, présentations, voire, selon les réseaux, billets de blogs, posters, production pédagogique, sets de données… : pas nécessairement des articles de revues en </a:t>
            </a:r>
            <a:r>
              <a:rPr lang="fr-FR" sz="900" i="1" dirty="0" err="1">
                <a:latin typeface="Arial" panose="020B0604020202020204" pitchFamily="34" charset="0"/>
                <a:cs typeface="Arial" panose="020B0604020202020204" pitchFamily="34" charset="0"/>
              </a:rPr>
              <a:t>peer-review</a:t>
            </a:r>
            <a:r>
              <a:rPr lang="fr-FR" sz="900" dirty="0">
                <a:latin typeface="Arial" panose="020B0604020202020204" pitchFamily="34" charset="0"/>
                <a:cs typeface="Arial" panose="020B0604020202020204" pitchFamily="34" charset="0"/>
              </a:rPr>
              <a:t>) </a:t>
            </a:r>
          </a:p>
          <a:p>
            <a:pPr marL="266695" lvl="2" indent="-85724">
              <a:buFontTx/>
              <a:buChar char="-"/>
            </a:pPr>
            <a:r>
              <a:rPr lang="fr-FR" sz="900" dirty="0">
                <a:latin typeface="Arial" panose="020B0604020202020204" pitchFamily="34" charset="0"/>
                <a:cs typeface="Arial" panose="020B0604020202020204" pitchFamily="34" charset="0"/>
              </a:rPr>
              <a:t> lors de la création d’un profil sur ResearchGate, le service propose une liste de publications, à partir des informations trouvées sur des bases de données scientifiques : à valider</a:t>
            </a:r>
          </a:p>
          <a:p>
            <a:pPr marL="266695" lvl="2" indent="-85724">
              <a:buFontTx/>
              <a:buChar char="-"/>
            </a:pPr>
            <a:r>
              <a:rPr lang="fr-FR" sz="900" dirty="0">
                <a:latin typeface="Arial" panose="020B0604020202020204" pitchFamily="34" charset="0"/>
                <a:cs typeface="Arial" panose="020B0604020202020204" pitchFamily="34" charset="0"/>
              </a:rPr>
              <a:t> notification lors d’une nouvelle parution de publication à tous les co-auteurs</a:t>
            </a:r>
          </a:p>
          <a:p>
            <a:pPr marL="266695" lvl="2" indent="-85724">
              <a:buFontTx/>
              <a:buChar char="-"/>
            </a:pPr>
            <a:r>
              <a:rPr lang="fr-FR" sz="900" dirty="0">
                <a:latin typeface="Arial" panose="020B0604020202020204" pitchFamily="34" charset="0"/>
                <a:cs typeface="Arial" panose="020B0604020202020204" pitchFamily="34" charset="0"/>
              </a:rPr>
              <a:t> possibilité de déposer ses propres publications</a:t>
            </a:r>
          </a:p>
          <a:p>
            <a:pPr marL="92073" lvl="1" indent="-92073"/>
            <a:r>
              <a:rPr lang="fr-FR" sz="900" dirty="0">
                <a:latin typeface="Arial" panose="020B0604020202020204" pitchFamily="34" charset="0"/>
                <a:cs typeface="Arial" panose="020B0604020202020204" pitchFamily="34" charset="0"/>
              </a:rPr>
              <a:t>+ </a:t>
            </a:r>
            <a:r>
              <a:rPr lang="fr-FR" sz="900" b="1" dirty="0">
                <a:latin typeface="Arial" panose="020B0604020202020204" pitchFamily="34" charset="0"/>
                <a:cs typeface="Arial" panose="020B0604020202020204" pitchFamily="34" charset="0"/>
              </a:rPr>
              <a:t>possibilité d’indiquer les réseaux sociaux dans la signature des mails </a:t>
            </a:r>
            <a:r>
              <a:rPr lang="fr-FR" sz="900" dirty="0">
                <a:latin typeface="Arial" panose="020B0604020202020204" pitchFamily="34" charset="0"/>
                <a:cs typeface="Arial" panose="020B0604020202020204" pitchFamily="34" charset="0"/>
              </a:rPr>
              <a:t>(cf. @... pour le compte Twitter)</a:t>
            </a:r>
          </a:p>
          <a:p>
            <a:endParaRPr lang="fr-FR" sz="900" b="1" dirty="0"/>
          </a:p>
          <a:p>
            <a:pPr marL="0" lvl="3">
              <a:defRPr/>
            </a:pPr>
            <a:r>
              <a:rPr lang="fr-FR" sz="900" b="1" dirty="0">
                <a:latin typeface="Arial" panose="020B0604020202020204" pitchFamily="34" charset="0"/>
                <a:cs typeface="Arial" panose="020B0604020202020204" pitchFamily="34" charset="0"/>
              </a:rPr>
              <a:t>Buts</a:t>
            </a:r>
          </a:p>
          <a:p>
            <a:pPr marL="180972" indent="-95248" defTabSz="914384">
              <a:buFontTx/>
              <a:buChar char="-"/>
              <a:defRPr/>
            </a:pPr>
            <a:r>
              <a:rPr lang="fr-FR" sz="900" dirty="0"/>
              <a:t>assurer son </a:t>
            </a:r>
            <a:r>
              <a:rPr lang="fr-FR" sz="900" b="1" dirty="0"/>
              <a:t>autopromotion</a:t>
            </a:r>
            <a:r>
              <a:rPr lang="fr-FR" sz="900" dirty="0"/>
              <a:t> (recherches en cours, interventions, publications, prix…)</a:t>
            </a:r>
          </a:p>
          <a:p>
            <a:pPr marL="180972" indent="-95248" defTabSz="914384">
              <a:buFontTx/>
              <a:buChar char="-"/>
              <a:defRPr/>
            </a:pPr>
            <a:r>
              <a:rPr lang="fr-FR" sz="900" dirty="0"/>
              <a:t>s’ouvrir en dehors du cadre de sa discipline (</a:t>
            </a:r>
            <a:r>
              <a:rPr lang="fr-FR" sz="900" dirty="0">
                <a:sym typeface="Wingdings" panose="05000000000000000000" pitchFamily="2" charset="2"/>
              </a:rPr>
              <a:t> développement de l’</a:t>
            </a:r>
            <a:r>
              <a:rPr lang="fr-FR" sz="900" b="1" dirty="0">
                <a:sym typeface="Wingdings" panose="05000000000000000000" pitchFamily="2" charset="2"/>
              </a:rPr>
              <a:t>interdisciplinarité</a:t>
            </a:r>
            <a:r>
              <a:rPr lang="fr-FR" sz="900" dirty="0">
                <a:sym typeface="Wingdings" panose="05000000000000000000" pitchFamily="2" charset="2"/>
              </a:rPr>
              <a:t> ?)</a:t>
            </a:r>
          </a:p>
          <a:p>
            <a:pPr marL="180972" indent="-95248" defTabSz="914384">
              <a:buFontTx/>
              <a:buChar char="-"/>
              <a:defRPr/>
            </a:pPr>
            <a:r>
              <a:rPr lang="fr-FR" sz="900" dirty="0"/>
              <a:t>permet en plus de présenter l’</a:t>
            </a:r>
            <a:r>
              <a:rPr lang="fr-FR" sz="900" b="1" dirty="0"/>
              <a:t>information rapidement</a:t>
            </a:r>
            <a:r>
              <a:rPr lang="fr-FR" sz="900" dirty="0"/>
              <a:t> (intéressant pour les articles les plus récents et/ou les articles mis sur des archives ouvertes, qui ne seront pas publiés dans les revues avant plusieurs mois puis référencés sur les bases de données encore plus tard</a:t>
            </a:r>
            <a:r>
              <a:rPr lang="fr-FR" sz="900" dirty="0" smtClean="0"/>
              <a:t>)</a:t>
            </a:r>
          </a:p>
          <a:p>
            <a:pPr marL="85724" indent="0" defTabSz="914384">
              <a:buFontTx/>
              <a:buNone/>
              <a:defRPr/>
            </a:pPr>
            <a:endParaRPr lang="fr-FR" sz="900" dirty="0" smtClean="0">
              <a:latin typeface="Arial" panose="020B0604020202020204" pitchFamily="34" charset="0"/>
              <a:cs typeface="Arial" panose="020B0604020202020204" pitchFamily="34" charset="0"/>
            </a:endParaRPr>
          </a:p>
          <a:p>
            <a:r>
              <a:rPr lang="fr-FR" b="1" dirty="0" smtClean="0"/>
              <a:t>Création du réseau</a:t>
            </a:r>
            <a:r>
              <a:rPr lang="fr-FR" dirty="0" smtClean="0"/>
              <a:t> : 3 façons de procéder :</a:t>
            </a:r>
          </a:p>
          <a:p>
            <a:pPr marL="180972" indent="-95248"/>
            <a:r>
              <a:rPr lang="fr-FR" dirty="0" smtClean="0"/>
              <a:t>- recherche (par moteurs des services ou via une recherche sur Google avec l’opérateur site: )</a:t>
            </a:r>
          </a:p>
          <a:p>
            <a:pPr marL="180972" indent="-95248"/>
            <a:r>
              <a:rPr lang="fr-FR" dirty="0" smtClean="0"/>
              <a:t>- abonnements aux comptes et voir les abonnements/abonnés de ces comptes</a:t>
            </a:r>
          </a:p>
          <a:p>
            <a:pPr marL="180972" indent="-95248"/>
            <a:r>
              <a:rPr lang="fr-FR" dirty="0" smtClean="0"/>
              <a:t>- suggestions automatiques des services pour trouver de nouveaux comptes, de nouveaux </a:t>
            </a:r>
            <a:r>
              <a:rPr lang="fr-FR" i="1" dirty="0" err="1" smtClean="0"/>
              <a:t>papers</a:t>
            </a:r>
            <a:r>
              <a:rPr lang="fr-FR" dirty="0" smtClean="0"/>
              <a:t>, etc.</a:t>
            </a:r>
          </a:p>
          <a:p>
            <a:pPr marL="266695" lvl="1" indent="-95248">
              <a:defRPr/>
            </a:pPr>
            <a:r>
              <a:rPr lang="fr-FR" sz="900" dirty="0" smtClean="0">
                <a:latin typeface="Arial" panose="020B0604020202020204" pitchFamily="34" charset="0"/>
                <a:cs typeface="Arial" panose="020B0604020202020204" pitchFamily="34" charset="0"/>
                <a:sym typeface="Wingdings" panose="05000000000000000000" pitchFamily="2" charset="2"/>
              </a:rPr>
              <a:t> </a:t>
            </a:r>
            <a:r>
              <a:rPr lang="fr-FR" sz="900" b="1" dirty="0" smtClean="0">
                <a:latin typeface="Arial" panose="020B0604020202020204" pitchFamily="34" charset="0"/>
                <a:cs typeface="Arial" panose="020B0604020202020204" pitchFamily="34" charset="0"/>
              </a:rPr>
              <a:t>ne pas tout accepter : mieux vaut bien cerner son réseau (personnes connues, rencontrées, etc.) et le constituer au fur et à mesure (élargissement graduel)</a:t>
            </a:r>
          </a:p>
          <a:p>
            <a:pPr marL="0" lvl="1">
              <a:defRPr/>
            </a:pPr>
            <a:endParaRPr lang="fr-FR" sz="900" dirty="0" smtClean="0">
              <a:latin typeface="Arial" panose="020B0604020202020204" pitchFamily="34" charset="0"/>
              <a:cs typeface="Arial" panose="020B0604020202020204" pitchFamily="34" charset="0"/>
            </a:endParaRPr>
          </a:p>
          <a:p>
            <a:pPr marL="0" lvl="1">
              <a:defRPr/>
            </a:pPr>
            <a:r>
              <a:rPr lang="fr-FR" sz="900" dirty="0" smtClean="0">
                <a:latin typeface="Arial" panose="020B0604020202020204" pitchFamily="34" charset="0"/>
                <a:cs typeface="Arial" panose="020B0604020202020204" pitchFamily="34" charset="0"/>
              </a:rPr>
              <a:t>Outil de </a:t>
            </a:r>
            <a:r>
              <a:rPr lang="fr-FR" sz="900" b="1" dirty="0" smtClean="0">
                <a:latin typeface="Arial" panose="020B0604020202020204" pitchFamily="34" charset="0"/>
                <a:cs typeface="Arial" panose="020B0604020202020204" pitchFamily="34" charset="0"/>
              </a:rPr>
              <a:t>réseautage</a:t>
            </a:r>
            <a:r>
              <a:rPr lang="fr-FR" sz="900" dirty="0" smtClean="0">
                <a:latin typeface="Arial" panose="020B0604020202020204" pitchFamily="34" charset="0"/>
                <a:cs typeface="Arial" panose="020B0604020202020204" pitchFamily="34" charset="0"/>
              </a:rPr>
              <a:t> : </a:t>
            </a:r>
          </a:p>
          <a:p>
            <a:pPr marL="180972" lvl="3" indent="-92073">
              <a:buFontTx/>
              <a:buChar char="-"/>
              <a:defRPr/>
            </a:pPr>
            <a:r>
              <a:rPr lang="fr-FR" sz="900" dirty="0" smtClean="0">
                <a:latin typeface="Arial" panose="020B0604020202020204" pitchFamily="34" charset="0"/>
                <a:cs typeface="Arial" panose="020B0604020202020204" pitchFamily="34" charset="0"/>
              </a:rPr>
              <a:t>prise de contact de manière plus informelle que par les CV traditionnels</a:t>
            </a:r>
          </a:p>
          <a:p>
            <a:pPr marL="180972" lvl="3" indent="-92073">
              <a:buFontTx/>
              <a:buChar char="-"/>
              <a:defRPr/>
            </a:pPr>
            <a:r>
              <a:rPr lang="fr-FR" sz="900" dirty="0" smtClean="0">
                <a:latin typeface="Arial" panose="020B0604020202020204" pitchFamily="34" charset="0"/>
                <a:cs typeface="Arial" panose="020B0604020202020204" pitchFamily="34" charset="0"/>
              </a:rPr>
              <a:t>on recrute autant un CV et des compétences qu’un réseau</a:t>
            </a:r>
          </a:p>
          <a:p>
            <a:pPr marL="180972" lvl="3" indent="-92073">
              <a:buFontTx/>
              <a:buChar char="-"/>
              <a:defRPr/>
            </a:pPr>
            <a:r>
              <a:rPr lang="fr-FR" sz="900" dirty="0" smtClean="0">
                <a:latin typeface="Arial" panose="020B0604020202020204" pitchFamily="34" charset="0"/>
                <a:cs typeface="Arial" panose="020B0604020202020204" pitchFamily="34" charset="0"/>
              </a:rPr>
              <a:t>carnet d’adresses dynamique (garder le contact malgré les changements de postes)</a:t>
            </a:r>
          </a:p>
          <a:p>
            <a:endParaRPr lang="fr-FR" dirty="0" smtClean="0"/>
          </a:p>
          <a:p>
            <a:r>
              <a:rPr lang="fr-FR" b="1" dirty="0" smtClean="0"/>
              <a:t>Conseils</a:t>
            </a:r>
          </a:p>
          <a:p>
            <a:r>
              <a:rPr lang="fr-FR" dirty="0" smtClean="0"/>
              <a:t>- </a:t>
            </a:r>
            <a:r>
              <a:rPr lang="fr-FR" b="1" dirty="0" smtClean="0"/>
              <a:t>ne pas être seulement passif</a:t>
            </a:r>
            <a:r>
              <a:rPr lang="fr-FR" dirty="0" smtClean="0"/>
              <a:t>, mais contribuer aux échanges (cf. systèmes de questions/réponses des réseaux sociaux académiques ; abonnements</a:t>
            </a:r>
            <a:r>
              <a:rPr lang="fr-FR" baseline="0" dirty="0" smtClean="0"/>
              <a:t> à des groupes</a:t>
            </a:r>
            <a:r>
              <a:rPr lang="fr-FR" dirty="0" smtClean="0"/>
              <a:t>)</a:t>
            </a:r>
          </a:p>
          <a:p>
            <a:pPr marL="0" indent="0"/>
            <a:r>
              <a:rPr lang="fr-FR" dirty="0" smtClean="0"/>
              <a:t>- insertion dans la communauté : </a:t>
            </a:r>
          </a:p>
          <a:p>
            <a:pPr marL="171447" indent="-85724">
              <a:buFontTx/>
              <a:buChar char="-"/>
            </a:pPr>
            <a:r>
              <a:rPr lang="fr-FR" dirty="0" smtClean="0"/>
              <a:t> répondre aux questions (se présenter comme expert, un relais d’information)</a:t>
            </a:r>
          </a:p>
          <a:p>
            <a:pPr marL="171447" indent="-85724">
              <a:buFontTx/>
              <a:buChar char="-"/>
            </a:pPr>
            <a:r>
              <a:rPr lang="fr-FR" dirty="0" smtClean="0"/>
              <a:t> profiter</a:t>
            </a:r>
            <a:r>
              <a:rPr lang="fr-FR" baseline="0" dirty="0" smtClean="0"/>
              <a:t> de la communauté pour rechercher des informations</a:t>
            </a:r>
          </a:p>
          <a:p>
            <a:r>
              <a:rPr lang="fr-FR" baseline="0" dirty="0" smtClean="0">
                <a:sym typeface="Wingdings" panose="05000000000000000000" pitchFamily="2" charset="2"/>
              </a:rPr>
              <a:t> </a:t>
            </a:r>
            <a:r>
              <a:rPr lang="fr-FR" b="1" baseline="0" dirty="0" err="1" smtClean="0">
                <a:sym typeface="Wingdings" panose="05000000000000000000" pitchFamily="2" charset="2"/>
              </a:rPr>
              <a:t>co</a:t>
            </a:r>
            <a:r>
              <a:rPr lang="fr-FR" b="1" baseline="0" dirty="0" smtClean="0">
                <a:sym typeface="Wingdings" panose="05000000000000000000" pitchFamily="2" charset="2"/>
              </a:rPr>
              <a:t>-construire le savoir</a:t>
            </a:r>
            <a:r>
              <a:rPr lang="fr-FR" baseline="0" dirty="0" smtClean="0">
                <a:sym typeface="Wingdings" panose="05000000000000000000" pitchFamily="2" charset="2"/>
              </a:rPr>
              <a:t> selon des temporalités plus rapides que les anciens réseaux</a:t>
            </a:r>
            <a:endParaRPr lang="fr-FR" baseline="0" dirty="0" smtClean="0"/>
          </a:p>
          <a:p>
            <a:r>
              <a:rPr lang="fr-FR" baseline="0" dirty="0" smtClean="0"/>
              <a:t>mais ne sont pas véritablement des outils d’échange et de collaboration (cf. suppression de ce système pour Academia, cf. http://urfistinfo.hypotheses.org/2896)</a:t>
            </a:r>
          </a:p>
          <a:p>
            <a:endParaRPr lang="fr-FR" baseline="0" dirty="0" smtClean="0"/>
          </a:p>
          <a:p>
            <a:r>
              <a:rPr lang="fr-FR" baseline="0" dirty="0" smtClean="0"/>
              <a:t>! : attention à ne pas négliger les </a:t>
            </a:r>
            <a:r>
              <a:rPr lang="fr-FR" b="1" baseline="0" dirty="0" smtClean="0"/>
              <a:t>autres formes d’information</a:t>
            </a:r>
            <a:r>
              <a:rPr lang="fr-FR" baseline="0" dirty="0" smtClean="0"/>
              <a:t> (listes de diffusion, forums…) et valable également sur les réseaux sociaux généralistes à destination des journalistes et du grand public</a:t>
            </a:r>
            <a:endParaRPr lang="fr-FR" dirty="0" smtClean="0"/>
          </a:p>
          <a:p>
            <a:pPr marL="85724" indent="0" defTabSz="914384">
              <a:buFontTx/>
              <a:buNone/>
              <a:defRPr/>
            </a:pPr>
            <a:endParaRPr lang="fr-FR" sz="800" dirty="0">
              <a:latin typeface="Arial" panose="020B0604020202020204" pitchFamily="34" charset="0"/>
              <a:cs typeface="Arial" panose="020B0604020202020204" pitchFamily="34" charset="0"/>
            </a:endParaRPr>
          </a:p>
          <a:p>
            <a:pPr marL="525454" indent="-171447">
              <a:buFont typeface="Wingdings" panose="05000000000000000000" pitchFamily="2" charset="2"/>
              <a:buChar char="à"/>
            </a:pPr>
            <a:endParaRPr lang="fr-FR" sz="800" dirty="0"/>
          </a:p>
          <a:p>
            <a:pPr marL="263520" indent="-171447">
              <a:buFontTx/>
              <a:buChar char="-"/>
              <a:tabLst>
                <a:tab pos="92073" algn="l"/>
              </a:tabLst>
            </a:pPr>
            <a:endParaRPr lang="fr-FR" sz="800" dirty="0"/>
          </a:p>
          <a:p>
            <a:endParaRPr lang="fr-FR" sz="80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a:t>30</a:t>
            </a:fld>
            <a:endParaRPr lang="fr-FR" dirty="0"/>
          </a:p>
        </p:txBody>
      </p:sp>
    </p:spTree>
    <p:extLst>
      <p:ext uri="{BB962C8B-B14F-4D97-AF65-F5344CB8AC3E}">
        <p14:creationId xmlns:p14="http://schemas.microsoft.com/office/powerpoint/2010/main" val="2083465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smtClean="0"/>
              <a:t>Recherche d’une personne </a:t>
            </a:r>
            <a:r>
              <a:rPr lang="fr-FR" sz="900" dirty="0" smtClean="0"/>
              <a:t>: recherche avant tout </a:t>
            </a:r>
            <a:r>
              <a:rPr lang="fr-FR" sz="900" i="1" dirty="0" smtClean="0"/>
              <a:t>via </a:t>
            </a:r>
            <a:r>
              <a:rPr lang="fr-FR" sz="900" dirty="0" smtClean="0"/>
              <a:t>un moteur de recherche (Google) par son nom et/ou des </a:t>
            </a:r>
            <a:r>
              <a:rPr lang="fr-FR" sz="900" b="1" dirty="0" smtClean="0"/>
              <a:t>mots-clés</a:t>
            </a:r>
            <a:r>
              <a:rPr lang="fr-FR" sz="900" dirty="0" smtClean="0"/>
              <a:t> (thématiques de recherche, mots du sujet de thèse, etc.)</a:t>
            </a:r>
          </a:p>
          <a:p>
            <a:endParaRPr lang="fr-FR" sz="900" b="1" dirty="0"/>
          </a:p>
          <a:p>
            <a:r>
              <a:rPr lang="fr-FR" sz="900" b="1" dirty="0" smtClean="0"/>
              <a:t>Fonctionnement des moteurs de recherche </a:t>
            </a:r>
            <a:r>
              <a:rPr lang="fr-FR" sz="900" dirty="0" smtClean="0"/>
              <a:t>: classement</a:t>
            </a:r>
            <a:r>
              <a:rPr lang="fr-FR" sz="900" baseline="0" dirty="0" smtClean="0"/>
              <a:t> des résultats (référencement) en fonction des mots-clés et des liens URL</a:t>
            </a:r>
            <a:br>
              <a:rPr lang="fr-FR" sz="900" baseline="0" dirty="0" smtClean="0"/>
            </a:br>
            <a:endParaRPr lang="fr-FR" sz="900" baseline="0" dirty="0" smtClean="0"/>
          </a:p>
          <a:p>
            <a:r>
              <a:rPr lang="fr-FR" sz="900" baseline="0" dirty="0" smtClean="0"/>
              <a:t>Pour être mieux visible :</a:t>
            </a:r>
          </a:p>
          <a:p>
            <a:pPr marL="177800" indent="-88900"/>
            <a:r>
              <a:rPr lang="fr-FR" sz="900" baseline="0" dirty="0" smtClean="0"/>
              <a:t>- utiliser des </a:t>
            </a:r>
            <a:r>
              <a:rPr lang="fr-FR" sz="900" b="1" baseline="0" dirty="0" smtClean="0"/>
              <a:t>mots-clés ciblés</a:t>
            </a:r>
            <a:r>
              <a:rPr lang="fr-FR" sz="900" baseline="0" dirty="0" smtClean="0"/>
              <a:t>, voire les multiplier et les traduire dans les différentes langues maîtrisées</a:t>
            </a:r>
            <a:br>
              <a:rPr lang="fr-FR" sz="900" baseline="0" dirty="0" smtClean="0"/>
            </a:br>
            <a:r>
              <a:rPr lang="fr-FR" sz="900" baseline="0" dirty="0" smtClean="0"/>
              <a:t>! dans Academia, il n’y a pas de liste arrêtée des </a:t>
            </a:r>
            <a:r>
              <a:rPr lang="fr-FR" sz="900" i="1" baseline="0" dirty="0" err="1" smtClean="0"/>
              <a:t>research</a:t>
            </a:r>
            <a:r>
              <a:rPr lang="fr-FR" sz="900" i="1" baseline="0" dirty="0" smtClean="0"/>
              <a:t> </a:t>
            </a:r>
            <a:r>
              <a:rPr lang="fr-FR" sz="900" i="1" baseline="0" dirty="0" err="1" smtClean="0"/>
              <a:t>interests</a:t>
            </a:r>
            <a:r>
              <a:rPr lang="fr-FR" sz="900" i="0" baseline="0" dirty="0" smtClean="0"/>
              <a:t> (près de 2 M. actuellement avec synonymes, variantes orthographiques, traductions, voire fautes d’orthographe) </a:t>
            </a:r>
            <a:r>
              <a:rPr lang="fr-FR" sz="900" i="0" baseline="0" dirty="0" smtClean="0">
                <a:sym typeface="Wingdings" panose="05000000000000000000" pitchFamily="2" charset="2"/>
              </a:rPr>
              <a:t> essayer de repérer les différents mots-clés correspondant à la même idée</a:t>
            </a:r>
          </a:p>
          <a:p>
            <a:pPr marL="177800" indent="-88900"/>
            <a:r>
              <a:rPr lang="fr-FR" sz="900" i="0" baseline="0" dirty="0" smtClean="0">
                <a:sym typeface="Wingdings" panose="05000000000000000000" pitchFamily="2" charset="2"/>
              </a:rPr>
              <a:t>- </a:t>
            </a:r>
            <a:r>
              <a:rPr lang="fr-FR" sz="900" b="1" i="0" baseline="0" dirty="0" smtClean="0">
                <a:sym typeface="Wingdings" panose="05000000000000000000" pitchFamily="2" charset="2"/>
              </a:rPr>
              <a:t>jouer sur les liens </a:t>
            </a:r>
            <a:r>
              <a:rPr lang="fr-FR" sz="900" i="0" baseline="0" dirty="0" smtClean="0">
                <a:sym typeface="Wingdings" panose="05000000000000000000" pitchFamily="2" charset="2"/>
              </a:rPr>
              <a:t>: les moteurs de recherche classent les pages internet en fonction des liens qui arrivent ou qui partent d’une page</a:t>
            </a:r>
          </a:p>
          <a:p>
            <a:pPr marL="260350" indent="-171450">
              <a:buFont typeface="Wingdings" panose="05000000000000000000" pitchFamily="2" charset="2"/>
              <a:buChar char="à"/>
            </a:pPr>
            <a:r>
              <a:rPr lang="fr-FR" sz="900" dirty="0" smtClean="0">
                <a:sym typeface="Wingdings" panose="05000000000000000000" pitchFamily="2" charset="2"/>
              </a:rPr>
              <a:t>multiplier</a:t>
            </a:r>
            <a:r>
              <a:rPr lang="fr-FR" sz="900" baseline="0" dirty="0" smtClean="0">
                <a:sym typeface="Wingdings" panose="05000000000000000000" pitchFamily="2" charset="2"/>
              </a:rPr>
              <a:t> les liens entre les différents profils en ligne, cf. </a:t>
            </a:r>
            <a:r>
              <a:rPr lang="fr-FR" sz="900" dirty="0">
                <a:sym typeface="Wingdings" panose="05000000000000000000" pitchFamily="2" charset="2"/>
              </a:rPr>
              <a:t>exemple http://</a:t>
            </a:r>
            <a:r>
              <a:rPr lang="fr-FR" sz="900" dirty="0" smtClean="0">
                <a:sym typeface="Wingdings" panose="05000000000000000000" pitchFamily="2" charset="2"/>
              </a:rPr>
              <a:t>ehess.academia.edu/ClydePlumauzille : </a:t>
            </a:r>
            <a:r>
              <a:rPr lang="fr-FR" sz="900" baseline="0" dirty="0" smtClean="0">
                <a:sym typeface="Wingdings" panose="05000000000000000000" pitchFamily="2" charset="2"/>
              </a:rPr>
              <a:t>lien d’Academia vers la page institutionnelle et le blog, et réciproquement</a:t>
            </a:r>
          </a:p>
        </p:txBody>
      </p:sp>
      <p:sp>
        <p:nvSpPr>
          <p:cNvPr id="4" name="Espace réservé du numéro de diapositive 3"/>
          <p:cNvSpPr>
            <a:spLocks noGrp="1"/>
          </p:cNvSpPr>
          <p:nvPr>
            <p:ph type="sldNum" sz="quarter" idx="10"/>
          </p:nvPr>
        </p:nvSpPr>
        <p:spPr/>
        <p:txBody>
          <a:bodyPr/>
          <a:lstStyle/>
          <a:p>
            <a:fld id="{00FF211A-108C-4B19-B565-52686407441B}" type="slidenum">
              <a:rPr lang="fr-FR" smtClean="0"/>
              <a:t>31</a:t>
            </a:fld>
            <a:endParaRPr lang="fr-FR"/>
          </a:p>
        </p:txBody>
      </p:sp>
    </p:spTree>
    <p:extLst>
      <p:ext uri="{BB962C8B-B14F-4D97-AF65-F5344CB8AC3E}">
        <p14:creationId xmlns:p14="http://schemas.microsoft.com/office/powerpoint/2010/main" val="3643862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ym typeface="Wingdings" panose="05000000000000000000" pitchFamily="2" charset="2"/>
              </a:rPr>
              <a:t>Réseaux sociaux = </a:t>
            </a:r>
            <a:r>
              <a:rPr lang="fr-FR" b="1" dirty="0" smtClean="0">
                <a:sym typeface="Wingdings" panose="05000000000000000000" pitchFamily="2" charset="2"/>
              </a:rPr>
              <a:t>perte de temps </a:t>
            </a:r>
            <a:r>
              <a:rPr lang="fr-FR" dirty="0" smtClean="0">
                <a:sym typeface="Wingdings" panose="05000000000000000000" pitchFamily="2" charset="2"/>
              </a:rPr>
              <a:t>? </a:t>
            </a:r>
            <a:r>
              <a:rPr lang="fr-FR" b="0" dirty="0" smtClean="0">
                <a:sym typeface="Wingdings" panose="05000000000000000000" pitchFamily="2" charset="2"/>
              </a:rPr>
              <a:t>: </a:t>
            </a:r>
            <a:r>
              <a:rPr lang="fr-FR" b="1" dirty="0" smtClean="0">
                <a:sym typeface="Wingdings" panose="05000000000000000000" pitchFamily="2" charset="2"/>
              </a:rPr>
              <a:t>faut-il (et peut-on) être partout ?</a:t>
            </a:r>
          </a:p>
          <a:p>
            <a:pPr marL="177800" indent="-88900"/>
            <a:r>
              <a:rPr lang="fr-FR" dirty="0" smtClean="0">
                <a:sym typeface="Wingdings" panose="05000000000000000000" pitchFamily="2" charset="2"/>
              </a:rPr>
              <a:t>- problème de l’</a:t>
            </a:r>
            <a:r>
              <a:rPr lang="fr-FR" b="1" dirty="0" smtClean="0">
                <a:sym typeface="Wingdings" panose="05000000000000000000" pitchFamily="2" charset="2"/>
              </a:rPr>
              <a:t>alimentation</a:t>
            </a:r>
            <a:r>
              <a:rPr lang="fr-FR" dirty="0" smtClean="0">
                <a:sym typeface="Wingdings" panose="05000000000000000000" pitchFamily="2" charset="2"/>
              </a:rPr>
              <a:t> : généralement peu de possibilité d’alimentation croisée</a:t>
            </a:r>
          </a:p>
          <a:p>
            <a:pPr marL="260350" indent="-171450">
              <a:buFont typeface="Wingdings" panose="05000000000000000000" pitchFamily="2" charset="2"/>
              <a:buChar char="à"/>
            </a:pPr>
            <a:r>
              <a:rPr lang="fr-FR" dirty="0" smtClean="0">
                <a:sym typeface="Wingdings" panose="05000000000000000000" pitchFamily="2" charset="2"/>
              </a:rPr>
              <a:t>risque d’une mise à jour aléatoire et donc d’une </a:t>
            </a:r>
            <a:r>
              <a:rPr lang="fr-FR" b="1" dirty="0" smtClean="0">
                <a:sym typeface="Wingdings" panose="05000000000000000000" pitchFamily="2" charset="2"/>
              </a:rPr>
              <a:t>mauvaise image </a:t>
            </a:r>
            <a:r>
              <a:rPr lang="fr-FR" dirty="0" smtClean="0">
                <a:sym typeface="Wingdings" panose="05000000000000000000" pitchFamily="2" charset="2"/>
              </a:rPr>
              <a:t>(le manque de cohérence entre ce qu’il voit sur un CV et en ligne est le premier élément négatif pour un recruteur)</a:t>
            </a:r>
          </a:p>
          <a:p>
            <a:pPr marL="260350" indent="-171450">
              <a:buFont typeface="Wingdings" panose="05000000000000000000" pitchFamily="2" charset="2"/>
              <a:buChar char="à"/>
            </a:pPr>
            <a:r>
              <a:rPr lang="fr-FR" dirty="0" smtClean="0"/>
              <a:t>ne </a:t>
            </a:r>
            <a:r>
              <a:rPr lang="fr-FR" dirty="0"/>
              <a:t>pas y passer plus de temps que nécessaire et en connaissance de cause (temps, « retour sur investissement »…) : attention aux a priori (« il/elle n’a que ça à faire… ») </a:t>
            </a:r>
          </a:p>
          <a:p>
            <a:pPr marL="88900"/>
            <a:r>
              <a:rPr lang="fr-FR" dirty="0" smtClean="0">
                <a:sym typeface="Wingdings" panose="05000000000000000000" pitchFamily="2" charset="2"/>
              </a:rPr>
              <a:t>	</a:t>
            </a:r>
          </a:p>
          <a:p>
            <a:r>
              <a:rPr lang="fr-FR" b="1" dirty="0" smtClean="0">
                <a:sym typeface="Wingdings" panose="05000000000000000000" pitchFamily="2" charset="2"/>
              </a:rPr>
              <a:t>Rationalisation</a:t>
            </a:r>
          </a:p>
          <a:p>
            <a:pPr marL="180975" indent="-95250"/>
            <a:r>
              <a:rPr lang="fr-FR" dirty="0" smtClean="0">
                <a:sym typeface="Wingdings" panose="05000000000000000000" pitchFamily="2" charset="2"/>
              </a:rPr>
              <a:t>- </a:t>
            </a:r>
            <a:r>
              <a:rPr lang="fr-FR" b="1" dirty="0" smtClean="0">
                <a:sym typeface="Wingdings" panose="05000000000000000000" pitchFamily="2" charset="2"/>
              </a:rPr>
              <a:t>privilégier quelques services </a:t>
            </a:r>
            <a:r>
              <a:rPr lang="fr-FR" dirty="0" smtClean="0">
                <a:sym typeface="Wingdings" panose="05000000000000000000" pitchFamily="2" charset="2"/>
              </a:rPr>
              <a:t>seulement qui seront complets et mis à jour et n’utiliser les autres qu’</a:t>
            </a:r>
            <a:r>
              <a:rPr lang="fr-FR" i="1" dirty="0" smtClean="0">
                <a:sym typeface="Wingdings" panose="05000000000000000000" pitchFamily="2" charset="2"/>
              </a:rPr>
              <a:t>a minima </a:t>
            </a:r>
            <a:r>
              <a:rPr lang="fr-FR" dirty="0" smtClean="0">
                <a:sym typeface="Wingdings" panose="05000000000000000000" pitchFamily="2" charset="2"/>
              </a:rPr>
              <a:t>(ex. : renseignement des domaines de recherche et signalement de 2-3 travaux importants, </a:t>
            </a:r>
            <a:r>
              <a:rPr lang="fr-FR" i="1" dirty="0" smtClean="0">
                <a:sym typeface="Wingdings" panose="05000000000000000000" pitchFamily="2" charset="2"/>
              </a:rPr>
              <a:t>landing</a:t>
            </a:r>
            <a:r>
              <a:rPr lang="fr-FR" i="1" baseline="0" dirty="0" smtClean="0">
                <a:sym typeface="Wingdings" panose="05000000000000000000" pitchFamily="2" charset="2"/>
              </a:rPr>
              <a:t> pag</a:t>
            </a:r>
            <a:r>
              <a:rPr lang="fr-FR" baseline="0" dirty="0" smtClean="0">
                <a:sym typeface="Wingdings" panose="05000000000000000000" pitchFamily="2" charset="2"/>
              </a:rPr>
              <a:t>e vers la page vraiment alimentée</a:t>
            </a:r>
            <a:r>
              <a:rPr lang="fr-FR" dirty="0" smtClean="0">
                <a:sym typeface="Wingdings" panose="05000000000000000000" pitchFamily="2" charset="2"/>
              </a:rPr>
              <a:t>)</a:t>
            </a:r>
          </a:p>
          <a:p>
            <a:pPr marL="180975" indent="-95250"/>
            <a:r>
              <a:rPr lang="fr-FR" dirty="0" smtClean="0">
                <a:sym typeface="Wingdings" panose="05000000000000000000" pitchFamily="2" charset="2"/>
              </a:rPr>
              <a:t>dans l’exemple, la page Academia n’est en fait qu’un moyen 1° de réserver son profil sur le service et 2° de proposer un lien vers le site véritablement utilisé (ici le site personnel)</a:t>
            </a:r>
          </a:p>
          <a:p>
            <a:pPr marL="180975" indent="-95250"/>
            <a:endParaRPr lang="fr-FR" dirty="0" smtClean="0">
              <a:sym typeface="Wingdings" panose="05000000000000000000" pitchFamily="2" charset="2"/>
            </a:endParaRPr>
          </a:p>
          <a:p>
            <a:pPr marL="257175" indent="-171450">
              <a:buFont typeface="Wingdings" panose="05000000000000000000" pitchFamily="2" charset="2"/>
              <a:buChar char="à"/>
            </a:pPr>
            <a:r>
              <a:rPr lang="fr-FR" b="1" dirty="0" smtClean="0">
                <a:sym typeface="Wingdings" panose="05000000000000000000" pitchFamily="2" charset="2"/>
              </a:rPr>
              <a:t>on se sert de la visibilité des réseaux sociaux pour être soi-même visible </a:t>
            </a:r>
            <a:r>
              <a:rPr lang="fr-FR" dirty="0" smtClean="0">
                <a:sym typeface="Wingdings" panose="05000000000000000000" pitchFamily="2" charset="2"/>
              </a:rPr>
              <a:t>(au début, un profil Academia est souvent plus visible qu’une page personnelle)</a:t>
            </a:r>
          </a:p>
          <a:p>
            <a:pPr marL="257175" indent="-171450">
              <a:buFont typeface="Wingdings" panose="05000000000000000000" pitchFamily="2" charset="2"/>
              <a:buChar char="à"/>
            </a:pPr>
            <a:r>
              <a:rPr lang="fr-FR" dirty="0" smtClean="0">
                <a:sym typeface="Wingdings" panose="05000000000000000000" pitchFamily="2" charset="2"/>
              </a:rPr>
              <a:t>par le </a:t>
            </a:r>
            <a:r>
              <a:rPr lang="fr-FR" b="1" dirty="0" smtClean="0">
                <a:sym typeface="Wingdings" panose="05000000000000000000" pitchFamily="2" charset="2"/>
              </a:rPr>
              <a:t>système de liens</a:t>
            </a:r>
            <a:r>
              <a:rPr lang="fr-FR" dirty="0" smtClean="0">
                <a:sym typeface="Wingdings" panose="05000000000000000000" pitchFamily="2" charset="2"/>
              </a:rPr>
              <a:t>, on met en valeur les pages pointées et on accroît leur référencement</a:t>
            </a:r>
            <a:endParaRPr lang="fr-FR" dirty="0">
              <a:sym typeface="Wingdings" panose="05000000000000000000" pitchFamily="2" charset="2"/>
            </a:endParaRPr>
          </a:p>
          <a:p>
            <a:pPr marL="257175" indent="-171450">
              <a:buFont typeface="Wingdings" panose="05000000000000000000" pitchFamily="2" charset="2"/>
              <a:buChar char="à"/>
            </a:pPr>
            <a:r>
              <a:rPr lang="fr-FR" dirty="0" smtClean="0">
                <a:sym typeface="Wingdings" panose="05000000000000000000" pitchFamily="2" charset="2"/>
              </a:rPr>
              <a:t>on </a:t>
            </a:r>
            <a:r>
              <a:rPr lang="fr-FR" b="1" dirty="0" smtClean="0">
                <a:sym typeface="Wingdings" panose="05000000000000000000" pitchFamily="2" charset="2"/>
              </a:rPr>
              <a:t>renvoie </a:t>
            </a:r>
            <a:r>
              <a:rPr lang="fr-FR" b="1" dirty="0">
                <a:sym typeface="Wingdings" panose="05000000000000000000" pitchFamily="2" charset="2"/>
              </a:rPr>
              <a:t>les internautes </a:t>
            </a:r>
            <a:r>
              <a:rPr lang="fr-FR" dirty="0">
                <a:sym typeface="Wingdings" panose="05000000000000000000" pitchFamily="2" charset="2"/>
              </a:rPr>
              <a:t>vers les autres pages </a:t>
            </a:r>
            <a:r>
              <a:rPr lang="fr-FR" dirty="0" smtClean="0">
                <a:sym typeface="Wingdings" panose="05000000000000000000" pitchFamily="2" charset="2"/>
              </a:rPr>
              <a:t>susceptibles de les intéresser : </a:t>
            </a:r>
            <a:r>
              <a:rPr lang="fr-FR" dirty="0">
                <a:sym typeface="Wingdings" panose="05000000000000000000" pitchFamily="2" charset="2"/>
              </a:rPr>
              <a:t>on ignore quel est le </a:t>
            </a:r>
            <a:r>
              <a:rPr lang="fr-FR" b="1" dirty="0">
                <a:sym typeface="Wingdings" panose="05000000000000000000" pitchFamily="2" charset="2"/>
              </a:rPr>
              <a:t>parcours</a:t>
            </a:r>
            <a:r>
              <a:rPr lang="fr-FR" dirty="0">
                <a:sym typeface="Wingdings" panose="05000000000000000000" pitchFamily="2" charset="2"/>
              </a:rPr>
              <a:t> des gens qui nous cherchent, </a:t>
            </a:r>
            <a:r>
              <a:rPr lang="fr-FR" dirty="0" smtClean="0">
                <a:sym typeface="Wingdings" panose="05000000000000000000" pitchFamily="2" charset="2"/>
              </a:rPr>
              <a:t>et, sans renvois, </a:t>
            </a:r>
            <a:r>
              <a:rPr lang="fr-FR" dirty="0">
                <a:sym typeface="Wingdings" panose="05000000000000000000" pitchFamily="2" charset="2"/>
              </a:rPr>
              <a:t>leur parcours risque de ne pas être </a:t>
            </a:r>
            <a:r>
              <a:rPr lang="fr-FR" b="1" dirty="0" smtClean="0">
                <a:sym typeface="Wingdings" panose="05000000000000000000" pitchFamily="2" charset="2"/>
              </a:rPr>
              <a:t>exhaustif</a:t>
            </a:r>
          </a:p>
          <a:p>
            <a:pPr marL="85725"/>
            <a:endParaRPr lang="fr-FR"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00FF211A-108C-4B19-B565-52686407441B}" type="slidenum">
              <a:rPr lang="fr-FR" smtClean="0"/>
              <a:t>32</a:t>
            </a:fld>
            <a:endParaRPr lang="fr-FR"/>
          </a:p>
        </p:txBody>
      </p:sp>
    </p:spTree>
    <p:extLst>
      <p:ext uri="{BB962C8B-B14F-4D97-AF65-F5344CB8AC3E}">
        <p14:creationId xmlns:p14="http://schemas.microsoft.com/office/powerpoint/2010/main" val="1214398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FR" dirty="0" smtClean="0"/>
              <a:t>Rapport</a:t>
            </a:r>
            <a:r>
              <a:rPr lang="fr-FR" baseline="0" dirty="0" smtClean="0"/>
              <a:t> </a:t>
            </a:r>
            <a:r>
              <a:rPr lang="fr-FR" b="1" baseline="0" dirty="0" smtClean="0"/>
              <a:t>identité personnelle/identité professionnelle </a:t>
            </a:r>
            <a:r>
              <a:rPr lang="fr-FR" baseline="0" dirty="0" smtClean="0"/>
              <a:t>: laquelle (lesquelles) mettre en valeur ?</a:t>
            </a:r>
          </a:p>
          <a:p>
            <a:pPr marL="180972"/>
            <a:r>
              <a:rPr lang="fr-FR" baseline="0" dirty="0" smtClean="0"/>
              <a:t>- pas/peu de possibilité de </a:t>
            </a:r>
            <a:r>
              <a:rPr lang="fr-FR" b="1" baseline="0" dirty="0" smtClean="0"/>
              <a:t>bloquer</a:t>
            </a:r>
            <a:r>
              <a:rPr lang="fr-FR" baseline="0" dirty="0" smtClean="0"/>
              <a:t> les réseaux sociaux académiques, contrairement à d’autres plateformes (cf. Twitter)</a:t>
            </a:r>
          </a:p>
          <a:p>
            <a:pPr marL="180972"/>
            <a:r>
              <a:rPr lang="fr-FR" baseline="0" dirty="0" smtClean="0"/>
              <a:t>- possibilité de se créer </a:t>
            </a:r>
            <a:r>
              <a:rPr lang="fr-FR" b="1" baseline="0" dirty="0" smtClean="0"/>
              <a:t>deux identités </a:t>
            </a:r>
            <a:r>
              <a:rPr lang="fr-FR" baseline="0" dirty="0" smtClean="0"/>
              <a:t>personnelle/professionnelle distincte pour éviter que l’une n’entache l’autre et ne puisse lui porter préjudice </a:t>
            </a:r>
          </a:p>
          <a:p>
            <a:pPr marL="357182"/>
            <a:r>
              <a:rPr lang="fr-FR" baseline="0" dirty="0" smtClean="0"/>
              <a:t>ex. : a</a:t>
            </a:r>
            <a:r>
              <a:rPr lang="fr-FR" i="0" baseline="0" noProof="0" dirty="0" err="1" smtClean="0"/>
              <a:t>ffaire</a:t>
            </a:r>
            <a:r>
              <a:rPr lang="fr-FR" i="0" baseline="0" noProof="0" dirty="0" smtClean="0"/>
              <a:t> Steve </a:t>
            </a:r>
            <a:r>
              <a:rPr lang="fr-FR" i="0" baseline="0" noProof="0" dirty="0" err="1" smtClean="0"/>
              <a:t>Salaita</a:t>
            </a:r>
            <a:r>
              <a:rPr lang="fr-FR" i="0" baseline="0" noProof="0" dirty="0" smtClean="0"/>
              <a:t>, professeur de l’université d’Illinois dont l’embauche semble avoir été bloquée suite à ses prises de positions anti-israéliennes sur Twitter, cf. http://www.theguardian.com/education/2014/sep/09/professor-israel-criticism-twitter-university-illinois</a:t>
            </a:r>
          </a:p>
          <a:p>
            <a:endParaRPr lang="fr-FR" i="0" baseline="0" noProof="0" dirty="0" smtClean="0"/>
          </a:p>
          <a:p>
            <a:r>
              <a:rPr lang="fr-FR" dirty="0" smtClean="0"/>
              <a:t>Attention également à</a:t>
            </a:r>
            <a:r>
              <a:rPr lang="fr-FR" baseline="0" dirty="0" smtClean="0"/>
              <a:t> l’</a:t>
            </a:r>
            <a:r>
              <a:rPr lang="fr-FR" b="1" baseline="0" dirty="0" smtClean="0"/>
              <a:t>expression personnelle</a:t>
            </a:r>
            <a:r>
              <a:rPr lang="fr-FR" baseline="0" dirty="0" smtClean="0"/>
              <a:t> sur les réseaux :</a:t>
            </a:r>
          </a:p>
          <a:p>
            <a:pPr marL="185735"/>
            <a:r>
              <a:rPr lang="fr-FR" dirty="0" smtClean="0"/>
              <a:t>- </a:t>
            </a:r>
            <a:r>
              <a:rPr lang="fr-FR" baseline="0" dirty="0" smtClean="0"/>
              <a:t>devoir de réserve, etc.</a:t>
            </a:r>
            <a:r>
              <a:rPr lang="fr-FR" dirty="0" smtClean="0"/>
              <a:t> : </a:t>
            </a:r>
            <a:r>
              <a:rPr lang="fr-FR" baseline="0" dirty="0" smtClean="0"/>
              <a:t>cf. </a:t>
            </a:r>
            <a:r>
              <a:rPr lang="fr-FR" i="1" dirty="0" smtClean="0">
                <a:sym typeface="Wingdings" pitchFamily="2" charset="2"/>
              </a:rPr>
              <a:t>Charte nationale de déontologie</a:t>
            </a:r>
            <a:r>
              <a:rPr lang="fr-FR" i="1" baseline="0" dirty="0" smtClean="0">
                <a:sym typeface="Wingdings" pitchFamily="2" charset="2"/>
              </a:rPr>
              <a:t> des métiers de la recherche </a:t>
            </a:r>
            <a:r>
              <a:rPr lang="fr-FR" baseline="0" dirty="0" smtClean="0">
                <a:sym typeface="Wingdings" pitchFamily="2" charset="2"/>
              </a:rPr>
              <a:t>: « </a:t>
            </a:r>
            <a:r>
              <a:rPr lang="fr-FR" b="0" i="0" u="none" strike="noStrike" kern="1200" baseline="0" dirty="0" smtClean="0">
                <a:solidFill>
                  <a:schemeClr val="tx1"/>
                </a:solidFill>
              </a:rPr>
              <a:t>La liberté d’expression et d’opinion s’applique dans le cadre légal de la fonction publique, avec une obligation de réserve, de confidentialité, de neutralité et de transparence des liens d’intérêt. Le chercheur exprimera à chaque occasion à quel titre, personnel ou institutionnel, il intervient et distinguera ce qui appartient au domaine de son expertise scientifique et ce qui est fondé sur des convictions personnelles. La communication sur les réseaux sociaux doit obéir aux mêmes règles » </a:t>
            </a:r>
            <a:r>
              <a:rPr lang="fr-FR" sz="800" dirty="0" smtClean="0"/>
              <a:t>(</a:t>
            </a:r>
            <a:r>
              <a:rPr lang="fr-FR" sz="800" i="1" dirty="0" smtClean="0">
                <a:sym typeface="Wingdings" pitchFamily="2" charset="2"/>
              </a:rPr>
              <a:t>Charte nationale de déontologie des métiers de la recherche</a:t>
            </a:r>
            <a:r>
              <a:rPr lang="fr-FR" sz="800" dirty="0" smtClean="0"/>
              <a:t>. 2015. 6 p. [en ligne]. Disponible sur : http://www.cnrs.fr/comets/IMG/pdf/charte_nationale__deontologie_signe_e_janvier2015.pdf) </a:t>
            </a:r>
            <a:r>
              <a:rPr lang="fr-FR" sz="800" dirty="0" smtClean="0">
                <a:sym typeface="Wingdings" pitchFamily="2" charset="2"/>
              </a:rPr>
              <a:t>- publications de </a:t>
            </a:r>
            <a:r>
              <a:rPr lang="fr-FR" sz="800" b="1" dirty="0" smtClean="0">
                <a:sym typeface="Wingdings" pitchFamily="2" charset="2"/>
              </a:rPr>
              <a:t>données sensibles </a:t>
            </a:r>
            <a:r>
              <a:rPr lang="fr-FR" sz="800" dirty="0" smtClean="0">
                <a:sym typeface="Wingdings" pitchFamily="2" charset="2"/>
              </a:rPr>
              <a:t>(enjeux industriels et économiques) : dépôt de brevets, contrats industriels, CIFRE…</a:t>
            </a:r>
            <a:endParaRPr lang="fr-FR" sz="800" dirty="0">
              <a:sym typeface="Wingdings" pitchFamily="2" charset="2"/>
            </a:endParaRP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33</a:t>
            </a:fld>
            <a:endParaRPr lang="fr-FR"/>
          </a:p>
        </p:txBody>
      </p:sp>
    </p:spTree>
    <p:extLst>
      <p:ext uri="{BB962C8B-B14F-4D97-AF65-F5344CB8AC3E}">
        <p14:creationId xmlns:p14="http://schemas.microsoft.com/office/powerpoint/2010/main" val="2442957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dirty="0" smtClean="0"/>
              <a:t>- De nouvelles opportunités ?</a:t>
            </a:r>
          </a:p>
          <a:p>
            <a:pPr marL="0" indent="0"/>
            <a:r>
              <a:rPr lang="fr-FR" dirty="0" smtClean="0"/>
              <a:t>- Et de nouveaux risques ?</a:t>
            </a:r>
          </a:p>
          <a:p>
            <a:pPr marL="0" indent="0"/>
            <a:r>
              <a:rPr lang="fr-FR" dirty="0" smtClean="0"/>
              <a:t>question de l’usage passif des publications (recherche d’information, accès aux publications, veille) et de l’usage actif des publications (</a:t>
            </a:r>
            <a:r>
              <a:rPr lang="fr-FR" i="1" dirty="0" err="1" smtClean="0"/>
              <a:t>reviews</a:t>
            </a:r>
            <a:r>
              <a:rPr lang="fr-FR" dirty="0" smtClean="0"/>
              <a:t>, droits, position des éditeurs, métries)</a:t>
            </a:r>
          </a:p>
          <a:p>
            <a:pPr marL="0" indent="0"/>
            <a:endParaRPr lang="fr-FR" dirty="0" smtClean="0"/>
          </a:p>
          <a:p>
            <a:r>
              <a:rPr lang="fr-FR" b="1" dirty="0" smtClean="0"/>
              <a:t>Réseaux</a:t>
            </a:r>
            <a:r>
              <a:rPr lang="fr-FR" b="1" baseline="0" dirty="0" smtClean="0"/>
              <a:t> sociaux académiques </a:t>
            </a:r>
            <a:r>
              <a:rPr lang="fr-FR" baseline="0" dirty="0" smtClean="0"/>
              <a:t>:</a:t>
            </a:r>
          </a:p>
          <a:p>
            <a:pPr>
              <a:tabLst>
                <a:tab pos="92073" algn="l"/>
              </a:tabLst>
            </a:pPr>
            <a:r>
              <a:rPr lang="fr-FR" baseline="0" dirty="0" smtClean="0"/>
              <a:t>	- généralement créés par d</a:t>
            </a:r>
            <a:r>
              <a:rPr lang="fr-FR" b="1" baseline="0" dirty="0" smtClean="0"/>
              <a:t>’(anciens) chercheurs</a:t>
            </a:r>
          </a:p>
          <a:p>
            <a:pPr>
              <a:tabLst>
                <a:tab pos="92073" algn="l"/>
              </a:tabLst>
            </a:pPr>
            <a:r>
              <a:rPr lang="fr-FR" baseline="0" dirty="0" smtClean="0"/>
              <a:t>	- </a:t>
            </a:r>
            <a:r>
              <a:rPr lang="fr-FR" b="1" baseline="0" dirty="0" smtClean="0"/>
              <a:t>recherchent </a:t>
            </a:r>
            <a:r>
              <a:rPr lang="fr-FR" b="1" dirty="0" smtClean="0"/>
              <a:t>une</a:t>
            </a:r>
            <a:r>
              <a:rPr lang="fr-FR" b="1" baseline="0" dirty="0" smtClean="0"/>
              <a:t> place </a:t>
            </a:r>
            <a:r>
              <a:rPr lang="fr-FR" baseline="0" dirty="0" smtClean="0"/>
              <a:t>dans le processus de publication scientifique (services proposés </a:t>
            </a:r>
            <a:r>
              <a:rPr lang="fr-FR" b="1" baseline="0" dirty="0" smtClean="0"/>
              <a:t>axés sur les pratiques actuelles de publication scientifique</a:t>
            </a:r>
            <a:r>
              <a:rPr lang="fr-FR" b="0" baseline="0" dirty="0" smtClean="0"/>
              <a:t>)</a:t>
            </a:r>
          </a:p>
          <a:p>
            <a:pPr marL="361944" indent="0">
              <a:buFont typeface="Wingdings"/>
              <a:buChar char="à"/>
            </a:pPr>
            <a:r>
              <a:rPr lang="fr-FR" b="1" baseline="0" dirty="0" smtClean="0">
                <a:sym typeface="Wingdings" panose="05000000000000000000" pitchFamily="2" charset="2"/>
              </a:rPr>
              <a:t>ne proposent rien de novateur </a:t>
            </a:r>
            <a:r>
              <a:rPr lang="fr-FR" b="0" baseline="0" dirty="0" smtClean="0">
                <a:sym typeface="Wingdings" panose="05000000000000000000" pitchFamily="2" charset="2"/>
              </a:rPr>
              <a:t>dans le système actuel (</a:t>
            </a:r>
            <a:r>
              <a:rPr lang="fr-FR" b="0" i="1" baseline="0" dirty="0" err="1" smtClean="0">
                <a:sym typeface="Wingdings" panose="05000000000000000000" pitchFamily="2" charset="2"/>
              </a:rPr>
              <a:t>review</a:t>
            </a:r>
            <a:r>
              <a:rPr lang="fr-FR" b="0" baseline="0" dirty="0" smtClean="0">
                <a:sym typeface="Wingdings" panose="05000000000000000000" pitchFamily="2" charset="2"/>
              </a:rPr>
              <a:t>, métries…)</a:t>
            </a:r>
          </a:p>
          <a:p>
            <a:pPr marL="447667" indent="-85724">
              <a:buFont typeface="Wingdings"/>
              <a:buChar char="à"/>
            </a:pPr>
            <a:r>
              <a:rPr lang="fr-FR" b="1" baseline="0" dirty="0" smtClean="0">
                <a:sym typeface="Wingdings" panose="05000000000000000000" pitchFamily="2" charset="2"/>
              </a:rPr>
              <a:t>se voient moins comme des concurrents des modes de publication classique </a:t>
            </a:r>
            <a:r>
              <a:rPr lang="fr-FR" b="0" baseline="0" dirty="0" smtClean="0">
                <a:sym typeface="Wingdings" panose="05000000000000000000" pitchFamily="2" charset="2"/>
              </a:rPr>
              <a:t>que comme un complément accélérant et favorisant la diffusion de la science</a:t>
            </a:r>
          </a:p>
          <a:p>
            <a:pPr marL="0" indent="0"/>
            <a:endParaRPr lang="fr-FR" b="0"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3926732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a:t>
            </a:r>
            <a:r>
              <a:rPr lang="en-US" dirty="0" smtClean="0"/>
              <a:t>Mark </a:t>
            </a:r>
            <a:r>
              <a:rPr lang="en-US" dirty="0" err="1" smtClean="0"/>
              <a:t>Staniland</a:t>
            </a:r>
            <a:r>
              <a:rPr lang="en-US" dirty="0" smtClean="0"/>
              <a:t>. « How do researchers use social media and scholarly collaboration networks (SCNs)? </a:t>
            </a:r>
            <a:r>
              <a:rPr lang="en-US" i="0" dirty="0" smtClean="0"/>
              <a:t>». </a:t>
            </a:r>
            <a:r>
              <a:rPr lang="en-US" i="1" dirty="0" smtClean="0"/>
              <a:t>Nature blog.  </a:t>
            </a:r>
            <a:r>
              <a:rPr lang="en-US" dirty="0" smtClean="0"/>
              <a:t>15/06/2017. [</a:t>
            </a:r>
            <a:r>
              <a:rPr lang="en-US" dirty="0" err="1" smtClean="0"/>
              <a:t>en</a:t>
            </a:r>
            <a:r>
              <a:rPr lang="en-US" dirty="0" smtClean="0"/>
              <a:t> </a:t>
            </a:r>
            <a:r>
              <a:rPr lang="en-US" dirty="0" err="1" smtClean="0"/>
              <a:t>ligne</a:t>
            </a:r>
            <a:r>
              <a:rPr lang="en-US" dirty="0" smtClean="0"/>
              <a:t>]. </a:t>
            </a:r>
            <a:r>
              <a:rPr lang="en-US" dirty="0" err="1" smtClean="0"/>
              <a:t>Disponible</a:t>
            </a:r>
            <a:r>
              <a:rPr lang="en-US" dirty="0" smtClean="0"/>
              <a:t> sur : http://blogs.nature.com/ofschemesandmemes/2017/06/15/how-do-researchers-use-social-media-and-scholarly-collaboration-networks-scns. </a:t>
            </a:r>
          </a:p>
          <a:p>
            <a:endParaRPr lang="fr-FR" dirty="0" smtClean="0"/>
          </a:p>
          <a:p>
            <a:endParaRPr lang="fr-FR" dirty="0" smtClean="0"/>
          </a:p>
          <a:p>
            <a:r>
              <a:rPr lang="fr-FR" dirty="0" smtClean="0"/>
              <a:t>Etude Nature, 2014 : 1</a:t>
            </a:r>
            <a:r>
              <a:rPr lang="fr-FR" baseline="30000" dirty="0" smtClean="0"/>
              <a:t>e</a:t>
            </a:r>
            <a:r>
              <a:rPr lang="fr-FR" baseline="0" dirty="0" smtClean="0"/>
              <a:t> motivation pour utiliser les réseaux sociaux académiques : « </a:t>
            </a:r>
            <a:r>
              <a:rPr lang="fr-FR" i="1" baseline="0" dirty="0" smtClean="0"/>
              <a:t>in case </a:t>
            </a:r>
            <a:r>
              <a:rPr lang="fr-FR" i="1" baseline="0" dirty="0" err="1" smtClean="0"/>
              <a:t>contacted</a:t>
            </a:r>
            <a:r>
              <a:rPr lang="fr-FR" baseline="0" dirty="0" smtClean="0"/>
              <a:t> » (cf. </a:t>
            </a:r>
            <a:r>
              <a:rPr lang="fr-FR" i="1" u="none" baseline="0" dirty="0" smtClean="0"/>
              <a:t>supra</a:t>
            </a:r>
            <a:r>
              <a:rPr lang="fr-FR" i="0" u="none" baseline="0" dirty="0" smtClean="0"/>
              <a:t>)</a:t>
            </a:r>
          </a:p>
          <a:p>
            <a:r>
              <a:rPr lang="fr-FR" i="0" u="none" baseline="0" dirty="0" smtClean="0"/>
              <a:t>Etude Springer Nature, 2017 : </a:t>
            </a:r>
            <a:r>
              <a:rPr lang="fr-FR" b="1" i="0" u="none" baseline="0" dirty="0" smtClean="0"/>
              <a:t>1</a:t>
            </a:r>
            <a:r>
              <a:rPr lang="fr-FR" b="1" i="0" u="none" baseline="30000" dirty="0" smtClean="0"/>
              <a:t>e</a:t>
            </a:r>
            <a:r>
              <a:rPr lang="fr-FR" b="1" i="0" u="none" baseline="0" dirty="0" smtClean="0"/>
              <a:t> motivation : « </a:t>
            </a:r>
            <a:r>
              <a:rPr lang="fr-FR" b="1" i="1" u="none" baseline="0" dirty="0" err="1" smtClean="0"/>
              <a:t>discovering</a:t>
            </a:r>
            <a:r>
              <a:rPr lang="fr-FR" b="1" i="1" u="none" baseline="0" dirty="0" smtClean="0"/>
              <a:t>/</a:t>
            </a:r>
            <a:r>
              <a:rPr lang="fr-FR" b="1" i="1" u="none" baseline="0" dirty="0" err="1" smtClean="0"/>
              <a:t>reading</a:t>
            </a:r>
            <a:r>
              <a:rPr lang="fr-FR" b="1" i="1" u="none" baseline="0" dirty="0" smtClean="0"/>
              <a:t> content</a:t>
            </a:r>
            <a:r>
              <a:rPr lang="fr-FR" b="1" i="0" u="none" baseline="0" dirty="0" smtClean="0"/>
              <a:t> » (</a:t>
            </a:r>
          </a:p>
          <a:p>
            <a:r>
              <a:rPr lang="fr-FR" i="0" u="none" baseline="0" dirty="0" smtClean="0"/>
              <a:t>	- 2/3 des chercheurs utilisent les réseaux pour accéder à du contenu scientifique (texte intégral)</a:t>
            </a:r>
            <a:br>
              <a:rPr lang="fr-FR" i="0" u="none" baseline="0" dirty="0" smtClean="0"/>
            </a:b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35</a:t>
            </a:fld>
            <a:endParaRPr lang="fr-FR" dirty="0"/>
          </a:p>
        </p:txBody>
      </p:sp>
    </p:spTree>
    <p:extLst>
      <p:ext uri="{BB962C8B-B14F-4D97-AF65-F5344CB8AC3E}">
        <p14:creationId xmlns:p14="http://schemas.microsoft.com/office/powerpoint/2010/main" val="1184407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B. Kramer et J. Bosman, 2015-2016, https://101innovations.wordpress.com/. Résultats sous http://dashboard101innovations.silk.co/.</a:t>
            </a:r>
          </a:p>
          <a:p>
            <a:pPr marL="1588" indent="-1588"/>
            <a:r>
              <a:rPr lang="fr-FR" dirty="0" smtClean="0"/>
              <a:t/>
            </a:r>
            <a:br>
              <a:rPr lang="fr-FR" dirty="0" smtClean="0"/>
            </a:br>
            <a:r>
              <a:rPr lang="fr-FR" dirty="0" smtClean="0"/>
              <a:t>Sur le mode d’accès, voir également :</a:t>
            </a:r>
          </a:p>
          <a:p>
            <a:pPr marL="90488" indent="-1588"/>
            <a:r>
              <a:rPr lang="fr-FR" dirty="0"/>
              <a:t>	- </a:t>
            </a:r>
            <a:r>
              <a:rPr lang="fr-FR" dirty="0" smtClean="0"/>
              <a:t>Tracy Gardner et Simon </a:t>
            </a:r>
            <a:r>
              <a:rPr lang="fr-FR" dirty="0" err="1" smtClean="0"/>
              <a:t>Inger</a:t>
            </a:r>
            <a:r>
              <a:rPr lang="fr-FR" dirty="0" smtClean="0"/>
              <a:t>. </a:t>
            </a:r>
            <a:r>
              <a:rPr lang="en-US" i="1" dirty="0" smtClean="0"/>
              <a:t>How readers discover content </a:t>
            </a:r>
            <a:r>
              <a:rPr lang="en-US" i="1" dirty="0"/>
              <a:t>in </a:t>
            </a:r>
            <a:r>
              <a:rPr lang="en-US" i="1" dirty="0" smtClean="0"/>
              <a:t>scholarly publications. Trends in reader </a:t>
            </a:r>
            <a:r>
              <a:rPr lang="en-US" i="1" dirty="0" err="1" smtClean="0"/>
              <a:t>behaviour</a:t>
            </a:r>
            <a:r>
              <a:rPr lang="en-US" i="1" dirty="0" smtClean="0"/>
              <a:t> from 2005 to 2015</a:t>
            </a:r>
            <a:r>
              <a:rPr lang="en-US" dirty="0" smtClean="0"/>
              <a:t>. 2016. 66 p. [</a:t>
            </a:r>
            <a:r>
              <a:rPr lang="en-US" dirty="0" err="1" smtClean="0"/>
              <a:t>en</a:t>
            </a:r>
            <a:r>
              <a:rPr lang="en-US" dirty="0" smtClean="0"/>
              <a:t> </a:t>
            </a:r>
            <a:r>
              <a:rPr lang="en-US" dirty="0" err="1" smtClean="0"/>
              <a:t>ligne</a:t>
            </a:r>
            <a:r>
              <a:rPr lang="en-US" dirty="0" smtClean="0"/>
              <a:t>]. </a:t>
            </a:r>
            <a:r>
              <a:rPr lang="en-US" dirty="0" err="1" smtClean="0"/>
              <a:t>Disponible</a:t>
            </a:r>
            <a:r>
              <a:rPr lang="en-US" dirty="0"/>
              <a:t> sur : http://</a:t>
            </a:r>
            <a:r>
              <a:rPr lang="en-US" dirty="0" smtClean="0"/>
              <a:t>www.simoningerconsulting.com/papers/How%20Readers%20Discover%20Content%20in%20Scholarly%20Publications.pdf.</a:t>
            </a:r>
          </a:p>
          <a:p>
            <a:r>
              <a:rPr lang="en-US" dirty="0" smtClean="0"/>
              <a:t>- David Nicholas et al. </a:t>
            </a:r>
            <a:r>
              <a:rPr lang="en-US" dirty="0" smtClean="0">
                <a:effectLst/>
                <a:latin typeface="Arial" panose="020B0604020202020204" pitchFamily="34" charset="0"/>
              </a:rPr>
              <a:t>Where and how early career researchers </a:t>
            </a:r>
            <a:r>
              <a:rPr lang="en-US" sz="950" kern="1200" dirty="0" smtClean="0">
                <a:solidFill>
                  <a:schemeClr val="tx1"/>
                </a:solidFill>
                <a:effectLst/>
                <a:latin typeface="Arial" panose="020B0604020202020204" pitchFamily="34" charset="0"/>
                <a:ea typeface="+mn-ea"/>
                <a:cs typeface="Arial" panose="020B0604020202020204" pitchFamily="34" charset="0"/>
              </a:rPr>
              <a:t>fi</a:t>
            </a:r>
            <a:r>
              <a:rPr lang="en-US" dirty="0" smtClean="0">
                <a:effectLst/>
                <a:latin typeface="Arial" panose="020B0604020202020204" pitchFamily="34" charset="0"/>
              </a:rPr>
              <a:t>nd scholarly information. </a:t>
            </a:r>
            <a:r>
              <a:rPr lang="fr-FR" i="1" dirty="0" err="1" smtClean="0">
                <a:effectLst/>
                <a:latin typeface="Arial" panose="020B0604020202020204" pitchFamily="34" charset="0"/>
              </a:rPr>
              <a:t>Learned</a:t>
            </a:r>
            <a:r>
              <a:rPr lang="fr-FR" i="1" dirty="0" smtClean="0">
                <a:effectLst/>
                <a:latin typeface="Arial" panose="020B0604020202020204" pitchFamily="34" charset="0"/>
              </a:rPr>
              <a:t> </a:t>
            </a:r>
            <a:r>
              <a:rPr lang="fr-FR" i="1" dirty="0" err="1" smtClean="0">
                <a:effectLst/>
                <a:latin typeface="Arial" panose="020B0604020202020204" pitchFamily="34" charset="0"/>
              </a:rPr>
              <a:t>Publishing</a:t>
            </a:r>
            <a:r>
              <a:rPr lang="fr-FR" dirty="0" smtClean="0">
                <a:effectLst/>
                <a:latin typeface="Arial" panose="020B0604020202020204" pitchFamily="34" charset="0"/>
              </a:rPr>
              <a:t>, 01/2017. vol. 30, n° 1, p. 19-29. [en ligne]. Disponible sur : http://onlinelibrary.wiley.com/doi/10.1002/leap.1087/full.</a:t>
            </a:r>
            <a:endParaRPr lang="en-US" dirty="0" smtClean="0">
              <a:effectLst/>
              <a:latin typeface="Arial" panose="020B0604020202020204" pitchFamily="34" charset="0"/>
            </a:endParaRPr>
          </a:p>
          <a:p>
            <a:pPr marL="90488" indent="-1588"/>
            <a:r>
              <a:rPr lang="en-US" dirty="0" smtClean="0"/>
              <a:t> </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36</a:t>
            </a:fld>
            <a:endParaRPr lang="fr-FR" dirty="0"/>
          </a:p>
        </p:txBody>
      </p:sp>
    </p:spTree>
    <p:extLst>
      <p:ext uri="{BB962C8B-B14F-4D97-AF65-F5344CB8AC3E}">
        <p14:creationId xmlns:p14="http://schemas.microsoft.com/office/powerpoint/2010/main" val="1386837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B. Kramer et J. Bosman, 2015-2016, https://101innovations.wordpress.com/. Résultats sous http://dashboard101innovations.silk.co/.</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37</a:t>
            </a:fld>
            <a:endParaRPr lang="fr-FR" dirty="0"/>
          </a:p>
        </p:txBody>
      </p:sp>
    </p:spTree>
    <p:extLst>
      <p:ext uri="{BB962C8B-B14F-4D97-AF65-F5344CB8AC3E}">
        <p14:creationId xmlns:p14="http://schemas.microsoft.com/office/powerpoint/2010/main" val="5783710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Mise en valeur non pas seulement de la science faite ( = publications), mais science en</a:t>
            </a:r>
            <a:r>
              <a:rPr lang="fr-FR" baseline="0" dirty="0" smtClean="0"/>
              <a:t> train de se faire, sans préjuger des résultats positifs ou négatifs</a:t>
            </a:r>
            <a:br>
              <a:rPr lang="fr-FR" baseline="0" dirty="0" smtClean="0"/>
            </a:br>
            <a:r>
              <a:rPr lang="fr-FR" baseline="0" dirty="0" smtClean="0"/>
              <a:t>cf. </a:t>
            </a:r>
            <a:r>
              <a:rPr lang="fr-FR" i="1" baseline="0" dirty="0" err="1" smtClean="0"/>
              <a:t>projects</a:t>
            </a:r>
            <a:r>
              <a:rPr lang="fr-FR" i="1" baseline="0" dirty="0" smtClean="0"/>
              <a:t> </a:t>
            </a:r>
            <a:r>
              <a:rPr lang="fr-FR" i="0" baseline="0" dirty="0" smtClean="0"/>
              <a:t>sur ResearchGate – assure également une visibilité hors du monde de la recherche</a:t>
            </a:r>
            <a:br>
              <a:rPr lang="fr-FR" i="0" baseline="0" dirty="0" smtClean="0"/>
            </a:br>
            <a:r>
              <a:rPr lang="fr-FR" i="0" baseline="0" dirty="0" smtClean="0"/>
              <a:t>cf. http://urfistinfo.hypotheses.org/3107</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38</a:t>
            </a:fld>
            <a:endParaRPr lang="fr-FR" dirty="0"/>
          </a:p>
        </p:txBody>
      </p:sp>
    </p:spTree>
    <p:extLst>
      <p:ext uri="{BB962C8B-B14F-4D97-AF65-F5344CB8AC3E}">
        <p14:creationId xmlns:p14="http://schemas.microsoft.com/office/powerpoint/2010/main" val="1821626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690270"/>
            <a:ext cx="5455373" cy="4443413"/>
          </a:xfrm>
        </p:spPr>
        <p:txBody>
          <a:bodyPr/>
          <a:lstStyle/>
          <a:p>
            <a:pPr marL="92073" indent="-92073" defTabSz="914384">
              <a:defRPr/>
            </a:pPr>
            <a:r>
              <a:rPr lang="fr-FR" sz="800" dirty="0"/>
              <a:t>Référence : </a:t>
            </a:r>
            <a:r>
              <a:rPr lang="en-US" sz="800" dirty="0" err="1"/>
              <a:t>Liat</a:t>
            </a:r>
            <a:r>
              <a:rPr lang="en-US" sz="800" dirty="0"/>
              <a:t> Clark. « Major stem cell study debunked on scientific social network ». </a:t>
            </a:r>
            <a:r>
              <a:rPr lang="en-US" sz="800" i="1" dirty="0"/>
              <a:t>Wired</a:t>
            </a:r>
            <a:r>
              <a:rPr lang="en-US" sz="800" dirty="0"/>
              <a:t>. 14/03/2014. [</a:t>
            </a:r>
            <a:r>
              <a:rPr lang="en-US" sz="800" dirty="0" err="1"/>
              <a:t>en</a:t>
            </a:r>
            <a:r>
              <a:rPr lang="en-US" sz="800" dirty="0"/>
              <a:t> </a:t>
            </a:r>
            <a:r>
              <a:rPr lang="en-US" sz="800" dirty="0" err="1"/>
              <a:t>ligne</a:t>
            </a:r>
            <a:r>
              <a:rPr lang="en-US" sz="800" dirty="0"/>
              <a:t>]. </a:t>
            </a:r>
            <a:r>
              <a:rPr lang="en-US" sz="800" dirty="0" err="1"/>
              <a:t>Disponible</a:t>
            </a:r>
            <a:r>
              <a:rPr lang="en-US" sz="800" dirty="0"/>
              <a:t> sur : http://www.wired.co.uk/news/archive/2014-03/14/research-gate-kenneth-stem-cell-debunk</a:t>
            </a:r>
          </a:p>
          <a:p>
            <a:endParaRPr lang="fr-FR" dirty="0" smtClean="0"/>
          </a:p>
          <a:p>
            <a:pPr marL="92073" indent="-92073" defTabSz="914384">
              <a:defRPr/>
            </a:pPr>
            <a:r>
              <a:rPr lang="fr-FR" sz="900" dirty="0"/>
              <a:t>Le CEO de ResearchGate déclare que « les revues doivent démontrer leur valeur ajoutée » (2015, http://link.springer.com/article/10.1007/s12599-015-0368-2#page-1)</a:t>
            </a:r>
            <a:endParaRPr lang="fr-FR" dirty="0" smtClean="0"/>
          </a:p>
          <a:p>
            <a:endParaRPr lang="fr-FR" dirty="0" smtClean="0"/>
          </a:p>
          <a:p>
            <a:r>
              <a:rPr lang="fr-FR" dirty="0" smtClean="0"/>
              <a:t>Constat</a:t>
            </a:r>
            <a:r>
              <a:rPr lang="fr-FR" baseline="0" dirty="0" smtClean="0"/>
              <a:t> du </a:t>
            </a:r>
            <a:r>
              <a:rPr lang="fr-FR" b="1" baseline="0" dirty="0" smtClean="0"/>
              <a:t>mode de publication traditionnel </a:t>
            </a:r>
            <a:r>
              <a:rPr lang="fr-FR" baseline="0" dirty="0" smtClean="0"/>
              <a:t>: lenteur de la publication (notamment lors </a:t>
            </a:r>
            <a:r>
              <a:rPr lang="fr-FR" i="1" baseline="0" dirty="0" err="1" smtClean="0"/>
              <a:t>peer</a:t>
            </a:r>
            <a:r>
              <a:rPr lang="fr-FR" i="1" baseline="0" dirty="0" smtClean="0"/>
              <a:t> </a:t>
            </a:r>
            <a:r>
              <a:rPr lang="fr-FR" i="1" baseline="0" dirty="0" err="1" smtClean="0"/>
              <a:t>review</a:t>
            </a:r>
            <a:r>
              <a:rPr lang="fr-FR" baseline="0" dirty="0" smtClean="0"/>
              <a:t>) et de la diffusion</a:t>
            </a:r>
          </a:p>
          <a:p>
            <a:endParaRPr lang="fr-FR" baseline="0" dirty="0" smtClean="0"/>
          </a:p>
          <a:p>
            <a:pPr marL="171447" indent="-171447">
              <a:buFont typeface="Wingdings" panose="05000000000000000000" pitchFamily="2" charset="2"/>
              <a:buChar char="à"/>
            </a:pPr>
            <a:r>
              <a:rPr lang="fr-FR" b="1" dirty="0" smtClean="0"/>
              <a:t>changement des modes de publications </a:t>
            </a:r>
            <a:r>
              <a:rPr lang="fr-FR" dirty="0" smtClean="0"/>
              <a:t>et discussion</a:t>
            </a:r>
            <a:r>
              <a:rPr lang="fr-FR" baseline="0" dirty="0" smtClean="0"/>
              <a:t> des articles : </a:t>
            </a:r>
            <a:r>
              <a:rPr lang="fr-FR" dirty="0" smtClean="0"/>
              <a:t>archives ouvertes depuis une vingtaine</a:t>
            </a:r>
            <a:r>
              <a:rPr lang="fr-FR" baseline="0" dirty="0" smtClean="0"/>
              <a:t> d’années, mais plus récemment nouvelles pratiques via les réseaux sociaux 2.0 :</a:t>
            </a:r>
            <a:endParaRPr lang="fr-FR" dirty="0" smtClean="0"/>
          </a:p>
          <a:p>
            <a:pPr marL="266695" lvl="2" indent="-85724" defTabSz="914384">
              <a:buFontTx/>
              <a:buChar char="-"/>
              <a:defRPr/>
            </a:pPr>
            <a:r>
              <a:rPr lang="fr-FR" sz="900" dirty="0">
                <a:latin typeface="Arial" panose="020B0604020202020204" pitchFamily="34" charset="0"/>
                <a:cs typeface="Arial" panose="020B0604020202020204" pitchFamily="34" charset="0"/>
              </a:rPr>
              <a:t>présenter d’autres éléments que seulement l’article (</a:t>
            </a:r>
            <a:r>
              <a:rPr lang="fr-FR" sz="900" b="1" dirty="0">
                <a:latin typeface="Arial" panose="020B0604020202020204" pitchFamily="34" charset="0"/>
                <a:cs typeface="Arial" panose="020B0604020202020204" pitchFamily="34" charset="0"/>
              </a:rPr>
              <a:t>données de la recherche, résultats négatifs</a:t>
            </a:r>
            <a:r>
              <a:rPr lang="fr-FR" sz="900" dirty="0">
                <a:latin typeface="Arial" panose="020B0604020202020204" pitchFamily="34" charset="0"/>
                <a:cs typeface="Arial" panose="020B0604020202020204" pitchFamily="34" charset="0"/>
              </a:rPr>
              <a:t>)</a:t>
            </a:r>
          </a:p>
          <a:p>
            <a:pPr marL="266695" indent="-85724">
              <a:buFontTx/>
              <a:buChar char="-"/>
            </a:pPr>
            <a:r>
              <a:rPr lang="fr-FR" baseline="0" dirty="0" smtClean="0"/>
              <a:t>développement de système </a:t>
            </a:r>
            <a:r>
              <a:rPr lang="fr-FR" dirty="0" smtClean="0"/>
              <a:t>de </a:t>
            </a:r>
            <a:r>
              <a:rPr lang="fr-FR" b="1" i="1" dirty="0" err="1" smtClean="0"/>
              <a:t>reviews</a:t>
            </a:r>
            <a:r>
              <a:rPr lang="fr-FR" dirty="0" smtClean="0"/>
              <a:t> d’articles au sein des réseaux</a:t>
            </a:r>
            <a:r>
              <a:rPr lang="fr-FR" baseline="0" dirty="0" smtClean="0"/>
              <a:t> sociaux </a:t>
            </a:r>
            <a:r>
              <a:rPr lang="fr-FR" dirty="0" smtClean="0"/>
              <a:t>: </a:t>
            </a:r>
            <a:r>
              <a:rPr lang="fr-FR" i="1" dirty="0" smtClean="0"/>
              <a:t>open </a:t>
            </a:r>
            <a:r>
              <a:rPr lang="fr-FR" i="1" dirty="0" err="1" smtClean="0"/>
              <a:t>review</a:t>
            </a:r>
            <a:r>
              <a:rPr lang="fr-FR" i="1" dirty="0" smtClean="0"/>
              <a:t> </a:t>
            </a:r>
            <a:r>
              <a:rPr lang="fr-FR" i="0" dirty="0" smtClean="0"/>
              <a:t>de ResearchGate, processus</a:t>
            </a:r>
            <a:r>
              <a:rPr lang="fr-FR" i="0" baseline="0" dirty="0" smtClean="0"/>
              <a:t> de </a:t>
            </a:r>
            <a:r>
              <a:rPr lang="fr-FR" i="0" baseline="0" dirty="0" err="1" smtClean="0"/>
              <a:t>review</a:t>
            </a:r>
            <a:r>
              <a:rPr lang="fr-FR" i="0" baseline="0" dirty="0" smtClean="0"/>
              <a:t> (« session ») qui vient d’ouvrir sur Academia</a:t>
            </a:r>
            <a:endParaRPr lang="fr-FR" i="0" dirty="0" smtClean="0"/>
          </a:p>
          <a:p>
            <a:pPr marL="266695" lvl="2" indent="-85724">
              <a:buFontTx/>
              <a:buChar char="-"/>
              <a:defRPr/>
            </a:pPr>
            <a:r>
              <a:rPr lang="fr-FR" sz="900" dirty="0">
                <a:latin typeface="Arial" panose="020B0604020202020204" pitchFamily="34" charset="0"/>
                <a:cs typeface="Arial" panose="020B0604020202020204" pitchFamily="34" charset="0"/>
              </a:rPr>
              <a:t>accélération possible </a:t>
            </a:r>
            <a:r>
              <a:rPr lang="fr-FR" sz="900" i="1" dirty="0">
                <a:latin typeface="Arial" panose="020B0604020202020204" pitchFamily="34" charset="0"/>
                <a:cs typeface="Arial" panose="020B0604020202020204" pitchFamily="34" charset="0"/>
              </a:rPr>
              <a:t>du </a:t>
            </a:r>
            <a:r>
              <a:rPr lang="fr-FR" sz="900" i="1" dirty="0" err="1">
                <a:latin typeface="Arial" panose="020B0604020202020204" pitchFamily="34" charset="0"/>
                <a:cs typeface="Arial" panose="020B0604020202020204" pitchFamily="34" charset="0"/>
              </a:rPr>
              <a:t>peer</a:t>
            </a:r>
            <a:r>
              <a:rPr lang="fr-FR" sz="900" i="1" dirty="0">
                <a:latin typeface="Arial" panose="020B0604020202020204" pitchFamily="34" charset="0"/>
                <a:cs typeface="Arial" panose="020B0604020202020204" pitchFamily="34" charset="0"/>
              </a:rPr>
              <a:t> </a:t>
            </a:r>
            <a:r>
              <a:rPr lang="fr-FR" sz="900" i="1" dirty="0" err="1">
                <a:latin typeface="Arial" panose="020B0604020202020204" pitchFamily="34" charset="0"/>
                <a:cs typeface="Arial" panose="020B0604020202020204" pitchFamily="34" charset="0"/>
              </a:rPr>
              <a:t>rewiew</a:t>
            </a:r>
            <a:r>
              <a:rPr lang="fr-FR" sz="900" i="1"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post-publication, cf. affaire #</a:t>
            </a:r>
            <a:r>
              <a:rPr lang="fr-FR" sz="900" dirty="0" err="1">
                <a:latin typeface="Arial" panose="020B0604020202020204" pitchFamily="34" charset="0"/>
                <a:cs typeface="Arial" panose="020B0604020202020204" pitchFamily="34" charset="0"/>
              </a:rPr>
              <a:t>arseniclife</a:t>
            </a:r>
            <a:r>
              <a:rPr lang="fr-FR" sz="900" dirty="0">
                <a:latin typeface="Arial" panose="020B0604020202020204" pitchFamily="34" charset="0"/>
                <a:cs typeface="Arial" panose="020B0604020202020204" pitchFamily="34" charset="0"/>
              </a:rPr>
              <a:t> (</a:t>
            </a:r>
            <a:r>
              <a:rPr lang="fr-FR" sz="800" dirty="0">
                <a:latin typeface="Arial" panose="020B0604020202020204" pitchFamily="34" charset="0"/>
                <a:cs typeface="Arial" panose="020B0604020202020204" pitchFamily="34" charset="0"/>
              </a:rPr>
              <a:t>Carl Zimmer, traduit par Yann Champion. « Comment Twitter a changé la science ». </a:t>
            </a:r>
            <a:r>
              <a:rPr lang="fr-FR" sz="800" i="1" dirty="0">
                <a:latin typeface="Arial" panose="020B0604020202020204" pitchFamily="34" charset="0"/>
                <a:cs typeface="Arial" panose="020B0604020202020204" pitchFamily="34" charset="0"/>
              </a:rPr>
              <a:t>Slate</a:t>
            </a:r>
            <a:r>
              <a:rPr lang="fr-FR" sz="800" dirty="0">
                <a:latin typeface="Arial" panose="020B0604020202020204" pitchFamily="34" charset="0"/>
                <a:cs typeface="Arial" panose="020B0604020202020204" pitchFamily="34" charset="0"/>
              </a:rPr>
              <a:t>. 10/06/2011. [en ligne]. Disponible sur : http://www.slate.fr/story/39111/twitter-science-arsenic-nasa-extraterrestre</a:t>
            </a:r>
            <a:r>
              <a:rPr lang="fr-FR" sz="900" dirty="0">
                <a:latin typeface="Arial" panose="020B0604020202020204" pitchFamily="34" charset="0"/>
                <a:cs typeface="Arial" panose="020B0604020202020204" pitchFamily="34" charset="0"/>
              </a:rPr>
              <a:t>), mais en dehors des lieux attendus (sites des éditeurs par exemple) au profit des réseaux sociaux</a:t>
            </a:r>
          </a:p>
          <a:p>
            <a:pPr marL="266695" lvl="2" indent="-85724">
              <a:buFontTx/>
              <a:buChar char="-"/>
              <a:defRPr/>
            </a:pPr>
            <a:r>
              <a:rPr lang="fr-FR" sz="900" dirty="0">
                <a:solidFill>
                  <a:prstClr val="black"/>
                </a:solidFill>
                <a:latin typeface="Arial" panose="020B0604020202020204" pitchFamily="34" charset="0"/>
                <a:cs typeface="Arial" panose="020B0604020202020204" pitchFamily="34" charset="0"/>
              </a:rPr>
              <a:t>favoriser la diffusion de ses recherches (téléchargements)</a:t>
            </a:r>
            <a:r>
              <a:rPr lang="fr-FR" sz="900" dirty="0">
                <a:latin typeface="Arial" panose="020B0604020202020204" pitchFamily="34" charset="0"/>
                <a:cs typeface="Arial" panose="020B0604020202020204" pitchFamily="34" charset="0"/>
              </a:rPr>
              <a:t> et accélérer les </a:t>
            </a:r>
            <a:r>
              <a:rPr lang="fr-FR" sz="900" b="1" dirty="0">
                <a:latin typeface="Arial" panose="020B0604020202020204" pitchFamily="34" charset="0"/>
                <a:cs typeface="Arial" panose="020B0604020202020204" pitchFamily="34" charset="0"/>
              </a:rPr>
              <a:t>citations</a:t>
            </a:r>
            <a:r>
              <a:rPr lang="fr-FR" sz="900" dirty="0">
                <a:solidFill>
                  <a:prstClr val="black"/>
                </a:solidFill>
                <a:latin typeface="Arial" panose="020B0604020202020204" pitchFamily="34" charset="0"/>
                <a:cs typeface="Arial" panose="020B0604020202020204" pitchFamily="34" charset="0"/>
              </a:rPr>
              <a:t>, comme avec les archives ouvertes : cf. le </a:t>
            </a:r>
            <a:r>
              <a:rPr lang="fr-FR" sz="900" b="1" i="1" dirty="0" err="1">
                <a:solidFill>
                  <a:prstClr val="black"/>
                </a:solidFill>
                <a:latin typeface="Arial" panose="020B0604020202020204" pitchFamily="34" charset="0"/>
                <a:cs typeface="Arial" panose="020B0604020202020204" pitchFamily="34" charset="0"/>
              </a:rPr>
              <a:t>twimpact</a:t>
            </a:r>
            <a:r>
              <a:rPr lang="fr-FR" sz="900" b="1" i="1" dirty="0">
                <a:solidFill>
                  <a:prstClr val="black"/>
                </a:solidFill>
                <a:latin typeface="Arial" panose="020B0604020202020204" pitchFamily="34" charset="0"/>
                <a:cs typeface="Arial" panose="020B0604020202020204" pitchFamily="34" charset="0"/>
              </a:rPr>
              <a:t> factor</a:t>
            </a:r>
            <a:r>
              <a:rPr lang="fr-FR" sz="900" dirty="0">
                <a:solidFill>
                  <a:prstClr val="black"/>
                </a:solidFill>
                <a:latin typeface="Arial" panose="020B0604020202020204" pitchFamily="34" charset="0"/>
                <a:cs typeface="Arial" panose="020B0604020202020204" pitchFamily="34" charset="0"/>
              </a:rPr>
              <a:t> (G. </a:t>
            </a:r>
            <a:r>
              <a:rPr lang="fr-FR" sz="900" dirty="0" err="1">
                <a:solidFill>
                  <a:prstClr val="black"/>
                </a:solidFill>
                <a:latin typeface="Arial" panose="020B0604020202020204" pitchFamily="34" charset="0"/>
                <a:cs typeface="Arial" panose="020B0604020202020204" pitchFamily="34" charset="0"/>
              </a:rPr>
              <a:t>Eysenbach</a:t>
            </a:r>
            <a:r>
              <a:rPr lang="fr-FR" sz="900" dirty="0">
                <a:solidFill>
                  <a:prstClr val="black"/>
                </a:solidFill>
                <a:latin typeface="Arial" panose="020B0604020202020204" pitchFamily="34" charset="0"/>
                <a:cs typeface="Arial" panose="020B0604020202020204" pitchFamily="34" charset="0"/>
              </a:rPr>
              <a:t>), selon lequel les articles très cités dans Twitter ont 11 fois plus de chances d’être très cités dans des articles par la suite – </a:t>
            </a:r>
          </a:p>
          <a:p>
            <a:pPr marL="171447" lvl="2" indent="-85724" defTabSz="914384">
              <a:buFontTx/>
              <a:buChar char="-"/>
              <a:defRPr/>
            </a:pPr>
            <a:endParaRPr lang="fr-FR" sz="900" dirty="0">
              <a:solidFill>
                <a:prstClr val="black"/>
              </a:solidFill>
              <a:latin typeface="Arial" panose="020B0604020202020204" pitchFamily="34" charset="0"/>
              <a:cs typeface="Arial" panose="020B0604020202020204" pitchFamily="34" charset="0"/>
            </a:endParaRPr>
          </a:p>
          <a:p>
            <a:pPr marL="171447" lvl="2" indent="-85724" defTabSz="914384">
              <a:buFontTx/>
              <a:buChar char="-"/>
              <a:defRPr/>
            </a:pPr>
            <a:endParaRPr lang="fr-FR" sz="900" dirty="0">
              <a:latin typeface="Arial" panose="020B0604020202020204" pitchFamily="34" charset="0"/>
              <a:cs typeface="Arial" panose="020B0604020202020204" pitchFamily="34" charset="0"/>
            </a:endParaRPr>
          </a:p>
          <a:p>
            <a:pPr marL="171447" lvl="2" indent="-171447" defTabSz="914384">
              <a:buFontTx/>
              <a:buChar char="-"/>
              <a:defRPr/>
            </a:pPr>
            <a:endParaRPr lang="fr-FR" sz="900" dirty="0"/>
          </a:p>
          <a:p>
            <a:pPr marL="171447" lvl="2" indent="-171447" defTabSz="914384">
              <a:buFontTx/>
              <a:buChar char="-"/>
              <a:defRPr/>
            </a:pPr>
            <a:endParaRPr lang="fr-FR" sz="900" dirty="0"/>
          </a:p>
          <a:p>
            <a:pPr marL="0" lvl="2" defTabSz="914384">
              <a:defRPr/>
            </a:pPr>
            <a:endParaRPr lang="fr-FR" sz="90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39</a:t>
            </a:fld>
            <a:endParaRPr lang="fr-FR"/>
          </a:p>
        </p:txBody>
      </p:sp>
    </p:spTree>
    <p:extLst>
      <p:ext uri="{BB962C8B-B14F-4D97-AF65-F5344CB8AC3E}">
        <p14:creationId xmlns:p14="http://schemas.microsoft.com/office/powerpoint/2010/main" val="2430693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Réseaux sociaux : définition(s)</a:t>
            </a:r>
          </a:p>
          <a:p>
            <a:r>
              <a:rPr lang="fr-FR" dirty="0" smtClean="0"/>
              <a:t>- État</a:t>
            </a:r>
            <a:r>
              <a:rPr lang="fr-FR" baseline="0" dirty="0" smtClean="0"/>
              <a:t> des lieux (monde académique)</a:t>
            </a:r>
            <a:endParaRPr lang="fr-FR"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4</a:t>
            </a:fld>
            <a:endParaRPr lang="fr-FR"/>
          </a:p>
        </p:txBody>
      </p:sp>
    </p:spTree>
    <p:extLst>
      <p:ext uri="{BB962C8B-B14F-4D97-AF65-F5344CB8AC3E}">
        <p14:creationId xmlns:p14="http://schemas.microsoft.com/office/powerpoint/2010/main" val="1043685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B. Kramer et J. Bosman, 2015-2016, https://101innovations.wordpress.com/. Résultats sous http://dashboard101innovations.silk.co/.</a:t>
            </a:r>
          </a:p>
          <a:p>
            <a:endParaRPr lang="fr-FR" dirty="0" smtClean="0"/>
          </a:p>
          <a:p>
            <a:r>
              <a:rPr lang="fr-FR" baseline="0" dirty="0" smtClean="0"/>
              <a:t>- 70% des </a:t>
            </a:r>
            <a:r>
              <a:rPr lang="fr-FR" baseline="0" dirty="0" err="1" smtClean="0"/>
              <a:t>répondants</a:t>
            </a:r>
            <a:r>
              <a:rPr lang="fr-FR" baseline="0" dirty="0" smtClean="0"/>
              <a:t> </a:t>
            </a:r>
            <a:r>
              <a:rPr lang="fr-FR" baseline="0" dirty="0" err="1" smtClean="0"/>
              <a:t>déclarent</a:t>
            </a:r>
            <a:r>
              <a:rPr lang="fr-FR" baseline="0" dirty="0" smtClean="0"/>
              <a:t> utiliser les </a:t>
            </a:r>
            <a:r>
              <a:rPr lang="fr-FR" baseline="0" dirty="0" err="1" smtClean="0"/>
              <a:t>réseaux</a:t>
            </a:r>
            <a:r>
              <a:rPr lang="fr-FR" baseline="0" dirty="0" smtClean="0"/>
              <a:t> sociaux de la recherche pour faire </a:t>
            </a:r>
            <a:r>
              <a:rPr lang="fr-FR" baseline="0" dirty="0" err="1" smtClean="0"/>
              <a:t>connaître</a:t>
            </a:r>
            <a:r>
              <a:rPr lang="fr-FR" baseline="0" dirty="0" smtClean="0"/>
              <a:t> leurs publications</a:t>
            </a:r>
          </a:p>
          <a:p>
            <a:pPr marL="92075" marR="0" indent="-92075" algn="l" defTabSz="914400" rtl="0" eaLnBrk="1" fontAlgn="auto" latinLnBrk="0" hangingPunct="1">
              <a:lnSpc>
                <a:spcPct val="100000"/>
              </a:lnSpc>
              <a:spcBef>
                <a:spcPts val="0"/>
              </a:spcBef>
              <a:spcAft>
                <a:spcPts val="0"/>
              </a:spcAft>
              <a:buClrTx/>
              <a:buSzTx/>
              <a:buFontTx/>
              <a:buNone/>
              <a:tabLst/>
              <a:defRPr/>
            </a:pPr>
            <a:r>
              <a:rPr lang="fr-FR" b="1" baseline="0" dirty="0" smtClean="0"/>
              <a:t>- 57 % des chercheurs utilisent les réseaux pour y télécharger leurs propres travaux </a:t>
            </a:r>
            <a:r>
              <a:rPr lang="fr-FR" baseline="0" dirty="0" smtClean="0"/>
              <a:t>(35 % en 2014) [étude </a:t>
            </a:r>
            <a:r>
              <a:rPr lang="fr-FR" dirty="0" smtClean="0"/>
              <a:t>Springer Nature, </a:t>
            </a:r>
            <a:r>
              <a:rPr lang="en-US" dirty="0" smtClean="0"/>
              <a:t>http://blogs.nature.com/ofschemesandmemes/2017/06/15/how-do-researchers-use-social-media-and-scholarly-collaboration-networks-scns]</a:t>
            </a:r>
          </a:p>
          <a:p>
            <a:endParaRPr lang="fr-FR" baseline="0" dirty="0" smtClean="0"/>
          </a:p>
          <a:p>
            <a:r>
              <a:rPr lang="fr-FR" baseline="0" dirty="0" smtClean="0"/>
              <a:t>Academia : 19 M. de </a:t>
            </a:r>
            <a:r>
              <a:rPr lang="fr-FR" i="1" baseline="0" dirty="0" err="1" smtClean="0"/>
              <a:t>papers</a:t>
            </a:r>
            <a:r>
              <a:rPr lang="fr-FR" i="0" baseline="0" dirty="0" smtClean="0"/>
              <a:t>, ResearchGate : 100 M. de documents</a:t>
            </a:r>
            <a:endParaRPr lang="fr-FR" i="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40</a:t>
            </a:fld>
            <a:endParaRPr lang="fr-FR" dirty="0"/>
          </a:p>
        </p:txBody>
      </p:sp>
    </p:spTree>
    <p:extLst>
      <p:ext uri="{BB962C8B-B14F-4D97-AF65-F5344CB8AC3E}">
        <p14:creationId xmlns:p14="http://schemas.microsoft.com/office/powerpoint/2010/main" val="409059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 dirty="0"/>
              <a:t>Référence : </a:t>
            </a:r>
            <a:r>
              <a:rPr lang="fr-FR" sz="800" i="1" dirty="0" err="1"/>
              <a:t>Ranking</a:t>
            </a:r>
            <a:r>
              <a:rPr lang="fr-FR" sz="800" i="1" dirty="0"/>
              <a:t> web of </a:t>
            </a:r>
            <a:r>
              <a:rPr lang="fr-FR" sz="800" i="1" dirty="0" err="1"/>
              <a:t>repositories</a:t>
            </a:r>
            <a:r>
              <a:rPr lang="fr-FR" sz="800" dirty="0"/>
              <a:t>. </a:t>
            </a:r>
            <a:r>
              <a:rPr lang="fr-FR" sz="800" dirty="0" smtClean="0"/>
              <a:t>07/2017.  </a:t>
            </a:r>
            <a:r>
              <a:rPr lang="fr-FR" sz="800" dirty="0"/>
              <a:t>[en ligne]. Disponible sur : http://repositories.webometrics.info/en/top_portals et explication (07/2014) : http://repositories.webometrics.info/en/node/25.</a:t>
            </a:r>
          </a:p>
          <a:p>
            <a:endParaRPr lang="fr-FR" dirty="0" smtClean="0"/>
          </a:p>
          <a:p>
            <a:pPr marL="0" indent="0">
              <a:tabLst>
                <a:tab pos="531803" algn="l"/>
              </a:tabLst>
              <a:defRPr/>
            </a:pPr>
            <a:r>
              <a:rPr lang="fr-FR" dirty="0" smtClean="0"/>
              <a:t>De plus en plus de contenus disponibles sur les réseaux sociaux</a:t>
            </a:r>
          </a:p>
          <a:p>
            <a:pPr marL="87311" indent="0">
              <a:defRPr/>
            </a:pPr>
            <a:r>
              <a:rPr lang="fr-FR" dirty="0" smtClean="0"/>
              <a:t>- et </a:t>
            </a:r>
            <a:r>
              <a:rPr lang="fr-FR" b="1" dirty="0" smtClean="0"/>
              <a:t>de plus en plus souvent en texte intégral </a:t>
            </a:r>
            <a:r>
              <a:rPr lang="fr-FR" dirty="0" smtClean="0"/>
              <a:t>: en 2014, près de 50 % des nouvelles publications déposées sur ResearchGate y seraient partagées librement en plein texte (Salman Samson Rogers. « How do </a:t>
            </a:r>
            <a:r>
              <a:rPr lang="fr-FR" dirty="0" err="1" smtClean="0"/>
              <a:t>scientists</a:t>
            </a:r>
            <a:r>
              <a:rPr lang="fr-FR" dirty="0" smtClean="0"/>
              <a:t> </a:t>
            </a:r>
            <a:r>
              <a:rPr lang="fr-FR" dirty="0" err="1" smtClean="0"/>
              <a:t>share</a:t>
            </a:r>
            <a:r>
              <a:rPr lang="fr-FR" dirty="0" smtClean="0"/>
              <a:t> on </a:t>
            </a:r>
            <a:r>
              <a:rPr lang="fr-FR" dirty="0" err="1" smtClean="0"/>
              <a:t>academic</a:t>
            </a:r>
            <a:r>
              <a:rPr lang="fr-FR" dirty="0" smtClean="0"/>
              <a:t> social networks </a:t>
            </a:r>
            <a:r>
              <a:rPr lang="fr-FR" dirty="0" err="1" smtClean="0"/>
              <a:t>like</a:t>
            </a:r>
            <a:r>
              <a:rPr lang="fr-FR" dirty="0" smtClean="0"/>
              <a:t> ResearchGate ? ».  </a:t>
            </a:r>
            <a:r>
              <a:rPr lang="fr-FR" i="1" dirty="0" err="1" smtClean="0"/>
              <a:t>Sciencebite</a:t>
            </a:r>
            <a:r>
              <a:rPr lang="fr-FR" dirty="0" smtClean="0"/>
              <a:t>. 2015, http://blog.sciencebite.com/how-do-scientists-share-on-academic-social-networks-like-researchgate/) </a:t>
            </a:r>
          </a:p>
          <a:p>
            <a:pPr marL="87311" indent="0">
              <a:defRPr/>
            </a:pPr>
            <a:r>
              <a:rPr lang="fr-FR" dirty="0" smtClean="0"/>
              <a:t>- de plus en plus de contenus accessibles pour tous, </a:t>
            </a:r>
            <a:r>
              <a:rPr lang="fr-FR" b="1" dirty="0" smtClean="0"/>
              <a:t>indépendamment des moyens financiers </a:t>
            </a:r>
            <a:r>
              <a:rPr lang="fr-FR" dirty="0" smtClean="0"/>
              <a:t>(cf. pays en développement, établissements confrontés à des restrictions budgétaires, recherche privée…)</a:t>
            </a:r>
          </a:p>
          <a:p>
            <a:pPr marL="87311" indent="0">
              <a:defRPr/>
            </a:pPr>
            <a:r>
              <a:rPr lang="fr-FR" dirty="0" smtClean="0"/>
              <a:t>- taille de ces réseaux ne peut que favoriser le </a:t>
            </a:r>
            <a:r>
              <a:rPr lang="fr-FR" b="1" dirty="0" smtClean="0"/>
              <a:t>décloisonnement disciplinaire et institutionnel</a:t>
            </a:r>
          </a:p>
          <a:p>
            <a:pPr marL="87311" indent="0">
              <a:defRPr/>
            </a:pPr>
            <a:r>
              <a:rPr lang="fr-FR" dirty="0" smtClean="0">
                <a:sym typeface="Wingdings" panose="05000000000000000000" pitchFamily="2" charset="2"/>
              </a:rPr>
              <a:t></a:t>
            </a:r>
            <a:r>
              <a:rPr lang="fr-FR" dirty="0" smtClean="0"/>
              <a:t> à l'instar des publications en </a:t>
            </a:r>
            <a:r>
              <a:rPr lang="fr-FR" i="1" dirty="0" smtClean="0"/>
              <a:t>open access</a:t>
            </a:r>
            <a:r>
              <a:rPr lang="fr-FR" dirty="0" smtClean="0"/>
              <a:t>, Twitter et les réseaux sociaux </a:t>
            </a:r>
            <a:r>
              <a:rPr lang="fr-FR" b="1" dirty="0" smtClean="0"/>
              <a:t>favorisent la visibilité de la science dans la communauté scientifique </a:t>
            </a:r>
            <a:r>
              <a:rPr lang="fr-FR" dirty="0" smtClean="0"/>
              <a:t>(cf. étude d’Academia présentée sur la page d’accueil de son site) et en dehors, par exemple auprès du grand public</a:t>
            </a:r>
          </a:p>
          <a:p>
            <a:endParaRPr lang="fr-FR" dirty="0" smtClean="0"/>
          </a:p>
          <a:p>
            <a:endParaRPr lang="fr-FR"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41</a:t>
            </a:fld>
            <a:endParaRPr lang="fr-FR"/>
          </a:p>
        </p:txBody>
      </p:sp>
    </p:spTree>
    <p:extLst>
      <p:ext uri="{BB962C8B-B14F-4D97-AF65-F5344CB8AC3E}">
        <p14:creationId xmlns:p14="http://schemas.microsoft.com/office/powerpoint/2010/main" val="2870258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dirty="0" smtClean="0"/>
              <a:t>Les réseaux sociaux</a:t>
            </a:r>
            <a:r>
              <a:rPr lang="fr-FR" sz="900" baseline="0" dirty="0" smtClean="0"/>
              <a:t> jouent de plus en plus le rôle de </a:t>
            </a:r>
            <a:r>
              <a:rPr lang="fr-FR" sz="900" b="1" baseline="0" dirty="0" smtClean="0"/>
              <a:t>plateformes de dépôt de publication</a:t>
            </a:r>
            <a:r>
              <a:rPr lang="fr-FR" sz="900" baseline="0" dirty="0" smtClean="0"/>
              <a:t>, alors même qu’ils ne présentent pas les garanties, en terme d’accès et de pérennité, des dépôts d’archives ouvertes (qui reposen</a:t>
            </a:r>
            <a:r>
              <a:rPr lang="fr-FR" sz="900" dirty="0" smtClean="0"/>
              <a:t>t sur un principe d’accès libre, gratuit et pérenne au contenu)</a:t>
            </a:r>
            <a:endParaRPr lang="fr-FR" sz="900" baseline="0" dirty="0" smtClean="0"/>
          </a:p>
          <a:p>
            <a:endParaRPr lang="fr-FR" sz="900" baseline="0"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900" dirty="0" smtClean="0"/>
              <a:t>cf. dans le cadre du </a:t>
            </a:r>
            <a:r>
              <a:rPr lang="fr-FR" sz="900" b="1" dirty="0" smtClean="0"/>
              <a:t>programme européen Horizon 2020, </a:t>
            </a:r>
            <a:r>
              <a:rPr lang="en-US" sz="800" i="0" dirty="0" smtClean="0"/>
              <a:t>European Commission, Directorate General for Research and Innovation. </a:t>
            </a:r>
            <a:r>
              <a:rPr lang="fr-FR" sz="900" i="1" dirty="0" smtClean="0"/>
              <a:t>H2020 Programme. </a:t>
            </a:r>
            <a:r>
              <a:rPr lang="en-US" sz="900" i="1" dirty="0" smtClean="0"/>
              <a:t>Guidelines to the rules on Open Access to Scientific Publications and Research Data in Horizon 2020. </a:t>
            </a:r>
            <a:r>
              <a:rPr lang="en-US" sz="900" i="0" dirty="0" smtClean="0"/>
              <a:t>Version 3.2, 21 mars 2017.</a:t>
            </a:r>
            <a:r>
              <a:rPr lang="en-US" sz="900" i="0" baseline="0" dirty="0" smtClean="0"/>
              <a:t> 11 p. [</a:t>
            </a:r>
            <a:r>
              <a:rPr lang="en-US" sz="900" i="0" baseline="0" dirty="0" err="1" smtClean="0"/>
              <a:t>en</a:t>
            </a:r>
            <a:r>
              <a:rPr lang="en-US" sz="900" i="0" baseline="0" dirty="0" smtClean="0"/>
              <a:t> </a:t>
            </a:r>
            <a:r>
              <a:rPr lang="en-US" sz="900" i="0" baseline="0" dirty="0" err="1" smtClean="0"/>
              <a:t>ligne</a:t>
            </a:r>
            <a:r>
              <a:rPr lang="en-US" sz="900" i="0" baseline="0" dirty="0" smtClean="0"/>
              <a:t>]. </a:t>
            </a:r>
            <a:r>
              <a:rPr lang="en-US" sz="900" i="0" baseline="0" dirty="0" err="1" smtClean="0"/>
              <a:t>Disponible</a:t>
            </a:r>
            <a:r>
              <a:rPr lang="en-US" sz="900" i="0" baseline="0" dirty="0" smtClean="0"/>
              <a:t> sur : </a:t>
            </a:r>
            <a:r>
              <a:rPr lang="fr-FR" sz="900" dirty="0" smtClean="0">
                <a:solidFill>
                  <a:srgbClr val="FF0000"/>
                </a:solidFill>
              </a:rPr>
              <a:t>http://ec.europa.eu/research/participants/data/ref/h2020/grants_manual/hi/oa_pilot/h2020-hi-oa-pilot-guide_en.pdf</a:t>
            </a:r>
            <a:r>
              <a:rPr lang="fr-FR" sz="900" dirty="0" smtClean="0"/>
              <a:t>, il est </a:t>
            </a:r>
            <a:r>
              <a:rPr lang="en-US" sz="900" dirty="0" err="1" smtClean="0"/>
              <a:t>indiqué</a:t>
            </a:r>
            <a:r>
              <a:rPr lang="en-US" sz="900" dirty="0" smtClean="0"/>
              <a:t> : « </a:t>
            </a:r>
            <a:r>
              <a:rPr lang="en-US" sz="900" i="1" dirty="0" smtClean="0"/>
              <a:t>A repository for scientific publications is an </a:t>
            </a:r>
            <a:r>
              <a:rPr lang="en-US" sz="900" b="1" i="1" dirty="0" smtClean="0"/>
              <a:t>online archive</a:t>
            </a:r>
            <a:r>
              <a:rPr lang="en-US" sz="900" i="1" dirty="0" smtClean="0"/>
              <a:t>. </a:t>
            </a:r>
            <a:r>
              <a:rPr lang="fr-FR" sz="900" i="1" dirty="0" err="1" smtClean="0"/>
              <a:t>Institutional</a:t>
            </a:r>
            <a:r>
              <a:rPr lang="fr-FR" sz="900" i="1" dirty="0" smtClean="0"/>
              <a:t>, </a:t>
            </a:r>
            <a:r>
              <a:rPr lang="fr-FR" sz="900" i="1" dirty="0" err="1" smtClean="0"/>
              <a:t>subject-based</a:t>
            </a:r>
            <a:r>
              <a:rPr lang="fr-FR" sz="900" i="1" dirty="0" smtClean="0"/>
              <a:t> and </a:t>
            </a:r>
            <a:r>
              <a:rPr lang="fr-FR" sz="900" i="1" dirty="0" err="1" smtClean="0"/>
              <a:t>centralised</a:t>
            </a:r>
            <a:r>
              <a:rPr lang="fr-FR" sz="900" i="1" dirty="0" smtClean="0"/>
              <a:t> </a:t>
            </a:r>
            <a:r>
              <a:rPr lang="fr-FR" sz="900" i="1" dirty="0" err="1" smtClean="0"/>
              <a:t>repositories</a:t>
            </a:r>
            <a:r>
              <a:rPr lang="fr-FR" sz="900" i="1" dirty="0" smtClean="0"/>
              <a:t> are all acceptable </a:t>
            </a:r>
            <a:r>
              <a:rPr lang="fr-FR" sz="900" i="1" dirty="0" err="1" smtClean="0"/>
              <a:t>choices</a:t>
            </a:r>
            <a:r>
              <a:rPr lang="fr-FR" sz="900" i="1" dirty="0" smtClean="0"/>
              <a:t>. </a:t>
            </a:r>
            <a:r>
              <a:rPr lang="fr-FR" sz="900" i="1" smtClean="0"/>
              <a:t>Repositories</a:t>
            </a:r>
            <a:r>
              <a:rPr lang="fr-FR" sz="900" i="1" dirty="0" smtClean="0"/>
              <a:t> </a:t>
            </a:r>
            <a:r>
              <a:rPr lang="fr-FR" sz="900" i="1" dirty="0" err="1" smtClean="0"/>
              <a:t>that</a:t>
            </a:r>
            <a:r>
              <a:rPr lang="fr-FR" sz="900" i="1" dirty="0" smtClean="0"/>
              <a:t> claim </a:t>
            </a:r>
            <a:r>
              <a:rPr lang="fr-FR" sz="900" i="1" dirty="0" err="1" smtClean="0"/>
              <a:t>rights</a:t>
            </a:r>
            <a:r>
              <a:rPr lang="fr-FR" sz="900" i="1" dirty="0" smtClean="0"/>
              <a:t> over </a:t>
            </a:r>
            <a:r>
              <a:rPr lang="fr-FR" sz="900" i="1" dirty="0" err="1" smtClean="0"/>
              <a:t>deposited</a:t>
            </a:r>
            <a:r>
              <a:rPr lang="fr-FR" sz="900" i="1" dirty="0" smtClean="0"/>
              <a:t> publications and </a:t>
            </a:r>
            <a:r>
              <a:rPr lang="fr-FR" sz="900" i="1" dirty="0" err="1" smtClean="0"/>
              <a:t>preclude</a:t>
            </a:r>
            <a:r>
              <a:rPr lang="fr-FR" sz="900" i="1" dirty="0" smtClean="0"/>
              <a:t> access are not </a:t>
            </a:r>
            <a:r>
              <a:rPr lang="fr-FR" sz="900" dirty="0" smtClean="0"/>
              <a:t>». On se méfiera de la traduction française qui porte, elle, « En revanche, les archives qui revendiquent des droits sur les publications déposés et en entravent l’accès sont à éviter » qui confond « </a:t>
            </a:r>
            <a:r>
              <a:rPr lang="fr-FR" sz="900" dirty="0" err="1" smtClean="0"/>
              <a:t>repository</a:t>
            </a:r>
            <a:r>
              <a:rPr lang="fr-FR" sz="900" dirty="0" smtClean="0"/>
              <a:t> » et « archive » et qui est moins directive , mélangeant en outre les simples entrepôts et les archives (</a:t>
            </a:r>
            <a:r>
              <a:rPr lang="fr-FR" sz="700" dirty="0" smtClean="0"/>
              <a:t>Horizon 2020 [traduction INIST]. 15/02/2016. 10 p. [en ligne]. Disponible sur : http://www.donneesdelarecherche.fr/IMG/pdf/lignes_directrices-libre-acces_horizon_2020-version2._1_tr_fr.pdf)</a:t>
            </a:r>
          </a:p>
          <a:p>
            <a:pPr marL="92073" indent="-92073" defTabSz="914384">
              <a:defRPr/>
            </a:pPr>
            <a:r>
              <a:rPr lang="fr-FR" sz="900" dirty="0" smtClean="0">
                <a:sym typeface="Wingdings" panose="05000000000000000000" pitchFamily="2" charset="2"/>
              </a:rPr>
              <a:t> </a:t>
            </a:r>
            <a:r>
              <a:rPr lang="fr-FR" sz="900" b="1" dirty="0" smtClean="0">
                <a:sym typeface="Wingdings" panose="05000000000000000000" pitchFamily="2" charset="2"/>
              </a:rPr>
              <a:t>pas de l’</a:t>
            </a:r>
            <a:r>
              <a:rPr lang="fr-FR" sz="900" b="1" i="1" dirty="0" smtClean="0">
                <a:sym typeface="Wingdings" panose="05000000000000000000" pitchFamily="2" charset="2"/>
              </a:rPr>
              <a:t>open access : </a:t>
            </a:r>
            <a:r>
              <a:rPr lang="fr-FR" sz="900" b="0" i="0" dirty="0" smtClean="0">
                <a:sym typeface="Wingdings" panose="05000000000000000000" pitchFamily="2" charset="2"/>
              </a:rPr>
              <a:t>« </a:t>
            </a:r>
            <a:r>
              <a:rPr lang="en-US" sz="900" b="0" i="1" dirty="0" smtClean="0">
                <a:effectLst/>
              </a:rPr>
              <a:t>Y</a:t>
            </a:r>
            <a:r>
              <a:rPr lang="en-US" sz="900" i="1" dirty="0" smtClean="0">
                <a:effectLst/>
              </a:rPr>
              <a:t>et posting on Academia.edu is far from being ethically and politically equivalent to using an institutional open access repository</a:t>
            </a:r>
            <a:r>
              <a:rPr lang="fr-FR" sz="900" dirty="0" smtClean="0"/>
              <a:t> » (Gary Hall, 2015, http://www.garyhall.info/journal/2015/10/18/does-academiaedu-mean-open-access-is-becoming-irrelevant.html). </a:t>
            </a:r>
            <a:endParaRPr lang="en-US" sz="900" dirty="0" smtClean="0"/>
          </a:p>
          <a:p>
            <a:pPr marL="0" indent="0">
              <a:tabLst>
                <a:tab pos="531803" algn="l"/>
              </a:tabLst>
              <a:defRPr/>
            </a:pPr>
            <a:endParaRPr lang="fr-FR" sz="900"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42</a:t>
            </a:fld>
            <a:endParaRPr lang="fr-FR" dirty="0"/>
          </a:p>
        </p:txBody>
      </p:sp>
    </p:spTree>
    <p:extLst>
      <p:ext uri="{BB962C8B-B14F-4D97-AF65-F5344CB8AC3E}">
        <p14:creationId xmlns:p14="http://schemas.microsoft.com/office/powerpoint/2010/main" val="2100916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47" indent="-79374" defTabSz="914384">
              <a:buFontTx/>
              <a:buChar char="-"/>
              <a:defRPr/>
            </a:pPr>
            <a:r>
              <a:rPr lang="fr-FR" sz="900" b="1" dirty="0" smtClean="0"/>
              <a:t>propriété des données</a:t>
            </a:r>
            <a:r>
              <a:rPr lang="fr-FR" sz="900" dirty="0" smtClean="0"/>
              <a:t> (notamment</a:t>
            </a:r>
            <a:r>
              <a:rPr lang="fr-FR" sz="900" baseline="0" dirty="0" smtClean="0"/>
              <a:t> publications) mises sur ces plateformes ? :</a:t>
            </a:r>
          </a:p>
          <a:p>
            <a:pPr marL="266695" lvl="1" indent="-79374">
              <a:buFontTx/>
              <a:buChar char="-"/>
              <a:defRPr/>
            </a:pPr>
            <a:r>
              <a:rPr lang="fr-FR" baseline="0" dirty="0" smtClean="0"/>
              <a:t> </a:t>
            </a:r>
            <a:r>
              <a:rPr lang="fr-FR" sz="900" dirty="0" smtClean="0">
                <a:latin typeface="Arial" panose="020B0604020202020204" pitchFamily="34" charset="0"/>
                <a:cs typeface="Arial" panose="020B0604020202020204" pitchFamily="34" charset="0"/>
              </a:rPr>
              <a:t>Academia s’accorde une licence très large :</a:t>
            </a:r>
            <a:br>
              <a:rPr lang="fr-FR" sz="900" dirty="0" smtClean="0">
                <a:latin typeface="Arial" panose="020B0604020202020204" pitchFamily="34" charset="0"/>
                <a:cs typeface="Arial" panose="020B0604020202020204" pitchFamily="34" charset="0"/>
              </a:rPr>
            </a:br>
            <a:r>
              <a:rPr lang="fr-FR" sz="900" baseline="0" dirty="0" smtClean="0">
                <a:latin typeface="Arial" panose="020B0604020202020204" pitchFamily="34" charset="0"/>
                <a:cs typeface="Arial" panose="020B0604020202020204" pitchFamily="34" charset="0"/>
              </a:rPr>
              <a:t>     * sur les contenus fournis par les membres (</a:t>
            </a:r>
            <a:r>
              <a:rPr lang="fr-FR" sz="900" i="1" baseline="0" dirty="0" err="1" smtClean="0">
                <a:latin typeface="Arial" panose="020B0604020202020204" pitchFamily="34" charset="0"/>
                <a:cs typeface="Arial" panose="020B0604020202020204" pitchFamily="34" charset="0"/>
              </a:rPr>
              <a:t>member</a:t>
            </a:r>
            <a:r>
              <a:rPr lang="fr-FR" sz="900" i="1" baseline="0" dirty="0" smtClean="0">
                <a:latin typeface="Arial" panose="020B0604020202020204" pitchFamily="34" charset="0"/>
                <a:cs typeface="Arial" panose="020B0604020202020204" pitchFamily="34" charset="0"/>
              </a:rPr>
              <a:t> content</a:t>
            </a:r>
            <a:r>
              <a:rPr lang="fr-FR" sz="900" baseline="0" dirty="0" smtClean="0">
                <a:latin typeface="Arial" panose="020B0604020202020204" pitchFamily="34" charset="0"/>
                <a:cs typeface="Arial" panose="020B0604020202020204" pitchFamily="34" charset="0"/>
              </a:rPr>
              <a:t>), </a:t>
            </a:r>
            <a:r>
              <a:rPr lang="fr-FR" sz="900" dirty="0" smtClean="0">
                <a:latin typeface="Arial" panose="020B0604020202020204" pitchFamily="34" charset="0"/>
                <a:cs typeface="Arial" panose="020B0604020202020204" pitchFamily="34" charset="0"/>
              </a:rPr>
              <a:t>cf. </a:t>
            </a:r>
            <a:r>
              <a:rPr lang="fr-FR" sz="900" i="1" dirty="0" err="1" smtClean="0">
                <a:latin typeface="Arial" panose="020B0604020202020204" pitchFamily="34" charset="0"/>
                <a:cs typeface="Arial" panose="020B0604020202020204" pitchFamily="34" charset="0"/>
              </a:rPr>
              <a:t>Terms</a:t>
            </a:r>
            <a:r>
              <a:rPr lang="fr-FR" sz="900" dirty="0" smtClean="0">
                <a:latin typeface="Arial" panose="020B0604020202020204" pitchFamily="34" charset="0"/>
                <a:cs typeface="Arial" panose="020B0604020202020204" pitchFamily="34" charset="0"/>
              </a:rPr>
              <a:t> :  http://www.academia.edu/terms et </a:t>
            </a:r>
            <a:r>
              <a:rPr lang="fr-FR" sz="900" i="1" dirty="0" smtClean="0">
                <a:latin typeface="Arial" panose="020B0604020202020204" pitchFamily="34" charset="0"/>
                <a:cs typeface="Arial" panose="020B0604020202020204" pitchFamily="34" charset="0"/>
              </a:rPr>
              <a:t>Privacy</a:t>
            </a:r>
            <a:r>
              <a:rPr lang="fr-FR" sz="900" dirty="0" smtClean="0">
                <a:latin typeface="Arial" panose="020B0604020202020204" pitchFamily="34" charset="0"/>
                <a:cs typeface="Arial" panose="020B0604020202020204" pitchFamily="34" charset="0"/>
              </a:rPr>
              <a:t> : http://www.academia.edu/privacy ; </a:t>
            </a:r>
            <a:br>
              <a:rPr lang="fr-FR" sz="900" dirty="0" smtClean="0">
                <a:latin typeface="Arial" panose="020B0604020202020204" pitchFamily="34" charset="0"/>
                <a:cs typeface="Arial" panose="020B0604020202020204" pitchFamily="34" charset="0"/>
              </a:rPr>
            </a:br>
            <a:r>
              <a:rPr lang="fr-FR" sz="900" dirty="0" smtClean="0">
                <a:latin typeface="Arial" panose="020B0604020202020204" pitchFamily="34" charset="0"/>
                <a:cs typeface="Arial" panose="020B0604020202020204" pitchFamily="34" charset="0"/>
              </a:rPr>
              <a:t>     * sur le contenus</a:t>
            </a:r>
            <a:r>
              <a:rPr lang="fr-FR" sz="900" baseline="0" dirty="0" smtClean="0">
                <a:latin typeface="Arial" panose="020B0604020202020204" pitchFamily="34" charset="0"/>
                <a:cs typeface="Arial" panose="020B0604020202020204" pitchFamily="34" charset="0"/>
              </a:rPr>
              <a:t> produit par la société, notamment la base de données issue des informations fournies par les internautes  : https://www.academia.edu/terms</a:t>
            </a:r>
            <a:r>
              <a:rPr lang="fr-FR" sz="900" dirty="0" smtClean="0">
                <a:latin typeface="Arial" panose="020B0604020202020204" pitchFamily="34" charset="0"/>
                <a:cs typeface="Arial" panose="020B0604020202020204" pitchFamily="34" charset="0"/>
              </a:rPr>
              <a:t>	</a:t>
            </a:r>
          </a:p>
          <a:p>
            <a:pPr marL="1524000" lvl="1" indent="-1341438">
              <a:defRPr/>
            </a:pPr>
            <a:r>
              <a:rPr lang="fr-FR" sz="900" dirty="0" smtClean="0">
                <a:latin typeface="Arial" panose="020B0604020202020204" pitchFamily="34" charset="0"/>
                <a:cs typeface="Arial" panose="020B0604020202020204" pitchFamily="34" charset="0"/>
              </a:rPr>
              <a:t>- pour ResearchGate, distinction</a:t>
            </a:r>
            <a:r>
              <a:rPr lang="fr-FR" sz="900" baseline="0" dirty="0" smtClean="0">
                <a:latin typeface="Arial" panose="020B0604020202020204" pitchFamily="34" charset="0"/>
                <a:cs typeface="Arial" panose="020B0604020202020204" pitchFamily="34" charset="0"/>
              </a:rPr>
              <a:t> du contenu </a:t>
            </a:r>
          </a:p>
          <a:p>
            <a:pPr marL="449263" lvl="1">
              <a:defRPr/>
            </a:pPr>
            <a:r>
              <a:rPr lang="fr-FR" sz="900" baseline="0" dirty="0" smtClean="0">
                <a:latin typeface="Arial" panose="020B0604020202020204" pitchFamily="34" charset="0"/>
                <a:cs typeface="Arial" panose="020B0604020202020204" pitchFamily="34" charset="0"/>
              </a:rPr>
              <a:t>* fourni par les internautes : « </a:t>
            </a:r>
            <a:r>
              <a:rPr lang="en-US" sz="900" i="1" dirty="0" smtClean="0">
                <a:latin typeface="Arial" panose="020B0604020202020204" pitchFamily="34" charset="0"/>
                <a:cs typeface="Arial" panose="020B0604020202020204" pitchFamily="34" charset="0"/>
              </a:rPr>
              <a:t>When you post full text articles or supplementary materials on ResearchGate, you do not transfer or assign copyright to us. Rather, you make the content available to the public through ResearchGate; this may include certain processing, such as conversion</a:t>
            </a:r>
            <a:r>
              <a:rPr lang="en-US" sz="900" dirty="0" smtClean="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 » (https://</a:t>
            </a:r>
            <a:r>
              <a:rPr lang="fr-FR" sz="900" dirty="0" smtClean="0">
                <a:latin typeface="Arial" panose="020B0604020202020204" pitchFamily="34" charset="0"/>
                <a:cs typeface="Arial" panose="020B0604020202020204" pitchFamily="34" charset="0"/>
              </a:rPr>
              <a:t>www.researchgate.net/application.IntellectualPropertyPolicy.html)</a:t>
            </a:r>
            <a:endParaRPr lang="fr-FR" sz="900" baseline="0" dirty="0" smtClean="0">
              <a:latin typeface="Arial" panose="020B0604020202020204" pitchFamily="34" charset="0"/>
              <a:cs typeface="Arial" panose="020B0604020202020204" pitchFamily="34" charset="0"/>
            </a:endParaRPr>
          </a:p>
          <a:p>
            <a:pPr marL="449263" lvl="4">
              <a:buFontTx/>
              <a:buNone/>
              <a:defRPr/>
            </a:pPr>
            <a:r>
              <a:rPr lang="fr-FR" sz="900" baseline="0" dirty="0" smtClean="0">
                <a:latin typeface="Arial" panose="020B0604020202020204" pitchFamily="34" charset="0"/>
                <a:cs typeface="Arial" panose="020B0604020202020204" pitchFamily="34" charset="0"/>
              </a:rPr>
              <a:t>* produit par la société, notamment la base de données issue des informations fournies par les internautes </a:t>
            </a:r>
            <a:r>
              <a:rPr lang="fr-FR" sz="900" dirty="0" smtClean="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 </a:t>
            </a:r>
            <a:r>
              <a:rPr lang="en-US" sz="900" i="1" dirty="0" smtClean="0">
                <a:latin typeface="Arial" panose="020B0604020202020204" pitchFamily="34" charset="0"/>
                <a:cs typeface="Arial" panose="020B0604020202020204" pitchFamily="34" charset="0"/>
              </a:rPr>
              <a:t>The </a:t>
            </a:r>
            <a:r>
              <a:rPr lang="en-US" sz="900" i="1" dirty="0">
                <a:latin typeface="Arial" panose="020B0604020202020204" pitchFamily="34" charset="0"/>
                <a:cs typeface="Arial" panose="020B0604020202020204" pitchFamily="34" charset="0"/>
              </a:rPr>
              <a:t>software running the Service, the site design, the logos and other graphics, articles and other texts as well as the database are protected by copyright and property of the </a:t>
            </a:r>
            <a:r>
              <a:rPr lang="en-US" sz="900" i="1" dirty="0" smtClean="0">
                <a:latin typeface="Arial" panose="020B0604020202020204" pitchFamily="34" charset="0"/>
                <a:cs typeface="Arial" panose="020B0604020202020204" pitchFamily="34" charset="0"/>
              </a:rPr>
              <a:t>Provider</a:t>
            </a:r>
            <a:r>
              <a:rPr lang="fr-FR" sz="900" dirty="0">
                <a:latin typeface="Arial" panose="020B0604020202020204" pitchFamily="34" charset="0"/>
                <a:cs typeface="Arial" panose="020B0604020202020204" pitchFamily="34" charset="0"/>
              </a:rPr>
              <a:t> » (cf. </a:t>
            </a:r>
            <a:r>
              <a:rPr lang="fr-FR" sz="900" i="1" dirty="0" err="1">
                <a:latin typeface="Arial" panose="020B0604020202020204" pitchFamily="34" charset="0"/>
                <a:cs typeface="Arial" panose="020B0604020202020204" pitchFamily="34" charset="0"/>
              </a:rPr>
              <a:t>Terms</a:t>
            </a:r>
            <a:r>
              <a:rPr lang="fr-FR" sz="900" i="1" dirty="0">
                <a:latin typeface="Arial" panose="020B0604020202020204" pitchFamily="34" charset="0"/>
                <a:cs typeface="Arial" panose="020B0604020202020204" pitchFamily="34" charset="0"/>
              </a:rPr>
              <a:t> and conditions</a:t>
            </a:r>
            <a:r>
              <a:rPr lang="fr-FR" sz="900" dirty="0">
                <a:latin typeface="Arial" panose="020B0604020202020204" pitchFamily="34" charset="0"/>
                <a:cs typeface="Arial" panose="020B0604020202020204" pitchFamily="34" charset="0"/>
              </a:rPr>
              <a:t>, https://www.researchgate.net/application.TermsAndConditions.html, art. </a:t>
            </a:r>
            <a:r>
              <a:rPr lang="fr-FR" sz="900" dirty="0" smtClean="0">
                <a:latin typeface="Arial" panose="020B0604020202020204" pitchFamily="34" charset="0"/>
                <a:cs typeface="Arial" panose="020B0604020202020204" pitchFamily="34" charset="0"/>
              </a:rPr>
              <a:t>7)</a:t>
            </a:r>
          </a:p>
          <a:p>
            <a:pPr marL="266695" lvl="1" indent="-79374">
              <a:buFontTx/>
              <a:buChar char="-"/>
              <a:defRPr/>
            </a:pPr>
            <a:endParaRPr lang="fr-FR" sz="900" dirty="0" smtClean="0">
              <a:latin typeface="Arial" panose="020B0604020202020204" pitchFamily="34" charset="0"/>
              <a:cs typeface="Arial" panose="020B0604020202020204" pitchFamily="34" charset="0"/>
            </a:endParaRPr>
          </a:p>
          <a:p>
            <a:pPr marL="180972" lvl="1" indent="-79374">
              <a:buFontTx/>
              <a:buChar char="-"/>
              <a:defRPr/>
            </a:pPr>
            <a:r>
              <a:rPr lang="fr-FR" sz="900" b="1" dirty="0" smtClean="0">
                <a:latin typeface="Arial" panose="020B0604020202020204" pitchFamily="34" charset="0"/>
                <a:cs typeface="Arial" panose="020B0604020202020204" pitchFamily="34" charset="0"/>
              </a:rPr>
              <a:t>usages </a:t>
            </a:r>
            <a:r>
              <a:rPr lang="fr-FR" sz="900" b="1" dirty="0">
                <a:latin typeface="Arial" panose="020B0604020202020204" pitchFamily="34" charset="0"/>
                <a:cs typeface="Arial" panose="020B0604020202020204" pitchFamily="34" charset="0"/>
              </a:rPr>
              <a:t>possibles de ces données ? </a:t>
            </a:r>
            <a:r>
              <a:rPr lang="fr-FR" sz="900" dirty="0">
                <a:latin typeface="Arial" panose="020B0604020202020204" pitchFamily="34" charset="0"/>
                <a:cs typeface="Arial" panose="020B0604020202020204" pitchFamily="34" charset="0"/>
              </a:rPr>
              <a:t>: </a:t>
            </a:r>
          </a:p>
          <a:p>
            <a:pPr marL="265109" lvl="1" indent="-79374">
              <a:buFontTx/>
              <a:buChar char="-"/>
              <a:defRPr/>
            </a:pPr>
            <a:r>
              <a:rPr lang="fr-FR" sz="900" dirty="0">
                <a:latin typeface="Arial" panose="020B0604020202020204" pitchFamily="34" charset="0"/>
                <a:cs typeface="Arial" panose="020B0604020202020204" pitchFamily="34" charset="0"/>
              </a:rPr>
              <a:t>constitution d’une base clients ciblée monde </a:t>
            </a:r>
            <a:r>
              <a:rPr lang="fr-FR" sz="900" dirty="0" smtClean="0">
                <a:latin typeface="Arial" panose="020B0604020202020204" pitchFamily="34" charset="0"/>
                <a:cs typeface="Arial" panose="020B0604020202020204" pitchFamily="34" charset="0"/>
              </a:rPr>
              <a:t>académique, avec connaissance des réseaux entre les chercheurs </a:t>
            </a:r>
            <a:r>
              <a:rPr lang="fr-FR" sz="900" dirty="0" smtClean="0">
                <a:latin typeface="Arial" panose="020B0604020202020204" pitchFamily="34" charset="0"/>
                <a:cs typeface="Arial" panose="020B0604020202020204" pitchFamily="34" charset="0"/>
                <a:sym typeface="Wingdings" panose="05000000000000000000" pitchFamily="2" charset="2"/>
              </a:rPr>
              <a:t></a:t>
            </a:r>
            <a:r>
              <a:rPr lang="fr-FR" sz="900" dirty="0" smtClean="0">
                <a:latin typeface="Arial" panose="020B0604020202020204" pitchFamily="34" charset="0"/>
                <a:cs typeface="Arial" panose="020B0604020202020204" pitchFamily="34" charset="0"/>
              </a:rPr>
              <a:t> possibilité de proposer des publicités,</a:t>
            </a:r>
            <a:r>
              <a:rPr lang="fr-FR" sz="900" baseline="0" dirty="0" smtClean="0">
                <a:latin typeface="Arial" panose="020B0604020202020204" pitchFamily="34" charset="0"/>
                <a:cs typeface="Arial" panose="020B0604020202020204" pitchFamily="34" charset="0"/>
              </a:rPr>
              <a:t> un service d’offres d’emploi, des conférences scientifiques </a:t>
            </a:r>
            <a:r>
              <a:rPr lang="fr-FR" sz="900" dirty="0" smtClean="0">
                <a:latin typeface="Arial" panose="020B0604020202020204" pitchFamily="34" charset="0"/>
                <a:cs typeface="Arial" panose="020B0604020202020204" pitchFamily="34" charset="0"/>
              </a:rPr>
              <a:t>ciblées à des institutions et des entreprises directement sur le site ou par mail</a:t>
            </a:r>
            <a:endParaRPr lang="fr-FR" sz="900" dirty="0">
              <a:latin typeface="Arial" panose="020B0604020202020204" pitchFamily="34" charset="0"/>
              <a:cs typeface="Arial" panose="020B0604020202020204" pitchFamily="34" charset="0"/>
            </a:endParaRPr>
          </a:p>
          <a:p>
            <a:pPr marL="265109" marR="0" lvl="1" indent="-79374" algn="l" defTabSz="914400" rtl="0" eaLnBrk="1" fontAlgn="auto" latinLnBrk="0" hangingPunct="1">
              <a:lnSpc>
                <a:spcPct val="100000"/>
              </a:lnSpc>
              <a:spcBef>
                <a:spcPts val="0"/>
              </a:spcBef>
              <a:spcAft>
                <a:spcPts val="0"/>
              </a:spcAft>
              <a:buClrTx/>
              <a:buSzTx/>
              <a:buFontTx/>
              <a:buChar char="-"/>
              <a:tabLst/>
              <a:defRPr/>
            </a:pPr>
            <a:r>
              <a:rPr lang="fr-FR" sz="900" dirty="0" smtClean="0">
                <a:latin typeface="Arial" panose="020B0604020202020204" pitchFamily="34" charset="0"/>
                <a:cs typeface="Arial" panose="020B0604020202020204" pitchFamily="34" charset="0"/>
              </a:rPr>
              <a:t>si attribution d’une licence de </a:t>
            </a:r>
            <a:r>
              <a:rPr lang="fr-FR" sz="900" dirty="0" err="1" smtClean="0">
                <a:latin typeface="Arial" panose="020B0604020202020204" pitchFamily="34" charset="0"/>
                <a:cs typeface="Arial" panose="020B0604020202020204" pitchFamily="34" charset="0"/>
              </a:rPr>
              <a:t>réexploitation</a:t>
            </a:r>
            <a:r>
              <a:rPr lang="fr-FR" sz="900" dirty="0" smtClean="0">
                <a:latin typeface="Arial" panose="020B0604020202020204" pitchFamily="34" charset="0"/>
                <a:cs typeface="Arial" panose="020B0604020202020204" pitchFamily="34" charset="0"/>
              </a:rPr>
              <a:t> (cas d’Academia), vente de publications, éventuellement traduites, à partir des articles déposés, sans avoir à redemander une autorisation (ex. </a:t>
            </a:r>
            <a:r>
              <a:rPr lang="fr-FR" sz="900" dirty="0" err="1" smtClean="0">
                <a:latin typeface="Arial" panose="020B0604020202020204" pitchFamily="34" charset="0"/>
                <a:cs typeface="Arial" panose="020B0604020202020204" pitchFamily="34" charset="0"/>
              </a:rPr>
              <a:t>épirevues</a:t>
            </a:r>
            <a:r>
              <a:rPr lang="fr-FR" sz="900" dirty="0" smtClean="0">
                <a:latin typeface="Arial" panose="020B0604020202020204" pitchFamily="34" charset="0"/>
                <a:cs typeface="Arial" panose="020B0604020202020204" pitchFamily="34" charset="0"/>
              </a:rPr>
              <a:t> et </a:t>
            </a:r>
            <a:r>
              <a:rPr lang="fr-FR" sz="900" baseline="0" dirty="0" err="1" smtClean="0">
                <a:latin typeface="Arial" panose="020B0604020202020204" pitchFamily="34" charset="0"/>
                <a:cs typeface="Arial" panose="020B0604020202020204" pitchFamily="34" charset="0"/>
              </a:rPr>
              <a:t>mégarevues</a:t>
            </a:r>
            <a:r>
              <a:rPr lang="fr-FR" sz="900" baseline="0" dirty="0" smtClean="0">
                <a:latin typeface="Arial" panose="020B0604020202020204" pitchFamily="34" charset="0"/>
                <a:cs typeface="Arial" panose="020B0604020202020204" pitchFamily="34" charset="0"/>
              </a:rPr>
              <a:t>)</a:t>
            </a:r>
            <a:endParaRPr lang="fr-FR" sz="900" dirty="0" smtClean="0">
              <a:latin typeface="Arial" panose="020B0604020202020204" pitchFamily="34" charset="0"/>
              <a:cs typeface="Arial" panose="020B0604020202020204" pitchFamily="34" charset="0"/>
            </a:endParaRPr>
          </a:p>
          <a:p>
            <a:pPr marL="265109" lvl="1" indent="-79374">
              <a:buFontTx/>
              <a:buChar char="-"/>
              <a:defRPr/>
            </a:pPr>
            <a:r>
              <a:rPr lang="fr-FR" sz="900" dirty="0" smtClean="0">
                <a:latin typeface="Arial" panose="020B0604020202020204" pitchFamily="34" charset="0"/>
                <a:cs typeface="Arial" panose="020B0604020202020204" pitchFamily="34" charset="0"/>
              </a:rPr>
              <a:t>en</a:t>
            </a:r>
            <a:r>
              <a:rPr lang="fr-FR" sz="900" baseline="0" dirty="0" smtClean="0">
                <a:latin typeface="Arial" panose="020B0604020202020204" pitchFamily="34" charset="0"/>
                <a:cs typeface="Arial" panose="020B0604020202020204" pitchFamily="34" charset="0"/>
              </a:rPr>
              <a:t> utilisant le contenu des métadonnées et des documents déposés (principe du </a:t>
            </a:r>
            <a:r>
              <a:rPr lang="fr-FR" sz="900" dirty="0" smtClean="0">
                <a:latin typeface="Arial" panose="020B0604020202020204" pitchFamily="34" charset="0"/>
                <a:cs typeface="Arial" panose="020B0604020202020204" pitchFamily="34" charset="0"/>
              </a:rPr>
              <a:t>TDM - </a:t>
            </a:r>
            <a:r>
              <a:rPr lang="fr-FR" sz="900" i="1" dirty="0" err="1" smtClean="0">
                <a:latin typeface="Arial" panose="020B0604020202020204" pitchFamily="34" charset="0"/>
                <a:cs typeface="Arial" panose="020B0604020202020204" pitchFamily="34" charset="0"/>
              </a:rPr>
              <a:t>text</a:t>
            </a:r>
            <a:r>
              <a:rPr lang="fr-FR" sz="900" i="1" dirty="0" smtClean="0">
                <a:latin typeface="Arial" panose="020B0604020202020204" pitchFamily="34" charset="0"/>
                <a:cs typeface="Arial" panose="020B0604020202020204" pitchFamily="34" charset="0"/>
              </a:rPr>
              <a:t> and data </a:t>
            </a:r>
            <a:r>
              <a:rPr lang="fr-FR" sz="900" i="1" dirty="0" err="1" smtClean="0">
                <a:latin typeface="Arial" panose="020B0604020202020204" pitchFamily="34" charset="0"/>
                <a:cs typeface="Arial" panose="020B0604020202020204" pitchFamily="34" charset="0"/>
              </a:rPr>
              <a:t>mining</a:t>
            </a:r>
            <a:r>
              <a:rPr lang="fr-FR" sz="900" i="0" dirty="0" smtClean="0">
                <a:latin typeface="Arial" panose="020B0604020202020204" pitchFamily="34" charset="0"/>
                <a:cs typeface="Arial" panose="020B0604020202020204" pitchFamily="34" charset="0"/>
              </a:rPr>
              <a:t>)</a:t>
            </a:r>
            <a:r>
              <a:rPr lang="fr-FR" sz="900" baseline="0" dirty="0" smtClean="0">
                <a:latin typeface="Arial" panose="020B0604020202020204" pitchFamily="34" charset="0"/>
                <a:cs typeface="Arial" panose="020B0604020202020204" pitchFamily="34" charset="0"/>
              </a:rPr>
              <a:t>, </a:t>
            </a:r>
            <a:r>
              <a:rPr lang="fr-FR" sz="900" dirty="0" smtClean="0">
                <a:latin typeface="Arial" panose="020B0604020202020204" pitchFamily="34" charset="0"/>
                <a:cs typeface="Arial" panose="020B0604020202020204" pitchFamily="34" charset="0"/>
              </a:rPr>
              <a:t>constitution </a:t>
            </a:r>
            <a:r>
              <a:rPr lang="fr-FR" sz="900" dirty="0">
                <a:latin typeface="Arial" panose="020B0604020202020204" pitchFamily="34" charset="0"/>
                <a:cs typeface="Arial" panose="020B0604020202020204" pitchFamily="34" charset="0"/>
              </a:rPr>
              <a:t>d’une base de données de recherche (parfois accessibles uniquement sur ces réseaux</a:t>
            </a:r>
            <a:r>
              <a:rPr lang="fr-FR" sz="900" dirty="0" smtClean="0">
                <a:latin typeface="Arial" panose="020B0604020202020204" pitchFamily="34" charset="0"/>
                <a:cs typeface="Arial" panose="020B0604020202020204" pitchFamily="34" charset="0"/>
              </a:rPr>
              <a:t>)</a:t>
            </a:r>
            <a:r>
              <a:rPr lang="fr-FR" sz="900" baseline="0" dirty="0" smtClean="0">
                <a:latin typeface="Arial" panose="020B0604020202020204" pitchFamily="34" charset="0"/>
                <a:cs typeface="Arial" panose="020B0604020202020204" pitchFamily="34" charset="0"/>
              </a:rPr>
              <a:t> ; ex. pour connaître les domaines de recherche d’un laboratoire, d’un institut, par exemple pour des sociétés de R&amp;D : nouveaux champs de recherche, articles ou chercheurs les plus « populaires » cf. produit</a:t>
            </a:r>
            <a:r>
              <a:rPr lang="fr-FR" sz="900" dirty="0" smtClean="0">
                <a:latin typeface="Arial" panose="020B0604020202020204" pitchFamily="34" charset="0"/>
                <a:cs typeface="Arial" panose="020B0604020202020204" pitchFamily="34" charset="0"/>
              </a:rPr>
              <a:t> Sirius de MyScienceWork</a:t>
            </a:r>
          </a:p>
          <a:p>
            <a:pPr marL="185735" lvl="1" indent="0">
              <a:buFontTx/>
              <a:buNone/>
              <a:defRPr/>
            </a:pPr>
            <a:r>
              <a:rPr lang="fr-FR" sz="900" dirty="0" smtClean="0">
                <a:latin typeface="Arial" panose="020B0604020202020204" pitchFamily="34" charset="0"/>
                <a:cs typeface="Arial" panose="020B0604020202020204" pitchFamily="34" charset="0"/>
              </a:rPr>
              <a:t>pour un état</a:t>
            </a:r>
            <a:r>
              <a:rPr lang="fr-FR" sz="900" baseline="0" dirty="0" smtClean="0">
                <a:latin typeface="Arial" panose="020B0604020202020204" pitchFamily="34" charset="0"/>
                <a:cs typeface="Arial" panose="020B0604020202020204" pitchFamily="34" charset="0"/>
              </a:rPr>
              <a:t> des lieux 2017, cf. https://urfistinfo.hypotheses.org/3107</a:t>
            </a:r>
            <a:endParaRPr lang="fr-FR" sz="9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43</a:t>
            </a:fld>
            <a:endParaRPr lang="fr-FR"/>
          </a:p>
        </p:txBody>
      </p:sp>
    </p:spTree>
    <p:extLst>
      <p:ext uri="{BB962C8B-B14F-4D97-AF65-F5344CB8AC3E}">
        <p14:creationId xmlns:p14="http://schemas.microsoft.com/office/powerpoint/2010/main" val="20565025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defRPr/>
            </a:pPr>
            <a:r>
              <a:rPr lang="fr-FR" dirty="0" smtClean="0"/>
              <a:t>70  % des chercheurs français utilisent les réseaux pour faire connaître leurs publications, 80  % des chercheurs ont déposé au moins un document en texte intégral en 2014, et 1 document sur 2 est déposé en texte intégral (cf. </a:t>
            </a:r>
            <a:r>
              <a:rPr lang="fr-FR" dirty="0"/>
              <a:t>http://</a:t>
            </a:r>
            <a:r>
              <a:rPr lang="fr-FR" dirty="0" smtClean="0"/>
              <a:t>urfistinfo.hypotheses.org/2896)</a:t>
            </a:r>
          </a:p>
          <a:p>
            <a:pPr marL="0" indent="0" defTabSz="914384">
              <a:defRPr/>
            </a:pPr>
            <a:r>
              <a:rPr lang="fr-FR" b="1" u="sng" dirty="0" smtClean="0"/>
              <a:t>mais</a:t>
            </a:r>
            <a:r>
              <a:rPr lang="fr-FR" b="1" dirty="0" smtClean="0"/>
              <a:t> 86 </a:t>
            </a:r>
            <a:r>
              <a:rPr lang="fr-FR" b="1" dirty="0"/>
              <a:t>% des chercheurs français ignorent la politique d’utilisation des données sur les réseaux sociaux </a:t>
            </a:r>
            <a:r>
              <a:rPr lang="fr-FR" sz="800" dirty="0"/>
              <a:t>(</a:t>
            </a:r>
            <a:r>
              <a:rPr lang="fr-FR" sz="700" dirty="0"/>
              <a:t>S. </a:t>
            </a:r>
            <a:r>
              <a:rPr lang="fr-FR" sz="700" dirty="0" err="1"/>
              <a:t>Vignier</a:t>
            </a:r>
            <a:r>
              <a:rPr lang="fr-FR" sz="700" dirty="0"/>
              <a:t> et al.,  2014, http://couperin.org/images/stories/openaire/Couperin_RSDR%20et%20OA_Etude%20exploratoire_2014.pdf)</a:t>
            </a:r>
            <a:endParaRPr lang="fr-FR" sz="800" dirty="0"/>
          </a:p>
          <a:p>
            <a:pPr marL="0" indent="0" defTabSz="914384">
              <a:defRPr/>
            </a:pPr>
            <a:endParaRPr lang="fr-FR" b="1" dirty="0" smtClean="0"/>
          </a:p>
          <a:p>
            <a:pPr marL="0" indent="0" defTabSz="914384">
              <a:defRPr/>
            </a:pPr>
            <a:r>
              <a:rPr lang="fr-FR" b="1" dirty="0" smtClean="0"/>
              <a:t>Questions éthiques et juridiques</a:t>
            </a:r>
          </a:p>
          <a:p>
            <a:pPr marL="0" indent="0" defTabSz="914384">
              <a:defRPr/>
            </a:pPr>
            <a:r>
              <a:rPr lang="fr-FR" dirty="0" smtClean="0"/>
              <a:t>possibilité de mettre des publications sur Academia et ResearchGate (sociétés commerciales à but lucratif) de façon aisée du point de vue de la technique,</a:t>
            </a:r>
            <a:r>
              <a:rPr lang="fr-FR" baseline="0" dirty="0" smtClean="0"/>
              <a:t> mais :</a:t>
            </a:r>
          </a:p>
          <a:p>
            <a:pPr marL="171447" lvl="1" indent="-79374">
              <a:buFontTx/>
              <a:buChar char="-"/>
              <a:defRPr/>
            </a:pPr>
            <a:r>
              <a:rPr lang="fr-FR" sz="900" b="1" dirty="0">
                <a:latin typeface="Arial" panose="020B0604020202020204" pitchFamily="34" charset="0"/>
                <a:cs typeface="Arial" panose="020B0604020202020204" pitchFamily="34" charset="0"/>
              </a:rPr>
              <a:t>droit</a:t>
            </a:r>
            <a:r>
              <a:rPr lang="fr-FR" sz="900" dirty="0">
                <a:latin typeface="Arial" panose="020B0604020202020204" pitchFamily="34" charset="0"/>
                <a:cs typeface="Arial" panose="020B0604020202020204" pitchFamily="34" charset="0"/>
              </a:rPr>
              <a:t> de mettre ces documents en ligne (contrats d’édition, données sensibles, etc.) ? diffusion en connaissant ses droits (contrats d’édition, droit de diffusion, clauses de confidentialité…)</a:t>
            </a:r>
          </a:p>
          <a:p>
            <a:pPr marL="266695" lvl="1" indent="-85724" defTabSz="914384">
              <a:buFontTx/>
              <a:buChar char="-"/>
              <a:defRPr/>
            </a:pPr>
            <a:r>
              <a:rPr lang="fr-FR" sz="900" dirty="0">
                <a:latin typeface="Arial" panose="020B0604020202020204" pitchFamily="34" charset="0"/>
                <a:cs typeface="Arial" panose="020B0604020202020204" pitchFamily="34" charset="0"/>
              </a:rPr>
              <a:t>position des </a:t>
            </a:r>
            <a:r>
              <a:rPr lang="fr-FR" sz="900" b="1" dirty="0">
                <a:latin typeface="Arial" panose="020B0604020202020204" pitchFamily="34" charset="0"/>
                <a:cs typeface="Arial" panose="020B0604020202020204" pitchFamily="34" charset="0"/>
              </a:rPr>
              <a:t>réseaux sociaux </a:t>
            </a:r>
            <a:r>
              <a:rPr lang="fr-FR" sz="900" dirty="0">
                <a:latin typeface="Arial" panose="020B0604020202020204" pitchFamily="34" charset="0"/>
                <a:cs typeface="Arial" panose="020B0604020202020204" pitchFamily="34" charset="0"/>
              </a:rPr>
              <a:t>:  comme pour YouTube et d’autres services similaires, la responsabilité est celle de l’internaute et c’est aux tiers parties de demander le retrait des documents enfreignant le </a:t>
            </a:r>
            <a:r>
              <a:rPr lang="fr-FR" sz="900" i="1" dirty="0">
                <a:latin typeface="Arial" panose="020B0604020202020204" pitchFamily="34" charset="0"/>
                <a:cs typeface="Arial" panose="020B0604020202020204" pitchFamily="34" charset="0"/>
              </a:rPr>
              <a:t>copyright</a:t>
            </a:r>
            <a:r>
              <a:rPr lang="fr-FR" sz="900" dirty="0">
                <a:latin typeface="Arial" panose="020B0604020202020204" pitchFamily="34" charset="0"/>
                <a:cs typeface="Arial" panose="020B0604020202020204" pitchFamily="34" charset="0"/>
              </a:rPr>
              <a:t> (selon les principes du DMCA ou </a:t>
            </a:r>
            <a:r>
              <a:rPr lang="fr-FR" sz="900" b="1" i="1" dirty="0">
                <a:latin typeface="Arial" panose="020B0604020202020204" pitchFamily="34" charset="0"/>
                <a:cs typeface="Arial" panose="020B0604020202020204" pitchFamily="34" charset="0"/>
                <a:sym typeface="Wingdings" pitchFamily="2" charset="2"/>
              </a:rPr>
              <a:t>Digital Millennium Copyright </a:t>
            </a:r>
            <a:r>
              <a:rPr lang="fr-FR" sz="900" b="1" i="1" dirty="0" err="1" smtClean="0">
                <a:latin typeface="Arial" panose="020B0604020202020204" pitchFamily="34" charset="0"/>
                <a:cs typeface="Arial" panose="020B0604020202020204" pitchFamily="34" charset="0"/>
                <a:sym typeface="Wingdings" pitchFamily="2" charset="2"/>
              </a:rPr>
              <a:t>Act</a:t>
            </a:r>
            <a:r>
              <a:rPr lang="fr-FR" sz="900" dirty="0">
                <a:latin typeface="Arial" panose="020B0604020202020204" pitchFamily="34" charset="0"/>
                <a:cs typeface="Arial" panose="020B0604020202020204" pitchFamily="34" charset="0"/>
                <a:sym typeface="Wingdings" pitchFamily="2" charset="2"/>
              </a:rPr>
              <a:t> </a:t>
            </a:r>
            <a:r>
              <a:rPr lang="fr-FR" sz="900" dirty="0" smtClean="0">
                <a:latin typeface="Arial" panose="020B0604020202020204" pitchFamily="34" charset="0"/>
                <a:cs typeface="Arial" panose="020B0604020202020204" pitchFamily="34" charset="0"/>
                <a:sym typeface="Wingdings" pitchFamily="2" charset="2"/>
              </a:rPr>
              <a:t>ou de la directive européenne sur le e-commerce</a:t>
            </a:r>
          </a:p>
          <a:p>
            <a:pPr marL="449263" lvl="1" defTabSz="914384">
              <a:defRPr/>
            </a:pPr>
            <a:r>
              <a:rPr lang="fr-FR" sz="900" dirty="0" smtClean="0">
                <a:latin typeface="Arial" panose="020B0604020202020204" pitchFamily="34" charset="0"/>
                <a:cs typeface="Arial" panose="020B0604020202020204" pitchFamily="34" charset="0"/>
                <a:sym typeface="Wingdings" pitchFamily="2" charset="2"/>
              </a:rPr>
              <a:t>ex. : ResearchGate : « </a:t>
            </a:r>
            <a:r>
              <a:rPr lang="en-US" sz="900" i="1" dirty="0" smtClean="0">
                <a:latin typeface="Arial" panose="020B0604020202020204" pitchFamily="34" charset="0"/>
                <a:cs typeface="Arial" panose="020B0604020202020204" pitchFamily="34" charset="0"/>
                <a:sym typeface="Wingdings" pitchFamily="2" charset="2"/>
              </a:rPr>
              <a:t>As </a:t>
            </a:r>
            <a:r>
              <a:rPr lang="en-US" sz="900" i="1" dirty="0">
                <a:latin typeface="Arial" panose="020B0604020202020204" pitchFamily="34" charset="0"/>
                <a:cs typeface="Arial" panose="020B0604020202020204" pitchFamily="34" charset="0"/>
                <a:sym typeface="Wingdings" pitchFamily="2" charset="2"/>
              </a:rPr>
              <a:t>we do not have any information about rights you may hold, or any license terms or other restrictions which might apply to such content, we necessarily rely on you to understand your rights and act accordingly. For this reason, we request that you fully investigate and confirm that you have sufficient rights to post particular content to ResearchGate before you post such </a:t>
            </a:r>
            <a:r>
              <a:rPr lang="en-US" sz="900" i="1" dirty="0" smtClean="0">
                <a:latin typeface="Arial" panose="020B0604020202020204" pitchFamily="34" charset="0"/>
                <a:cs typeface="Arial" panose="020B0604020202020204" pitchFamily="34" charset="0"/>
                <a:sym typeface="Wingdings" pitchFamily="2" charset="2"/>
              </a:rPr>
              <a:t>content</a:t>
            </a:r>
            <a:r>
              <a:rPr lang="fr-FR" sz="900" dirty="0">
                <a:latin typeface="Arial" panose="020B0604020202020204" pitchFamily="34" charset="0"/>
                <a:cs typeface="Arial" panose="020B0604020202020204" pitchFamily="34" charset="0"/>
                <a:sym typeface="Wingdings" panose="05000000000000000000" pitchFamily="2" charset="2"/>
              </a:rPr>
              <a:t> » (https://</a:t>
            </a:r>
            <a:r>
              <a:rPr lang="fr-FR" sz="900" dirty="0" smtClean="0">
                <a:latin typeface="Arial" panose="020B0604020202020204" pitchFamily="34" charset="0"/>
                <a:cs typeface="Arial" panose="020B0604020202020204" pitchFamily="34" charset="0"/>
                <a:sym typeface="Wingdings" panose="05000000000000000000" pitchFamily="2" charset="2"/>
              </a:rPr>
              <a:t>www.researchgate.net/application.IntellectualPropertyPolicy.html)</a:t>
            </a:r>
            <a:r>
              <a:rPr lang="fr-FR" sz="900" dirty="0" smtClean="0">
                <a:latin typeface="Arial" panose="020B0604020202020204" pitchFamily="34" charset="0"/>
                <a:cs typeface="Arial" panose="020B0604020202020204" pitchFamily="34" charset="0"/>
              </a:rPr>
              <a:t/>
            </a:r>
            <a:br>
              <a:rPr lang="fr-FR" sz="900" dirty="0" smtClean="0">
                <a:latin typeface="Arial" panose="020B0604020202020204" pitchFamily="34" charset="0"/>
                <a:cs typeface="Arial" panose="020B0604020202020204" pitchFamily="34" charset="0"/>
              </a:rPr>
            </a:br>
            <a:endParaRPr lang="fr-FR" dirty="0" smtClean="0"/>
          </a:p>
          <a:p>
            <a:pPr marL="92075" marR="0" lvl="1" indent="-92075"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anose="020B0604020202020204" pitchFamily="34" charset="0"/>
                <a:cs typeface="Arial" panose="020B0604020202020204" pitchFamily="34" charset="0"/>
              </a:rPr>
              <a:t>pour</a:t>
            </a:r>
            <a:r>
              <a:rPr lang="fr-FR" sz="900" baseline="0" dirty="0" smtClean="0">
                <a:latin typeface="Arial" panose="020B0604020202020204" pitchFamily="34" charset="0"/>
                <a:cs typeface="Arial" panose="020B0604020202020204" pitchFamily="34" charset="0"/>
              </a:rPr>
              <a:t> ResearchGate, cf. https://www.researchgate.net/application.IntellectualPropertyPolicy.html, https://www.researchgate.net/terms-of-service</a:t>
            </a:r>
          </a:p>
          <a:p>
            <a:pPr marL="92075" marR="0" lvl="1" indent="-92075" algn="l" defTabSz="914400" rtl="0" eaLnBrk="1" fontAlgn="auto" latinLnBrk="0" hangingPunct="1">
              <a:lnSpc>
                <a:spcPct val="100000"/>
              </a:lnSpc>
              <a:spcBef>
                <a:spcPts val="0"/>
              </a:spcBef>
              <a:spcAft>
                <a:spcPts val="0"/>
              </a:spcAft>
              <a:buClrTx/>
              <a:buSzTx/>
              <a:buFontTx/>
              <a:buNone/>
              <a:tabLst/>
              <a:defRPr/>
            </a:pPr>
            <a:r>
              <a:rPr lang="fr-FR" sz="900" baseline="0" dirty="0" smtClean="0">
                <a:latin typeface="Arial" panose="020B0604020202020204" pitchFamily="34" charset="0"/>
                <a:cs typeface="Arial" panose="020B0604020202020204" pitchFamily="34" charset="0"/>
              </a:rPr>
              <a:t>pour Academia, cf. https://www.academia.edu/copyright</a:t>
            </a:r>
          </a:p>
          <a:p>
            <a:pPr marL="92075" marR="0" lvl="1" indent="-92075" algn="l" defTabSz="914400" rtl="0" eaLnBrk="1" fontAlgn="auto" latinLnBrk="0" hangingPunct="1">
              <a:lnSpc>
                <a:spcPct val="100000"/>
              </a:lnSpc>
              <a:spcBef>
                <a:spcPts val="0"/>
              </a:spcBef>
              <a:spcAft>
                <a:spcPts val="0"/>
              </a:spcAft>
              <a:buClrTx/>
              <a:buSzTx/>
              <a:buFontTx/>
              <a:buNone/>
              <a:tabLst/>
              <a:defRPr/>
            </a:pPr>
            <a:r>
              <a:rPr lang="fr-FR" sz="900" baseline="0" dirty="0" smtClean="0">
                <a:latin typeface="Arial" panose="020B0604020202020204" pitchFamily="34" charset="0"/>
                <a:cs typeface="Arial" panose="020B0604020202020204" pitchFamily="34" charset="0"/>
              </a:rPr>
              <a:t>cf. également Andrée </a:t>
            </a:r>
            <a:r>
              <a:rPr lang="fr-FR" sz="900" baseline="0" dirty="0" err="1" smtClean="0">
                <a:latin typeface="Arial" panose="020B0604020202020204" pitchFamily="34" charset="0"/>
                <a:cs typeface="Arial" panose="020B0604020202020204" pitchFamily="34" charset="0"/>
              </a:rPr>
              <a:t>Rathemacher</a:t>
            </a:r>
            <a:r>
              <a:rPr lang="fr-FR" sz="900" baseline="0" dirty="0" smtClean="0">
                <a:latin typeface="Arial" panose="020B0604020202020204" pitchFamily="34" charset="0"/>
                <a:cs typeface="Arial" panose="020B0604020202020204" pitchFamily="34" charset="0"/>
              </a:rPr>
              <a:t> et Julia </a:t>
            </a:r>
            <a:r>
              <a:rPr lang="fr-FR" sz="900" baseline="0" dirty="0" err="1" smtClean="0">
                <a:latin typeface="Arial" panose="020B0604020202020204" pitchFamily="34" charset="0"/>
                <a:cs typeface="Arial" panose="020B0604020202020204" pitchFamily="34" charset="0"/>
              </a:rPr>
              <a:t>Lovett</a:t>
            </a:r>
            <a:r>
              <a:rPr lang="fr-FR" sz="900" baseline="0" dirty="0" smtClean="0">
                <a:latin typeface="Arial" panose="020B0604020202020204" pitchFamily="34" charset="0"/>
                <a:cs typeface="Arial" panose="020B0604020202020204" pitchFamily="34" charset="0"/>
              </a:rPr>
              <a:t>. </a:t>
            </a:r>
            <a:r>
              <a:rPr lang="fr-FR" sz="900" i="1" baseline="0" dirty="0" smtClean="0">
                <a:latin typeface="Arial" panose="020B0604020202020204" pitchFamily="34" charset="0"/>
                <a:cs typeface="Arial" panose="020B0604020202020204" pitchFamily="34" charset="0"/>
              </a:rPr>
              <a:t>ResearchGate, copyright and </a:t>
            </a:r>
            <a:r>
              <a:rPr lang="fr-FR" sz="900" i="1" baseline="0" dirty="0" err="1" smtClean="0">
                <a:latin typeface="Arial" panose="020B0604020202020204" pitchFamily="34" charset="0"/>
                <a:cs typeface="Arial" panose="020B0604020202020204" pitchFamily="34" charset="0"/>
              </a:rPr>
              <a:t>you</a:t>
            </a:r>
            <a:r>
              <a:rPr lang="fr-FR" sz="900" baseline="0" dirty="0" smtClean="0">
                <a:latin typeface="Arial" panose="020B0604020202020204" pitchFamily="34" charset="0"/>
                <a:cs typeface="Arial" panose="020B0604020202020204" pitchFamily="34" charset="0"/>
              </a:rPr>
              <a:t>. 11/2016. 53 p. [en ligne]. Disponible sur : http://digitalcommons.uri.edu/lib_ts_presentations/46/</a:t>
            </a:r>
          </a:p>
          <a:p>
            <a:pPr marL="92075" marR="0" lvl="1" indent="-92075" algn="l" defTabSz="914400" rtl="0" eaLnBrk="1" fontAlgn="auto" latinLnBrk="0" hangingPunct="1">
              <a:lnSpc>
                <a:spcPct val="100000"/>
              </a:lnSpc>
              <a:spcBef>
                <a:spcPts val="0"/>
              </a:spcBef>
              <a:spcAft>
                <a:spcPts val="0"/>
              </a:spcAft>
              <a:buClrTx/>
              <a:buSzTx/>
              <a:buFontTx/>
              <a:buNone/>
              <a:tabLst/>
              <a:defRPr/>
            </a:pPr>
            <a:endParaRPr lang="fr-FR" sz="900" dirty="0" smtClean="0">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44</a:t>
            </a:fld>
            <a:endParaRPr lang="fr-FR"/>
          </a:p>
        </p:txBody>
      </p:sp>
    </p:spTree>
    <p:extLst>
      <p:ext uri="{BB962C8B-B14F-4D97-AF65-F5344CB8AC3E}">
        <p14:creationId xmlns:p14="http://schemas.microsoft.com/office/powerpoint/2010/main" val="1655411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66695" indent="-85724">
              <a:buFontTx/>
              <a:buChar char="-"/>
              <a:defRPr/>
            </a:pPr>
            <a:r>
              <a:rPr lang="fr-FR" baseline="0" dirty="0" smtClean="0">
                <a:sym typeface="Wingdings" panose="05000000000000000000" pitchFamily="2" charset="2"/>
              </a:rPr>
              <a:t>position des </a:t>
            </a:r>
            <a:r>
              <a:rPr lang="fr-FR" b="1" baseline="0" dirty="0" smtClean="0">
                <a:sym typeface="Wingdings" panose="05000000000000000000" pitchFamily="2" charset="2"/>
              </a:rPr>
              <a:t>éditeurs</a:t>
            </a:r>
            <a:r>
              <a:rPr lang="fr-FR" baseline="0" dirty="0" smtClean="0">
                <a:sym typeface="Wingdings" panose="05000000000000000000" pitchFamily="2" charset="2"/>
              </a:rPr>
              <a:t> :</a:t>
            </a:r>
            <a:r>
              <a:rPr lang="fr-FR" dirty="0" smtClean="0">
                <a:sym typeface="Wingdings" panose="05000000000000000000" pitchFamily="2" charset="2"/>
              </a:rPr>
              <a:t> </a:t>
            </a:r>
          </a:p>
          <a:p>
            <a:pPr marL="361944" lvl="1" indent="-85724">
              <a:buFontTx/>
              <a:buChar char="-"/>
              <a:defRPr/>
            </a:pPr>
            <a:r>
              <a:rPr lang="fr-FR" sz="900" b="1" dirty="0">
                <a:latin typeface="Arial" panose="020B0604020202020204" pitchFamily="34" charset="0"/>
                <a:cs typeface="Arial" panose="020B0604020202020204" pitchFamily="34" charset="0"/>
                <a:sym typeface="Wingdings" panose="05000000000000000000" pitchFamily="2" charset="2"/>
              </a:rPr>
              <a:t>position pas toujours explicite vis-à-vis des réseaux sociaux </a:t>
            </a:r>
            <a:r>
              <a:rPr lang="fr-FR" sz="900" dirty="0">
                <a:latin typeface="Arial" panose="020B0604020202020204" pitchFamily="34" charset="0"/>
                <a:cs typeface="Arial" panose="020B0604020202020204" pitchFamily="34" charset="0"/>
                <a:sym typeface="Wingdings" panose="05000000000000000000" pitchFamily="2" charset="2"/>
              </a:rPr>
              <a:t>(pas de mention de ce cas particulier) : ex. : Springer : le contrat de transfert de droits conserve à l’auteur des droits d’</a:t>
            </a:r>
            <a:r>
              <a:rPr lang="fr-FR" sz="900" dirty="0" err="1">
                <a:latin typeface="Arial" panose="020B0604020202020204" pitchFamily="34" charset="0"/>
                <a:cs typeface="Arial" panose="020B0604020202020204" pitchFamily="34" charset="0"/>
                <a:sym typeface="Wingdings" panose="05000000000000000000" pitchFamily="2" charset="2"/>
              </a:rPr>
              <a:t>autoarchivage</a:t>
            </a:r>
            <a:r>
              <a:rPr lang="fr-FR" sz="900" dirty="0">
                <a:latin typeface="Arial" panose="020B0604020202020204" pitchFamily="34" charset="0"/>
                <a:cs typeface="Arial" panose="020B0604020202020204" pitchFamily="34" charset="0"/>
                <a:sym typeface="Wingdings" panose="05000000000000000000" pitchFamily="2" charset="2"/>
              </a:rPr>
              <a:t> « </a:t>
            </a:r>
            <a:r>
              <a:rPr lang="fr-FR" sz="900" i="1" dirty="0">
                <a:latin typeface="Arial" panose="020B0604020202020204" pitchFamily="34" charset="0"/>
                <a:cs typeface="Arial" panose="020B0604020202020204" pitchFamily="34" charset="0"/>
              </a:rPr>
              <a:t>on </a:t>
            </a:r>
            <a:r>
              <a:rPr lang="fr-FR" sz="900" i="1" dirty="0" err="1">
                <a:latin typeface="Arial" panose="020B0604020202020204" pitchFamily="34" charset="0"/>
                <a:cs typeface="Arial" panose="020B0604020202020204" pitchFamily="34" charset="0"/>
              </a:rPr>
              <a:t>their</a:t>
            </a:r>
            <a:r>
              <a:rPr lang="fr-FR" sz="900" i="1" dirty="0">
                <a:latin typeface="Arial" panose="020B0604020202020204" pitchFamily="34" charset="0"/>
                <a:cs typeface="Arial" panose="020B0604020202020204" pitchFamily="34" charset="0"/>
              </a:rPr>
              <a:t> </a:t>
            </a:r>
            <a:r>
              <a:rPr lang="fr-FR" sz="900" i="1" dirty="0" err="1">
                <a:latin typeface="Arial" panose="020B0604020202020204" pitchFamily="34" charset="0"/>
                <a:cs typeface="Arial" panose="020B0604020202020204" pitchFamily="34" charset="0"/>
              </a:rPr>
              <a:t>own</a:t>
            </a:r>
            <a:r>
              <a:rPr lang="fr-FR" sz="900" i="1" dirty="0">
                <a:latin typeface="Arial" panose="020B0604020202020204" pitchFamily="34" charset="0"/>
                <a:cs typeface="Arial" panose="020B0604020202020204" pitchFamily="34" charset="0"/>
              </a:rPr>
              <a:t> </a:t>
            </a:r>
            <a:r>
              <a:rPr lang="fr-FR" sz="900" i="1" dirty="0" err="1">
                <a:latin typeface="Arial" panose="020B0604020202020204" pitchFamily="34" charset="0"/>
                <a:cs typeface="Arial" panose="020B0604020202020204" pitchFamily="34" charset="0"/>
              </a:rPr>
              <a:t>websites</a:t>
            </a:r>
            <a:r>
              <a:rPr lang="fr-FR" sz="900" i="1"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 ou de dépôt « </a:t>
            </a:r>
            <a:r>
              <a:rPr lang="fr-FR" sz="900" i="1" dirty="0">
                <a:latin typeface="Arial" panose="020B0604020202020204" pitchFamily="34" charset="0"/>
                <a:cs typeface="Arial" panose="020B0604020202020204" pitchFamily="34" charset="0"/>
              </a:rPr>
              <a:t>in </a:t>
            </a:r>
            <a:r>
              <a:rPr lang="fr-FR" sz="900" i="1" dirty="0" err="1">
                <a:latin typeface="Arial" panose="020B0604020202020204" pitchFamily="34" charset="0"/>
                <a:cs typeface="Arial" panose="020B0604020202020204" pitchFamily="34" charset="0"/>
              </a:rPr>
              <a:t>any</a:t>
            </a:r>
            <a:r>
              <a:rPr lang="fr-FR" sz="900" i="1" dirty="0">
                <a:latin typeface="Arial" panose="020B0604020202020204" pitchFamily="34" charset="0"/>
                <a:cs typeface="Arial" panose="020B0604020202020204" pitchFamily="34" charset="0"/>
              </a:rPr>
              <a:t> </a:t>
            </a:r>
            <a:r>
              <a:rPr lang="fr-FR" sz="900" i="1" dirty="0" err="1">
                <a:latin typeface="Arial" panose="020B0604020202020204" pitchFamily="34" charset="0"/>
                <a:cs typeface="Arial" panose="020B0604020202020204" pitchFamily="34" charset="0"/>
              </a:rPr>
              <a:t>repository</a:t>
            </a:r>
            <a:r>
              <a:rPr lang="fr-FR" sz="900" i="1"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 12 mois au minimum après la publication, et sous réserve d’indiquer le lien vers l’URL de l’article et son DOI </a:t>
            </a:r>
            <a:r>
              <a:rPr lang="fr-FR" sz="800" dirty="0">
                <a:latin typeface="Arial" panose="020B0604020202020204" pitchFamily="34" charset="0"/>
                <a:cs typeface="Arial" panose="020B0604020202020204" pitchFamily="34" charset="0"/>
              </a:rPr>
              <a:t>(http://www.springer.com/fr/open-access/authors-rights/self-archiving-policy/2124) </a:t>
            </a:r>
            <a:r>
              <a:rPr lang="fr-FR" sz="900" dirty="0">
                <a:latin typeface="Arial" panose="020B0604020202020204" pitchFamily="34" charset="0"/>
                <a:cs typeface="Arial" panose="020B0604020202020204" pitchFamily="34" charset="0"/>
              </a:rPr>
              <a:t>– et c’est justement le </a:t>
            </a:r>
            <a:r>
              <a:rPr lang="fr-FR" sz="900" b="1" dirty="0">
                <a:latin typeface="Arial" panose="020B0604020202020204" pitchFamily="34" charset="0"/>
                <a:cs typeface="Arial" panose="020B0604020202020204" pitchFamily="34" charset="0"/>
              </a:rPr>
              <a:t>terme vague de « site personnel » </a:t>
            </a:r>
            <a:r>
              <a:rPr lang="fr-FR" sz="900" dirty="0">
                <a:latin typeface="Arial" panose="020B0604020202020204" pitchFamily="34" charset="0"/>
                <a:cs typeface="Arial" panose="020B0604020202020204" pitchFamily="34" charset="0"/>
              </a:rPr>
              <a:t>qui a conduit de nombreux chercheurs à mettre leurs publications sur les réseaux sociaux, qui sont des profils personnels</a:t>
            </a:r>
            <a:endParaRPr lang="fr-FR" sz="900" b="1" dirty="0">
              <a:latin typeface="Arial" panose="020B0604020202020204" pitchFamily="34" charset="0"/>
              <a:cs typeface="Arial" panose="020B0604020202020204" pitchFamily="34" charset="0"/>
              <a:sym typeface="Wingdings" panose="05000000000000000000" pitchFamily="2" charset="2"/>
            </a:endParaRPr>
          </a:p>
          <a:p>
            <a:pPr marL="361944" lvl="1" indent="-85724">
              <a:buFontTx/>
              <a:buChar char="-"/>
              <a:defRPr/>
            </a:pPr>
            <a:r>
              <a:rPr lang="fr-FR" sz="900" b="1" dirty="0">
                <a:latin typeface="Arial" panose="020B0604020202020204" pitchFamily="34" charset="0"/>
                <a:cs typeface="Arial" panose="020B0604020202020204" pitchFamily="34" charset="0"/>
                <a:sym typeface="Wingdings" panose="05000000000000000000" pitchFamily="2" charset="2"/>
              </a:rPr>
              <a:t>distinction</a:t>
            </a:r>
            <a:r>
              <a:rPr lang="fr-FR" sz="900" dirty="0">
                <a:latin typeface="Arial" panose="020B0604020202020204" pitchFamily="34" charset="0"/>
                <a:cs typeface="Arial" panose="020B0604020202020204" pitchFamily="34" charset="0"/>
                <a:sym typeface="Wingdings" panose="05000000000000000000" pitchFamily="2" charset="2"/>
              </a:rPr>
              <a:t> possible entre dépôt </a:t>
            </a:r>
            <a:r>
              <a:rPr lang="fr-FR" sz="900" dirty="0">
                <a:latin typeface="Arial" panose="020B0604020202020204" pitchFamily="34" charset="0"/>
                <a:cs typeface="Arial" panose="020B0604020202020204" pitchFamily="34" charset="0"/>
              </a:rPr>
              <a:t>d’un article au titre des archives ouvertes sur un site personnel ou un site institutionnel et sur un réseau social (cas de Taylor &amp; Francis, par exemple, qui a revu ses conditions en 04/2014 : </a:t>
            </a:r>
            <a:r>
              <a:rPr lang="fr-FR" sz="800" dirty="0">
                <a:latin typeface="Arial" panose="020B0604020202020204" pitchFamily="34" charset="0"/>
                <a:cs typeface="Arial" panose="020B0604020202020204" pitchFamily="34" charset="0"/>
              </a:rPr>
              <a:t>http://editorresources.taylorandfrancisgroup.com/information-on-revised-green-oa-policy/)</a:t>
            </a:r>
          </a:p>
          <a:p>
            <a:pPr marL="361944" lvl="1" indent="-85724">
              <a:buFontTx/>
              <a:buChar char="-"/>
              <a:defRPr/>
            </a:pPr>
            <a:r>
              <a:rPr lang="fr-FR" sz="900" b="1" dirty="0">
                <a:latin typeface="Arial" panose="020B0604020202020204" pitchFamily="34" charset="0"/>
                <a:cs typeface="Arial" panose="020B0604020202020204" pitchFamily="34" charset="0"/>
              </a:rPr>
              <a:t>demande de retrait possible </a:t>
            </a:r>
            <a:r>
              <a:rPr lang="fr-FR" sz="900" dirty="0">
                <a:latin typeface="Arial" panose="020B0604020202020204" pitchFamily="34" charset="0"/>
                <a:cs typeface="Arial" panose="020B0604020202020204" pitchFamily="34" charset="0"/>
              </a:rPr>
              <a:t>cf. demandes par Elsevier de retrait de nombreux articles mis en ligne sur Academia (</a:t>
            </a:r>
            <a:r>
              <a:rPr lang="fr-FR" sz="900" dirty="0" smtClean="0">
                <a:latin typeface="Arial" panose="020B0604020202020204" pitchFamily="34" charset="0"/>
                <a:cs typeface="Arial" panose="020B0604020202020204" pitchFamily="34" charset="0"/>
              </a:rPr>
              <a:t>2013, cf. http://urfistinfo.hypotheses.org/2896) ou</a:t>
            </a:r>
            <a:r>
              <a:rPr lang="fr-FR" sz="900" baseline="0" dirty="0" smtClean="0">
                <a:latin typeface="Arial" panose="020B0604020202020204" pitchFamily="34" charset="0"/>
                <a:cs typeface="Arial" panose="020B0604020202020204" pitchFamily="34" charset="0"/>
              </a:rPr>
              <a:t> l’</a:t>
            </a:r>
            <a:r>
              <a:rPr lang="fr-FR" sz="1000" kern="1200" dirty="0" smtClean="0">
                <a:solidFill>
                  <a:schemeClr val="tx1"/>
                </a:solidFill>
                <a:effectLst/>
                <a:latin typeface="Arial" panose="020B0604020202020204" pitchFamily="34" charset="0"/>
                <a:cs typeface="Arial" panose="020B0604020202020204" pitchFamily="34" charset="0"/>
              </a:rPr>
              <a:t>American </a:t>
            </a:r>
            <a:r>
              <a:rPr lang="fr-FR" sz="1000" kern="1200" dirty="0" err="1" smtClean="0">
                <a:solidFill>
                  <a:schemeClr val="tx1"/>
                </a:solidFill>
                <a:effectLst/>
                <a:latin typeface="Arial" panose="020B0604020202020204" pitchFamily="34" charset="0"/>
                <a:cs typeface="Arial" panose="020B0604020202020204" pitchFamily="34" charset="0"/>
              </a:rPr>
              <a:t>psychological</a:t>
            </a:r>
            <a:r>
              <a:rPr lang="fr-FR" sz="1000" kern="1200" dirty="0" smtClean="0">
                <a:solidFill>
                  <a:schemeClr val="tx1"/>
                </a:solidFill>
                <a:effectLst/>
                <a:latin typeface="Arial" panose="020B0604020202020204" pitchFamily="34" charset="0"/>
                <a:cs typeface="Arial" panose="020B0604020202020204" pitchFamily="34" charset="0"/>
              </a:rPr>
              <a:t> association (2017, cf. http://urfistinfo.hypotheses.org/3107)</a:t>
            </a:r>
            <a:endParaRPr lang="fr-FR" sz="900" dirty="0" smtClean="0">
              <a:latin typeface="Arial" panose="020B0604020202020204" pitchFamily="34" charset="0"/>
              <a:cs typeface="Arial" panose="020B0604020202020204" pitchFamily="34" charset="0"/>
            </a:endParaRPr>
          </a:p>
          <a:p>
            <a:pPr marL="361944" marR="0" lvl="1" indent="-85724" algn="l" defTabSz="914400" rtl="0" eaLnBrk="1" fontAlgn="auto" latinLnBrk="0" hangingPunct="1">
              <a:lnSpc>
                <a:spcPct val="100000"/>
              </a:lnSpc>
              <a:spcBef>
                <a:spcPts val="0"/>
              </a:spcBef>
              <a:spcAft>
                <a:spcPts val="0"/>
              </a:spcAft>
              <a:buClrTx/>
              <a:buSzTx/>
              <a:buFontTx/>
              <a:buChar char="-"/>
              <a:tabLst/>
              <a:defRPr/>
            </a:pPr>
            <a:r>
              <a:rPr lang="fr-FR" sz="900" dirty="0" smtClean="0">
                <a:latin typeface="Arial" panose="020B0604020202020204" pitchFamily="34" charset="0"/>
                <a:cs typeface="Arial" panose="020B0604020202020204" pitchFamily="34" charset="0"/>
              </a:rPr>
              <a:t>mais une </a:t>
            </a:r>
            <a:r>
              <a:rPr lang="fr-FR" sz="900" b="1" dirty="0" smtClean="0">
                <a:latin typeface="Arial" panose="020B0604020202020204" pitchFamily="34" charset="0"/>
                <a:cs typeface="Arial" panose="020B0604020202020204" pitchFamily="34" charset="0"/>
              </a:rPr>
              <a:t>position en train de changer du côté</a:t>
            </a:r>
            <a:r>
              <a:rPr lang="fr-FR" sz="900" b="1" baseline="0" dirty="0" smtClean="0">
                <a:latin typeface="Arial" panose="020B0604020202020204" pitchFamily="34" charset="0"/>
                <a:cs typeface="Arial" panose="020B0604020202020204" pitchFamily="34" charset="0"/>
              </a:rPr>
              <a:t> des principaux éditeurs</a:t>
            </a:r>
          </a:p>
          <a:p>
            <a:pPr marL="715963" marR="0" lvl="2" indent="15875" algn="l" defTabSz="914400" rtl="0" eaLnBrk="1" fontAlgn="auto" latinLnBrk="0" hangingPunct="1">
              <a:lnSpc>
                <a:spcPct val="100000"/>
              </a:lnSpc>
              <a:spcBef>
                <a:spcPts val="0"/>
              </a:spcBef>
              <a:spcAft>
                <a:spcPts val="0"/>
              </a:spcAft>
              <a:buClrTx/>
              <a:buSzTx/>
              <a:buFontTx/>
              <a:buNone/>
              <a:tabLst/>
              <a:defRPr/>
            </a:pPr>
            <a:r>
              <a:rPr lang="fr-FR" sz="900" b="0" baseline="0" dirty="0" smtClean="0">
                <a:latin typeface="Arial" panose="020B0604020202020204" pitchFamily="34" charset="0"/>
                <a:cs typeface="Arial" panose="020B0604020202020204" pitchFamily="34" charset="0"/>
              </a:rPr>
              <a:t>en 2015 : parution des </a:t>
            </a:r>
            <a:r>
              <a:rPr lang="en-US" sz="900" i="1" dirty="0" smtClean="0">
                <a:latin typeface="Arial" panose="020B0604020202020204" pitchFamily="34" charset="0"/>
                <a:cs typeface="Arial" panose="020B0604020202020204" pitchFamily="34" charset="0"/>
              </a:rPr>
              <a:t>Voluntary principles for article sharing on scholarly collaboration networks </a:t>
            </a:r>
            <a:r>
              <a:rPr lang="en-US" sz="900" i="0" dirty="0" smtClean="0">
                <a:latin typeface="Arial" panose="020B0604020202020204" pitchFamily="34" charset="0"/>
                <a:cs typeface="Arial" panose="020B0604020202020204" pitchFamily="34" charset="0"/>
              </a:rPr>
              <a:t>par</a:t>
            </a:r>
            <a:r>
              <a:rPr lang="fr-FR" sz="900" i="0" dirty="0" smtClean="0">
                <a:latin typeface="Arial" panose="020B0604020202020204" pitchFamily="34" charset="0"/>
                <a:cs typeface="Arial" panose="020B0604020202020204" pitchFamily="34" charset="0"/>
              </a:rPr>
              <a:t> </a:t>
            </a:r>
            <a:r>
              <a:rPr lang="fr-FR" sz="900" dirty="0" smtClean="0">
                <a:latin typeface="Arial" panose="020B0604020202020204" pitchFamily="34" charset="0"/>
                <a:cs typeface="Arial" panose="020B0604020202020204" pitchFamily="34" charset="0"/>
              </a:rPr>
              <a:t>l’association STM (</a:t>
            </a:r>
            <a:r>
              <a:rPr lang="en-US" sz="900" i="1" dirty="0" smtClean="0">
                <a:latin typeface="Arial" panose="020B0604020202020204" pitchFamily="34" charset="0"/>
                <a:cs typeface="Arial" panose="020B0604020202020204" pitchFamily="34" charset="0"/>
              </a:rPr>
              <a:t>International Association of Scientific, Technical and Medical Publishers</a:t>
            </a:r>
            <a:r>
              <a:rPr lang="en-US" sz="900" dirty="0" smtClean="0">
                <a:latin typeface="Arial" panose="020B0604020202020204" pitchFamily="34" charset="0"/>
                <a:cs typeface="Arial" panose="020B0604020202020204" pitchFamily="34" charset="0"/>
              </a:rPr>
              <a:t>, + 120 </a:t>
            </a:r>
            <a:r>
              <a:rPr lang="en-US" sz="900" dirty="0" err="1" smtClean="0">
                <a:latin typeface="Arial" panose="020B0604020202020204" pitchFamily="34" charset="0"/>
                <a:cs typeface="Arial" panose="020B0604020202020204" pitchFamily="34" charset="0"/>
              </a:rPr>
              <a:t>membres</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dont</a:t>
            </a:r>
            <a:r>
              <a:rPr lang="en-US" sz="900" baseline="0" dirty="0" smtClean="0">
                <a:latin typeface="Arial" panose="020B0604020202020204" pitchFamily="34" charset="0"/>
                <a:cs typeface="Arial" panose="020B0604020202020204" pitchFamily="34" charset="0"/>
              </a:rPr>
              <a:t> </a:t>
            </a:r>
            <a:r>
              <a:rPr lang="fr-FR" sz="900" kern="1200" dirty="0" smtClean="0">
                <a:solidFill>
                  <a:schemeClr val="tx1"/>
                </a:solidFill>
                <a:effectLst/>
                <a:latin typeface="Arial" panose="020B0604020202020204" pitchFamily="34" charset="0"/>
                <a:cs typeface="Arial" panose="020B0604020202020204" pitchFamily="34" charset="0"/>
              </a:rPr>
              <a:t>Elsevier, Springer Nature, Taylor &amp; Francis ou encore Wiley) cf.</a:t>
            </a:r>
            <a:r>
              <a:rPr lang="en-US" sz="900" dirty="0" smtClean="0">
                <a:latin typeface="Arial" panose="020B0604020202020204" pitchFamily="34" charset="0"/>
                <a:cs typeface="Arial" panose="020B0604020202020204" pitchFamily="34" charset="0"/>
              </a:rPr>
              <a:t> http://www.stm-assoc.org/stm-consultations/scn-consultation-2015/endorsements/ et site </a:t>
            </a:r>
            <a:r>
              <a:rPr lang="en-US" sz="900" dirty="0" err="1" smtClean="0">
                <a:latin typeface="Arial" panose="020B0604020202020204" pitchFamily="34" charset="0"/>
                <a:cs typeface="Arial" panose="020B0604020202020204" pitchFamily="34" charset="0"/>
              </a:rPr>
              <a:t>associé</a:t>
            </a:r>
            <a:r>
              <a:rPr lang="en-US" sz="900" dirty="0" smtClean="0">
                <a:latin typeface="Arial" panose="020B0604020202020204" pitchFamily="34" charset="0"/>
                <a:cs typeface="Arial" panose="020B0604020202020204" pitchFamily="34" charset="0"/>
              </a:rPr>
              <a:t> http://www.howcanishareit.com/ pour </a:t>
            </a:r>
            <a:r>
              <a:rPr lang="en-US" sz="900" dirty="0" err="1" smtClean="0">
                <a:latin typeface="Arial" panose="020B0604020202020204" pitchFamily="34" charset="0"/>
                <a:cs typeface="Arial" panose="020B0604020202020204" pitchFamily="34" charset="0"/>
              </a:rPr>
              <a:t>encadrer</a:t>
            </a:r>
            <a:r>
              <a:rPr lang="en-US" sz="900" dirty="0" smtClean="0">
                <a:latin typeface="Arial" panose="020B0604020202020204" pitchFamily="34" charset="0"/>
                <a:cs typeface="Arial" panose="020B0604020202020204" pitchFamily="34" charset="0"/>
              </a:rPr>
              <a:t> le</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partage</a:t>
            </a:r>
            <a:r>
              <a:rPr lang="en-US" sz="900" baseline="0" dirty="0" smtClean="0">
                <a:latin typeface="Arial" panose="020B0604020202020204" pitchFamily="34" charset="0"/>
                <a:cs typeface="Arial" panose="020B0604020202020204" pitchFamily="34" charset="0"/>
              </a:rPr>
              <a:t> sur les </a:t>
            </a:r>
            <a:r>
              <a:rPr lang="en-US" sz="900" baseline="0" dirty="0" err="1" smtClean="0">
                <a:latin typeface="Arial" panose="020B0604020202020204" pitchFamily="34" charset="0"/>
                <a:cs typeface="Arial" panose="020B0604020202020204" pitchFamily="34" charset="0"/>
              </a:rPr>
              <a:t>réseaux</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sociaux</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en</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limitant</a:t>
            </a:r>
            <a:r>
              <a:rPr lang="en-US" sz="900" baseline="0" dirty="0" smtClean="0">
                <a:latin typeface="Arial" panose="020B0604020202020204" pitchFamily="34" charset="0"/>
                <a:cs typeface="Arial" panose="020B0604020202020204" pitchFamily="34" charset="0"/>
              </a:rPr>
              <a:t> </a:t>
            </a:r>
            <a:r>
              <a:rPr lang="en-US" sz="900" baseline="0" dirty="0" err="1" smtClean="0">
                <a:latin typeface="Arial" panose="020B0604020202020204" pitchFamily="34" charset="0"/>
                <a:cs typeface="Arial" panose="020B0604020202020204" pitchFamily="34" charset="0"/>
              </a:rPr>
              <a:t>notamment</a:t>
            </a:r>
            <a:r>
              <a:rPr lang="en-US" sz="900" baseline="0" dirty="0" smtClean="0">
                <a:latin typeface="Arial" panose="020B0604020202020204" pitchFamily="34" charset="0"/>
                <a:cs typeface="Arial" panose="020B0604020202020204" pitchFamily="34" charset="0"/>
              </a:rPr>
              <a:t> le type des versions </a:t>
            </a:r>
            <a:r>
              <a:rPr lang="en-US" sz="900" baseline="0" dirty="0" err="1" smtClean="0">
                <a:latin typeface="Arial" panose="020B0604020202020204" pitchFamily="34" charset="0"/>
                <a:cs typeface="Arial" panose="020B0604020202020204" pitchFamily="34" charset="0"/>
              </a:rPr>
              <a:t>déposées</a:t>
            </a:r>
            <a:endParaRPr lang="en-US" sz="900" baseline="0" dirty="0" smtClean="0">
              <a:latin typeface="Arial" panose="020B0604020202020204" pitchFamily="34" charset="0"/>
              <a:cs typeface="Arial" panose="020B0604020202020204" pitchFamily="34" charset="0"/>
            </a:endParaRPr>
          </a:p>
          <a:p>
            <a:pPr marL="715963" marR="0" lvl="2" indent="15875" algn="l" defTabSz="914400" rtl="0" eaLnBrk="1" fontAlgn="auto" latinLnBrk="0" hangingPunct="1">
              <a:lnSpc>
                <a:spcPct val="100000"/>
              </a:lnSpc>
              <a:spcBef>
                <a:spcPts val="0"/>
              </a:spcBef>
              <a:spcAft>
                <a:spcPts val="0"/>
              </a:spcAft>
              <a:buClrTx/>
              <a:buSzTx/>
              <a:buFontTx/>
              <a:buNone/>
              <a:tabLst/>
              <a:defRPr/>
            </a:pPr>
            <a:endParaRPr lang="en-US" sz="900" dirty="0">
              <a:latin typeface="Arial" panose="020B0604020202020204" pitchFamily="34" charset="0"/>
              <a:cs typeface="Arial" panose="020B0604020202020204" pitchFamily="34" charset="0"/>
            </a:endParaRPr>
          </a:p>
          <a:p>
            <a:pPr marL="715963" lvl="2" indent="15875">
              <a:defRPr/>
            </a:pPr>
            <a:r>
              <a:rPr lang="fr-FR" sz="900" dirty="0" smtClean="0">
                <a:latin typeface="Arial" panose="020B0604020202020204" pitchFamily="34" charset="0"/>
                <a:cs typeface="Arial" panose="020B0604020202020204" pitchFamily="34" charset="0"/>
              </a:rPr>
              <a:t>Attention : ResearchGate notamment renvoie l’internaute au </a:t>
            </a:r>
            <a:r>
              <a:rPr lang="fr-FR" sz="900" b="1" dirty="0" smtClean="0">
                <a:latin typeface="Arial" panose="020B0604020202020204" pitchFamily="34" charset="0"/>
                <a:cs typeface="Arial" panose="020B0604020202020204" pitchFamily="34" charset="0"/>
              </a:rPr>
              <a:t>site SHERPA/</a:t>
            </a:r>
            <a:r>
              <a:rPr lang="fr-FR" sz="900" b="1" dirty="0" err="1" smtClean="0">
                <a:latin typeface="Arial" panose="020B0604020202020204" pitchFamily="34" charset="0"/>
                <a:cs typeface="Arial" panose="020B0604020202020204" pitchFamily="34" charset="0"/>
              </a:rPr>
              <a:t>RoMEO</a:t>
            </a:r>
            <a:r>
              <a:rPr lang="fr-FR" sz="900" b="1" dirty="0" smtClean="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(http://</a:t>
            </a:r>
            <a:r>
              <a:rPr lang="fr-FR" sz="900" dirty="0" smtClean="0">
                <a:latin typeface="Arial" panose="020B0604020202020204" pitchFamily="34" charset="0"/>
                <a:cs typeface="Arial" panose="020B0604020202020204" pitchFamily="34" charset="0"/>
              </a:rPr>
              <a:t>sherpa.ac.uk/romeo/index.php) pour vérifier la légalité de son dépôt. Or ce </a:t>
            </a:r>
            <a:r>
              <a:rPr lang="fr-FR" sz="900" dirty="0">
                <a:latin typeface="Arial" panose="020B0604020202020204" pitchFamily="34" charset="0"/>
                <a:cs typeface="Arial" panose="020B0604020202020204" pitchFamily="34" charset="0"/>
              </a:rPr>
              <a:t>site </a:t>
            </a:r>
            <a:r>
              <a:rPr lang="fr-FR" sz="900" dirty="0" smtClean="0">
                <a:latin typeface="Arial" panose="020B0604020202020204" pitchFamily="34" charset="0"/>
                <a:cs typeface="Arial" panose="020B0604020202020204" pitchFamily="34" charset="0"/>
              </a:rPr>
              <a:t>n’indique </a:t>
            </a:r>
            <a:r>
              <a:rPr lang="fr-FR" sz="900" dirty="0">
                <a:latin typeface="Arial" panose="020B0604020202020204" pitchFamily="34" charset="0"/>
                <a:cs typeface="Arial" panose="020B0604020202020204" pitchFamily="34" charset="0"/>
              </a:rPr>
              <a:t>pas la politique des éditeurs par rapport aux réseaux sociaux académiques </a:t>
            </a:r>
            <a:r>
              <a:rPr lang="fr-FR" sz="900" dirty="0" smtClean="0">
                <a:latin typeface="Arial" panose="020B0604020202020204" pitchFamily="34" charset="0"/>
                <a:cs typeface="Arial" panose="020B0604020202020204" pitchFamily="34" charset="0"/>
              </a:rPr>
              <a:t>spécifiquement. </a:t>
            </a:r>
            <a:r>
              <a:rPr lang="fr-FR" sz="900" dirty="0">
                <a:latin typeface="Arial" panose="020B0604020202020204" pitchFamily="34" charset="0"/>
                <a:cs typeface="Arial" panose="020B0604020202020204" pitchFamily="34" charset="0"/>
              </a:rPr>
              <a:t>Pour un certain nombre d’éditeurs, ces informations sont recensées sur le site </a:t>
            </a:r>
            <a:r>
              <a:rPr lang="fr-FR" sz="900" i="1" dirty="0">
                <a:latin typeface="Arial" panose="020B0604020202020204" pitchFamily="34" charset="0"/>
                <a:cs typeface="Arial" panose="020B0604020202020204" pitchFamily="34" charset="0"/>
              </a:rPr>
              <a:t>How </a:t>
            </a:r>
            <a:r>
              <a:rPr lang="fr-FR" sz="900" i="1" dirty="0" err="1">
                <a:latin typeface="Arial" panose="020B0604020202020204" pitchFamily="34" charset="0"/>
                <a:cs typeface="Arial" panose="020B0604020202020204" pitchFamily="34" charset="0"/>
              </a:rPr>
              <a:t>can</a:t>
            </a:r>
            <a:r>
              <a:rPr lang="fr-FR" sz="900" i="1" dirty="0">
                <a:latin typeface="Arial" panose="020B0604020202020204" pitchFamily="34" charset="0"/>
                <a:cs typeface="Arial" panose="020B0604020202020204" pitchFamily="34" charset="0"/>
              </a:rPr>
              <a:t> I </a:t>
            </a:r>
            <a:r>
              <a:rPr lang="fr-FR" sz="900" i="1" dirty="0" err="1">
                <a:latin typeface="Arial" panose="020B0604020202020204" pitchFamily="34" charset="0"/>
                <a:cs typeface="Arial" panose="020B0604020202020204" pitchFamily="34" charset="0"/>
              </a:rPr>
              <a:t>share</a:t>
            </a:r>
            <a:r>
              <a:rPr lang="fr-FR" sz="900" i="1" dirty="0">
                <a:latin typeface="Arial" panose="020B0604020202020204" pitchFamily="34" charset="0"/>
                <a:cs typeface="Arial" panose="020B0604020202020204" pitchFamily="34" charset="0"/>
              </a:rPr>
              <a:t> </a:t>
            </a:r>
            <a:r>
              <a:rPr lang="fr-FR" sz="900" i="1" dirty="0" err="1">
                <a:latin typeface="Arial" panose="020B0604020202020204" pitchFamily="34" charset="0"/>
                <a:cs typeface="Arial" panose="020B0604020202020204" pitchFamily="34" charset="0"/>
              </a:rPr>
              <a:t>it</a:t>
            </a:r>
            <a:r>
              <a:rPr lang="fr-FR" sz="900" i="1" dirty="0">
                <a:latin typeface="Arial" panose="020B0604020202020204" pitchFamily="34" charset="0"/>
                <a:cs typeface="Arial" panose="020B0604020202020204" pitchFamily="34" charset="0"/>
              </a:rPr>
              <a:t> ? </a:t>
            </a:r>
            <a:r>
              <a:rPr lang="fr-FR" sz="900" dirty="0" smtClean="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pour les autres, il faut se renseigner directement auprès de l’éditeur (site internet, contrat, contact direct</a:t>
            </a:r>
            <a:r>
              <a:rPr lang="fr-FR" sz="900" dirty="0" smtClean="0">
                <a:latin typeface="Arial" panose="020B0604020202020204" pitchFamily="34" charset="0"/>
                <a:cs typeface="Arial" panose="020B0604020202020204" pitchFamily="34" charset="0"/>
              </a:rPr>
              <a:t>).</a:t>
            </a:r>
            <a:br>
              <a:rPr lang="fr-FR" sz="900" dirty="0" smtClean="0">
                <a:latin typeface="Arial" panose="020B0604020202020204" pitchFamily="34" charset="0"/>
                <a:cs typeface="Arial" panose="020B0604020202020204" pitchFamily="34" charset="0"/>
              </a:rPr>
            </a:br>
            <a:r>
              <a:rPr lang="fr-FR" sz="900" dirty="0" smtClean="0">
                <a:latin typeface="Arial" panose="020B0604020202020204" pitchFamily="34" charset="0"/>
                <a:cs typeface="Arial" panose="020B0604020202020204" pitchFamily="34" charset="0"/>
              </a:rPr>
              <a:t>D’une manière</a:t>
            </a:r>
            <a:r>
              <a:rPr lang="fr-FR" sz="900" baseline="0" dirty="0" smtClean="0">
                <a:latin typeface="Arial" panose="020B0604020202020204" pitchFamily="34" charset="0"/>
                <a:cs typeface="Arial" panose="020B0604020202020204" pitchFamily="34" charset="0"/>
              </a:rPr>
              <a:t> générale, peu d’éditeurs autorisent le dépôt du PDF éditeur</a:t>
            </a:r>
            <a:endParaRPr lang="fr-FR" sz="900" dirty="0" smtClean="0">
              <a:latin typeface="Arial" panose="020B0604020202020204" pitchFamily="34" charset="0"/>
              <a:cs typeface="Arial" panose="020B0604020202020204" pitchFamily="34" charset="0"/>
            </a:endParaRPr>
          </a:p>
          <a:p>
            <a:pPr marL="715963" lvl="2" indent="15875">
              <a:defRPr/>
            </a:pPr>
            <a:r>
              <a:rPr lang="fr-FR" sz="900" dirty="0">
                <a:latin typeface="Arial" panose="020B0604020202020204" pitchFamily="34" charset="0"/>
                <a:cs typeface="Arial" panose="020B0604020202020204" pitchFamily="34" charset="0"/>
              </a:rPr>
              <a:t/>
            </a:r>
            <a:br>
              <a:rPr lang="fr-FR" sz="900" dirty="0">
                <a:latin typeface="Arial" panose="020B0604020202020204" pitchFamily="34" charset="0"/>
                <a:cs typeface="Arial" panose="020B0604020202020204" pitchFamily="34" charset="0"/>
              </a:rPr>
            </a:br>
            <a:endParaRPr lang="fr-FR" sz="900" dirty="0" smtClean="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45</a:t>
            </a:fld>
            <a:endParaRPr lang="fr-FR"/>
          </a:p>
        </p:txBody>
      </p:sp>
    </p:spTree>
    <p:extLst>
      <p:ext uri="{BB962C8B-B14F-4D97-AF65-F5344CB8AC3E}">
        <p14:creationId xmlns:p14="http://schemas.microsoft.com/office/powerpoint/2010/main" val="6196792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106362" algn="l" defTabSz="914400" rtl="0" eaLnBrk="1" fontAlgn="auto" latinLnBrk="0" hangingPunct="1">
              <a:lnSpc>
                <a:spcPct val="100000"/>
              </a:lnSpc>
              <a:spcBef>
                <a:spcPts val="0"/>
              </a:spcBef>
              <a:spcAft>
                <a:spcPts val="0"/>
              </a:spcAft>
              <a:buClrTx/>
              <a:buSzTx/>
              <a:buFontTx/>
              <a:buNone/>
              <a:tabLst/>
              <a:defRPr/>
            </a:pPr>
            <a:r>
              <a:rPr lang="fr-FR" sz="850" b="0" baseline="0" dirty="0" smtClean="0">
                <a:latin typeface="Arial" panose="020B0604020202020204" pitchFamily="34" charset="0"/>
                <a:cs typeface="Arial" panose="020B0604020202020204" pitchFamily="34" charset="0"/>
              </a:rPr>
              <a:t>Références : Robert Harington. « </a:t>
            </a:r>
            <a:r>
              <a:rPr lang="en-US" sz="850" b="0" baseline="0" dirty="0" smtClean="0">
                <a:latin typeface="Arial" panose="020B0604020202020204" pitchFamily="34" charset="0"/>
                <a:cs typeface="Arial" panose="020B0604020202020204" pitchFamily="34" charset="0"/>
              </a:rPr>
              <a:t>ResearchGate: Publishers Take Formal Steps to Force Copyright Compliance </a:t>
            </a:r>
            <a:r>
              <a:rPr lang="fr-FR" sz="850" b="0" baseline="0" dirty="0" smtClean="0">
                <a:latin typeface="Arial" panose="020B0604020202020204" pitchFamily="34" charset="0"/>
                <a:cs typeface="Arial" panose="020B0604020202020204" pitchFamily="34" charset="0"/>
              </a:rPr>
              <a:t> ». </a:t>
            </a:r>
            <a:r>
              <a:rPr lang="fr-FR" sz="850" b="0" i="1" baseline="0" dirty="0" smtClean="0">
                <a:latin typeface="Arial" panose="020B0604020202020204" pitchFamily="34" charset="0"/>
                <a:cs typeface="Arial" panose="020B0604020202020204" pitchFamily="34" charset="0"/>
              </a:rPr>
              <a:t>The </a:t>
            </a:r>
            <a:r>
              <a:rPr lang="fr-FR" sz="850" b="0" i="1" baseline="0" dirty="0" err="1" smtClean="0">
                <a:latin typeface="Arial" panose="020B0604020202020204" pitchFamily="34" charset="0"/>
                <a:cs typeface="Arial" panose="020B0604020202020204" pitchFamily="34" charset="0"/>
              </a:rPr>
              <a:t>scholarly</a:t>
            </a:r>
            <a:r>
              <a:rPr lang="fr-FR" sz="850" b="0" i="1" baseline="0" dirty="0" smtClean="0">
                <a:latin typeface="Arial" panose="020B0604020202020204" pitchFamily="34" charset="0"/>
                <a:cs typeface="Arial" panose="020B0604020202020204" pitchFamily="34" charset="0"/>
              </a:rPr>
              <a:t> </a:t>
            </a:r>
            <a:r>
              <a:rPr lang="fr-FR" sz="850" b="0" i="1" baseline="0" dirty="0" err="1" smtClean="0">
                <a:latin typeface="Arial" panose="020B0604020202020204" pitchFamily="34" charset="0"/>
                <a:cs typeface="Arial" panose="020B0604020202020204" pitchFamily="34" charset="0"/>
              </a:rPr>
              <a:t>kitchen</a:t>
            </a:r>
            <a:r>
              <a:rPr lang="fr-FR" sz="850" b="0" i="1" baseline="0" dirty="0" smtClean="0">
                <a:latin typeface="Arial" panose="020B0604020202020204" pitchFamily="34" charset="0"/>
                <a:cs typeface="Arial" panose="020B0604020202020204" pitchFamily="34" charset="0"/>
              </a:rPr>
              <a:t>. </a:t>
            </a:r>
            <a:r>
              <a:rPr lang="fr-FR" sz="850" b="0" i="0" baseline="0" dirty="0" smtClean="0">
                <a:latin typeface="Arial" panose="020B0604020202020204" pitchFamily="34" charset="0"/>
                <a:cs typeface="Arial" panose="020B0604020202020204" pitchFamily="34" charset="0"/>
              </a:rPr>
              <a:t>6/10/2017. [en ligne]. Disponible sur : https://scholarlykitchen.sspnet.org/2017/10/06/researchgate-publishers-take-formal-steps-force-copyright-compliance/ ; Richard Van </a:t>
            </a:r>
            <a:r>
              <a:rPr lang="fr-FR" sz="850" b="0" i="0" baseline="0" dirty="0" err="1" smtClean="0">
                <a:latin typeface="Arial" panose="020B0604020202020204" pitchFamily="34" charset="0"/>
                <a:cs typeface="Arial" panose="020B0604020202020204" pitchFamily="34" charset="0"/>
              </a:rPr>
              <a:t>Noorden</a:t>
            </a:r>
            <a:r>
              <a:rPr lang="fr-FR" sz="850" b="0" i="0" baseline="0" dirty="0" smtClean="0">
                <a:latin typeface="Arial" panose="020B0604020202020204" pitchFamily="34" charset="0"/>
                <a:cs typeface="Arial" panose="020B0604020202020204" pitchFamily="34" charset="0"/>
              </a:rPr>
              <a:t>. « </a:t>
            </a:r>
            <a:r>
              <a:rPr lang="en-US" sz="850" b="0" i="0" baseline="0" dirty="0" smtClean="0">
                <a:latin typeface="Arial" panose="020B0604020202020204" pitchFamily="34" charset="0"/>
                <a:cs typeface="Arial" panose="020B0604020202020204" pitchFamily="34" charset="0"/>
              </a:rPr>
              <a:t>Publishers threaten to remove millions of papers from ResearchGate</a:t>
            </a:r>
            <a:r>
              <a:rPr lang="fr-FR" sz="850" b="0" i="0" baseline="0" dirty="0" smtClean="0">
                <a:latin typeface="Arial" panose="020B0604020202020204" pitchFamily="34" charset="0"/>
                <a:cs typeface="Arial" panose="020B0604020202020204" pitchFamily="34" charset="0"/>
              </a:rPr>
              <a:t> ». </a:t>
            </a:r>
            <a:r>
              <a:rPr lang="fr-FR" sz="850" b="0" i="1" baseline="0" dirty="0" smtClean="0">
                <a:latin typeface="Arial" panose="020B0604020202020204" pitchFamily="34" charset="0"/>
                <a:cs typeface="Arial" panose="020B0604020202020204" pitchFamily="34" charset="0"/>
              </a:rPr>
              <a:t>Nature</a:t>
            </a:r>
            <a:r>
              <a:rPr lang="fr-FR" sz="850" b="0" i="0" baseline="0" dirty="0" smtClean="0">
                <a:latin typeface="Arial" panose="020B0604020202020204" pitchFamily="34" charset="0"/>
                <a:cs typeface="Arial" panose="020B0604020202020204" pitchFamily="34" charset="0"/>
              </a:rPr>
              <a:t>. 10/10/2017. [en ligne]. Disponible sur : https://www.nature.com/news/publishers-threaten-to-remove-millions-of-papers-from-researchgate-1.22793 ; </a:t>
            </a:r>
            <a:r>
              <a:rPr lang="fr-FR" sz="850" b="0" i="0" baseline="0" dirty="0" err="1" smtClean="0">
                <a:latin typeface="Arial" panose="020B0604020202020204" pitchFamily="34" charset="0"/>
                <a:cs typeface="Arial" panose="020B0604020202020204" pitchFamily="34" charset="0"/>
              </a:rPr>
              <a:t>Dalmeet</a:t>
            </a:r>
            <a:r>
              <a:rPr lang="fr-FR" sz="850" b="0" i="0" baseline="0" dirty="0" smtClean="0">
                <a:latin typeface="Arial" panose="020B0604020202020204" pitchFamily="34" charset="0"/>
                <a:cs typeface="Arial" panose="020B0604020202020204" pitchFamily="34" charset="0"/>
              </a:rPr>
              <a:t> Singh </a:t>
            </a:r>
            <a:r>
              <a:rPr lang="fr-FR" sz="850" b="0" i="0" baseline="0" dirty="0" err="1" smtClean="0">
                <a:latin typeface="Arial" panose="020B0604020202020204" pitchFamily="34" charset="0"/>
                <a:cs typeface="Arial" panose="020B0604020202020204" pitchFamily="34" charset="0"/>
              </a:rPr>
              <a:t>Chawla</a:t>
            </a:r>
            <a:r>
              <a:rPr lang="fr-FR" sz="850" b="0" i="0" baseline="0" dirty="0" smtClean="0">
                <a:latin typeface="Arial" panose="020B0604020202020204" pitchFamily="34" charset="0"/>
                <a:cs typeface="Arial" panose="020B0604020202020204" pitchFamily="34" charset="0"/>
              </a:rPr>
              <a:t>. « </a:t>
            </a:r>
            <a:r>
              <a:rPr lang="en-US" sz="850" b="0" i="0" baseline="0" dirty="0" smtClean="0">
                <a:latin typeface="Arial" panose="020B0604020202020204" pitchFamily="34" charset="0"/>
                <a:cs typeface="Arial" panose="020B0604020202020204" pitchFamily="34" charset="0"/>
              </a:rPr>
              <a:t>Publishers take ResearchGate to court, alleging massive copyright infringement</a:t>
            </a:r>
            <a:r>
              <a:rPr lang="fr-FR" sz="850" b="0" i="0" baseline="0" dirty="0" smtClean="0">
                <a:latin typeface="Arial" panose="020B0604020202020204" pitchFamily="34" charset="0"/>
                <a:cs typeface="Arial" panose="020B0604020202020204" pitchFamily="34" charset="0"/>
              </a:rPr>
              <a:t> ». </a:t>
            </a:r>
            <a:r>
              <a:rPr lang="fr-FR" sz="850" b="0" i="1" baseline="0" dirty="0" smtClean="0">
                <a:latin typeface="Arial" panose="020B0604020202020204" pitchFamily="34" charset="0"/>
                <a:cs typeface="Arial" panose="020B0604020202020204" pitchFamily="34" charset="0"/>
              </a:rPr>
              <a:t>Science</a:t>
            </a:r>
            <a:r>
              <a:rPr lang="fr-FR" sz="850" b="0" i="0" baseline="0" dirty="0" smtClean="0">
                <a:latin typeface="Arial" panose="020B0604020202020204" pitchFamily="34" charset="0"/>
                <a:cs typeface="Arial" panose="020B0604020202020204" pitchFamily="34" charset="0"/>
              </a:rPr>
              <a:t>. 6/10/2017. [en ligne]. Disponible sur : http://www.sciencemag.org/news/2017/10/publishers-take-researchgate-court-alleging-massive-copyright-infringement</a:t>
            </a:r>
            <a:endParaRPr lang="fr-FR" sz="850" b="0" baseline="0" dirty="0" smtClean="0">
              <a:latin typeface="Arial" panose="020B0604020202020204" pitchFamily="34" charset="0"/>
              <a:cs typeface="Arial" panose="020B0604020202020204" pitchFamily="34" charset="0"/>
            </a:endParaRPr>
          </a:p>
          <a:p>
            <a:pPr marL="0" marR="0" lvl="0" indent="-106362" algn="l" defTabSz="914400" rtl="0" eaLnBrk="1" fontAlgn="auto" latinLnBrk="0" hangingPunct="1">
              <a:lnSpc>
                <a:spcPct val="100000"/>
              </a:lnSpc>
              <a:spcBef>
                <a:spcPts val="0"/>
              </a:spcBef>
              <a:spcAft>
                <a:spcPts val="0"/>
              </a:spcAft>
              <a:buClrTx/>
              <a:buSzTx/>
              <a:buFontTx/>
              <a:buNone/>
              <a:tabLst/>
              <a:defRPr/>
            </a:pPr>
            <a:endParaRPr lang="fr-FR" sz="850" b="1" baseline="0" dirty="0" smtClean="0">
              <a:latin typeface="Arial" panose="020B0604020202020204" pitchFamily="34" charset="0"/>
              <a:cs typeface="Arial" panose="020B0604020202020204" pitchFamily="34" charset="0"/>
            </a:endParaRPr>
          </a:p>
          <a:p>
            <a:pPr marL="0" marR="0" lvl="0" indent="-106362" algn="l" defTabSz="914400" rtl="0" eaLnBrk="1" fontAlgn="auto" latinLnBrk="0" hangingPunct="1">
              <a:lnSpc>
                <a:spcPct val="100000"/>
              </a:lnSpc>
              <a:spcBef>
                <a:spcPts val="0"/>
              </a:spcBef>
              <a:spcAft>
                <a:spcPts val="0"/>
              </a:spcAft>
              <a:buClrTx/>
              <a:buSzTx/>
              <a:buFontTx/>
              <a:buNone/>
              <a:tabLst/>
              <a:defRPr/>
            </a:pPr>
            <a:endParaRPr lang="fr-FR" sz="850" b="1" baseline="0" dirty="0" smtClean="0">
              <a:latin typeface="Arial" panose="020B0604020202020204" pitchFamily="34" charset="0"/>
              <a:cs typeface="Arial" panose="020B0604020202020204" pitchFamily="34" charset="0"/>
            </a:endParaRPr>
          </a:p>
          <a:p>
            <a:pPr marL="715963" marR="0" lvl="2" indent="0" algn="l" defTabSz="914400" rtl="0" eaLnBrk="1" fontAlgn="auto" latinLnBrk="0" hangingPunct="1">
              <a:lnSpc>
                <a:spcPct val="100000"/>
              </a:lnSpc>
              <a:spcBef>
                <a:spcPts val="0"/>
              </a:spcBef>
              <a:spcAft>
                <a:spcPts val="0"/>
              </a:spcAft>
              <a:buClrTx/>
              <a:buSzTx/>
              <a:buFontTx/>
              <a:buNone/>
              <a:tabLst/>
              <a:defRPr/>
            </a:pPr>
            <a:r>
              <a:rPr lang="fr-FR" sz="900" b="1" baseline="0" dirty="0" smtClean="0">
                <a:latin typeface="Arial" panose="020B0604020202020204" pitchFamily="34" charset="0"/>
                <a:cs typeface="Arial" panose="020B0604020202020204" pitchFamily="34" charset="0"/>
              </a:rPr>
              <a:t>accélération </a:t>
            </a:r>
            <a:r>
              <a:rPr lang="fr-FR" sz="900" b="1" baseline="0" dirty="0" smtClean="0">
                <a:latin typeface="Arial" panose="020B0604020202020204" pitchFamily="34" charset="0"/>
                <a:cs typeface="Arial" panose="020B0604020202020204" pitchFamily="34" charset="0"/>
              </a:rPr>
              <a:t>à l’automne 2017 </a:t>
            </a:r>
            <a:r>
              <a:rPr lang="fr-FR" sz="900" b="0" baseline="0" dirty="0" smtClean="0">
                <a:latin typeface="Arial" panose="020B0604020202020204" pitchFamily="34" charset="0"/>
                <a:cs typeface="Arial" panose="020B0604020202020204" pitchFamily="34" charset="0"/>
              </a:rPr>
              <a:t>: cf. https://urfistinfo.hypotheses.org/3126</a:t>
            </a:r>
            <a:br>
              <a:rPr lang="fr-FR" sz="900" b="0" baseline="0" dirty="0" smtClean="0">
                <a:latin typeface="Arial" panose="020B0604020202020204" pitchFamily="34" charset="0"/>
                <a:cs typeface="Arial" panose="020B0604020202020204" pitchFamily="34" charset="0"/>
              </a:rPr>
            </a:br>
            <a:r>
              <a:rPr lang="fr-FR" sz="900" b="0" baseline="0" dirty="0" smtClean="0">
                <a:latin typeface="Arial" panose="020B0604020202020204" pitchFamily="34" charset="0"/>
                <a:cs typeface="Arial" panose="020B0604020202020204" pitchFamily="34" charset="0"/>
              </a:rPr>
              <a:t>- </a:t>
            </a:r>
            <a:r>
              <a:rPr lang="fr-FR" sz="900" b="0" i="0" baseline="0" dirty="0" smtClean="0">
                <a:latin typeface="Arial" panose="020B0604020202020204" pitchFamily="34" charset="0"/>
                <a:cs typeface="Arial" panose="020B0604020202020204" pitchFamily="34" charset="0"/>
              </a:rPr>
              <a:t>15/09 : </a:t>
            </a:r>
            <a:r>
              <a:rPr lang="fr-FR" sz="900" b="0" i="1" baseline="0" dirty="0" err="1" smtClean="0">
                <a:latin typeface="Arial" panose="020B0604020202020204" pitchFamily="34" charset="0"/>
                <a:cs typeface="Arial" panose="020B0604020202020204" pitchFamily="34" charset="0"/>
              </a:rPr>
              <a:t>proposal</a:t>
            </a:r>
            <a:r>
              <a:rPr lang="fr-FR" sz="900" b="0" i="0" baseline="0" dirty="0" smtClean="0">
                <a:latin typeface="Arial" panose="020B0604020202020204" pitchFamily="34" charset="0"/>
                <a:cs typeface="Arial" panose="020B0604020202020204" pitchFamily="34" charset="0"/>
              </a:rPr>
              <a:t> de l’association STM à ResearchGate</a:t>
            </a:r>
            <a:r>
              <a:rPr lang="fr-FR" sz="900" b="0" i="0" dirty="0" smtClean="0">
                <a:latin typeface="Arial" panose="020B0604020202020204" pitchFamily="34" charset="0"/>
                <a:cs typeface="Arial" panose="020B0604020202020204" pitchFamily="34" charset="0"/>
              </a:rPr>
              <a:t> afin de limiter le partage illégal sur le réseau</a:t>
            </a:r>
            <a:br>
              <a:rPr lang="fr-FR" sz="900" b="0" i="0" dirty="0" smtClean="0">
                <a:latin typeface="Arial" panose="020B0604020202020204" pitchFamily="34" charset="0"/>
                <a:cs typeface="Arial" panose="020B0604020202020204" pitchFamily="34" charset="0"/>
              </a:rPr>
            </a:br>
            <a:r>
              <a:rPr lang="fr-FR" sz="900" b="0" dirty="0" smtClean="0">
                <a:latin typeface="Arial" panose="020B0604020202020204" pitchFamily="34" charset="0"/>
                <a:cs typeface="Arial" panose="020B0604020202020204" pitchFamily="34" charset="0"/>
              </a:rPr>
              <a:t>-</a:t>
            </a:r>
            <a:r>
              <a:rPr lang="fr-FR" sz="900" b="0" baseline="0" dirty="0" smtClean="0">
                <a:latin typeface="Arial" panose="020B0604020202020204" pitchFamily="34" charset="0"/>
                <a:cs typeface="Arial" panose="020B0604020202020204" pitchFamily="34" charset="0"/>
              </a:rPr>
              <a:t> 5/10 : création de la </a:t>
            </a:r>
            <a:r>
              <a:rPr lang="fr-FR" sz="900" b="0" i="1" baseline="0" dirty="0" smtClean="0">
                <a:latin typeface="Arial" panose="020B0604020202020204" pitchFamily="34" charset="0"/>
                <a:cs typeface="Arial" panose="020B0604020202020204" pitchFamily="34" charset="0"/>
              </a:rPr>
              <a:t>Coalition</a:t>
            </a:r>
            <a:r>
              <a:rPr lang="fr-FR" sz="900" b="0" baseline="0" dirty="0" smtClean="0">
                <a:latin typeface="Arial" panose="020B0604020202020204" pitchFamily="34" charset="0"/>
                <a:cs typeface="Arial" panose="020B0604020202020204" pitchFamily="34" charset="0"/>
              </a:rPr>
              <a:t> </a:t>
            </a:r>
            <a:r>
              <a:rPr lang="fr-FR" sz="900" b="0" i="1" dirty="0" smtClean="0"/>
              <a:t>for </a:t>
            </a:r>
            <a:r>
              <a:rPr lang="fr-FR" sz="900" b="0" i="1" dirty="0" err="1" smtClean="0"/>
              <a:t>responsible</a:t>
            </a:r>
            <a:r>
              <a:rPr lang="fr-FR" sz="900" b="0" i="1" dirty="0" smtClean="0"/>
              <a:t> sharing </a:t>
            </a:r>
            <a:r>
              <a:rPr lang="fr-FR" sz="900" b="0" i="0" dirty="0" smtClean="0"/>
              <a:t>(</a:t>
            </a:r>
            <a:r>
              <a:rPr lang="en-US" sz="900" b="0" dirty="0" smtClean="0"/>
              <a:t>American </a:t>
            </a:r>
            <a:r>
              <a:rPr lang="en-US" sz="900" dirty="0" smtClean="0"/>
              <a:t>chemical society, Brill, Elsevier, Wiley et Wolters Kluwer)</a:t>
            </a:r>
            <a:br>
              <a:rPr lang="en-US" sz="900" dirty="0" smtClean="0"/>
            </a:br>
            <a:r>
              <a:rPr lang="en-US" sz="900" dirty="0" smtClean="0"/>
              <a:t>-</a:t>
            </a:r>
            <a:r>
              <a:rPr lang="en-US" sz="900" baseline="0" dirty="0" smtClean="0"/>
              <a:t> 6/10 : Elsevier et </a:t>
            </a:r>
            <a:r>
              <a:rPr lang="en-US" sz="900" baseline="0" dirty="0" err="1" smtClean="0"/>
              <a:t>l’American</a:t>
            </a:r>
            <a:r>
              <a:rPr lang="en-US" sz="900" baseline="0" dirty="0" smtClean="0"/>
              <a:t> chemical society </a:t>
            </a:r>
            <a:r>
              <a:rPr lang="en-US" sz="900" baseline="0" dirty="0" err="1" smtClean="0"/>
              <a:t>poursuivent</a:t>
            </a:r>
            <a:r>
              <a:rPr lang="en-US" sz="900" baseline="0" dirty="0" smtClean="0"/>
              <a:t> ResearchGate </a:t>
            </a:r>
            <a:r>
              <a:rPr lang="en-US" sz="900" baseline="0" dirty="0" err="1" smtClean="0"/>
              <a:t>en</a:t>
            </a:r>
            <a:r>
              <a:rPr lang="en-US" sz="900" baseline="0" dirty="0" smtClean="0"/>
              <a:t> justice – les </a:t>
            </a:r>
            <a:r>
              <a:rPr lang="en-US" sz="900" baseline="0" dirty="0" err="1" smtClean="0"/>
              <a:t>mêmes</a:t>
            </a:r>
            <a:r>
              <a:rPr lang="en-US" sz="900" baseline="0" dirty="0" smtClean="0"/>
              <a:t> qui </a:t>
            </a:r>
            <a:r>
              <a:rPr lang="en-US" sz="900" baseline="0" dirty="0" err="1" smtClean="0"/>
              <a:t>ont</a:t>
            </a:r>
            <a:r>
              <a:rPr lang="en-US" sz="900" baseline="0" dirty="0" smtClean="0"/>
              <a:t> </a:t>
            </a:r>
            <a:r>
              <a:rPr lang="en-US" sz="900" baseline="0" dirty="0" err="1" smtClean="0"/>
              <a:t>poursuivi</a:t>
            </a:r>
            <a:r>
              <a:rPr lang="en-US" sz="900" baseline="0" dirty="0" smtClean="0"/>
              <a:t> </a:t>
            </a:r>
            <a:r>
              <a:rPr lang="en-US" sz="900" baseline="0" dirty="0" err="1" smtClean="0"/>
              <a:t>en</a:t>
            </a:r>
            <a:r>
              <a:rPr lang="en-US" sz="900" baseline="0" dirty="0" smtClean="0"/>
              <a:t> justice </a:t>
            </a:r>
            <a:r>
              <a:rPr lang="en-US" sz="900" baseline="0" dirty="0" err="1" smtClean="0"/>
              <a:t>Sci</a:t>
            </a:r>
            <a:r>
              <a:rPr lang="en-US" sz="900" baseline="0" dirty="0" smtClean="0"/>
              <a:t>-Hub</a:t>
            </a:r>
            <a:br>
              <a:rPr lang="en-US" sz="900" baseline="0" dirty="0" smtClean="0"/>
            </a:br>
            <a:r>
              <a:rPr lang="en-US" sz="900" baseline="0" dirty="0" smtClean="0"/>
              <a:t>- 9/10 : </a:t>
            </a:r>
            <a:r>
              <a:rPr lang="en-US" sz="900" baseline="0" dirty="0" err="1" smtClean="0"/>
              <a:t>annonce</a:t>
            </a:r>
            <a:r>
              <a:rPr lang="en-US" sz="900" baseline="0" dirty="0" smtClean="0"/>
              <a:t> de discussions </a:t>
            </a:r>
            <a:r>
              <a:rPr lang="en-US" sz="900" baseline="0" dirty="0" err="1" smtClean="0"/>
              <a:t>en</a:t>
            </a:r>
            <a:r>
              <a:rPr lang="en-US" sz="900" baseline="0" dirty="0" smtClean="0"/>
              <a:t> </a:t>
            </a:r>
            <a:r>
              <a:rPr lang="en-US" sz="900" baseline="0" dirty="0" err="1" smtClean="0"/>
              <a:t>cours</a:t>
            </a:r>
            <a:r>
              <a:rPr lang="en-US" sz="900" baseline="0" dirty="0" smtClean="0"/>
              <a:t> ResearchGate / Springer Nature</a:t>
            </a:r>
            <a:r>
              <a:rPr lang="en-US" sz="900" dirty="0" smtClean="0"/>
              <a:t/>
            </a:r>
            <a:br>
              <a:rPr lang="en-US" sz="900" dirty="0" smtClean="0"/>
            </a:br>
            <a:r>
              <a:rPr lang="en-US" sz="900" dirty="0" smtClean="0"/>
              <a:t>- début </a:t>
            </a:r>
            <a:r>
              <a:rPr lang="en-US" sz="900" dirty="0" err="1" smtClean="0"/>
              <a:t>octobre</a:t>
            </a:r>
            <a:r>
              <a:rPr lang="en-US" sz="900" dirty="0" smtClean="0"/>
              <a:t> : </a:t>
            </a:r>
            <a:r>
              <a:rPr lang="en-US" sz="900" dirty="0" err="1" smtClean="0"/>
              <a:t>retrait</a:t>
            </a:r>
            <a:r>
              <a:rPr lang="en-US" sz="900" dirty="0" smtClean="0"/>
              <a:t> de documents / documents </a:t>
            </a:r>
            <a:r>
              <a:rPr lang="en-US" sz="900" dirty="0" err="1" smtClean="0"/>
              <a:t>rendus</a:t>
            </a:r>
            <a:r>
              <a:rPr lang="en-US" sz="900" dirty="0" smtClean="0"/>
              <a:t> </a:t>
            </a:r>
            <a:r>
              <a:rPr lang="en-US" sz="900" dirty="0" err="1" smtClean="0"/>
              <a:t>privés</a:t>
            </a:r>
            <a:r>
              <a:rPr lang="en-US" sz="900" dirty="0" smtClean="0"/>
              <a:t> par ResearchGate</a:t>
            </a:r>
            <a:r>
              <a:rPr lang="en-US" sz="900" baseline="0" dirty="0" smtClean="0"/>
              <a:t> de </a:t>
            </a:r>
            <a:r>
              <a:rPr lang="en-US" sz="900" baseline="0" dirty="0" err="1" smtClean="0"/>
              <a:t>sa</a:t>
            </a:r>
            <a:r>
              <a:rPr lang="en-US" sz="900" baseline="0" dirty="0" smtClean="0"/>
              <a:t> </a:t>
            </a:r>
            <a:r>
              <a:rPr lang="en-US" sz="900" baseline="0" dirty="0" err="1" smtClean="0"/>
              <a:t>propre</a:t>
            </a:r>
            <a:r>
              <a:rPr lang="en-US" sz="900" baseline="0" dirty="0" smtClean="0"/>
              <a:t> initiative : 1,7 M. </a:t>
            </a:r>
            <a:r>
              <a:rPr lang="en-US" sz="900" baseline="0" dirty="0" err="1" smtClean="0"/>
              <a:t>d’articles</a:t>
            </a:r>
            <a:r>
              <a:rPr lang="en-US" sz="900" baseline="0" dirty="0" smtClean="0"/>
              <a:t> </a:t>
            </a:r>
            <a:r>
              <a:rPr lang="en-US" sz="900" baseline="0" dirty="0" err="1" smtClean="0"/>
              <a:t>concernés</a:t>
            </a:r>
            <a:r>
              <a:rPr lang="en-US" sz="900" baseline="0" dirty="0" smtClean="0"/>
              <a:t> ?</a:t>
            </a:r>
            <a:br>
              <a:rPr lang="en-US" sz="900" baseline="0" dirty="0" smtClean="0"/>
            </a:br>
            <a:r>
              <a:rPr lang="en-US" sz="900" baseline="0" dirty="0" smtClean="0"/>
              <a:t>- 18/10 : la Coalition envoi des </a:t>
            </a:r>
            <a:r>
              <a:rPr lang="en-US" sz="900" baseline="0" dirty="0" err="1" smtClean="0"/>
              <a:t>demandes</a:t>
            </a:r>
            <a:r>
              <a:rPr lang="en-US" sz="900" baseline="0" dirty="0" smtClean="0"/>
              <a:t> de </a:t>
            </a:r>
            <a:r>
              <a:rPr lang="en-US" sz="900" baseline="0" dirty="0" err="1" smtClean="0"/>
              <a:t>retrait</a:t>
            </a:r>
            <a:r>
              <a:rPr lang="en-US" sz="900" baseline="0" dirty="0" smtClean="0"/>
              <a:t> massifs (</a:t>
            </a:r>
            <a:r>
              <a:rPr lang="en-US" sz="900" i="1" baseline="0" dirty="0" smtClean="0"/>
              <a:t>take down notices</a:t>
            </a:r>
            <a:r>
              <a:rPr lang="en-US" sz="900" baseline="0" dirty="0" smtClean="0"/>
              <a:t>) </a:t>
            </a:r>
            <a:r>
              <a:rPr lang="en-US" sz="900" baseline="0" dirty="0" err="1" smtClean="0"/>
              <a:t>selon</a:t>
            </a:r>
            <a:r>
              <a:rPr lang="en-US" sz="900" baseline="0" dirty="0" smtClean="0"/>
              <a:t> les </a:t>
            </a:r>
            <a:r>
              <a:rPr lang="en-US" sz="900" baseline="0" dirty="0" err="1" smtClean="0"/>
              <a:t>principes</a:t>
            </a:r>
            <a:r>
              <a:rPr lang="en-US" sz="900" baseline="0" dirty="0" smtClean="0"/>
              <a:t> du DMCA</a:t>
            </a:r>
            <a:br>
              <a:rPr lang="en-US" sz="900" baseline="0" dirty="0" smtClean="0"/>
            </a:br>
            <a:r>
              <a:rPr lang="en-US" sz="900" baseline="0" dirty="0" smtClean="0"/>
              <a:t>- 23/10 : </a:t>
            </a:r>
            <a:r>
              <a:rPr lang="en-US" sz="900" baseline="0" dirty="0" err="1" smtClean="0"/>
              <a:t>changement</a:t>
            </a:r>
            <a:r>
              <a:rPr lang="en-US" sz="900" baseline="0" dirty="0" smtClean="0"/>
              <a:t> des </a:t>
            </a:r>
            <a:r>
              <a:rPr lang="en-US" sz="900" baseline="0" dirty="0" err="1" smtClean="0"/>
              <a:t>règeles</a:t>
            </a:r>
            <a:r>
              <a:rPr lang="en-US" sz="900" baseline="0" dirty="0" smtClean="0"/>
              <a:t> (</a:t>
            </a:r>
            <a:r>
              <a:rPr lang="en-US" sz="900" i="1" baseline="0" dirty="0" smtClean="0"/>
              <a:t>Terms of service </a:t>
            </a:r>
            <a:r>
              <a:rPr lang="en-US" sz="900" baseline="0" dirty="0" smtClean="0"/>
              <a:t>et </a:t>
            </a:r>
            <a:r>
              <a:rPr lang="en-US" sz="900" i="1" baseline="0" dirty="0" smtClean="0"/>
              <a:t>Privacy policy</a:t>
            </a:r>
            <a:r>
              <a:rPr lang="en-US" sz="900" baseline="0" dirty="0" smtClean="0"/>
              <a:t>) de ResearchGate</a:t>
            </a:r>
            <a:endParaRPr lang="fr-FR" sz="900" b="1" dirty="0" smtClean="0"/>
          </a:p>
          <a:p>
            <a:pPr marL="715963" lvl="2"/>
            <a:r>
              <a:rPr lang="fr-FR" sz="900" dirty="0" smtClean="0">
                <a:latin typeface="Arial" panose="020B0604020202020204" pitchFamily="34" charset="0"/>
                <a:cs typeface="Arial" panose="020B0604020202020204" pitchFamily="34" charset="0"/>
              </a:rPr>
              <a:t>	</a:t>
            </a:r>
          </a:p>
          <a:p>
            <a:pPr marL="715963" lvl="2"/>
            <a:endParaRPr lang="fr-FR" sz="900" dirty="0" smtClean="0">
              <a:latin typeface="Arial" panose="020B0604020202020204" pitchFamily="34" charset="0"/>
              <a:cs typeface="Arial" panose="020B0604020202020204" pitchFamily="34" charset="0"/>
            </a:endParaRPr>
          </a:p>
          <a:p>
            <a:pPr marL="0" lvl="0" indent="-106362"/>
            <a:r>
              <a:rPr lang="fr-FR" sz="850" b="1" dirty="0" smtClean="0">
                <a:latin typeface="Arial" panose="020B0604020202020204" pitchFamily="34" charset="0"/>
                <a:cs typeface="Arial" panose="020B0604020202020204" pitchFamily="34" charset="0"/>
              </a:rPr>
              <a:t>état</a:t>
            </a:r>
            <a:r>
              <a:rPr lang="fr-FR" sz="850" b="1" baseline="0" dirty="0" smtClean="0">
                <a:latin typeface="Arial" panose="020B0604020202020204" pitchFamily="34" charset="0"/>
                <a:cs typeface="Arial" panose="020B0604020202020204" pitchFamily="34" charset="0"/>
              </a:rPr>
              <a:t> des lieux 2017 </a:t>
            </a:r>
            <a:r>
              <a:rPr lang="fr-FR" sz="850" baseline="0" dirty="0" smtClean="0">
                <a:latin typeface="Arial" panose="020B0604020202020204" pitchFamily="34" charset="0"/>
                <a:cs typeface="Arial" panose="020B0604020202020204" pitchFamily="34" charset="0"/>
              </a:rPr>
              <a:t>(cf. </a:t>
            </a:r>
            <a:r>
              <a:rPr lang="fr-FR" sz="850" dirty="0" smtClean="0">
                <a:latin typeface="Arial" panose="020B0604020202020204" pitchFamily="34" charset="0"/>
                <a:cs typeface="Arial" panose="020B0604020202020204" pitchFamily="34" charset="0"/>
              </a:rPr>
              <a:t>http://urfistinfo.hypotheses.org/3107)</a:t>
            </a:r>
            <a:br>
              <a:rPr lang="fr-FR" sz="850" dirty="0" smtClean="0">
                <a:latin typeface="Arial" panose="020B0604020202020204" pitchFamily="34" charset="0"/>
                <a:cs typeface="Arial" panose="020B0604020202020204" pitchFamily="34" charset="0"/>
              </a:rPr>
            </a:br>
            <a:r>
              <a:rPr lang="fr-FR" sz="850" dirty="0" smtClean="0">
                <a:latin typeface="Arial" panose="020B0604020202020204" pitchFamily="34" charset="0"/>
                <a:cs typeface="Arial" panose="020B0604020202020204" pitchFamily="34" charset="0"/>
              </a:rPr>
              <a:t>- 23,5 % des publications sur ResearchGate seraient accompagnées du texte</a:t>
            </a:r>
            <a:r>
              <a:rPr lang="fr-FR" sz="850" baseline="0" dirty="0" smtClean="0">
                <a:latin typeface="Arial" panose="020B0604020202020204" pitchFamily="34" charset="0"/>
                <a:cs typeface="Arial" panose="020B0604020202020204" pitchFamily="34" charset="0"/>
              </a:rPr>
              <a:t> intégral ; 70 % seraient en fait des PDF éditeurs</a:t>
            </a:r>
            <a:br>
              <a:rPr lang="fr-FR" sz="850" baseline="0" dirty="0" smtClean="0">
                <a:latin typeface="Arial" panose="020B0604020202020204" pitchFamily="34" charset="0"/>
                <a:cs typeface="Arial" panose="020B0604020202020204" pitchFamily="34" charset="0"/>
              </a:rPr>
            </a:br>
            <a:r>
              <a:rPr lang="fr-FR" sz="850" baseline="0" dirty="0" smtClean="0">
                <a:latin typeface="Arial" panose="020B0604020202020204" pitchFamily="34" charset="0"/>
                <a:cs typeface="Arial" panose="020B0604020202020204" pitchFamily="34" charset="0"/>
              </a:rPr>
              <a:t>- 40 % des articles déposés ne respecteraient pas le </a:t>
            </a:r>
            <a:r>
              <a:rPr lang="fr-FR" sz="850" i="1" baseline="0" dirty="0" smtClean="0">
                <a:latin typeface="Arial" panose="020B0604020202020204" pitchFamily="34" charset="0"/>
                <a:cs typeface="Arial" panose="020B0604020202020204" pitchFamily="34" charset="0"/>
              </a:rPr>
              <a:t>copyright</a:t>
            </a:r>
          </a:p>
          <a:p>
            <a:pPr marL="0" lvl="0" indent="-106362"/>
            <a:endParaRPr lang="fr-FR" sz="850" baseline="0" dirty="0" smtClean="0">
              <a:latin typeface="Arial" panose="020B0604020202020204" pitchFamily="34" charset="0"/>
              <a:cs typeface="Arial" panose="020B0604020202020204" pitchFamily="34" charset="0"/>
            </a:endParaRPr>
          </a:p>
          <a:p>
            <a:pPr marL="0" lvl="0" indent="-106362"/>
            <a:r>
              <a:rPr lang="fr-FR" sz="850" b="1" baseline="0" dirty="0" smtClean="0">
                <a:latin typeface="Arial" panose="020B0604020202020204" pitchFamily="34" charset="0"/>
                <a:cs typeface="Arial" panose="020B0604020202020204" pitchFamily="34" charset="0"/>
              </a:rPr>
              <a:t>motivations possibles des chercheurs </a:t>
            </a:r>
            <a:r>
              <a:rPr lang="fr-FR" sz="850" baseline="0" dirty="0" smtClean="0">
                <a:latin typeface="Arial" panose="020B0604020202020204" pitchFamily="34" charset="0"/>
                <a:cs typeface="Arial" panose="020B0604020202020204" pitchFamily="34" charset="0"/>
              </a:rPr>
              <a:t>pour déposer des versions illégales de leurs travaux</a:t>
            </a:r>
            <a:r>
              <a:rPr lang="fr-FR" sz="850" i="1" baseline="0" dirty="0" smtClean="0">
                <a:latin typeface="Arial" panose="020B0604020202020204" pitchFamily="34" charset="0"/>
                <a:cs typeface="Arial" panose="020B0604020202020204" pitchFamily="34" charset="0"/>
              </a:rPr>
              <a:t/>
            </a:r>
            <a:br>
              <a:rPr lang="fr-FR" sz="850" i="1" baseline="0" dirty="0" smtClean="0">
                <a:latin typeface="Arial" panose="020B0604020202020204" pitchFamily="34" charset="0"/>
                <a:cs typeface="Arial" panose="020B0604020202020204" pitchFamily="34" charset="0"/>
              </a:rPr>
            </a:br>
            <a:r>
              <a:rPr lang="fr-FR" sz="850" i="0" baseline="0" dirty="0" smtClean="0">
                <a:latin typeface="Arial" panose="020B0604020202020204" pitchFamily="34" charset="0"/>
                <a:cs typeface="Arial" panose="020B0604020202020204" pitchFamily="34" charset="0"/>
              </a:rPr>
              <a:t>- dépôt des chercheurs avant tout par commodité (réseaux sociaux = pratiques et visibles), et non pour saper le modèle éditorial classique</a:t>
            </a:r>
          </a:p>
          <a:p>
            <a:pPr marL="0" lvl="0" indent="-106362"/>
            <a:r>
              <a:rPr lang="fr-FR" sz="850" i="0" baseline="0" dirty="0" smtClean="0">
                <a:latin typeface="Arial" panose="020B0604020202020204" pitchFamily="34" charset="0"/>
                <a:cs typeface="Arial" panose="020B0604020202020204" pitchFamily="34" charset="0"/>
              </a:rPr>
              <a:t>- méconnaissance du cadre juridique (complexité du cadre, manque d’informations claires, etc.) « fatigue juridique »</a:t>
            </a:r>
            <a:br>
              <a:rPr lang="fr-FR" sz="850" i="0" baseline="0" dirty="0" smtClean="0">
                <a:latin typeface="Arial" panose="020B0604020202020204" pitchFamily="34" charset="0"/>
                <a:cs typeface="Arial" panose="020B0604020202020204" pitchFamily="34" charset="0"/>
              </a:rPr>
            </a:br>
            <a:r>
              <a:rPr lang="fr-FR" sz="850" i="0" baseline="0" dirty="0" smtClean="0">
                <a:latin typeface="Arial" panose="020B0604020202020204" pitchFamily="34" charset="0"/>
                <a:cs typeface="Arial" panose="020B0604020202020204" pitchFamily="34" charset="0"/>
              </a:rPr>
              <a:t>- absence de véritable menace jusque-là des éditeurs contre les chercheurs</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46</a:t>
            </a:fld>
            <a:endParaRPr lang="fr-FR" dirty="0"/>
          </a:p>
        </p:txBody>
      </p:sp>
    </p:spTree>
    <p:extLst>
      <p:ext uri="{BB962C8B-B14F-4D97-AF65-F5344CB8AC3E}">
        <p14:creationId xmlns:p14="http://schemas.microsoft.com/office/powerpoint/2010/main" val="1796081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https://www.legifrance.gouv.fr/eli/loi/2016/10/7/ECFI1524250L/jo#JORFARTI000033202841</a:t>
            </a:r>
          </a:p>
          <a:p>
            <a:endParaRPr lang="fr-FR" dirty="0" smtClean="0"/>
          </a:p>
          <a:p>
            <a:r>
              <a:rPr lang="fr-FR" dirty="0" smtClean="0"/>
              <a:t>Application de la loi dès le 9/10/2016,</a:t>
            </a:r>
            <a:r>
              <a:rPr lang="fr-FR" baseline="0" dirty="0" smtClean="0"/>
              <a:t> </a:t>
            </a:r>
            <a:r>
              <a:rPr lang="fr-FR" dirty="0" smtClean="0"/>
              <a:t>sans attendre de décret d’application</a:t>
            </a:r>
            <a:r>
              <a:rPr lang="fr-FR" baseline="0" dirty="0" smtClean="0"/>
              <a:t> (https://www.economie.gouv.fr/republique-numerique) : </a:t>
            </a:r>
            <a:endParaRPr lang="fr-FR"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dirty="0" smtClean="0"/>
              <a:t>Pour</a:t>
            </a:r>
            <a:r>
              <a:rPr lang="fr-FR" baseline="0" dirty="0" smtClean="0"/>
              <a:t> un exemple d’interprétation, cf. Lionel Maurel. « Open Access : quelles incidences de la loi « République numérique ? ». </a:t>
            </a:r>
            <a:r>
              <a:rPr lang="fr-FR" i="1" baseline="0" dirty="0" err="1" smtClean="0"/>
              <a:t>S.I.Lex</a:t>
            </a:r>
            <a:r>
              <a:rPr lang="fr-FR" i="1" baseline="0" dirty="0" smtClean="0"/>
              <a:t>.</a:t>
            </a:r>
            <a:r>
              <a:rPr lang="fr-FR" i="0" baseline="0" dirty="0" smtClean="0"/>
              <a:t> 31/10/2016. [en ligne]. Disponible sur : </a:t>
            </a:r>
            <a:r>
              <a:rPr lang="fr-FR" dirty="0" smtClean="0"/>
              <a:t>https://scinfolex.com/2016/10/31/open-access-quelles-incidences-de-la-loi-republique-numerique/.</a:t>
            </a:r>
          </a:p>
          <a:p>
            <a:r>
              <a:rPr lang="fr-FR" dirty="0" smtClean="0"/>
              <a:t>A compléter par</a:t>
            </a:r>
            <a:r>
              <a:rPr lang="fr-FR" baseline="0" dirty="0" smtClean="0"/>
              <a:t> CNRS. </a:t>
            </a:r>
            <a:r>
              <a:rPr lang="fr-FR" i="1" dirty="0" smtClean="0">
                <a:effectLst/>
                <a:latin typeface="Arial" panose="020B0604020202020204" pitchFamily="34" charset="0"/>
              </a:rPr>
              <a:t>Le travail de la science</a:t>
            </a:r>
            <a:r>
              <a:rPr lang="fr-FR" i="1" baseline="0" dirty="0" smtClean="0">
                <a:effectLst/>
                <a:latin typeface="Arial" panose="020B0604020202020204" pitchFamily="34" charset="0"/>
              </a:rPr>
              <a:t> et le numérique. </a:t>
            </a:r>
            <a:r>
              <a:rPr lang="fr-FR" i="1" dirty="0" smtClean="0">
                <a:effectLst/>
                <a:latin typeface="Arial" panose="020B0604020202020204" pitchFamily="34" charset="0"/>
              </a:rPr>
              <a:t>Données, publications, plateformes. Une analyse systémique de la loi pour une République numérique</a:t>
            </a:r>
            <a:r>
              <a:rPr lang="fr-FR" dirty="0" smtClean="0">
                <a:effectLst/>
                <a:latin typeface="Arial" panose="020B0604020202020204" pitchFamily="34" charset="0"/>
              </a:rPr>
              <a:t>. 24/01/2017. 93 p. [en ligne]. Disponible sur : http://www.cnrs.fr/dist/z-outils/documents/20170203_analyse%20syst%C3%A9mique_vf.pdf ;</a:t>
            </a:r>
          </a:p>
          <a:p>
            <a:pPr marL="92075" marR="0" indent="-92075" algn="l" defTabSz="914400" rtl="0" eaLnBrk="1" fontAlgn="auto" latinLnBrk="0" hangingPunct="1">
              <a:lnSpc>
                <a:spcPct val="100000"/>
              </a:lnSpc>
              <a:spcBef>
                <a:spcPts val="0"/>
              </a:spcBef>
              <a:spcAft>
                <a:spcPts val="0"/>
              </a:spcAft>
              <a:buClrTx/>
              <a:buSzTx/>
              <a:buFontTx/>
              <a:buNone/>
              <a:tabLst/>
              <a:defRPr/>
            </a:pPr>
            <a:r>
              <a:rPr lang="fr-FR" baseline="0" dirty="0" smtClean="0"/>
              <a:t>- la Question N° 102688 au gouvernement par Jean-David </a:t>
            </a:r>
            <a:r>
              <a:rPr lang="fr-FR" baseline="0" dirty="0" err="1" smtClean="0"/>
              <a:t>Ciot</a:t>
            </a:r>
            <a:r>
              <a:rPr lang="fr-FR" baseline="0" dirty="0" smtClean="0"/>
              <a:t> du 14/02/2017 sur les conditions d’application de la loi (rétroactivité, périmètre des éditeurs, évaluation du financement de l’auteur, accès matériel au fichier concerné) : [en ligne]. Disponible sur : http://questions.assemblee-nationale.fr/q14/14-102688QE.htm</a:t>
            </a:r>
            <a:endParaRPr lang="fr-FR"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47</a:t>
            </a:fld>
            <a:endParaRPr lang="fr-FR" dirty="0"/>
          </a:p>
        </p:txBody>
      </p:sp>
    </p:spTree>
    <p:extLst>
      <p:ext uri="{BB962C8B-B14F-4D97-AF65-F5344CB8AC3E}">
        <p14:creationId xmlns:p14="http://schemas.microsoft.com/office/powerpoint/2010/main" val="3983447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offre d’emploi d’</a:t>
            </a:r>
            <a:r>
              <a:rPr lang="fr-FR" i="1" dirty="0" smtClean="0"/>
              <a:t>UI </a:t>
            </a:r>
            <a:r>
              <a:rPr lang="fr-FR" i="1" dirty="0" err="1" smtClean="0"/>
              <a:t>engineer</a:t>
            </a:r>
            <a:r>
              <a:rPr lang="fr-FR" i="1" dirty="0" smtClean="0"/>
              <a:t> </a:t>
            </a:r>
            <a:r>
              <a:rPr lang="fr-FR" dirty="0" smtClean="0"/>
              <a:t>(au 2/11/2016), https://www.academia.edu/hiring#distributed-systems-infrastructure-engineer</a:t>
            </a:r>
          </a:p>
          <a:p>
            <a:endParaRPr lang="fr-FR" dirty="0" smtClean="0"/>
          </a:p>
          <a:p>
            <a:r>
              <a:rPr lang="fr-FR" dirty="0" smtClean="0"/>
              <a:t>Une</a:t>
            </a:r>
            <a:r>
              <a:rPr lang="fr-FR" baseline="0" dirty="0" smtClean="0"/>
              <a:t> volonté de se diversifier en profitant du </a:t>
            </a:r>
            <a:r>
              <a:rPr lang="fr-FR" i="1" baseline="0" dirty="0" smtClean="0"/>
              <a:t>free labour</a:t>
            </a:r>
            <a:r>
              <a:rPr lang="fr-FR" i="0" baseline="0" dirty="0" smtClean="0"/>
              <a:t> des chercheurs (cf. http://urfistinfo.hypotheses.org/3033 et http://urfistinfo.hypotheses.org/3107)</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48</a:t>
            </a:fld>
            <a:endParaRPr lang="fr-FR" dirty="0"/>
          </a:p>
        </p:txBody>
      </p:sp>
    </p:spTree>
    <p:extLst>
      <p:ext uri="{BB962C8B-B14F-4D97-AF65-F5344CB8AC3E}">
        <p14:creationId xmlns:p14="http://schemas.microsoft.com/office/powerpoint/2010/main" val="155516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 b="1" dirty="0" smtClean="0"/>
              <a:t>Insertion progressive des réseaux dans le monde de la publication </a:t>
            </a:r>
            <a:r>
              <a:rPr lang="fr-FR" sz="800" dirty="0" smtClean="0"/>
              <a:t>: </a:t>
            </a:r>
          </a:p>
          <a:p>
            <a:pPr marL="257171" indent="-171447">
              <a:buFontTx/>
              <a:buChar char="-"/>
            </a:pPr>
            <a:r>
              <a:rPr lang="fr-FR" sz="800" dirty="0" smtClean="0"/>
              <a:t>ex.</a:t>
            </a:r>
            <a:r>
              <a:rPr lang="fr-FR" sz="800" baseline="0" dirty="0" smtClean="0"/>
              <a:t> : </a:t>
            </a:r>
            <a:r>
              <a:rPr lang="fr-FR" sz="800" dirty="0" smtClean="0">
                <a:sym typeface="Wingdings" panose="05000000000000000000" pitchFamily="2" charset="2"/>
              </a:rPr>
              <a:t>possibilité</a:t>
            </a:r>
            <a:r>
              <a:rPr lang="fr-FR" sz="800" baseline="0" dirty="0" smtClean="0">
                <a:sym typeface="Wingdings" panose="05000000000000000000" pitchFamily="2" charset="2"/>
              </a:rPr>
              <a:t> pour ResearchGate d’attribuer des </a:t>
            </a:r>
            <a:r>
              <a:rPr lang="fr-FR" sz="800" b="1" baseline="0" dirty="0" smtClean="0">
                <a:sym typeface="Wingdings" panose="05000000000000000000" pitchFamily="2" charset="2"/>
              </a:rPr>
              <a:t>DOI</a:t>
            </a:r>
            <a:r>
              <a:rPr lang="fr-FR" sz="800" baseline="0" dirty="0" smtClean="0">
                <a:sym typeface="Wingdings" panose="05000000000000000000" pitchFamily="2" charset="2"/>
              </a:rPr>
              <a:t> sur les éléments déposés (https://news.researchgate.net/index.php?/archives/189-Celebrating-five-million-members-with-free-DOIs.html)</a:t>
            </a:r>
          </a:p>
          <a:p>
            <a:pPr marL="257171" indent="-171447" defTabSz="914384">
              <a:buFontTx/>
              <a:buChar char="-"/>
            </a:pPr>
            <a:r>
              <a:rPr lang="fr-FR" sz="800" baseline="0" dirty="0" smtClean="0">
                <a:sym typeface="Wingdings" panose="05000000000000000000" pitchFamily="2" charset="2"/>
              </a:rPr>
              <a:t>ex. : projet de </a:t>
            </a:r>
            <a:r>
              <a:rPr lang="fr-FR" sz="800" i="1" baseline="0" dirty="0" smtClean="0">
                <a:sym typeface="Wingdings" panose="05000000000000000000" pitchFamily="2" charset="2"/>
              </a:rPr>
              <a:t>gold open access </a:t>
            </a:r>
            <a:r>
              <a:rPr lang="fr-FR" sz="800" baseline="0" dirty="0" smtClean="0">
                <a:sym typeface="Wingdings" panose="05000000000000000000" pitchFamily="2" charset="2"/>
              </a:rPr>
              <a:t>d’Academia (</a:t>
            </a:r>
            <a:r>
              <a:rPr lang="fr-FR" sz="800" b="0" baseline="0" dirty="0" smtClean="0"/>
              <a:t>#</a:t>
            </a:r>
            <a:r>
              <a:rPr lang="fr-FR" sz="800" b="0" baseline="0" dirty="0" err="1" smtClean="0"/>
              <a:t>DeleteAcademiaEdu</a:t>
            </a:r>
            <a:r>
              <a:rPr lang="fr-FR" sz="800" b="0" baseline="0" dirty="0" smtClean="0"/>
              <a:t> et F. </a:t>
            </a:r>
            <a:r>
              <a:rPr lang="fr-FR" sz="800" b="0" baseline="0" dirty="0" err="1" smtClean="0"/>
              <a:t>Clavert</a:t>
            </a:r>
            <a:r>
              <a:rPr lang="fr-FR" sz="800" b="0" baseline="0" dirty="0" smtClean="0"/>
              <a:t>, 2016, http://histnum.hypotheses.org/2589)</a:t>
            </a:r>
            <a:endParaRPr lang="fr-FR" sz="800" baseline="0" dirty="0" smtClean="0">
              <a:sym typeface="Wingdings" panose="05000000000000000000" pitchFamily="2" charset="2"/>
            </a:endParaRPr>
          </a:p>
          <a:p>
            <a:pPr marL="257171" indent="-171447">
              <a:buFontTx/>
              <a:buChar char="-"/>
            </a:pPr>
            <a:r>
              <a:rPr lang="fr-FR" sz="800" dirty="0" smtClean="0">
                <a:sym typeface="Wingdings" panose="05000000000000000000" pitchFamily="2" charset="2"/>
              </a:rPr>
              <a:t>ex. : </a:t>
            </a:r>
            <a:r>
              <a:rPr lang="fr-FR" sz="800" b="0" dirty="0" smtClean="0"/>
              <a:t>rapprochement </a:t>
            </a:r>
            <a:r>
              <a:rPr lang="fr-FR" sz="800" b="0" dirty="0"/>
              <a:t>MyScienceWork / Elsevier… </a:t>
            </a:r>
            <a:r>
              <a:rPr lang="fr-FR" sz="800" dirty="0"/>
              <a:t>: ouvert </a:t>
            </a:r>
            <a:r>
              <a:rPr lang="fr-FR" sz="800" dirty="0" smtClean="0"/>
              <a:t>début </a:t>
            </a:r>
            <a:r>
              <a:rPr lang="fr-FR" sz="800" dirty="0"/>
              <a:t>2013 et axé sur des publications en </a:t>
            </a:r>
            <a:r>
              <a:rPr lang="fr-FR" sz="800" i="1" dirty="0"/>
              <a:t>open access</a:t>
            </a:r>
            <a:r>
              <a:rPr lang="fr-FR" sz="800" dirty="0"/>
              <a:t>, le réseau social MyScienceWork s’est rapproché à peine un an plus tard d’Elsevier </a:t>
            </a:r>
            <a:r>
              <a:rPr lang="fr-FR" sz="800" dirty="0" smtClean="0"/>
              <a:t>pour donner accès aux abonnés de </a:t>
            </a:r>
            <a:r>
              <a:rPr lang="fr-FR" sz="800" dirty="0" err="1" smtClean="0"/>
              <a:t>ScienceDirect</a:t>
            </a:r>
            <a:r>
              <a:rPr lang="fr-FR" sz="800" dirty="0" smtClean="0"/>
              <a:t> directement dans MyScienceWork (http</a:t>
            </a:r>
            <a:r>
              <a:rPr lang="fr-FR" sz="800" dirty="0"/>
              <a:t>://</a:t>
            </a:r>
            <a:r>
              <a:rPr lang="fr-FR" sz="800" dirty="0" smtClean="0"/>
              <a:t>www.elsevier.com/about/press-releases/science-and-technology/sciencedirect-content-now-available-to-mysciencework-users)</a:t>
            </a:r>
          </a:p>
          <a:p>
            <a:pPr marL="257171" indent="-171447">
              <a:buFontTx/>
              <a:buChar char="-"/>
            </a:pPr>
            <a:r>
              <a:rPr lang="fr-FR" sz="800" dirty="0" smtClean="0"/>
              <a:t>ex. : discussions en cours ResearchGate</a:t>
            </a:r>
            <a:r>
              <a:rPr lang="fr-FR" sz="800" baseline="0" dirty="0" smtClean="0"/>
              <a:t> / Springer Nature (http://group.springernature.com/us/group/media/press-releases/researchgate-and-springer-nature-plan-cooperation-/15118294)</a:t>
            </a:r>
            <a:endParaRPr lang="fr-FR" sz="800" dirty="0"/>
          </a:p>
          <a:p>
            <a:pPr marL="257171" indent="-171447">
              <a:buFontTx/>
              <a:buChar char="-"/>
            </a:pPr>
            <a:endParaRPr lang="fr-FR" sz="800" baseline="0" dirty="0" smtClean="0">
              <a:sym typeface="Wingdings" panose="05000000000000000000" pitchFamily="2" charset="2"/>
            </a:endParaRPr>
          </a:p>
          <a:p>
            <a:r>
              <a:rPr lang="fr-FR" sz="800" b="1" dirty="0" smtClean="0"/>
              <a:t>Intérêt </a:t>
            </a:r>
            <a:r>
              <a:rPr lang="fr-FR" sz="800" b="1" dirty="0"/>
              <a:t>progressif des maisons d’édition </a:t>
            </a:r>
            <a:r>
              <a:rPr lang="fr-FR" sz="800" b="1" dirty="0" smtClean="0"/>
              <a:t>pour les réseaux</a:t>
            </a:r>
            <a:endParaRPr lang="fr-FR" sz="800" dirty="0"/>
          </a:p>
          <a:p>
            <a:pPr marL="182560" indent="-90486"/>
            <a:r>
              <a:rPr lang="fr-FR" sz="800" dirty="0"/>
              <a:t>- </a:t>
            </a:r>
            <a:r>
              <a:rPr lang="fr-FR" sz="800" b="1" dirty="0"/>
              <a:t>intérêt déjà ancien </a:t>
            </a:r>
            <a:r>
              <a:rPr lang="fr-FR" sz="800" dirty="0"/>
              <a:t>: création d’un réseau </a:t>
            </a:r>
            <a:r>
              <a:rPr lang="fr-FR" sz="800" i="1" dirty="0"/>
              <a:t>ex nihilo </a:t>
            </a:r>
            <a:r>
              <a:rPr lang="fr-FR" sz="800" dirty="0"/>
              <a:t>ou rachat  (cf. Elsevier : fin des années 2000 : création de 2collab ; 2013 : rachat de </a:t>
            </a:r>
            <a:r>
              <a:rPr lang="fr-FR" sz="800" dirty="0" err="1" smtClean="0"/>
              <a:t>Mendeley</a:t>
            </a:r>
            <a:r>
              <a:rPr lang="fr-FR" sz="800" dirty="0" smtClean="0"/>
              <a:t> ; 2016 : acquisition de SSRN, pour le rapprocher</a:t>
            </a:r>
            <a:r>
              <a:rPr lang="fr-FR" sz="800" baseline="0" dirty="0" smtClean="0"/>
              <a:t> de </a:t>
            </a:r>
            <a:r>
              <a:rPr lang="fr-FR" sz="800" baseline="0" dirty="0" err="1" smtClean="0"/>
              <a:t>Mendeley</a:t>
            </a:r>
            <a:r>
              <a:rPr lang="fr-FR" sz="800" baseline="0" dirty="0" smtClean="0"/>
              <a:t>, </a:t>
            </a:r>
            <a:r>
              <a:rPr lang="fr-FR" sz="800" dirty="0" smtClean="0"/>
              <a:t>https://www.elsevier.com/connect/ssrn-the-leading-social-science-and-humanities-repository-and-online-community-joins-elsevier) </a:t>
            </a:r>
            <a:r>
              <a:rPr lang="fr-FR" sz="800" dirty="0"/>
              <a:t>: instrument marketing possible permettant de « sonder l’intérêt du lectorat sur les contenus publiés » et une mise en réseau sociale des chercheurs afin de créer d’éventuels rapprochements et des projets communs (Evelyne </a:t>
            </a:r>
            <a:r>
              <a:rPr lang="fr-FR" sz="800" dirty="0" err="1"/>
              <a:t>Broudoux</a:t>
            </a:r>
            <a:r>
              <a:rPr lang="fr-FR" sz="800" dirty="0"/>
              <a:t> et Ghislaine Chartron. « La communication scientifique face au Web2.0 : Premiers constats et analyse ». In </a:t>
            </a:r>
            <a:r>
              <a:rPr lang="fr-FR" sz="800" i="1" dirty="0"/>
              <a:t>H2PTM'09 - Rétrospective et perspective - 1989-2009</a:t>
            </a:r>
            <a:r>
              <a:rPr lang="fr-FR" sz="800" dirty="0"/>
              <a:t>. 14 p. Version auteur disponible sur : http://archivesic.ccsd.cnrs.fr/sic_00424826/fr)</a:t>
            </a:r>
          </a:p>
          <a:p>
            <a:pPr marL="182560" indent="-90486"/>
            <a:r>
              <a:rPr lang="fr-FR" sz="800" dirty="0"/>
              <a:t>- renforcé par la </a:t>
            </a:r>
            <a:r>
              <a:rPr lang="fr-FR" sz="800" b="1" dirty="0">
                <a:sym typeface="Wingdings" panose="05000000000000000000" pitchFamily="2" charset="2"/>
              </a:rPr>
              <a:t>recherche de nouveaux modèles économiques </a:t>
            </a:r>
            <a:r>
              <a:rPr lang="fr-FR" sz="800" dirty="0">
                <a:sym typeface="Wingdings" panose="05000000000000000000" pitchFamily="2" charset="2"/>
              </a:rPr>
              <a:t>pour les éditeurs alors que les bibliothèques désabonnent </a:t>
            </a:r>
            <a:r>
              <a:rPr lang="fr-FR" sz="800" dirty="0" smtClean="0">
                <a:sym typeface="Wingdings" panose="05000000000000000000" pitchFamily="2" charset="2"/>
              </a:rPr>
              <a:t/>
            </a:r>
            <a:br>
              <a:rPr lang="fr-FR" sz="800" dirty="0" smtClean="0">
                <a:sym typeface="Wingdings" panose="05000000000000000000" pitchFamily="2" charset="2"/>
              </a:rPr>
            </a:br>
            <a:r>
              <a:rPr lang="fr-FR" sz="800" dirty="0" smtClean="0">
                <a:sym typeface="Wingdings" panose="05000000000000000000" pitchFamily="2" charset="2"/>
              </a:rPr>
              <a:t> </a:t>
            </a:r>
            <a:r>
              <a:rPr lang="fr-FR" sz="800" dirty="0">
                <a:sym typeface="Wingdings" panose="05000000000000000000" pitchFamily="2" charset="2"/>
              </a:rPr>
              <a:t>les réseaux sociaux comme moyen de développer du </a:t>
            </a:r>
            <a:r>
              <a:rPr lang="fr-FR" sz="800" b="1" i="1" dirty="0">
                <a:sym typeface="Wingdings" panose="05000000000000000000" pitchFamily="2" charset="2"/>
              </a:rPr>
              <a:t>pay-per-view</a:t>
            </a:r>
            <a:r>
              <a:rPr lang="fr-FR" sz="800" dirty="0">
                <a:sym typeface="Wingdings" panose="05000000000000000000" pitchFamily="2" charset="2"/>
              </a:rPr>
              <a:t>, pour les chercheurs sans affiliation mais aussi les chercheurs affiliés </a:t>
            </a:r>
            <a:r>
              <a:rPr lang="fr-FR" sz="800" dirty="0" smtClean="0">
                <a:sym typeface="Wingdings" panose="05000000000000000000" pitchFamily="2" charset="2"/>
              </a:rPr>
              <a:t>et le monde de l’entreprise mais </a:t>
            </a:r>
            <a:r>
              <a:rPr lang="fr-FR" sz="800" dirty="0">
                <a:sym typeface="Wingdings" panose="05000000000000000000" pitchFamily="2" charset="2"/>
              </a:rPr>
              <a:t>dont les centres de documentation ne disposent pas des accès (cf. évolution parallèle du PDA – </a:t>
            </a:r>
            <a:r>
              <a:rPr lang="fr-FR" sz="800" i="1" dirty="0">
                <a:sym typeface="Wingdings" panose="05000000000000000000" pitchFamily="2" charset="2"/>
              </a:rPr>
              <a:t>Patron </a:t>
            </a:r>
            <a:r>
              <a:rPr lang="fr-FR" sz="800" i="1" dirty="0" err="1">
                <a:sym typeface="Wingdings" panose="05000000000000000000" pitchFamily="2" charset="2"/>
              </a:rPr>
              <a:t>Driven</a:t>
            </a:r>
            <a:r>
              <a:rPr lang="fr-FR" sz="800" i="1" dirty="0">
                <a:sym typeface="Wingdings" panose="05000000000000000000" pitchFamily="2" charset="2"/>
              </a:rPr>
              <a:t> Acquisition</a:t>
            </a:r>
            <a:r>
              <a:rPr lang="fr-FR" sz="800" dirty="0">
                <a:sym typeface="Wingdings" panose="05000000000000000000" pitchFamily="2" charset="2"/>
              </a:rPr>
              <a:t>) – une des bases de l’évolution commerciale de MyScienceWork qui </a:t>
            </a:r>
            <a:r>
              <a:rPr lang="fr-FR" sz="800" dirty="0"/>
              <a:t>propose </a:t>
            </a:r>
            <a:r>
              <a:rPr lang="fr-FR" sz="800" dirty="0" smtClean="0"/>
              <a:t>l’accès à du contenu payant via un abonnement à </a:t>
            </a:r>
            <a:r>
              <a:rPr lang="fr-FR" sz="800" dirty="0" err="1" smtClean="0"/>
              <a:t>DeepDyve</a:t>
            </a:r>
            <a:r>
              <a:rPr lang="fr-FR" sz="800" dirty="0" smtClean="0"/>
              <a:t/>
            </a:r>
            <a:br>
              <a:rPr lang="fr-FR" sz="800" dirty="0" smtClean="0"/>
            </a:br>
            <a:r>
              <a:rPr lang="fr-FR" sz="800" dirty="0" smtClean="0">
                <a:sym typeface="Wingdings" panose="05000000000000000000" pitchFamily="2" charset="2"/>
              </a:rPr>
              <a:t> les réseaux sociaux comme</a:t>
            </a:r>
            <a:r>
              <a:rPr lang="fr-FR" sz="800" baseline="0" dirty="0" smtClean="0">
                <a:sym typeface="Wingdings" panose="05000000000000000000" pitchFamily="2" charset="2"/>
              </a:rPr>
              <a:t> moyen d’accroître la </a:t>
            </a:r>
            <a:r>
              <a:rPr lang="fr-FR" sz="800" b="1" baseline="0" dirty="0" smtClean="0">
                <a:sym typeface="Wingdings" panose="05000000000000000000" pitchFamily="2" charset="2"/>
              </a:rPr>
              <a:t>visibilité des publications </a:t>
            </a:r>
            <a:r>
              <a:rPr lang="fr-FR" sz="800" baseline="0" dirty="0" smtClean="0">
                <a:sym typeface="Wingdings" panose="05000000000000000000" pitchFamily="2" charset="2"/>
              </a:rPr>
              <a:t>– mais besoin de trouver un équilibre viable entre diffusion et partage larges et rentabilité économique (cf. https://urfistinfo.hypotheses.org/3126)</a:t>
            </a:r>
            <a:endParaRPr lang="fr-FR" sz="800" dirty="0"/>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pPr/>
              <a:t>49</a:t>
            </a:fld>
            <a:endParaRPr lang="fr-FR"/>
          </a:p>
        </p:txBody>
      </p:sp>
    </p:spTree>
    <p:extLst>
      <p:ext uri="{BB962C8B-B14F-4D97-AF65-F5344CB8AC3E}">
        <p14:creationId xmlns:p14="http://schemas.microsoft.com/office/powerpoint/2010/main" val="55714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smtClean="0"/>
              <a:t>Contexte</a:t>
            </a:r>
            <a:r>
              <a:rPr lang="fr-FR" sz="900" b="1" baseline="0" dirty="0" smtClean="0"/>
              <a:t> académique : </a:t>
            </a:r>
            <a:r>
              <a:rPr lang="fr-FR" sz="900" baseline="0" dirty="0" smtClean="0"/>
              <a:t>produire</a:t>
            </a:r>
            <a:r>
              <a:rPr lang="fr-FR" sz="900" dirty="0" smtClean="0"/>
              <a:t> vite et bien</a:t>
            </a:r>
            <a:endParaRPr lang="fr-FR" sz="900" baseline="0" dirty="0" smtClean="0"/>
          </a:p>
          <a:p>
            <a:pPr marL="180972" marR="0" lvl="1" indent="-95248" algn="l" defTabSz="914400" rtl="0" eaLnBrk="1" fontAlgn="auto" latinLnBrk="0" hangingPunct="1">
              <a:lnSpc>
                <a:spcPct val="100000"/>
              </a:lnSpc>
              <a:spcBef>
                <a:spcPts val="0"/>
              </a:spcBef>
              <a:spcAft>
                <a:spcPts val="0"/>
              </a:spcAft>
              <a:buClrTx/>
              <a:buSzTx/>
              <a:buFontTx/>
              <a:buChar char="-"/>
              <a:tabLst/>
              <a:defRPr/>
            </a:pPr>
            <a:r>
              <a:rPr lang="fr-FR" sz="900" b="1" dirty="0" smtClean="0">
                <a:latin typeface="Arial" panose="020B0604020202020204" pitchFamily="34" charset="0"/>
                <a:cs typeface="Arial" panose="020B0604020202020204" pitchFamily="34" charset="0"/>
              </a:rPr>
              <a:t>chiffres</a:t>
            </a:r>
            <a:r>
              <a:rPr lang="fr-FR" sz="900" b="0" dirty="0" smtClean="0">
                <a:latin typeface="Arial" panose="020B0604020202020204" pitchFamily="34" charset="0"/>
                <a:cs typeface="Arial" panose="020B0604020202020204" pitchFamily="34" charset="0"/>
              </a:rPr>
              <a:t> : + 2,5 M.</a:t>
            </a:r>
            <a:r>
              <a:rPr lang="fr-FR" sz="900" b="0" baseline="0" dirty="0" smtClean="0">
                <a:latin typeface="Arial" panose="020B0604020202020204" pitchFamily="34" charset="0"/>
                <a:cs typeface="Arial" panose="020B0604020202020204" pitchFamily="34" charset="0"/>
              </a:rPr>
              <a:t> d’articles scientifiques publiés (+ 3 % /an, cf. http://publishers.org/sites/default/files/uploads/infographic_scholarly_publishing_process_7.25.2016.pdf) et + 5 M. de </a:t>
            </a:r>
            <a:r>
              <a:rPr lang="fr-FR" sz="900" b="0" baseline="0" dirty="0" err="1" smtClean="0">
                <a:latin typeface="Arial" panose="020B0604020202020204" pitchFamily="34" charset="0"/>
                <a:cs typeface="Arial" panose="020B0604020202020204" pitchFamily="34" charset="0"/>
              </a:rPr>
              <a:t>drafts</a:t>
            </a:r>
            <a:r>
              <a:rPr lang="fr-FR" sz="900" b="0" baseline="0" dirty="0" smtClean="0">
                <a:latin typeface="Arial" panose="020B0604020202020204" pitchFamily="34" charset="0"/>
                <a:cs typeface="Arial" panose="020B0604020202020204" pitchFamily="34" charset="0"/>
              </a:rPr>
              <a:t> soumis à des éditeurs ; 7 millions de chercheurs au niveau mondial ?</a:t>
            </a:r>
            <a:endParaRPr lang="fr-FR" sz="900" b="1" dirty="0" smtClean="0">
              <a:latin typeface="Arial" panose="020B0604020202020204" pitchFamily="34" charset="0"/>
              <a:cs typeface="Arial" panose="020B0604020202020204" pitchFamily="34" charset="0"/>
            </a:endParaRPr>
          </a:p>
          <a:p>
            <a:pPr marL="180972" lvl="1" indent="-95248">
              <a:buFontTx/>
              <a:buChar char="-"/>
            </a:pPr>
            <a:r>
              <a:rPr lang="fr-FR" sz="900" b="1" dirty="0" smtClean="0">
                <a:latin typeface="Arial" panose="020B0604020202020204" pitchFamily="34" charset="0"/>
                <a:cs typeface="Arial" panose="020B0604020202020204" pitchFamily="34" charset="0"/>
              </a:rPr>
              <a:t>compétition et concurrence </a:t>
            </a:r>
            <a:r>
              <a:rPr lang="fr-FR" sz="900" dirty="0" smtClean="0">
                <a:latin typeface="Arial" panose="020B0604020202020204" pitchFamily="34" charset="0"/>
                <a:cs typeface="Arial" panose="020B0604020202020204" pitchFamily="34" charset="0"/>
              </a:rPr>
              <a:t>entre les structures de recherche (postes, projets et cooptation (ANR…), classements (</a:t>
            </a:r>
            <a:r>
              <a:rPr lang="fr-FR" sz="900" dirty="0" err="1" smtClean="0">
                <a:latin typeface="Arial" panose="020B0604020202020204" pitchFamily="34" charset="0"/>
                <a:cs typeface="Arial" panose="020B0604020202020204" pitchFamily="34" charset="0"/>
              </a:rPr>
              <a:t>Sanghaï</a:t>
            </a:r>
            <a:r>
              <a:rPr lang="fr-FR" sz="900" dirty="0" smtClean="0">
                <a:latin typeface="Arial" panose="020B0604020202020204" pitchFamily="34" charset="0"/>
                <a:cs typeface="Arial" panose="020B0604020202020204" pitchFamily="34" charset="0"/>
              </a:rPr>
              <a:t>…), évaluation (CNU pour les chercheurs individuellement, HCERES pour les structures…)</a:t>
            </a:r>
          </a:p>
          <a:p>
            <a:pPr marL="180972" lvl="1" indent="-95248">
              <a:buFontTx/>
              <a:buChar char="-"/>
            </a:pPr>
            <a:r>
              <a:rPr lang="fr-FR" sz="900" dirty="0" smtClean="0">
                <a:latin typeface="Arial" panose="020B0604020202020204" pitchFamily="34" charset="0"/>
                <a:cs typeface="Arial" panose="020B0604020202020204" pitchFamily="34" charset="0"/>
              </a:rPr>
              <a:t>développement de la </a:t>
            </a:r>
            <a:r>
              <a:rPr lang="fr-FR" sz="900" b="1" dirty="0" smtClean="0">
                <a:latin typeface="Arial" panose="020B0604020202020204" pitchFamily="34" charset="0"/>
                <a:cs typeface="Arial" panose="020B0604020202020204" pitchFamily="34" charset="0"/>
              </a:rPr>
              <a:t>précarisation des jeunes chercheurs/post-doc</a:t>
            </a:r>
            <a:r>
              <a:rPr lang="fr-FR" sz="900" dirty="0" smtClean="0">
                <a:latin typeface="Arial" panose="020B0604020202020204" pitchFamily="34" charset="0"/>
                <a:cs typeface="Arial" panose="020B0604020202020204" pitchFamily="34" charset="0"/>
              </a:rPr>
              <a:t>, notamment en SHS (changement d’affiliation…) </a:t>
            </a:r>
          </a:p>
          <a:p>
            <a:pPr marL="180972" lvl="1" indent="-95248">
              <a:buFontTx/>
              <a:buChar char="-"/>
            </a:pPr>
            <a:r>
              <a:rPr lang="fr-FR" sz="900" dirty="0" smtClean="0">
                <a:latin typeface="Arial" panose="020B0604020202020204" pitchFamily="34" charset="0"/>
                <a:cs typeface="Arial" panose="020B0604020202020204" pitchFamily="34" charset="0"/>
              </a:rPr>
              <a:t>nécessité non</a:t>
            </a:r>
            <a:r>
              <a:rPr lang="fr-FR" sz="900" baseline="0" dirty="0" smtClean="0">
                <a:latin typeface="Arial" panose="020B0604020202020204" pitchFamily="34" charset="0"/>
                <a:cs typeface="Arial" panose="020B0604020202020204" pitchFamily="34" charset="0"/>
              </a:rPr>
              <a:t> plus seulement de production </a:t>
            </a:r>
            <a:r>
              <a:rPr lang="fr-FR" sz="900" dirty="0" smtClean="0">
                <a:latin typeface="Arial" panose="020B0604020202020204" pitchFamily="34" charset="0"/>
                <a:cs typeface="Arial" panose="020B0604020202020204" pitchFamily="34" charset="0"/>
              </a:rPr>
              <a:t>(« </a:t>
            </a:r>
            <a:r>
              <a:rPr lang="fr-FR" sz="900" i="1" dirty="0" err="1" smtClean="0">
                <a:latin typeface="Arial" panose="020B0604020202020204" pitchFamily="34" charset="0"/>
                <a:cs typeface="Arial" panose="020B0604020202020204" pitchFamily="34" charset="0"/>
              </a:rPr>
              <a:t>Publish</a:t>
            </a:r>
            <a:r>
              <a:rPr lang="fr-FR" sz="900" i="1" dirty="0" smtClean="0">
                <a:latin typeface="Arial" panose="020B0604020202020204" pitchFamily="34" charset="0"/>
                <a:cs typeface="Arial" panose="020B0604020202020204" pitchFamily="34" charset="0"/>
              </a:rPr>
              <a:t> or </a:t>
            </a:r>
            <a:r>
              <a:rPr lang="fr-FR" sz="900" i="1" dirty="0" err="1" smtClean="0">
                <a:latin typeface="Arial" panose="020B0604020202020204" pitchFamily="34" charset="0"/>
                <a:cs typeface="Arial" panose="020B0604020202020204" pitchFamily="34" charset="0"/>
              </a:rPr>
              <a:t>Perish</a:t>
            </a:r>
            <a:r>
              <a:rPr lang="fr-FR" sz="900" dirty="0" smtClean="0">
                <a:latin typeface="Arial" panose="020B0604020202020204" pitchFamily="34" charset="0"/>
                <a:cs typeface="Arial" panose="020B0604020202020204" pitchFamily="34" charset="0"/>
              </a:rPr>
              <a:t> ») mais de </a:t>
            </a:r>
            <a:r>
              <a:rPr lang="fr-FR" sz="900" b="1" dirty="0" smtClean="0">
                <a:latin typeface="Arial" panose="020B0604020202020204" pitchFamily="34" charset="0"/>
                <a:cs typeface="Arial" panose="020B0604020202020204" pitchFamily="34" charset="0"/>
              </a:rPr>
              <a:t>visibilité</a:t>
            </a:r>
            <a:r>
              <a:rPr lang="fr-FR" sz="900" dirty="0" smtClean="0">
                <a:latin typeface="Arial" panose="020B0604020202020204" pitchFamily="34" charset="0"/>
                <a:cs typeface="Arial" panose="020B0604020202020204" pitchFamily="34" charset="0"/>
              </a:rPr>
              <a:t> (« </a:t>
            </a:r>
            <a:r>
              <a:rPr lang="fr-FR" sz="900" i="1" dirty="0" smtClean="0">
                <a:latin typeface="Arial" panose="020B0604020202020204" pitchFamily="34" charset="0"/>
                <a:cs typeface="Arial" panose="020B0604020202020204" pitchFamily="34" charset="0"/>
              </a:rPr>
              <a:t>Be visible or </a:t>
            </a:r>
            <a:r>
              <a:rPr lang="fr-FR" sz="900" i="1" dirty="0" err="1" smtClean="0">
                <a:latin typeface="Arial" panose="020B0604020202020204" pitchFamily="34" charset="0"/>
                <a:cs typeface="Arial" panose="020B0604020202020204" pitchFamily="34" charset="0"/>
              </a:rPr>
              <a:t>Vanish</a:t>
            </a:r>
            <a:r>
              <a:rPr lang="fr-FR" sz="900" dirty="0" smtClean="0">
                <a:latin typeface="Arial" panose="020B0604020202020204" pitchFamily="34" charset="0"/>
                <a:cs typeface="Arial" panose="020B0604020202020204" pitchFamily="34" charset="0"/>
              </a:rPr>
              <a:t> ») : se faire connaître</a:t>
            </a:r>
            <a:r>
              <a:rPr lang="fr-FR" sz="900" baseline="0" dirty="0" smtClean="0">
                <a:latin typeface="Arial" panose="020B0604020202020204" pitchFamily="34" charset="0"/>
                <a:cs typeface="Arial" panose="020B0604020202020204" pitchFamily="34" charset="0"/>
              </a:rPr>
              <a:t> devient crucial ; </a:t>
            </a:r>
            <a:r>
              <a:rPr lang="fr-FR" sz="900" b="0" dirty="0" smtClean="0">
                <a:latin typeface="Arial" panose="020B0604020202020204" pitchFamily="34" charset="0"/>
                <a:cs typeface="Arial" panose="020B0604020202020204" pitchFamily="34" charset="0"/>
              </a:rPr>
              <a:t>Pour un exemple : article Wikipédia « </a:t>
            </a:r>
            <a:r>
              <a:rPr lang="en-US" sz="950" b="0" i="1" kern="1200" dirty="0" smtClean="0">
                <a:solidFill>
                  <a:schemeClr val="tx1"/>
                </a:solidFill>
                <a:effectLst/>
                <a:latin typeface="Arial" panose="020B0604020202020204" pitchFamily="34" charset="0"/>
                <a:cs typeface="Arial" panose="020B0604020202020204" pitchFamily="34" charset="0"/>
              </a:rPr>
              <a:t>Academic visibility</a:t>
            </a:r>
            <a:r>
              <a:rPr lang="fr-FR" sz="900" dirty="0" smtClean="0">
                <a:latin typeface="Arial" panose="020B0604020202020204" pitchFamily="34" charset="0"/>
                <a:cs typeface="Arial" panose="020B0604020202020204" pitchFamily="34" charset="0"/>
              </a:rPr>
              <a:t> » (https://en.wikipedia.org/wiki/Academic_visibility)</a:t>
            </a:r>
          </a:p>
          <a:p>
            <a:pPr marL="180972" marR="0" lvl="1" indent="-95248" algn="l" defTabSz="914400" rtl="0" eaLnBrk="1" fontAlgn="auto" latinLnBrk="0" hangingPunct="1">
              <a:lnSpc>
                <a:spcPct val="100000"/>
              </a:lnSpc>
              <a:spcBef>
                <a:spcPts val="0"/>
              </a:spcBef>
              <a:spcAft>
                <a:spcPts val="0"/>
              </a:spcAft>
              <a:buClrTx/>
              <a:buSzTx/>
              <a:buFontTx/>
              <a:buChar char="-"/>
              <a:tabLst/>
              <a:defRPr/>
            </a:pPr>
            <a:r>
              <a:rPr lang="fr-FR" sz="1000" kern="1200" dirty="0" smtClean="0">
                <a:solidFill>
                  <a:schemeClr val="tx1"/>
                </a:solidFill>
                <a:effectLst/>
                <a:latin typeface="Arial" panose="020B0604020202020204" pitchFamily="34" charset="0"/>
                <a:cs typeface="Arial" panose="020B0604020202020204" pitchFamily="34" charset="0"/>
              </a:rPr>
              <a:t>se protéger contre les fraudes </a:t>
            </a:r>
            <a:r>
              <a:rPr lang="fr-FR" kern="1200" dirty="0" smtClean="0">
                <a:solidFill>
                  <a:schemeClr val="tx1"/>
                </a:solidFill>
                <a:effectLst/>
                <a:latin typeface="Arial" panose="020B0604020202020204" pitchFamily="34" charset="0"/>
                <a:cs typeface="Arial" panose="020B0604020202020204" pitchFamily="34" charset="0"/>
              </a:rPr>
              <a:t>, favorisées</a:t>
            </a:r>
            <a:r>
              <a:rPr lang="fr-FR" kern="1200" baseline="0" dirty="0" smtClean="0">
                <a:solidFill>
                  <a:schemeClr val="tx1"/>
                </a:solidFill>
                <a:effectLst/>
                <a:latin typeface="Arial" panose="020B0604020202020204" pitchFamily="34" charset="0"/>
                <a:cs typeface="Arial" panose="020B0604020202020204" pitchFamily="34" charset="0"/>
              </a:rPr>
              <a:t> par le tout numérique</a:t>
            </a:r>
            <a:r>
              <a:rPr lang="fr-FR" kern="1200" dirty="0" smtClean="0">
                <a:solidFill>
                  <a:schemeClr val="tx1"/>
                </a:solidFill>
                <a:effectLst/>
                <a:latin typeface="Arial" panose="020B0604020202020204" pitchFamily="34" charset="0"/>
                <a:cs typeface="Arial" panose="020B0604020202020204" pitchFamily="34" charset="0"/>
              </a:rPr>
              <a:t> (</a:t>
            </a:r>
            <a:r>
              <a:rPr lang="fr-FR" b="1" kern="1200" dirty="0" smtClean="0">
                <a:solidFill>
                  <a:schemeClr val="tx1"/>
                </a:solidFill>
                <a:effectLst/>
                <a:latin typeface="Arial" panose="020B0604020202020204" pitchFamily="34" charset="0"/>
                <a:cs typeface="Arial" panose="020B0604020202020204" pitchFamily="34" charset="0"/>
              </a:rPr>
              <a:t>paternité et horodatage</a:t>
            </a:r>
            <a:r>
              <a:rPr lang="fr-FR" b="1" kern="1200" baseline="0" dirty="0" smtClean="0">
                <a:solidFill>
                  <a:schemeClr val="tx1"/>
                </a:solidFill>
                <a:effectLst/>
                <a:latin typeface="Arial" panose="020B0604020202020204" pitchFamily="34" charset="0"/>
                <a:cs typeface="Arial" panose="020B0604020202020204" pitchFamily="34" charset="0"/>
              </a:rPr>
              <a:t> des découvertes</a:t>
            </a:r>
            <a:r>
              <a:rPr lang="fr-FR" kern="1200" dirty="0" smtClean="0">
                <a:solidFill>
                  <a:schemeClr val="tx1"/>
                </a:solidFill>
                <a:effectLst/>
                <a:latin typeface="Arial" panose="020B0604020202020204" pitchFamily="34" charset="0"/>
                <a:cs typeface="Arial" panose="020B0604020202020204" pitchFamily="34" charset="0"/>
              </a:rPr>
              <a:t>/plagiat)</a:t>
            </a:r>
          </a:p>
          <a:p>
            <a:pPr marL="180972" marR="0" lvl="1" indent="-95248" algn="l" defTabSz="914400" rtl="0" eaLnBrk="1" fontAlgn="auto" latinLnBrk="0" hangingPunct="1">
              <a:lnSpc>
                <a:spcPct val="100000"/>
              </a:lnSpc>
              <a:spcBef>
                <a:spcPts val="0"/>
              </a:spcBef>
              <a:spcAft>
                <a:spcPts val="0"/>
              </a:spcAft>
              <a:buClrTx/>
              <a:buSzTx/>
              <a:buFontTx/>
              <a:buChar char="-"/>
              <a:tabLst/>
              <a:defRPr/>
            </a:pPr>
            <a:endParaRPr lang="fr-FR" dirty="0" smtClean="0">
              <a:latin typeface="Arial" panose="020B0604020202020204" pitchFamily="34" charset="0"/>
              <a:cs typeface="Arial" panose="020B0604020202020204" pitchFamily="34" charset="0"/>
            </a:endParaRPr>
          </a:p>
          <a:p>
            <a:pPr marL="171450" lvl="1" indent="-171450">
              <a:buFont typeface="Wingdings" panose="05000000000000000000" pitchFamily="2" charset="2"/>
              <a:buChar char="à"/>
              <a:defRPr/>
            </a:pPr>
            <a:r>
              <a:rPr lang="fr-FR" b="1" dirty="0" smtClean="0">
                <a:latin typeface="Arial" panose="020B0604020202020204" pitchFamily="34" charset="0"/>
                <a:cs typeface="Arial" panose="020B0604020202020204" pitchFamily="34" charset="0"/>
                <a:sym typeface="Wingdings" panose="05000000000000000000" pitchFamily="2" charset="2"/>
              </a:rPr>
              <a:t>une injonction à la visibilité, pour le chercheur, les éditeurs et pour la science en général</a:t>
            </a:r>
          </a:p>
          <a:p>
            <a:pPr marL="171450" lvl="1" indent="-171450">
              <a:buFont typeface="Wingdings" panose="05000000000000000000" pitchFamily="2" charset="2"/>
              <a:buChar char="à"/>
              <a:defRPr/>
            </a:pPr>
            <a:r>
              <a:rPr lang="fr-FR" b="1" dirty="0" smtClean="0">
                <a:latin typeface="Arial" panose="020B0604020202020204" pitchFamily="34" charset="0"/>
                <a:cs typeface="Arial" panose="020B0604020202020204" pitchFamily="34" charset="0"/>
                <a:sym typeface="Wingdings" panose="05000000000000000000" pitchFamily="2" charset="2"/>
              </a:rPr>
              <a:t>nécessité de se</a:t>
            </a:r>
            <a:r>
              <a:rPr lang="fr-FR" b="1" baseline="0" dirty="0" smtClean="0">
                <a:latin typeface="Arial" panose="020B0604020202020204" pitchFamily="34" charset="0"/>
                <a:cs typeface="Arial" panose="020B0604020202020204" pitchFamily="34" charset="0"/>
                <a:sym typeface="Wingdings" panose="05000000000000000000" pitchFamily="2" charset="2"/>
              </a:rPr>
              <a:t> construire une réputation, parfois associée à des outils métriques</a:t>
            </a:r>
            <a:endParaRPr lang="fr-FR" b="1" dirty="0" smtClean="0">
              <a:latin typeface="Arial" panose="020B0604020202020204" pitchFamily="34" charset="0"/>
              <a:cs typeface="Arial" panose="020B0604020202020204" pitchFamily="34" charset="0"/>
            </a:endParaRPr>
          </a:p>
          <a:p>
            <a:endParaRPr lang="fr-FR" sz="900" b="1" dirty="0" smtClean="0"/>
          </a:p>
        </p:txBody>
      </p:sp>
      <p:sp>
        <p:nvSpPr>
          <p:cNvPr id="4" name="Espace réservé du numéro de diapositive 3"/>
          <p:cNvSpPr>
            <a:spLocks noGrp="1"/>
          </p:cNvSpPr>
          <p:nvPr>
            <p:ph type="sldNum" sz="quarter" idx="10"/>
          </p:nvPr>
        </p:nvSpPr>
        <p:spPr/>
        <p:txBody>
          <a:bodyPr/>
          <a:lstStyle/>
          <a:p>
            <a:fld id="{00FF211A-108C-4B19-B565-52686407441B}" type="slidenum">
              <a:rPr lang="fr-FR" smtClean="0">
                <a:solidFill>
                  <a:prstClr val="black"/>
                </a:solidFill>
                <a:latin typeface="Arial"/>
              </a:rPr>
              <a:pPr/>
              <a:t>5</a:t>
            </a:fld>
            <a:endParaRPr lang="fr-FR">
              <a:solidFill>
                <a:prstClr val="black"/>
              </a:solidFill>
              <a:latin typeface="Arial"/>
            </a:endParaRPr>
          </a:p>
        </p:txBody>
      </p:sp>
    </p:spTree>
    <p:extLst>
      <p:ext uri="{BB962C8B-B14F-4D97-AF65-F5344CB8AC3E}">
        <p14:creationId xmlns:p14="http://schemas.microsoft.com/office/powerpoint/2010/main" val="1076871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80972" indent="-95248"/>
            <a:r>
              <a:rPr lang="fr-FR" sz="900" dirty="0">
                <a:solidFill>
                  <a:prstClr val="black"/>
                </a:solidFill>
              </a:rPr>
              <a:t>Etude Academia : </a:t>
            </a:r>
            <a:r>
              <a:rPr lang="fr-FR" sz="900" dirty="0"/>
              <a:t>un papier téléchargé sur le site recevrait 83 % de citations de plus sur 5 ans que s’il n’était pas accessible en ligne, et 75  % de plus que s’il était accessible ailleurs en ligne comme un site personnel ou de département (https://www.academia.edu/12297791/Open_Access_Meets_Discoverability_Citations_to_Articles_Posted_to_Academia.edu) – chiffres ensuite revus à la baisse (+ 69 %)</a:t>
            </a:r>
          </a:p>
          <a:p>
            <a:pPr marL="180972" lvl="2" indent="-95248" defTabSz="914384">
              <a:defRPr/>
            </a:pPr>
            <a:r>
              <a:rPr lang="fr-FR" sz="900" dirty="0">
                <a:latin typeface="Arial" panose="020B0604020202020204" pitchFamily="34" charset="0"/>
                <a:cs typeface="Arial" panose="020B0604020202020204" pitchFamily="34" charset="0"/>
              </a:rPr>
              <a:t>Cf. aussi la notion de </a:t>
            </a:r>
            <a:r>
              <a:rPr lang="fr-FR" sz="900" b="1" i="1" dirty="0" err="1">
                <a:solidFill>
                  <a:prstClr val="black"/>
                </a:solidFill>
                <a:latin typeface="Arial" panose="020B0604020202020204" pitchFamily="34" charset="0"/>
                <a:cs typeface="Arial" panose="020B0604020202020204" pitchFamily="34" charset="0"/>
              </a:rPr>
              <a:t>twimpact</a:t>
            </a:r>
            <a:r>
              <a:rPr lang="fr-FR" sz="900" b="1" i="1" dirty="0">
                <a:solidFill>
                  <a:prstClr val="black"/>
                </a:solidFill>
                <a:latin typeface="Arial" panose="020B0604020202020204" pitchFamily="34" charset="0"/>
                <a:cs typeface="Arial" panose="020B0604020202020204" pitchFamily="34" charset="0"/>
              </a:rPr>
              <a:t> factor</a:t>
            </a:r>
            <a:r>
              <a:rPr lang="fr-FR" sz="900" dirty="0">
                <a:solidFill>
                  <a:prstClr val="black"/>
                </a:solidFill>
                <a:latin typeface="Arial" panose="020B0604020202020204" pitchFamily="34" charset="0"/>
                <a:cs typeface="Arial" panose="020B0604020202020204" pitchFamily="34" charset="0"/>
              </a:rPr>
              <a:t>, selon lequel les articles très cités dans Twitter ont 11 fois plus de chances d’être très cités dans des articles par la suite articles (</a:t>
            </a:r>
            <a:r>
              <a:rPr lang="en-US" sz="900" dirty="0">
                <a:solidFill>
                  <a:prstClr val="black"/>
                </a:solidFill>
                <a:latin typeface="Arial" panose="020B0604020202020204" pitchFamily="34" charset="0"/>
                <a:cs typeface="Arial" panose="020B0604020202020204" pitchFamily="34" charset="0"/>
              </a:rPr>
              <a:t>Gunther </a:t>
            </a:r>
            <a:r>
              <a:rPr lang="en-US" sz="900" dirty="0" err="1">
                <a:solidFill>
                  <a:prstClr val="black"/>
                </a:solidFill>
                <a:latin typeface="Arial" panose="020B0604020202020204" pitchFamily="34" charset="0"/>
                <a:cs typeface="Arial" panose="020B0604020202020204" pitchFamily="34" charset="0"/>
              </a:rPr>
              <a:t>Eysenbach</a:t>
            </a:r>
            <a:r>
              <a:rPr lang="en-US" sz="900" dirty="0">
                <a:solidFill>
                  <a:prstClr val="black"/>
                </a:solidFill>
                <a:latin typeface="Arial" panose="020B0604020202020204" pitchFamily="34" charset="0"/>
                <a:cs typeface="Arial" panose="020B0604020202020204" pitchFamily="34" charset="0"/>
              </a:rPr>
              <a:t>. « Can tweets predict  citations ? Metrics of social impact based on Twitter and correlation with traditional metrics of scientific impact ». </a:t>
            </a:r>
            <a:r>
              <a:rPr lang="en-US" sz="900" i="1" dirty="0">
                <a:solidFill>
                  <a:prstClr val="black"/>
                </a:solidFill>
                <a:latin typeface="Arial" panose="020B0604020202020204" pitchFamily="34" charset="0"/>
                <a:cs typeface="Arial" panose="020B0604020202020204" pitchFamily="34" charset="0"/>
              </a:rPr>
              <a:t>Journal of medical internet research</a:t>
            </a:r>
            <a:r>
              <a:rPr lang="en-US" sz="900" dirty="0">
                <a:solidFill>
                  <a:prstClr val="black"/>
                </a:solidFill>
                <a:latin typeface="Arial" panose="020B0604020202020204" pitchFamily="34" charset="0"/>
                <a:cs typeface="Arial" panose="020B0604020202020204" pitchFamily="34" charset="0"/>
              </a:rPr>
              <a:t>. 2011 10-12, 13(4), 2011, http://www.ncbi.nlm.nih.gov/pmc/articles/PMC3278109/, </a:t>
            </a:r>
            <a:r>
              <a:rPr lang="fr-FR" sz="900" dirty="0">
                <a:solidFill>
                  <a:prstClr val="black"/>
                </a:solidFill>
                <a:latin typeface="Arial" panose="020B0604020202020204" pitchFamily="34" charset="0"/>
                <a:cs typeface="Arial" panose="020B0604020202020204" pitchFamily="34" charset="0"/>
              </a:rPr>
              <a:t>et critiques méthodologiques : </a:t>
            </a:r>
            <a:r>
              <a:rPr lang="en-US" sz="900" dirty="0">
                <a:solidFill>
                  <a:prstClr val="black"/>
                </a:solidFill>
                <a:latin typeface="Arial" panose="020B0604020202020204" pitchFamily="34" charset="0"/>
                <a:cs typeface="Arial" panose="020B0604020202020204" pitchFamily="34" charset="0"/>
              </a:rPr>
              <a:t>Phil Davis. « Tweets, and our obsession with Alt Metrics ». </a:t>
            </a:r>
            <a:r>
              <a:rPr lang="en-US" sz="900" i="1" dirty="0">
                <a:solidFill>
                  <a:prstClr val="black"/>
                </a:solidFill>
                <a:latin typeface="Arial" panose="020B0604020202020204" pitchFamily="34" charset="0"/>
                <a:cs typeface="Arial" panose="020B0604020202020204" pitchFamily="34" charset="0"/>
              </a:rPr>
              <a:t>The scholarly kitchen</a:t>
            </a:r>
            <a:r>
              <a:rPr lang="en-US" sz="900" dirty="0">
                <a:solidFill>
                  <a:prstClr val="black"/>
                </a:solidFill>
                <a:latin typeface="Arial" panose="020B0604020202020204" pitchFamily="34" charset="0"/>
                <a:cs typeface="Arial" panose="020B0604020202020204" pitchFamily="34" charset="0"/>
              </a:rPr>
              <a:t>. 04/01/2012, http://scholarlykitchen.sspnet.org/2012/01/04/tweets-and-our-obsession-with-alt-metrics/</a:t>
            </a:r>
            <a:r>
              <a:rPr lang="fr-FR" sz="900" dirty="0">
                <a:solidFill>
                  <a:prstClr val="black"/>
                </a:solidFill>
                <a:latin typeface="Arial" panose="020B0604020202020204" pitchFamily="34" charset="0"/>
                <a:cs typeface="Arial" panose="020B0604020202020204" pitchFamily="34" charset="0"/>
              </a:rPr>
              <a:t>)</a:t>
            </a:r>
          </a:p>
          <a:p>
            <a:pPr marL="180972" lvl="2" indent="-95248" defTabSz="914384">
              <a:defRPr/>
            </a:pPr>
            <a:endParaRPr lang="fr-FR" sz="900" dirty="0">
              <a:solidFill>
                <a:prstClr val="black"/>
              </a:solidFill>
              <a:latin typeface="Arial" panose="020B0604020202020204" pitchFamily="34" charset="0"/>
              <a:cs typeface="Arial" panose="020B0604020202020204" pitchFamily="34" charset="0"/>
            </a:endParaRPr>
          </a:p>
          <a:p>
            <a:pPr marL="180972" indent="-95248"/>
            <a:r>
              <a:rPr lang="fr-FR" sz="900" dirty="0">
                <a:solidFill>
                  <a:prstClr val="black"/>
                </a:solidFill>
                <a:sym typeface="Wingdings" panose="05000000000000000000" pitchFamily="2" charset="2"/>
              </a:rPr>
              <a:t> </a:t>
            </a:r>
            <a:r>
              <a:rPr lang="fr-FR" sz="900" b="1" dirty="0">
                <a:solidFill>
                  <a:prstClr val="black"/>
                </a:solidFill>
                <a:sym typeface="Wingdings" panose="05000000000000000000" pitchFamily="2" charset="2"/>
              </a:rPr>
              <a:t>a</a:t>
            </a:r>
            <a:r>
              <a:rPr lang="fr-FR" sz="900" b="1" dirty="0">
                <a:solidFill>
                  <a:prstClr val="black"/>
                </a:solidFill>
              </a:rPr>
              <a:t>u même titre que les archives ouvertes</a:t>
            </a:r>
            <a:r>
              <a:rPr lang="fr-FR" sz="900" dirty="0">
                <a:solidFill>
                  <a:prstClr val="black"/>
                </a:solidFill>
              </a:rPr>
              <a:t>, les réseaux sociaux favorisent la diffusion de ses recherches (téléchargements)</a:t>
            </a:r>
            <a:r>
              <a:rPr lang="fr-FR" sz="900" dirty="0"/>
              <a:t> et accélèrent les </a:t>
            </a:r>
            <a:r>
              <a:rPr lang="fr-FR" sz="900" b="1" dirty="0"/>
              <a:t>citations</a:t>
            </a:r>
            <a:r>
              <a:rPr lang="fr-FR" sz="900" dirty="0">
                <a:solidFill>
                  <a:prstClr val="black"/>
                </a:solidFill>
              </a:rPr>
              <a:t> (principe de l’accès au texte intégral et non question de l’outil)</a:t>
            </a:r>
            <a:endParaRPr lang="fr-FR" sz="90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50</a:t>
            </a:fld>
            <a:endParaRPr lang="fr-FR"/>
          </a:p>
        </p:txBody>
      </p:sp>
    </p:spTree>
    <p:extLst>
      <p:ext uri="{BB962C8B-B14F-4D97-AF65-F5344CB8AC3E}">
        <p14:creationId xmlns:p14="http://schemas.microsoft.com/office/powerpoint/2010/main" val="1929169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577086"/>
            <a:ext cx="5438140" cy="4443413"/>
          </a:xfrm>
        </p:spPr>
        <p:txBody>
          <a:bodyPr/>
          <a:lstStyle/>
          <a:p>
            <a:pPr marL="0" lvl="1"/>
            <a:r>
              <a:rPr lang="fr-FR" sz="850" b="1" dirty="0" smtClean="0">
                <a:latin typeface="Arial" panose="020B0604020202020204" pitchFamily="34" charset="0"/>
                <a:cs typeface="Arial" panose="020B0604020202020204" pitchFamily="34" charset="0"/>
              </a:rPr>
              <a:t>Accentuation des dérives quantitatives actuelles</a:t>
            </a:r>
          </a:p>
          <a:p>
            <a:pPr marL="0" lvl="1"/>
            <a:endParaRPr lang="fr-FR" sz="850" dirty="0" smtClean="0">
              <a:latin typeface="Arial" panose="020B0604020202020204" pitchFamily="34" charset="0"/>
              <a:cs typeface="Arial" panose="020B0604020202020204" pitchFamily="34" charset="0"/>
            </a:endParaRPr>
          </a:p>
          <a:p>
            <a:pPr marL="0" lvl="1"/>
            <a:r>
              <a:rPr lang="fr-FR" sz="850" dirty="0" smtClean="0">
                <a:latin typeface="Arial" panose="020B0604020202020204" pitchFamily="34" charset="0"/>
                <a:cs typeface="Arial" panose="020B0604020202020204" pitchFamily="34" charset="0"/>
              </a:rPr>
              <a:t>- des </a:t>
            </a:r>
            <a:r>
              <a:rPr lang="fr-FR" sz="850" b="1" dirty="0">
                <a:latin typeface="Arial" panose="020B0604020202020204" pitchFamily="34" charset="0"/>
                <a:cs typeface="Arial" panose="020B0604020202020204" pitchFamily="34" charset="0"/>
              </a:rPr>
              <a:t>points communs : </a:t>
            </a:r>
            <a:r>
              <a:rPr lang="fr-FR" sz="850" dirty="0">
                <a:latin typeface="Arial" panose="020B0604020202020204" pitchFamily="34" charset="0"/>
                <a:cs typeface="Arial" panose="020B0604020202020204" pitchFamily="34" charset="0"/>
              </a:rPr>
              <a:t>statistiques de </a:t>
            </a:r>
            <a:r>
              <a:rPr lang="fr-FR" sz="850" b="1" dirty="0">
                <a:latin typeface="Arial" panose="020B0604020202020204" pitchFamily="34" charset="0"/>
                <a:cs typeface="Arial" panose="020B0604020202020204" pitchFamily="34" charset="0"/>
              </a:rPr>
              <a:t>consultations</a:t>
            </a:r>
            <a:r>
              <a:rPr lang="fr-FR" sz="850" dirty="0">
                <a:latin typeface="Arial" panose="020B0604020202020204" pitchFamily="34" charset="0"/>
                <a:cs typeface="Arial" panose="020B0604020202020204" pitchFamily="34" charset="0"/>
              </a:rPr>
              <a:t> : nombre de vues, de téléchargements, pays d’origine de l’action ; visualisation par </a:t>
            </a:r>
            <a:r>
              <a:rPr lang="fr-FR" sz="850" b="1" i="1" dirty="0" err="1">
                <a:latin typeface="Arial" panose="020B0604020202020204" pitchFamily="34" charset="0"/>
                <a:cs typeface="Arial" panose="020B0604020202020204" pitchFamily="34" charset="0"/>
              </a:rPr>
              <a:t>dashboards</a:t>
            </a:r>
            <a:r>
              <a:rPr lang="fr-FR" sz="850" i="1" dirty="0">
                <a:latin typeface="Arial" panose="020B0604020202020204" pitchFamily="34" charset="0"/>
                <a:cs typeface="Arial" panose="020B0604020202020204" pitchFamily="34" charset="0"/>
              </a:rPr>
              <a:t> </a:t>
            </a:r>
            <a:r>
              <a:rPr lang="fr-FR" sz="850" dirty="0">
                <a:latin typeface="Arial" panose="020B0604020202020204" pitchFamily="34" charset="0"/>
                <a:cs typeface="Arial" panose="020B0604020202020204" pitchFamily="34" charset="0"/>
              </a:rPr>
              <a:t>(public ou non)</a:t>
            </a:r>
          </a:p>
          <a:p>
            <a:pPr marL="0" lvl="1"/>
            <a:endParaRPr lang="fr-FR" sz="850" u="sng" dirty="0">
              <a:latin typeface="Arial" panose="020B0604020202020204" pitchFamily="34" charset="0"/>
              <a:cs typeface="Arial" panose="020B0604020202020204" pitchFamily="34" charset="0"/>
            </a:endParaRPr>
          </a:p>
          <a:p>
            <a:pPr marL="0" lvl="1"/>
            <a:r>
              <a:rPr lang="fr-FR" sz="850" dirty="0" smtClean="0">
                <a:latin typeface="Arial" panose="020B0604020202020204" pitchFamily="34" charset="0"/>
                <a:cs typeface="Arial" panose="020B0604020202020204" pitchFamily="34" charset="0"/>
              </a:rPr>
              <a:t>- quelques </a:t>
            </a:r>
            <a:r>
              <a:rPr lang="fr-FR" sz="850" b="1" dirty="0">
                <a:latin typeface="Arial" panose="020B0604020202020204" pitchFamily="34" charset="0"/>
                <a:cs typeface="Arial" panose="020B0604020202020204" pitchFamily="34" charset="0"/>
              </a:rPr>
              <a:t>différences : </a:t>
            </a:r>
            <a:r>
              <a:rPr lang="fr-FR" sz="850" dirty="0">
                <a:latin typeface="Arial" panose="020B0604020202020204" pitchFamily="34" charset="0"/>
                <a:cs typeface="Arial" panose="020B0604020202020204" pitchFamily="34" charset="0"/>
              </a:rPr>
              <a:t>propres indicateurs : </a:t>
            </a:r>
            <a:r>
              <a:rPr lang="fr-FR" sz="850" b="1" dirty="0">
                <a:latin typeface="Arial" panose="020B0604020202020204" pitchFamily="34" charset="0"/>
                <a:cs typeface="Arial" panose="020B0604020202020204" pitchFamily="34" charset="0"/>
              </a:rPr>
              <a:t>métriques maison : </a:t>
            </a:r>
            <a:r>
              <a:rPr lang="fr-FR" sz="850" dirty="0">
                <a:latin typeface="Arial" panose="020B0604020202020204" pitchFamily="34" charset="0"/>
                <a:cs typeface="Arial" panose="020B0604020202020204" pitchFamily="34" charset="0"/>
              </a:rPr>
              <a:t>ResearchGate : </a:t>
            </a:r>
            <a:r>
              <a:rPr lang="fr-FR" sz="850" b="1" i="1" dirty="0" smtClean="0">
                <a:latin typeface="Arial" panose="020B0604020202020204" pitchFamily="34" charset="0"/>
                <a:cs typeface="Arial" panose="020B0604020202020204" pitchFamily="34" charset="0"/>
              </a:rPr>
              <a:t>RG </a:t>
            </a:r>
            <a:r>
              <a:rPr lang="fr-FR" sz="850" b="1" i="1" dirty="0">
                <a:latin typeface="Arial" panose="020B0604020202020204" pitchFamily="34" charset="0"/>
                <a:cs typeface="Arial" panose="020B0604020202020204" pitchFamily="34" charset="0"/>
              </a:rPr>
              <a:t>score</a:t>
            </a:r>
            <a:r>
              <a:rPr lang="fr-FR" sz="850" b="1" dirty="0">
                <a:latin typeface="Arial" panose="020B0604020202020204" pitchFamily="34" charset="0"/>
                <a:cs typeface="Arial" panose="020B0604020202020204" pitchFamily="34" charset="0"/>
              </a:rPr>
              <a:t> </a:t>
            </a:r>
            <a:r>
              <a:rPr lang="fr-FR" sz="850" dirty="0">
                <a:latin typeface="Arial" panose="020B0604020202020204" pitchFamily="34" charset="0"/>
                <a:cs typeface="Arial" panose="020B0604020202020204" pitchFamily="34" charset="0"/>
              </a:rPr>
              <a:t>(activité sur le réseau, cf. https://www.researchgate.net/publicprofile.RGScoreFAQ.html permettant ainsi de ne pas prendre en compte que les publications mais des contributions plus larges (biais en faveur des jeunes chercheurs</a:t>
            </a:r>
            <a:r>
              <a:rPr lang="fr-FR" sz="850" dirty="0" smtClean="0">
                <a:latin typeface="Arial" panose="020B0604020202020204" pitchFamily="34" charset="0"/>
                <a:cs typeface="Arial" panose="020B0604020202020204" pitchFamily="34" charset="0"/>
              </a:rPr>
              <a:t>) et RG journal impact</a:t>
            </a:r>
            <a:r>
              <a:rPr lang="fr-FR" sz="850" baseline="0" dirty="0" smtClean="0">
                <a:latin typeface="Arial" panose="020B0604020202020204" pitchFamily="34" charset="0"/>
                <a:cs typeface="Arial" panose="020B0604020202020204" pitchFamily="34" charset="0"/>
              </a:rPr>
              <a:t> (https://twitter.com/GScholarDigest/status/847029561913196545) </a:t>
            </a:r>
            <a:r>
              <a:rPr lang="fr-FR" sz="850" dirty="0" smtClean="0">
                <a:latin typeface="Arial" panose="020B0604020202020204" pitchFamily="34" charset="0"/>
                <a:cs typeface="Arial" panose="020B0604020202020204" pitchFamily="34" charset="0"/>
              </a:rPr>
              <a:t>; </a:t>
            </a:r>
            <a:r>
              <a:rPr lang="fr-FR" sz="850" dirty="0">
                <a:latin typeface="Arial" panose="020B0604020202020204" pitchFamily="34" charset="0"/>
                <a:cs typeface="Arial" panose="020B0604020202020204" pitchFamily="34" charset="0"/>
              </a:rPr>
              <a:t>Academia : </a:t>
            </a:r>
            <a:r>
              <a:rPr lang="fr-FR" sz="850" b="1" dirty="0">
                <a:latin typeface="Arial" panose="020B0604020202020204" pitchFamily="34" charset="0"/>
                <a:cs typeface="Arial" panose="020B0604020202020204" pitchFamily="34" charset="0"/>
              </a:rPr>
              <a:t>Top</a:t>
            </a:r>
            <a:r>
              <a:rPr lang="fr-FR" sz="850" dirty="0">
                <a:latin typeface="Arial" panose="020B0604020202020204" pitchFamily="34" charset="0"/>
                <a:cs typeface="Arial" panose="020B0604020202020204" pitchFamily="34" charset="0"/>
              </a:rPr>
              <a:t> (centiles, http://</a:t>
            </a:r>
            <a:r>
              <a:rPr lang="fr-FR" sz="850" dirty="0" smtClean="0">
                <a:latin typeface="Arial" panose="020B0604020202020204" pitchFamily="34" charset="0"/>
                <a:cs typeface="Arial" panose="020B0604020202020204" pitchFamily="34" charset="0"/>
              </a:rPr>
              <a:t>support.academia.edu/customer/en/portal/articles/1676389-percentiles)</a:t>
            </a:r>
            <a:endParaRPr lang="fr-FR" sz="850" dirty="0">
              <a:latin typeface="Arial" panose="020B0604020202020204" pitchFamily="34" charset="0"/>
              <a:cs typeface="Arial" panose="020B0604020202020204" pitchFamily="34" charset="0"/>
            </a:endParaRPr>
          </a:p>
          <a:p>
            <a:pPr marL="0" lvl="1"/>
            <a:endParaRPr lang="fr-FR" sz="850" dirty="0">
              <a:latin typeface="Arial" panose="020B0604020202020204" pitchFamily="34" charset="0"/>
              <a:cs typeface="Arial" panose="020B0604020202020204" pitchFamily="34" charset="0"/>
            </a:endParaRPr>
          </a:p>
          <a:p>
            <a:pPr marL="0" lvl="1"/>
            <a:r>
              <a:rPr lang="fr-FR" sz="850" dirty="0" smtClean="0">
                <a:latin typeface="Arial" panose="020B0604020202020204" pitchFamily="34" charset="0"/>
                <a:cs typeface="Arial" panose="020B0604020202020204" pitchFamily="34" charset="0"/>
              </a:rPr>
              <a:t>- mais </a:t>
            </a:r>
            <a:r>
              <a:rPr lang="fr-FR" sz="850" b="1" dirty="0">
                <a:latin typeface="Arial" panose="020B0604020202020204" pitchFamily="34" charset="0"/>
                <a:cs typeface="Arial" panose="020B0604020202020204" pitchFamily="34" charset="0"/>
              </a:rPr>
              <a:t>pour quels buts</a:t>
            </a:r>
            <a:r>
              <a:rPr lang="fr-FR" sz="850" dirty="0">
                <a:latin typeface="Arial" panose="020B0604020202020204" pitchFamily="34" charset="0"/>
                <a:cs typeface="Arial" panose="020B0604020202020204" pitchFamily="34" charset="0"/>
              </a:rPr>
              <a:t> ?</a:t>
            </a:r>
            <a:endParaRPr lang="fr-FR" sz="850" b="1" dirty="0">
              <a:latin typeface="Arial" panose="020B0604020202020204" pitchFamily="34" charset="0"/>
              <a:cs typeface="Arial" panose="020B0604020202020204" pitchFamily="34" charset="0"/>
            </a:endParaRPr>
          </a:p>
          <a:p>
            <a:pPr marL="174622" lvl="2" indent="-88899"/>
            <a:r>
              <a:rPr lang="fr-FR" sz="850" dirty="0">
                <a:latin typeface="Arial" panose="020B0604020202020204" pitchFamily="34" charset="0"/>
                <a:cs typeface="Arial" panose="020B0604020202020204" pitchFamily="34" charset="0"/>
              </a:rPr>
              <a:t>- idée initiale : plutôt un but d’</a:t>
            </a:r>
            <a:r>
              <a:rPr lang="fr-FR" sz="850" b="1" dirty="0">
                <a:latin typeface="Arial" panose="020B0604020202020204" pitchFamily="34" charset="0"/>
                <a:cs typeface="Arial" panose="020B0604020202020204" pitchFamily="34" charset="0"/>
              </a:rPr>
              <a:t>autoévaluation</a:t>
            </a:r>
            <a:r>
              <a:rPr lang="fr-FR" sz="850" dirty="0">
                <a:latin typeface="Arial" panose="020B0604020202020204" pitchFamily="34" charset="0"/>
                <a:cs typeface="Arial" panose="020B0604020202020204" pitchFamily="34" charset="0"/>
              </a:rPr>
              <a:t>, voire d’</a:t>
            </a:r>
            <a:r>
              <a:rPr lang="fr-FR" sz="850" b="1" dirty="0">
                <a:latin typeface="Arial" panose="020B0604020202020204" pitchFamily="34" charset="0"/>
                <a:cs typeface="Arial" panose="020B0604020202020204" pitchFamily="34" charset="0"/>
              </a:rPr>
              <a:t>analyse</a:t>
            </a:r>
            <a:r>
              <a:rPr lang="fr-FR" sz="850" dirty="0">
                <a:latin typeface="Arial" panose="020B0604020202020204" pitchFamily="34" charset="0"/>
                <a:cs typeface="Arial" panose="020B0604020202020204" pitchFamily="34" charset="0"/>
              </a:rPr>
              <a:t> (mise en place d’une offre premium chez Academia en 03/2016, http://support.academia.edu/customer/en/portal/articles/2293025-premium) et de </a:t>
            </a:r>
            <a:r>
              <a:rPr lang="fr-FR" sz="850" b="1" dirty="0">
                <a:latin typeface="Arial" panose="020B0604020202020204" pitchFamily="34" charset="0"/>
                <a:cs typeface="Arial" panose="020B0604020202020204" pitchFamily="34" charset="0"/>
              </a:rPr>
              <a:t>mise en relation</a:t>
            </a:r>
            <a:r>
              <a:rPr lang="fr-FR" sz="850" dirty="0">
                <a:latin typeface="Arial" panose="020B0604020202020204" pitchFamily="34" charset="0"/>
                <a:cs typeface="Arial" panose="020B0604020202020204" pitchFamily="34" charset="0"/>
              </a:rPr>
              <a:t> (sur ResearchGate, il est possible de savoir quel chercheur vous télécharge)</a:t>
            </a:r>
          </a:p>
          <a:p>
            <a:pPr marL="171447" lvl="2" indent="-84137"/>
            <a:r>
              <a:rPr lang="fr-FR" sz="850" dirty="0">
                <a:latin typeface="Arial" panose="020B0604020202020204" pitchFamily="34" charset="0"/>
                <a:cs typeface="Arial" panose="020B0604020202020204" pitchFamily="34" charset="0"/>
              </a:rPr>
              <a:t>- mais </a:t>
            </a:r>
            <a:r>
              <a:rPr lang="fr-FR" sz="850" b="1" dirty="0">
                <a:latin typeface="Arial" panose="020B0604020202020204" pitchFamily="34" charset="0"/>
                <a:cs typeface="Arial" panose="020B0604020202020204" pitchFamily="34" charset="0"/>
              </a:rPr>
              <a:t>but commercial également : </a:t>
            </a:r>
            <a:r>
              <a:rPr lang="fr-FR" sz="850" dirty="0">
                <a:latin typeface="Arial" panose="020B0604020202020204" pitchFamily="34" charset="0"/>
                <a:cs typeface="Arial" panose="020B0604020202020204" pitchFamily="34" charset="0"/>
              </a:rPr>
              <a:t>outil </a:t>
            </a:r>
            <a:r>
              <a:rPr lang="fr-FR" sz="850" b="1" dirty="0">
                <a:latin typeface="Arial" panose="020B0604020202020204" pitchFamily="34" charset="0"/>
                <a:cs typeface="Arial" panose="020B0604020202020204" pitchFamily="34" charset="0"/>
              </a:rPr>
              <a:t>marketing</a:t>
            </a:r>
            <a:r>
              <a:rPr lang="fr-FR" sz="850" dirty="0">
                <a:latin typeface="Arial" panose="020B0604020202020204" pitchFamily="34" charset="0"/>
                <a:cs typeface="Arial" panose="020B0604020202020204" pitchFamily="34" charset="0"/>
              </a:rPr>
              <a:t> : moyen de pousser les chercheurs à se créer un compte (P. </a:t>
            </a:r>
            <a:r>
              <a:rPr lang="fr-FR" sz="850" dirty="0" err="1">
                <a:latin typeface="Arial" panose="020B0604020202020204" pitchFamily="34" charset="0"/>
                <a:cs typeface="Arial" panose="020B0604020202020204" pitchFamily="34" charset="0"/>
              </a:rPr>
              <a:t>Kraker</a:t>
            </a:r>
            <a:r>
              <a:rPr lang="fr-FR" sz="850" dirty="0">
                <a:latin typeface="Arial" panose="020B0604020202020204" pitchFamily="34" charset="0"/>
                <a:cs typeface="Arial" panose="020B0604020202020204" pitchFamily="34" charset="0"/>
              </a:rPr>
              <a:t>, K. Jordan et E. </a:t>
            </a:r>
            <a:r>
              <a:rPr lang="fr-FR" sz="850" dirty="0" err="1">
                <a:latin typeface="Arial" panose="020B0604020202020204" pitchFamily="34" charset="0"/>
                <a:cs typeface="Arial" panose="020B0604020202020204" pitchFamily="34" charset="0"/>
              </a:rPr>
              <a:t>Lex</a:t>
            </a:r>
            <a:r>
              <a:rPr lang="fr-FR" sz="850" dirty="0">
                <a:latin typeface="Arial" panose="020B0604020202020204" pitchFamily="34" charset="0"/>
                <a:cs typeface="Arial" panose="020B0604020202020204" pitchFamily="34" charset="0"/>
              </a:rPr>
              <a:t>, 2015, http://blogs.lse.ac.uk/impactofsocialsciences/2015/12/09/the-researchgate-score-a-good-example-of-a-bad-metric/) – </a:t>
            </a:r>
            <a:r>
              <a:rPr lang="fr-FR" sz="850" b="1" i="1" dirty="0" err="1">
                <a:latin typeface="Arial" panose="020B0604020202020204" pitchFamily="34" charset="0"/>
                <a:cs typeface="Arial" panose="020B0604020202020204" pitchFamily="34" charset="0"/>
              </a:rPr>
              <a:t>gamification</a:t>
            </a:r>
            <a:r>
              <a:rPr lang="fr-FR" sz="850" dirty="0">
                <a:latin typeface="Arial" panose="020B0604020202020204" pitchFamily="34" charset="0"/>
                <a:cs typeface="Arial" panose="020B0604020202020204" pitchFamily="34" charset="0"/>
              </a:rPr>
              <a:t> de la visibilité du chercheur et de la concurrence entre les chercheurs ;  </a:t>
            </a:r>
            <a:r>
              <a:rPr lang="fr-FR" sz="850" b="1" dirty="0">
                <a:latin typeface="Arial" panose="020B0604020202020204" pitchFamily="34" charset="0"/>
                <a:cs typeface="Arial" panose="020B0604020202020204" pitchFamily="34" charset="0"/>
              </a:rPr>
              <a:t>produit commercial </a:t>
            </a:r>
            <a:r>
              <a:rPr lang="fr-FR" sz="850" dirty="0">
                <a:latin typeface="Arial" panose="020B0604020202020204" pitchFamily="34" charset="0"/>
                <a:cs typeface="Arial" panose="020B0604020202020204" pitchFamily="34" charset="0"/>
              </a:rPr>
              <a:t>: fournir des informations à des compagnies de R&amp;D sur les articles qui ont le plus d’impact (cf. R. Price, fondateur d’Academia, in </a:t>
            </a:r>
            <a:r>
              <a:rPr lang="en-US" sz="850" dirty="0">
                <a:latin typeface="Arial" panose="020B0604020202020204" pitchFamily="34" charset="0"/>
                <a:cs typeface="Arial" panose="020B0604020202020204" pitchFamily="34" charset="0"/>
              </a:rPr>
              <a:t>Helge Peters. « A quick glance at business models of academic social networking services ». </a:t>
            </a:r>
            <a:r>
              <a:rPr lang="en-US" sz="850" i="1" dirty="0">
                <a:latin typeface="Arial" panose="020B0604020202020204" pitchFamily="34" charset="0"/>
                <a:cs typeface="Arial" panose="020B0604020202020204" pitchFamily="34" charset="0"/>
              </a:rPr>
              <a:t>Hybrid publishing lab</a:t>
            </a:r>
            <a:r>
              <a:rPr lang="en-US" sz="850" dirty="0">
                <a:latin typeface="Arial" panose="020B0604020202020204" pitchFamily="34" charset="0"/>
                <a:cs typeface="Arial" panose="020B0604020202020204" pitchFamily="34" charset="0"/>
              </a:rPr>
              <a:t>. 21/01/2013, http://hybridpublishing.org/2013/01/a-quick-glance-at-business-models-of-academic-social-networking-services/) </a:t>
            </a:r>
            <a:r>
              <a:rPr lang="en-US" sz="850" dirty="0">
                <a:latin typeface="Arial" panose="020B0604020202020204" pitchFamily="34" charset="0"/>
                <a:cs typeface="Arial" panose="020B0604020202020204" pitchFamily="34" charset="0"/>
                <a:sym typeface="Wingdings" panose="05000000000000000000" pitchFamily="2" charset="2"/>
              </a:rPr>
              <a:t></a:t>
            </a:r>
            <a:r>
              <a:rPr lang="fr-FR" sz="850" dirty="0">
                <a:latin typeface="Arial" panose="020B0604020202020204" pitchFamily="34" charset="0"/>
                <a:cs typeface="Arial" panose="020B0604020202020204" pitchFamily="34" charset="0"/>
                <a:sym typeface="Wingdings" panose="05000000000000000000" pitchFamily="2" charset="2"/>
              </a:rPr>
              <a:t> </a:t>
            </a:r>
            <a:r>
              <a:rPr lang="fr-FR" sz="850" dirty="0">
                <a:latin typeface="Arial" panose="020B0604020202020204" pitchFamily="34" charset="0"/>
                <a:cs typeface="Arial" panose="020B0604020202020204" pitchFamily="34" charset="0"/>
              </a:rPr>
              <a:t>fin 2015, mise en place d’un</a:t>
            </a:r>
            <a:r>
              <a:rPr lang="fr-FR" sz="850" i="1" dirty="0">
                <a:latin typeface="Arial" panose="020B0604020202020204" pitchFamily="34" charset="0"/>
                <a:cs typeface="Arial" panose="020B0604020202020204" pitchFamily="34" charset="0"/>
              </a:rPr>
              <a:t> </a:t>
            </a:r>
            <a:r>
              <a:rPr lang="fr-FR" sz="850" b="1" i="1" dirty="0" err="1">
                <a:latin typeface="Arial" panose="020B0604020202020204" pitchFamily="34" charset="0"/>
                <a:cs typeface="Arial" panose="020B0604020202020204" pitchFamily="34" charset="0"/>
              </a:rPr>
              <a:t>AuthorRank</a:t>
            </a:r>
            <a:r>
              <a:rPr lang="fr-FR" sz="850" b="1" i="1" dirty="0">
                <a:latin typeface="Arial" panose="020B0604020202020204" pitchFamily="34" charset="0"/>
                <a:cs typeface="Arial" panose="020B0604020202020204" pitchFamily="34" charset="0"/>
              </a:rPr>
              <a:t> </a:t>
            </a:r>
            <a:r>
              <a:rPr lang="fr-FR" sz="850" b="1" dirty="0">
                <a:latin typeface="Arial" panose="020B0604020202020204" pitchFamily="34" charset="0"/>
                <a:cs typeface="Arial" panose="020B0604020202020204" pitchFamily="34" charset="0"/>
              </a:rPr>
              <a:t>et d’un </a:t>
            </a:r>
            <a:r>
              <a:rPr lang="fr-FR" sz="850" b="1" i="1" dirty="0" err="1">
                <a:latin typeface="Arial" panose="020B0604020202020204" pitchFamily="34" charset="0"/>
                <a:cs typeface="Arial" panose="020B0604020202020204" pitchFamily="34" charset="0"/>
              </a:rPr>
              <a:t>PaperRank</a:t>
            </a:r>
            <a:r>
              <a:rPr lang="fr-FR" sz="850" b="1" i="1" dirty="0">
                <a:latin typeface="Arial" panose="020B0604020202020204" pitchFamily="34" charset="0"/>
                <a:cs typeface="Arial" panose="020B0604020202020204" pitchFamily="34" charset="0"/>
              </a:rPr>
              <a:t> </a:t>
            </a:r>
            <a:r>
              <a:rPr lang="fr-FR" sz="850" dirty="0">
                <a:latin typeface="Arial" panose="020B0604020202020204" pitchFamily="34" charset="0"/>
                <a:cs typeface="Arial" panose="020B0604020202020204" pitchFamily="34" charset="0"/>
              </a:rPr>
              <a:t>sur Academia basés sur les recommandations par les autres chercheurs, un peu sur le principe du </a:t>
            </a:r>
            <a:r>
              <a:rPr lang="fr-FR" sz="850" i="1" dirty="0">
                <a:latin typeface="Arial" panose="020B0604020202020204" pitchFamily="34" charset="0"/>
                <a:cs typeface="Arial" panose="020B0604020202020204" pitchFamily="34" charset="0"/>
              </a:rPr>
              <a:t>peer-review</a:t>
            </a:r>
            <a:r>
              <a:rPr lang="fr-FR" sz="850" dirty="0">
                <a:latin typeface="Arial" panose="020B0604020202020204" pitchFamily="34" charset="0"/>
                <a:cs typeface="Arial" panose="020B0604020202020204" pitchFamily="34" charset="0"/>
              </a:rPr>
              <a:t> (http://support.academia.edu/customer/portal/articles/2201342 et M. </a:t>
            </a:r>
            <a:r>
              <a:rPr lang="fr-FR" sz="850" dirty="0" err="1">
                <a:latin typeface="Arial" panose="020B0604020202020204" pitchFamily="34" charset="0"/>
                <a:cs typeface="Arial" panose="020B0604020202020204" pitchFamily="34" charset="0"/>
              </a:rPr>
              <a:t>Lynley</a:t>
            </a:r>
            <a:r>
              <a:rPr lang="fr-FR" sz="850" dirty="0">
                <a:latin typeface="Arial" panose="020B0604020202020204" pitchFamily="34" charset="0"/>
                <a:cs typeface="Arial" panose="020B0604020202020204" pitchFamily="34" charset="0"/>
              </a:rPr>
              <a:t>, 2015, http://techcrunch.com/2015/11/04/academia-a-startup-that-hosts-scientific-papers-looks-to-score-the-best-studies/)</a:t>
            </a:r>
            <a:endParaRPr lang="fr-FR" sz="850" i="1" dirty="0">
              <a:latin typeface="Arial" panose="020B0604020202020204" pitchFamily="34" charset="0"/>
              <a:cs typeface="Arial" panose="020B0604020202020204" pitchFamily="34" charset="0"/>
            </a:endParaRPr>
          </a:p>
          <a:p>
            <a:r>
              <a:rPr lang="fr-FR" sz="850" dirty="0"/>
              <a:t> </a:t>
            </a:r>
          </a:p>
          <a:p>
            <a:r>
              <a:rPr lang="fr-FR" sz="850" dirty="0"/>
              <a:t>pour aller plus loin :</a:t>
            </a:r>
          </a:p>
          <a:p>
            <a:r>
              <a:rPr lang="fr-FR" sz="850" dirty="0"/>
              <a:t>- Academia : http://support.academia.edu/customer/en/portal/topics/575525-analytics/articles</a:t>
            </a:r>
          </a:p>
          <a:p>
            <a:r>
              <a:rPr lang="fr-FR" sz="850" dirty="0"/>
              <a:t>- ResearchGate </a:t>
            </a:r>
            <a:r>
              <a:rPr lang="fr-FR" sz="850" dirty="0" smtClean="0"/>
              <a:t>: https://explore.researchgate.net/display/support/Stats+and+Scores</a:t>
            </a:r>
            <a:endParaRPr lang="fr-FR" sz="850" dirty="0"/>
          </a:p>
          <a:p>
            <a:endParaRPr lang="fr-FR" sz="900" b="1"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51</a:t>
            </a:fld>
            <a:endParaRPr lang="fr-FR"/>
          </a:p>
        </p:txBody>
      </p:sp>
    </p:spTree>
    <p:extLst>
      <p:ext uri="{BB962C8B-B14F-4D97-AF65-F5344CB8AC3E}">
        <p14:creationId xmlns:p14="http://schemas.microsoft.com/office/powerpoint/2010/main" val="36419223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 dirty="0"/>
              <a:t>Référence : P. </a:t>
            </a:r>
            <a:r>
              <a:rPr lang="fr-FR" sz="800" dirty="0" err="1"/>
              <a:t>Kraker</a:t>
            </a:r>
            <a:r>
              <a:rPr lang="fr-FR" sz="800" dirty="0"/>
              <a:t>, K. Jordan et E. </a:t>
            </a:r>
            <a:r>
              <a:rPr lang="fr-FR" sz="800" dirty="0" err="1"/>
              <a:t>Lex</a:t>
            </a:r>
            <a:r>
              <a:rPr lang="fr-FR" sz="800" dirty="0"/>
              <a:t>, 2015, http://blogs.lse.ac.uk/impactofsocialsciences/2015/12/09/the-researchgate-score-a-good-example-of-a-bad-metric.</a:t>
            </a:r>
          </a:p>
          <a:p>
            <a:pPr lvl="1"/>
            <a:endParaRPr lang="fr-FR" sz="800" u="sng" dirty="0">
              <a:latin typeface="Arial" panose="020B0604020202020204" pitchFamily="34" charset="0"/>
              <a:cs typeface="Arial" panose="020B0604020202020204" pitchFamily="34" charset="0"/>
            </a:endParaRPr>
          </a:p>
          <a:p>
            <a:pPr marL="0" lvl="1"/>
            <a:r>
              <a:rPr lang="fr-FR" sz="900" dirty="0">
                <a:latin typeface="Arial" panose="020B0604020202020204" pitchFamily="34" charset="0"/>
                <a:cs typeface="Arial" panose="020B0604020202020204" pitchFamily="34" charset="0"/>
              </a:rPr>
              <a:t>Problème 1 : des </a:t>
            </a:r>
            <a:r>
              <a:rPr lang="fr-FR" sz="900" b="1" dirty="0">
                <a:latin typeface="Arial" panose="020B0604020202020204" pitchFamily="34" charset="0"/>
                <a:cs typeface="Arial" panose="020B0604020202020204" pitchFamily="34" charset="0"/>
              </a:rPr>
              <a:t>métriques peu scientifiques</a:t>
            </a:r>
          </a:p>
          <a:p>
            <a:pPr marL="257171" lvl="2" indent="-171447">
              <a:buFontTx/>
              <a:buChar char="-"/>
              <a:defRPr/>
            </a:pPr>
            <a:r>
              <a:rPr lang="fr-FR" sz="900" b="1" dirty="0">
                <a:latin typeface="Arial" panose="020B0604020202020204" pitchFamily="34" charset="0"/>
                <a:cs typeface="Arial" panose="020B0604020202020204" pitchFamily="34" charset="0"/>
              </a:rPr>
              <a:t>opacité</a:t>
            </a:r>
            <a:r>
              <a:rPr lang="fr-FR" sz="900" dirty="0">
                <a:latin typeface="Arial" panose="020B0604020202020204" pitchFamily="34" charset="0"/>
                <a:cs typeface="Arial" panose="020B0604020202020204" pitchFamily="34" charset="0"/>
              </a:rPr>
              <a:t> du mode de calcul (boîte noire) : peu d’indication sur l’origine des données, manque de transparence sur le mode de calcul, changements non explicités, etc. </a:t>
            </a:r>
            <a:r>
              <a:rPr lang="fr-FR" sz="900" dirty="0">
                <a:latin typeface="Arial" panose="020B0604020202020204" pitchFamily="34" charset="0"/>
                <a:cs typeface="Arial" panose="020B0604020202020204" pitchFamily="34" charset="0"/>
                <a:sym typeface="Wingdings" panose="05000000000000000000" pitchFamily="2" charset="2"/>
              </a:rPr>
              <a:t> </a:t>
            </a:r>
            <a:r>
              <a:rPr lang="fr-FR" sz="900" dirty="0">
                <a:latin typeface="Arial" panose="020B0604020202020204" pitchFamily="34" charset="0"/>
                <a:cs typeface="Arial" panose="020B0604020202020204" pitchFamily="34" charset="0"/>
              </a:rPr>
              <a:t>ResearchGate considéré comme un </a:t>
            </a:r>
            <a:r>
              <a:rPr lang="fr-FR" sz="900" b="1" dirty="0">
                <a:latin typeface="Arial" panose="020B0604020202020204" pitchFamily="34" charset="0"/>
                <a:cs typeface="Arial" panose="020B0604020202020204" pitchFamily="34" charset="0"/>
              </a:rPr>
              <a:t>« alchimiste » </a:t>
            </a:r>
            <a:r>
              <a:rPr lang="fr-FR" sz="900" dirty="0">
                <a:latin typeface="Arial" panose="020B0604020202020204" pitchFamily="34" charset="0"/>
                <a:cs typeface="Arial" panose="020B0604020202020204" pitchFamily="34" charset="0"/>
              </a:rPr>
              <a:t>moderne « dans le sens qu’il produit ces propres mélanges, mais sans révéler à personne ses ingrédients et méthodes de préparation » (Alberto Martín-Martín et al. « The </a:t>
            </a:r>
            <a:r>
              <a:rPr lang="fr-FR" sz="900" dirty="0" err="1">
                <a:latin typeface="Arial" panose="020B0604020202020204" pitchFamily="34" charset="0"/>
                <a:cs typeface="Arial" panose="020B0604020202020204" pitchFamily="34" charset="0"/>
              </a:rPr>
              <a:t>counting</a:t>
            </a:r>
            <a:r>
              <a:rPr lang="fr-FR" sz="900" dirty="0">
                <a:latin typeface="Arial" panose="020B0604020202020204" pitchFamily="34" charset="0"/>
                <a:cs typeface="Arial" panose="020B0604020202020204" pitchFamily="34" charset="0"/>
              </a:rPr>
              <a:t> house, </a:t>
            </a:r>
            <a:r>
              <a:rPr lang="fr-FR" sz="900" dirty="0" err="1">
                <a:latin typeface="Arial" panose="020B0604020202020204" pitchFamily="34" charset="0"/>
                <a:cs typeface="Arial" panose="020B0604020202020204" pitchFamily="34" charset="0"/>
              </a:rPr>
              <a:t>measuring</a:t>
            </a:r>
            <a:r>
              <a:rPr lang="fr-FR" sz="900" dirty="0">
                <a:latin typeface="Arial" panose="020B0604020202020204" pitchFamily="34" charset="0"/>
                <a:cs typeface="Arial" panose="020B0604020202020204" pitchFamily="34" charset="0"/>
              </a:rPr>
              <a:t> </a:t>
            </a:r>
            <a:r>
              <a:rPr lang="fr-FR" sz="900" dirty="0" err="1">
                <a:latin typeface="Arial" panose="020B0604020202020204" pitchFamily="34" charset="0"/>
                <a:cs typeface="Arial" panose="020B0604020202020204" pitchFamily="34" charset="0"/>
              </a:rPr>
              <a:t>those</a:t>
            </a:r>
            <a:r>
              <a:rPr lang="fr-FR" sz="900" dirty="0">
                <a:latin typeface="Arial" panose="020B0604020202020204" pitchFamily="34" charset="0"/>
                <a:cs typeface="Arial" panose="020B0604020202020204" pitchFamily="34" charset="0"/>
              </a:rPr>
              <a:t> </a:t>
            </a:r>
            <a:r>
              <a:rPr lang="fr-FR" sz="900" dirty="0" err="1">
                <a:latin typeface="Arial" panose="020B0604020202020204" pitchFamily="34" charset="0"/>
                <a:cs typeface="Arial" panose="020B0604020202020204" pitchFamily="34" charset="0"/>
              </a:rPr>
              <a:t>who</a:t>
            </a:r>
            <a:r>
              <a:rPr lang="fr-FR" sz="900" dirty="0">
                <a:latin typeface="Arial" panose="020B0604020202020204" pitchFamily="34" charset="0"/>
                <a:cs typeface="Arial" panose="020B0604020202020204" pitchFamily="34" charset="0"/>
              </a:rPr>
              <a:t> count : </a:t>
            </a:r>
            <a:r>
              <a:rPr lang="fr-FR" sz="900" dirty="0" err="1">
                <a:latin typeface="Arial" panose="020B0604020202020204" pitchFamily="34" charset="0"/>
                <a:cs typeface="Arial" panose="020B0604020202020204" pitchFamily="34" charset="0"/>
              </a:rPr>
              <a:t>Presence</a:t>
            </a:r>
            <a:r>
              <a:rPr lang="fr-FR" sz="900" dirty="0">
                <a:latin typeface="Arial" panose="020B0604020202020204" pitchFamily="34" charset="0"/>
                <a:cs typeface="Arial" panose="020B0604020202020204" pitchFamily="34" charset="0"/>
              </a:rPr>
              <a:t> of </a:t>
            </a:r>
            <a:r>
              <a:rPr lang="fr-FR" sz="900" dirty="0" err="1">
                <a:latin typeface="Arial" panose="020B0604020202020204" pitchFamily="34" charset="0"/>
                <a:cs typeface="Arial" panose="020B0604020202020204" pitchFamily="34" charset="0"/>
              </a:rPr>
              <a:t>bibliometrics</a:t>
            </a:r>
            <a:r>
              <a:rPr lang="fr-FR" sz="900" dirty="0">
                <a:latin typeface="Arial" panose="020B0604020202020204" pitchFamily="34" charset="0"/>
                <a:cs typeface="Arial" panose="020B0604020202020204" pitchFamily="34" charset="0"/>
              </a:rPr>
              <a:t>, </a:t>
            </a:r>
            <a:r>
              <a:rPr lang="fr-FR" sz="900" dirty="0" err="1">
                <a:latin typeface="Arial" panose="020B0604020202020204" pitchFamily="34" charset="0"/>
                <a:cs typeface="Arial" panose="020B0604020202020204" pitchFamily="34" charset="0"/>
              </a:rPr>
              <a:t>scientometrics</a:t>
            </a:r>
            <a:r>
              <a:rPr lang="fr-FR" sz="900" dirty="0">
                <a:latin typeface="Arial" panose="020B0604020202020204" pitchFamily="34" charset="0"/>
                <a:cs typeface="Arial" panose="020B0604020202020204" pitchFamily="34" charset="0"/>
              </a:rPr>
              <a:t>, </a:t>
            </a:r>
            <a:r>
              <a:rPr lang="fr-FR" sz="900" dirty="0" err="1">
                <a:latin typeface="Arial" panose="020B0604020202020204" pitchFamily="34" charset="0"/>
                <a:cs typeface="Arial" panose="020B0604020202020204" pitchFamily="34" charset="0"/>
              </a:rPr>
              <a:t>informetrics</a:t>
            </a:r>
            <a:r>
              <a:rPr lang="fr-FR" sz="900" dirty="0">
                <a:latin typeface="Arial" panose="020B0604020202020204" pitchFamily="34" charset="0"/>
                <a:cs typeface="Arial" panose="020B0604020202020204" pitchFamily="34" charset="0"/>
              </a:rPr>
              <a:t>, </a:t>
            </a:r>
            <a:r>
              <a:rPr lang="fr-FR" sz="900" dirty="0" err="1">
                <a:latin typeface="Arial" panose="020B0604020202020204" pitchFamily="34" charset="0"/>
                <a:cs typeface="Arial" panose="020B0604020202020204" pitchFamily="34" charset="0"/>
              </a:rPr>
              <a:t>webometrics</a:t>
            </a:r>
            <a:r>
              <a:rPr lang="fr-FR" sz="900" dirty="0">
                <a:latin typeface="Arial" panose="020B0604020202020204" pitchFamily="34" charset="0"/>
                <a:cs typeface="Arial" panose="020B0604020202020204" pitchFamily="34" charset="0"/>
              </a:rPr>
              <a:t> and altmetrics in Google </a:t>
            </a:r>
            <a:r>
              <a:rPr lang="fr-FR" sz="900" dirty="0" err="1">
                <a:latin typeface="Arial" panose="020B0604020202020204" pitchFamily="34" charset="0"/>
                <a:cs typeface="Arial" panose="020B0604020202020204" pitchFamily="34" charset="0"/>
              </a:rPr>
              <a:t>Scholar</a:t>
            </a:r>
            <a:r>
              <a:rPr lang="fr-FR" sz="900" dirty="0">
                <a:latin typeface="Arial" panose="020B0604020202020204" pitchFamily="34" charset="0"/>
                <a:cs typeface="Arial" panose="020B0604020202020204" pitchFamily="34" charset="0"/>
              </a:rPr>
              <a:t> Citations, </a:t>
            </a:r>
            <a:r>
              <a:rPr lang="fr-FR" sz="900" dirty="0" err="1">
                <a:latin typeface="Arial" panose="020B0604020202020204" pitchFamily="34" charset="0"/>
                <a:cs typeface="Arial" panose="020B0604020202020204" pitchFamily="34" charset="0"/>
              </a:rPr>
              <a:t>ResearcherID</a:t>
            </a:r>
            <a:r>
              <a:rPr lang="fr-FR" sz="900" dirty="0">
                <a:latin typeface="Arial" panose="020B0604020202020204" pitchFamily="34" charset="0"/>
                <a:cs typeface="Arial" panose="020B0604020202020204" pitchFamily="34" charset="0"/>
              </a:rPr>
              <a:t>, ResearchGate, </a:t>
            </a:r>
            <a:r>
              <a:rPr lang="fr-FR" sz="900" dirty="0" err="1">
                <a:latin typeface="Arial" panose="020B0604020202020204" pitchFamily="34" charset="0"/>
                <a:cs typeface="Arial" panose="020B0604020202020204" pitchFamily="34" charset="0"/>
              </a:rPr>
              <a:t>Mendeley</a:t>
            </a:r>
            <a:r>
              <a:rPr lang="fr-FR" sz="900" dirty="0">
                <a:latin typeface="Arial" panose="020B0604020202020204" pitchFamily="34" charset="0"/>
                <a:cs typeface="Arial" panose="020B0604020202020204" pitchFamily="34" charset="0"/>
              </a:rPr>
              <a:t>,&amp; Twitter ». </a:t>
            </a:r>
            <a:r>
              <a:rPr lang="fr-FR" sz="900" i="1" dirty="0">
                <a:latin typeface="Arial" panose="020B0604020202020204" pitchFamily="34" charset="0"/>
                <a:cs typeface="Arial" panose="020B0604020202020204" pitchFamily="34" charset="0"/>
              </a:rPr>
              <a:t>EC3  </a:t>
            </a:r>
            <a:r>
              <a:rPr lang="fr-FR" sz="900" i="1" dirty="0" err="1">
                <a:latin typeface="Arial" panose="020B0604020202020204" pitchFamily="34" charset="0"/>
                <a:cs typeface="Arial" panose="020B0604020202020204" pitchFamily="34" charset="0"/>
              </a:rPr>
              <a:t>Working</a:t>
            </a:r>
            <a:r>
              <a:rPr lang="fr-FR" sz="900" i="1" dirty="0">
                <a:latin typeface="Arial" panose="020B0604020202020204" pitchFamily="34" charset="0"/>
                <a:cs typeface="Arial" panose="020B0604020202020204" pitchFamily="34" charset="0"/>
              </a:rPr>
              <a:t>  Papers</a:t>
            </a:r>
            <a:r>
              <a:rPr lang="fr-FR" sz="900" dirty="0">
                <a:latin typeface="Arial" panose="020B0604020202020204" pitchFamily="34" charset="0"/>
                <a:cs typeface="Arial" panose="020B0604020202020204" pitchFamily="34" charset="0"/>
              </a:rPr>
              <a:t>,21.19/01/2015. 60 p. [en ligne]. Disponible sur : http://arxiv.org/ftp/arxiv/papers/1602/1602.02412.pdf)</a:t>
            </a:r>
          </a:p>
          <a:p>
            <a:pPr marL="185735" lvl="2" indent="-100011" defTabSz="914384">
              <a:defRPr/>
            </a:pPr>
            <a:r>
              <a:rPr lang="fr-FR" sz="900" dirty="0">
                <a:latin typeface="Arial" panose="020B0604020202020204" pitchFamily="34" charset="0"/>
                <a:cs typeface="Arial" panose="020B0604020202020204" pitchFamily="34" charset="0"/>
              </a:rPr>
              <a:t>- </a:t>
            </a:r>
            <a:r>
              <a:rPr lang="fr-FR" sz="900" b="1" dirty="0">
                <a:latin typeface="Arial" panose="020B0604020202020204" pitchFamily="34" charset="0"/>
                <a:cs typeface="Arial" panose="020B0604020202020204" pitchFamily="34" charset="0"/>
              </a:rPr>
              <a:t>biais des calculs</a:t>
            </a:r>
            <a:r>
              <a:rPr lang="fr-FR" sz="900"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sym typeface="Wingdings" panose="05000000000000000000" pitchFamily="2" charset="2"/>
              </a:rPr>
              <a:t> quelle </a:t>
            </a:r>
            <a:r>
              <a:rPr lang="fr-FR" sz="900" b="1" dirty="0">
                <a:latin typeface="Arial" panose="020B0604020202020204" pitchFamily="34" charset="0"/>
                <a:cs typeface="Arial" panose="020B0604020202020204" pitchFamily="34" charset="0"/>
              </a:rPr>
              <a:t>valeur scientifique</a:t>
            </a:r>
            <a:r>
              <a:rPr lang="fr-FR" sz="900" dirty="0">
                <a:latin typeface="Arial" panose="020B0604020202020204" pitchFamily="34" charset="0"/>
                <a:cs typeface="Arial" panose="020B0604020202020204" pitchFamily="34" charset="0"/>
              </a:rPr>
              <a:t> ?</a:t>
            </a:r>
          </a:p>
          <a:p>
            <a:pPr marL="185735" lvl="2" indent="-100011" defTabSz="914384">
              <a:defRPr/>
            </a:pPr>
            <a:r>
              <a:rPr lang="fr-FR" sz="900" dirty="0">
                <a:latin typeface="Arial" panose="020B0604020202020204" pitchFamily="34" charset="0"/>
                <a:cs typeface="Arial" panose="020B0604020202020204" pitchFamily="34" charset="0"/>
              </a:rPr>
              <a:t>	- ex. : RG score : calcule l’implication sur le réseau et non la qualité de la recherche, à partir des interactions des autres chercheurs avec un profil donné, en ignorant des recommandations bibliométriques fondamentales et en faisant des erreurs basiques (P. </a:t>
            </a:r>
            <a:r>
              <a:rPr lang="fr-FR" sz="900" dirty="0" err="1">
                <a:latin typeface="Arial" panose="020B0604020202020204" pitchFamily="34" charset="0"/>
                <a:cs typeface="Arial" panose="020B0604020202020204" pitchFamily="34" charset="0"/>
              </a:rPr>
              <a:t>Kraker</a:t>
            </a:r>
            <a:r>
              <a:rPr lang="fr-FR" sz="900" dirty="0">
                <a:latin typeface="Arial" panose="020B0604020202020204" pitchFamily="34" charset="0"/>
                <a:cs typeface="Arial" panose="020B0604020202020204" pitchFamily="34" charset="0"/>
              </a:rPr>
              <a:t>, K. Jordan et E. </a:t>
            </a:r>
            <a:r>
              <a:rPr lang="fr-FR" sz="900" dirty="0" err="1">
                <a:latin typeface="Arial" panose="020B0604020202020204" pitchFamily="34" charset="0"/>
                <a:cs typeface="Arial" panose="020B0604020202020204" pitchFamily="34" charset="0"/>
              </a:rPr>
              <a:t>Lex</a:t>
            </a:r>
            <a:r>
              <a:rPr lang="fr-FR" sz="900" dirty="0">
                <a:latin typeface="Arial" panose="020B0604020202020204" pitchFamily="34" charset="0"/>
                <a:cs typeface="Arial" panose="020B0604020202020204" pitchFamily="34" charset="0"/>
              </a:rPr>
              <a:t>, 2015, http://blogs.lse.ac.uk/impactofsocialsciences/2015/12/09/the-researchgate-score-a-good-example-of-a-bad-metric/)</a:t>
            </a:r>
          </a:p>
          <a:p>
            <a:pPr marL="185735" lvl="2" indent="-185735" defTabSz="914384">
              <a:defRPr/>
            </a:pPr>
            <a:r>
              <a:rPr lang="fr-FR" sz="900" i="1" dirty="0">
                <a:latin typeface="Arial" panose="020B0604020202020204" pitchFamily="34" charset="0"/>
                <a:cs typeface="Arial" panose="020B0604020202020204" pitchFamily="34" charset="0"/>
              </a:rPr>
              <a:t>	- </a:t>
            </a:r>
            <a:r>
              <a:rPr lang="fr-FR" sz="900" dirty="0">
                <a:latin typeface="Arial" panose="020B0604020202020204" pitchFamily="34" charset="0"/>
                <a:cs typeface="Arial" panose="020B0604020202020204" pitchFamily="34" charset="0"/>
              </a:rPr>
              <a:t>ex. : </a:t>
            </a:r>
            <a:r>
              <a:rPr lang="fr-FR" sz="900" i="1" dirty="0" err="1">
                <a:latin typeface="Arial" panose="020B0604020202020204" pitchFamily="34" charset="0"/>
                <a:cs typeface="Arial" panose="020B0604020202020204" pitchFamily="34" charset="0"/>
              </a:rPr>
              <a:t>PaperRank</a:t>
            </a:r>
            <a:r>
              <a:rPr lang="fr-FR" sz="900" dirty="0">
                <a:latin typeface="Arial" panose="020B0604020202020204" pitchFamily="34" charset="0"/>
                <a:cs typeface="Arial" panose="020B0604020202020204" pitchFamily="34" charset="0"/>
              </a:rPr>
              <a:t> d’Academia : système récursif, s’autoalimentant, d’autant qu’associé à </a:t>
            </a:r>
            <a:r>
              <a:rPr lang="fr-FR" sz="900" dirty="0" err="1">
                <a:latin typeface="Arial" panose="020B0604020202020204" pitchFamily="34" charset="0"/>
                <a:cs typeface="Arial" panose="020B0604020202020204" pitchFamily="34" charset="0"/>
              </a:rPr>
              <a:t>AuthorRank</a:t>
            </a:r>
            <a:r>
              <a:rPr lang="fr-FR" sz="900" dirty="0">
                <a:latin typeface="Arial" panose="020B0604020202020204" pitchFamily="34" charset="0"/>
                <a:cs typeface="Arial" panose="020B0604020202020204" pitchFamily="34" charset="0"/>
              </a:rPr>
              <a:t> </a:t>
            </a:r>
          </a:p>
          <a:p>
            <a:pPr marL="185735" lvl="2" indent="-100011" defTabSz="914384">
              <a:defRPr/>
            </a:pPr>
            <a:r>
              <a:rPr lang="fr-FR" sz="900" dirty="0">
                <a:latin typeface="Arial" panose="020B0604020202020204" pitchFamily="34" charset="0"/>
                <a:cs typeface="Arial" panose="020B0604020202020204" pitchFamily="34" charset="0"/>
              </a:rPr>
              <a:t>- </a:t>
            </a:r>
            <a:r>
              <a:rPr lang="fr-FR" sz="900" b="1" dirty="0">
                <a:latin typeface="Arial" panose="020B0604020202020204" pitchFamily="34" charset="0"/>
                <a:cs typeface="Arial" panose="020B0604020202020204" pitchFamily="34" charset="0"/>
              </a:rPr>
              <a:t>profils rattachés à des institutions</a:t>
            </a:r>
            <a:r>
              <a:rPr lang="fr-FR" sz="900"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sym typeface="Wingdings" panose="05000000000000000000" pitchFamily="2" charset="2"/>
              </a:rPr>
              <a:t> les publications faites dans un organisme X passent ensuite à un organisme Y si le chercheur change d’établissement de rattachement</a:t>
            </a:r>
            <a:endParaRPr lang="fr-FR" sz="900" dirty="0">
              <a:latin typeface="Arial" panose="020B0604020202020204" pitchFamily="34" charset="0"/>
              <a:cs typeface="Arial" panose="020B0604020202020204" pitchFamily="34" charset="0"/>
            </a:endParaRPr>
          </a:p>
          <a:p>
            <a:r>
              <a:rPr lang="fr-FR" sz="800" dirty="0"/>
              <a:t> </a:t>
            </a:r>
          </a:p>
          <a:p>
            <a:endParaRPr lang="fr-FR" sz="80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52</a:t>
            </a:fld>
            <a:endParaRPr lang="fr-FR" dirty="0"/>
          </a:p>
        </p:txBody>
      </p:sp>
    </p:spTree>
    <p:extLst>
      <p:ext uri="{BB962C8B-B14F-4D97-AF65-F5344CB8AC3E}">
        <p14:creationId xmlns:p14="http://schemas.microsoft.com/office/powerpoint/2010/main" val="35569583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Problème</a:t>
            </a:r>
            <a:r>
              <a:rPr lang="fr-FR" baseline="0" dirty="0" smtClean="0"/>
              <a:t> 2 : </a:t>
            </a:r>
            <a:r>
              <a:rPr lang="fr-FR" b="1" baseline="0" dirty="0" smtClean="0"/>
              <a:t>dissémination</a:t>
            </a:r>
            <a:r>
              <a:rPr lang="fr-FR" baseline="0" dirty="0" smtClean="0"/>
              <a:t> des métries et des versions, donc problème pour </a:t>
            </a:r>
            <a:r>
              <a:rPr lang="fr-FR" baseline="0" dirty="0" err="1" smtClean="0"/>
              <a:t>citabilité</a:t>
            </a:r>
            <a:r>
              <a:rPr lang="fr-FR" baseline="0" dirty="0" smtClean="0"/>
              <a:t> des articles</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53</a:t>
            </a:fld>
            <a:endParaRPr lang="fr-FR"/>
          </a:p>
        </p:txBody>
      </p:sp>
    </p:spTree>
    <p:extLst>
      <p:ext uri="{BB962C8B-B14F-4D97-AF65-F5344CB8AC3E}">
        <p14:creationId xmlns:p14="http://schemas.microsoft.com/office/powerpoint/2010/main" val="28065495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 dirty="0"/>
              <a:t>Référence : Jason </a:t>
            </a:r>
            <a:r>
              <a:rPr lang="fr-FR" sz="800" dirty="0" err="1"/>
              <a:t>Priem</a:t>
            </a:r>
            <a:r>
              <a:rPr lang="fr-FR" sz="800" dirty="0"/>
              <a:t> et al. « </a:t>
            </a:r>
            <a:r>
              <a:rPr lang="fr-FR" sz="800" dirty="0" err="1"/>
              <a:t>Altmetrics</a:t>
            </a:r>
            <a:r>
              <a:rPr lang="fr-FR" sz="800" dirty="0"/>
              <a:t>: a </a:t>
            </a:r>
            <a:r>
              <a:rPr lang="fr-FR" sz="800" dirty="0" err="1"/>
              <a:t>manifesto</a:t>
            </a:r>
            <a:r>
              <a:rPr lang="fr-FR" sz="800" dirty="0"/>
              <a:t> ». </a:t>
            </a:r>
            <a:r>
              <a:rPr lang="fr-FR" sz="800" i="1" dirty="0" err="1"/>
              <a:t>Almetrics</a:t>
            </a:r>
            <a:r>
              <a:rPr lang="fr-FR" sz="800" dirty="0"/>
              <a:t>. 26/10/2010-28/09/2011. [en ligne]. Disponible sur :  http://altmetrics.org/manifesto/. </a:t>
            </a:r>
          </a:p>
          <a:p>
            <a:endParaRPr lang="fr-FR" sz="1000" b="1" dirty="0"/>
          </a:p>
          <a:p>
            <a:r>
              <a:rPr lang="fr-FR" sz="850" dirty="0"/>
              <a:t>Problème 3 : </a:t>
            </a:r>
            <a:r>
              <a:rPr lang="fr-FR" sz="850" b="1" dirty="0"/>
              <a:t>pas de prise en compte dans les outils actuels d’</a:t>
            </a:r>
            <a:r>
              <a:rPr lang="fr-FR" sz="850" b="1" i="1" dirty="0"/>
              <a:t>altmetrics</a:t>
            </a:r>
          </a:p>
          <a:p>
            <a:endParaRPr lang="fr-FR" sz="850" b="1" dirty="0"/>
          </a:p>
          <a:p>
            <a:r>
              <a:rPr lang="fr-FR" sz="850" b="1" i="1" dirty="0" smtClean="0"/>
              <a:t>Altmetrics</a:t>
            </a:r>
          </a:p>
          <a:p>
            <a:r>
              <a:rPr lang="fr-FR" sz="850" b="1" baseline="0" dirty="0" smtClean="0"/>
              <a:t>- souhait d’indicateurs alternatifs </a:t>
            </a:r>
            <a:r>
              <a:rPr lang="fr-FR" sz="850" baseline="0" dirty="0" smtClean="0"/>
              <a:t>(« </a:t>
            </a:r>
            <a:r>
              <a:rPr lang="fr-FR" sz="850" i="1" baseline="0" dirty="0" smtClean="0"/>
              <a:t>alternative </a:t>
            </a:r>
            <a:r>
              <a:rPr lang="fr-FR" sz="850" i="1" baseline="0" dirty="0" err="1" smtClean="0"/>
              <a:t>metrics</a:t>
            </a:r>
            <a:r>
              <a:rPr lang="fr-FR" sz="850" baseline="0" dirty="0" smtClean="0"/>
              <a:t> », « </a:t>
            </a:r>
            <a:r>
              <a:rPr lang="fr-FR" sz="850" i="1" baseline="0" dirty="0" smtClean="0"/>
              <a:t>altmetrics</a:t>
            </a:r>
            <a:r>
              <a:rPr lang="fr-FR" sz="850" baseline="0" dirty="0" smtClean="0"/>
              <a:t> »), complémentaires des outils métriques</a:t>
            </a:r>
            <a:r>
              <a:rPr lang="fr-FR" sz="850" dirty="0" smtClean="0"/>
              <a:t> classiques, et </a:t>
            </a:r>
            <a:r>
              <a:rPr lang="fr-FR" sz="850" baseline="0" dirty="0" smtClean="0"/>
              <a:t>valables pour l’</a:t>
            </a:r>
            <a:r>
              <a:rPr lang="fr-FR" sz="850" i="1" baseline="0" dirty="0" smtClean="0"/>
              <a:t>open access</a:t>
            </a:r>
            <a:r>
              <a:rPr lang="fr-FR" sz="850" baseline="0" dirty="0" smtClean="0"/>
              <a:t> comme les médias sociaux,</a:t>
            </a:r>
            <a:r>
              <a:rPr lang="fr-FR" sz="850" dirty="0" smtClean="0"/>
              <a:t> etc.</a:t>
            </a:r>
            <a:r>
              <a:rPr lang="fr-FR" sz="850" dirty="0"/>
              <a:t> </a:t>
            </a:r>
            <a:r>
              <a:rPr lang="fr-FR" sz="850" dirty="0" smtClean="0">
                <a:sym typeface="Wingdings" panose="05000000000000000000" pitchFamily="2" charset="2"/>
              </a:rPr>
              <a:t> </a:t>
            </a:r>
            <a:r>
              <a:rPr lang="fr-FR" sz="850" dirty="0" smtClean="0"/>
              <a:t>sortir </a:t>
            </a:r>
            <a:r>
              <a:rPr lang="fr-FR" sz="850" dirty="0"/>
              <a:t>du cadre strict de la seule publication pour connaître l’</a:t>
            </a:r>
            <a:r>
              <a:rPr lang="fr-FR" sz="850" b="1" dirty="0"/>
              <a:t>impact social d’un chercheur</a:t>
            </a:r>
            <a:r>
              <a:rPr lang="fr-FR" sz="850" dirty="0"/>
              <a:t> (question de visibilité également) : auprès des pairs mais aussi </a:t>
            </a:r>
            <a:r>
              <a:rPr lang="fr-FR" sz="850" b="1" dirty="0"/>
              <a:t>auprès du grand public</a:t>
            </a:r>
          </a:p>
          <a:p>
            <a:pPr marL="0" indent="0"/>
            <a:r>
              <a:rPr lang="fr-FR" sz="850" baseline="0" dirty="0" smtClean="0"/>
              <a:t>- pour les </a:t>
            </a:r>
            <a:r>
              <a:rPr lang="fr-FR" sz="850" b="1" baseline="0" dirty="0" smtClean="0"/>
              <a:t>médias sociaux </a:t>
            </a:r>
            <a:r>
              <a:rPr lang="fr-FR" sz="850" baseline="0" dirty="0" smtClean="0"/>
              <a:t>: citations/nombre de références sur les réseaux (Facebook, Twitter, </a:t>
            </a:r>
            <a:r>
              <a:rPr lang="fr-FR" sz="850" baseline="0" dirty="0" err="1" smtClean="0"/>
              <a:t>Mendeley</a:t>
            </a:r>
            <a:r>
              <a:rPr lang="fr-FR" sz="850" baseline="0" dirty="0" smtClean="0"/>
              <a:t>…) ; mentions sur les blogs et dans les médias (</a:t>
            </a:r>
            <a:r>
              <a:rPr lang="fr-FR" sz="850" i="1" baseline="0" dirty="0" err="1" smtClean="0"/>
              <a:t>trackbacks</a:t>
            </a:r>
            <a:r>
              <a:rPr lang="fr-FR" sz="850" baseline="0" dirty="0" smtClean="0"/>
              <a:t>) ; discussions (commentaires, notes, classements) ; téléchargements…</a:t>
            </a:r>
          </a:p>
          <a:p>
            <a:pPr marL="0" indent="0"/>
            <a:endParaRPr lang="fr-FR" sz="850" b="1" dirty="0"/>
          </a:p>
          <a:p>
            <a:pPr marL="0" indent="0"/>
            <a:r>
              <a:rPr lang="fr-FR" sz="850" b="1" dirty="0"/>
              <a:t>Limites des </a:t>
            </a:r>
            <a:r>
              <a:rPr lang="fr-FR" sz="850" b="1" i="1" dirty="0"/>
              <a:t>altmetrics</a:t>
            </a:r>
            <a:r>
              <a:rPr lang="fr-FR" sz="850" b="1" dirty="0"/>
              <a:t> :</a:t>
            </a:r>
            <a:endParaRPr lang="fr-FR" sz="850" dirty="0"/>
          </a:p>
          <a:p>
            <a:pPr marL="180972" indent="-85724">
              <a:buFontTx/>
              <a:buChar char="-"/>
            </a:pPr>
            <a:r>
              <a:rPr lang="fr-FR" sz="850" dirty="0"/>
              <a:t>globalement </a:t>
            </a:r>
            <a:r>
              <a:rPr lang="fr-FR" sz="850" b="1" dirty="0"/>
              <a:t>les mêmes que pour la bibliométrie classique </a:t>
            </a:r>
            <a:r>
              <a:rPr lang="fr-FR" sz="850" dirty="0"/>
              <a:t>(différence entre nombre de citations et intérêt réel pour la science ; variable selon les disciplines…)</a:t>
            </a:r>
          </a:p>
          <a:p>
            <a:pPr marL="180972" indent="-85724">
              <a:buFontTx/>
              <a:buChar char="-"/>
            </a:pPr>
            <a:r>
              <a:rPr lang="fr-FR" sz="850" dirty="0"/>
              <a:t>limites spécifiques aux métries alternatives : </a:t>
            </a:r>
            <a:r>
              <a:rPr lang="fr-FR" sz="850" b="1" dirty="0"/>
              <a:t>mesurent quoi </a:t>
            </a:r>
            <a:r>
              <a:rPr lang="fr-FR" sz="850" dirty="0"/>
              <a:t>: impact scientifique ? impact social ? buzz ? (ouverture au grand public)</a:t>
            </a:r>
          </a:p>
          <a:p>
            <a:pPr marL="180972" indent="-85724">
              <a:buFontTx/>
              <a:buChar char="-"/>
            </a:pPr>
            <a:r>
              <a:rPr lang="fr-FR" sz="850" dirty="0"/>
              <a:t>pas de système qui fait encore l’unanimité (</a:t>
            </a:r>
            <a:r>
              <a:rPr lang="fr-FR" sz="850" b="1" dirty="0"/>
              <a:t>aucune standardisation</a:t>
            </a:r>
            <a:r>
              <a:rPr lang="fr-FR" sz="850" dirty="0"/>
              <a:t>)</a:t>
            </a:r>
          </a:p>
          <a:p>
            <a:pPr marL="180972" indent="-85724">
              <a:buFontTx/>
              <a:buChar char="-"/>
            </a:pPr>
            <a:r>
              <a:rPr lang="fr-FR" sz="850" b="1" dirty="0"/>
              <a:t>sociétés très avancées dans ces pratiques </a:t>
            </a:r>
            <a:r>
              <a:rPr lang="fr-FR" sz="850" dirty="0"/>
              <a:t>: des sociétés à but lucratif (</a:t>
            </a:r>
            <a:r>
              <a:rPr lang="fr-FR" sz="850" dirty="0" err="1"/>
              <a:t>Mendeley</a:t>
            </a:r>
            <a:r>
              <a:rPr lang="fr-FR" sz="850" dirty="0"/>
              <a:t>, Academia, ResearchGate…) : quelles utilisations commerciales ? (cf. Thomson-Reuters et l’Impact Factor) : </a:t>
            </a:r>
            <a:r>
              <a:rPr lang="fr-FR" sz="850" b="1" dirty="0"/>
              <a:t>but commercial </a:t>
            </a:r>
            <a:r>
              <a:rPr lang="fr-FR" sz="850" dirty="0"/>
              <a:t>évident : créer des métries qui seront prises en compte par le système des </a:t>
            </a:r>
            <a:r>
              <a:rPr lang="fr-FR" sz="850" i="1" dirty="0"/>
              <a:t>altmetrics </a:t>
            </a:r>
          </a:p>
          <a:p>
            <a:pPr marL="180972" indent="-85724">
              <a:buFontTx/>
              <a:buChar char="-"/>
            </a:pPr>
            <a:r>
              <a:rPr lang="fr-FR" sz="850" b="1" dirty="0">
                <a:sym typeface="Wingdings" panose="05000000000000000000" pitchFamily="2" charset="2"/>
              </a:rPr>
              <a:t>danger de privilégier la quantité au détriment de la qualité</a:t>
            </a:r>
            <a:r>
              <a:rPr lang="fr-FR" sz="850" dirty="0">
                <a:sym typeface="Wingdings" panose="05000000000000000000" pitchFamily="2" charset="2"/>
              </a:rPr>
              <a:t> ? cf. critique exprimée, de façon humoristique, par l’</a:t>
            </a:r>
            <a:r>
              <a:rPr lang="fr-FR" sz="850" b="1" dirty="0">
                <a:sym typeface="Wingdings" panose="05000000000000000000" pitchFamily="2" charset="2"/>
              </a:rPr>
              <a:t>« indice K » </a:t>
            </a:r>
            <a:r>
              <a:rPr lang="fr-FR" sz="850" dirty="0">
                <a:sym typeface="Wingdings" panose="05000000000000000000" pitchFamily="2" charset="2"/>
              </a:rPr>
              <a:t>(d’après la </a:t>
            </a:r>
            <a:r>
              <a:rPr lang="fr-FR" sz="850" i="1" dirty="0">
                <a:sym typeface="Wingdings" panose="05000000000000000000" pitchFamily="2" charset="2"/>
              </a:rPr>
              <a:t>people</a:t>
            </a:r>
            <a:r>
              <a:rPr lang="fr-FR" sz="850" dirty="0">
                <a:sym typeface="Wingdings" panose="05000000000000000000" pitchFamily="2" charset="2"/>
              </a:rPr>
              <a:t> Kim Kardashian) : fait d’être célèbre parce qu’on est célèbre : les chercheurs les plus visibles sur les réseaux seront plus invités, sollicités, et seront encore plus visibles, sollicités, indépendamment de la qualité réelle de leurs recherches et de leurs publications (</a:t>
            </a:r>
            <a:r>
              <a:rPr lang="fr-FR" sz="850" dirty="0"/>
              <a:t>Neil Hall. « </a:t>
            </a:r>
            <a:r>
              <a:rPr lang="en-US" sz="850" dirty="0"/>
              <a:t>The Kardashian index: a measure of discrepant social media profile for scientists</a:t>
            </a:r>
            <a:r>
              <a:rPr lang="fr-FR" sz="850" dirty="0"/>
              <a:t> ». </a:t>
            </a:r>
            <a:r>
              <a:rPr lang="fr-FR" sz="850" i="1" dirty="0" err="1"/>
              <a:t>Genome</a:t>
            </a:r>
            <a:r>
              <a:rPr lang="fr-FR" sz="850" i="1" dirty="0"/>
              <a:t> </a:t>
            </a:r>
            <a:r>
              <a:rPr lang="fr-FR" sz="850" i="1" dirty="0" err="1"/>
              <a:t>Biology</a:t>
            </a:r>
            <a:r>
              <a:rPr lang="fr-FR" sz="850" dirty="0"/>
              <a:t>. 2014, vol. 15, n°7. p. 424. [en ligne]. Disponible sur :http://genomebiology.com/2014/15/7/424#)</a:t>
            </a:r>
          </a:p>
          <a:p>
            <a:pPr marL="257174" indent="-171450">
              <a:buFontTx/>
              <a:buChar char="-"/>
            </a:pPr>
            <a:r>
              <a:rPr lang="fr-FR" sz="850" b="1" dirty="0" smtClean="0"/>
              <a:t>danger </a:t>
            </a:r>
            <a:r>
              <a:rPr lang="fr-FR" sz="850" b="1" dirty="0"/>
              <a:t>de ne se tourner que vers ce qui est populaire ou à la </a:t>
            </a:r>
            <a:r>
              <a:rPr lang="fr-FR" sz="850" b="1" dirty="0" smtClean="0"/>
              <a:t>mode</a:t>
            </a:r>
          </a:p>
          <a:p>
            <a:pPr marL="257174" indent="-171450">
              <a:buFontTx/>
              <a:buChar char="-"/>
            </a:pPr>
            <a:endParaRPr lang="fr-FR" sz="850" b="1" dirty="0" smtClean="0"/>
          </a:p>
          <a:p>
            <a:pPr marL="0" indent="0"/>
            <a:r>
              <a:rPr lang="fr-FR" b="1" dirty="0" smtClean="0"/>
              <a:t>Réseaux sociaux académiques et </a:t>
            </a:r>
            <a:r>
              <a:rPr lang="fr-FR" b="1" i="1" dirty="0" smtClean="0"/>
              <a:t>altmetrics</a:t>
            </a:r>
          </a:p>
          <a:p>
            <a:pPr marL="85724" lvl="1" indent="-85724"/>
            <a:r>
              <a:rPr lang="fr-FR" sz="900" dirty="0" smtClean="0">
                <a:latin typeface="Arial" panose="020B0604020202020204" pitchFamily="34" charset="0"/>
                <a:cs typeface="Arial" panose="020B0604020202020204" pitchFamily="34" charset="0"/>
              </a:rPr>
              <a:t>- problème : pas/peu prise en compte des métries des réseaux sociaux académiques dans les calculs des </a:t>
            </a:r>
            <a:r>
              <a:rPr lang="fr-FR" sz="900" i="1" dirty="0" smtClean="0">
                <a:latin typeface="Arial" panose="020B0604020202020204" pitchFamily="34" charset="0"/>
                <a:cs typeface="Arial" panose="020B0604020202020204" pitchFamily="34" charset="0"/>
              </a:rPr>
              <a:t>altmetrics</a:t>
            </a:r>
            <a:r>
              <a:rPr lang="fr-FR" sz="900" dirty="0" smtClean="0">
                <a:latin typeface="Arial" panose="020B0604020202020204" pitchFamily="34" charset="0"/>
                <a:cs typeface="Arial" panose="020B0604020202020204" pitchFamily="34" charset="0"/>
              </a:rPr>
              <a:t> (</a:t>
            </a:r>
            <a:r>
              <a:rPr lang="fr-FR" sz="900" b="1" dirty="0" smtClean="0">
                <a:latin typeface="Arial" panose="020B0604020202020204" pitchFamily="34" charset="0"/>
                <a:cs typeface="Arial" panose="020B0604020202020204" pitchFamily="34" charset="0"/>
                <a:sym typeface="Wingdings" panose="05000000000000000000" pitchFamily="2" charset="2"/>
              </a:rPr>
              <a:t>ne disposent pas d’API leur permettant d’être interrogés</a:t>
            </a:r>
            <a:r>
              <a:rPr lang="fr-FR" sz="900" dirty="0" smtClean="0">
                <a:latin typeface="Arial" panose="020B0604020202020204" pitchFamily="34" charset="0"/>
                <a:cs typeface="Arial" panose="020B0604020202020204" pitchFamily="34" charset="0"/>
                <a:sym typeface="Wingdings" panose="05000000000000000000" pitchFamily="2" charset="2"/>
              </a:rPr>
              <a:t>)</a:t>
            </a:r>
          </a:p>
          <a:p>
            <a:pPr marL="0" lvl="1"/>
            <a:r>
              <a:rPr lang="fr-FR" sz="900" dirty="0" smtClean="0">
                <a:latin typeface="Arial" panose="020B0604020202020204" pitchFamily="34" charset="0"/>
                <a:cs typeface="Arial" panose="020B0604020202020204" pitchFamily="34" charset="0"/>
              </a:rPr>
              <a:t>- à noter cependant : l’apparition d’une nouvelle catégorie « Altmetrics » dans le </a:t>
            </a:r>
            <a:r>
              <a:rPr lang="fr-FR" sz="900" i="1" dirty="0" err="1" smtClean="0">
                <a:latin typeface="Arial" panose="020B0604020202020204" pitchFamily="34" charset="0"/>
                <a:cs typeface="Arial" panose="020B0604020202020204" pitchFamily="34" charset="0"/>
              </a:rPr>
              <a:t>Ranking</a:t>
            </a:r>
            <a:r>
              <a:rPr lang="fr-FR" sz="900" i="1" dirty="0" smtClean="0">
                <a:latin typeface="Arial" panose="020B0604020202020204" pitchFamily="34" charset="0"/>
                <a:cs typeface="Arial" panose="020B0604020202020204" pitchFamily="34" charset="0"/>
              </a:rPr>
              <a:t> web of </a:t>
            </a:r>
            <a:r>
              <a:rPr lang="fr-FR" sz="900" i="1" dirty="0" err="1" smtClean="0">
                <a:latin typeface="Arial" panose="020B0604020202020204" pitchFamily="34" charset="0"/>
                <a:cs typeface="Arial" panose="020B0604020202020204" pitchFamily="34" charset="0"/>
              </a:rPr>
              <a:t>repositories</a:t>
            </a:r>
            <a:r>
              <a:rPr lang="fr-FR" sz="900" dirty="0" smtClean="0">
                <a:latin typeface="Arial" panose="020B0604020202020204" pitchFamily="34" charset="0"/>
                <a:cs typeface="Arial" panose="020B0604020202020204" pitchFamily="34" charset="0"/>
              </a:rPr>
              <a:t> de janvier 2015 avec un indicateur de visibilité prenant en compte notamment Academia et ResearchGate</a:t>
            </a:r>
          </a:p>
          <a:p>
            <a:pPr lvl="2"/>
            <a:r>
              <a:rPr lang="fr-FR" sz="900" dirty="0" smtClean="0">
                <a:latin typeface="Arial" panose="020B0604020202020204" pitchFamily="34" charset="0"/>
                <a:cs typeface="Arial" panose="020B0604020202020204" pitchFamily="34" charset="0"/>
              </a:rPr>
              <a:t>	 </a:t>
            </a:r>
          </a:p>
          <a:p>
            <a:pPr marL="180972" lvl="4"/>
            <a:r>
              <a:rPr lang="fr-FR" sz="900" dirty="0" smtClean="0">
                <a:latin typeface="Arial" panose="020B0604020202020204" pitchFamily="34" charset="0"/>
                <a:cs typeface="Arial" panose="020B0604020202020204" pitchFamily="34" charset="0"/>
                <a:sym typeface="Wingdings" panose="05000000000000000000" pitchFamily="2" charset="2"/>
              </a:rPr>
              <a:t> </a:t>
            </a:r>
            <a:r>
              <a:rPr lang="fr-FR" sz="900" b="1" dirty="0" smtClean="0">
                <a:latin typeface="Arial" panose="020B0604020202020204" pitchFamily="34" charset="0"/>
                <a:cs typeface="Arial" panose="020B0604020202020204" pitchFamily="34" charset="0"/>
              </a:rPr>
              <a:t>« </a:t>
            </a:r>
            <a:r>
              <a:rPr lang="fr-FR" sz="900" b="1" i="1" dirty="0" err="1" smtClean="0">
                <a:latin typeface="Arial" panose="020B0604020202020204" pitchFamily="34" charset="0"/>
                <a:cs typeface="Arial" panose="020B0604020202020204" pitchFamily="34" charset="0"/>
              </a:rPr>
              <a:t>vanity</a:t>
            </a:r>
            <a:r>
              <a:rPr lang="fr-FR" sz="900" b="1" i="1" dirty="0" smtClean="0">
                <a:latin typeface="Arial" panose="020B0604020202020204" pitchFamily="34" charset="0"/>
                <a:cs typeface="Arial" panose="020B0604020202020204" pitchFamily="34" charset="0"/>
              </a:rPr>
              <a:t> </a:t>
            </a:r>
            <a:r>
              <a:rPr lang="fr-FR" sz="900" b="1" i="1" dirty="0" err="1" smtClean="0">
                <a:latin typeface="Arial" panose="020B0604020202020204" pitchFamily="34" charset="0"/>
                <a:cs typeface="Arial" panose="020B0604020202020204" pitchFamily="34" charset="0"/>
              </a:rPr>
              <a:t>metrics</a:t>
            </a:r>
            <a:r>
              <a:rPr lang="fr-FR" sz="900" b="1" dirty="0" smtClean="0">
                <a:latin typeface="Arial" panose="020B0604020202020204" pitchFamily="34" charset="0"/>
                <a:cs typeface="Arial" panose="020B0604020202020204" pitchFamily="34" charset="0"/>
              </a:rPr>
              <a:t> » </a:t>
            </a:r>
            <a:r>
              <a:rPr lang="fr-FR" sz="900" dirty="0" smtClean="0">
                <a:latin typeface="Arial" panose="020B0604020202020204" pitchFamily="34" charset="0"/>
                <a:cs typeface="Arial" panose="020B0604020202020204" pitchFamily="34" charset="0"/>
              </a:rPr>
              <a:t>? cf. </a:t>
            </a:r>
            <a:r>
              <a:rPr lang="en-US" sz="900" dirty="0" smtClean="0">
                <a:latin typeface="Arial" panose="020B0604020202020204" pitchFamily="34" charset="0"/>
                <a:cs typeface="Arial" panose="020B0604020202020204" pitchFamily="34" charset="0"/>
              </a:rPr>
              <a:t>Alex </a:t>
            </a:r>
            <a:r>
              <a:rPr lang="en-US" sz="900" dirty="0" err="1" smtClean="0">
                <a:latin typeface="Arial" panose="020B0604020202020204" pitchFamily="34" charset="0"/>
                <a:cs typeface="Arial" panose="020B0604020202020204" pitchFamily="34" charset="0"/>
              </a:rPr>
              <a:t>Rushforth</a:t>
            </a:r>
            <a:r>
              <a:rPr lang="en-US" sz="900" dirty="0" smtClean="0">
                <a:latin typeface="Arial" panose="020B0604020202020204" pitchFamily="34" charset="0"/>
                <a:cs typeface="Arial" panose="020B0604020202020204" pitchFamily="34" charset="0"/>
              </a:rPr>
              <a:t>. « The Facebook-</a:t>
            </a:r>
            <a:r>
              <a:rPr lang="en-US" sz="900" dirty="0" err="1" smtClean="0">
                <a:latin typeface="Arial" panose="020B0604020202020204" pitchFamily="34" charset="0"/>
                <a:cs typeface="Arial" panose="020B0604020202020204" pitchFamily="34" charset="0"/>
              </a:rPr>
              <a:t>ization</a:t>
            </a:r>
            <a:r>
              <a:rPr lang="en-US" sz="900" dirty="0" smtClean="0">
                <a:latin typeface="Arial" panose="020B0604020202020204" pitchFamily="34" charset="0"/>
                <a:cs typeface="Arial" panose="020B0604020202020204" pitchFamily="34" charset="0"/>
              </a:rPr>
              <a:t> of academic reputation ? ». </a:t>
            </a:r>
            <a:r>
              <a:rPr lang="en-US" sz="900" i="1" dirty="0" smtClean="0">
                <a:latin typeface="Arial" panose="020B0604020202020204" pitchFamily="34" charset="0"/>
                <a:cs typeface="Arial" panose="020B0604020202020204" pitchFamily="34" charset="0"/>
              </a:rPr>
              <a:t>The citation culture</a:t>
            </a:r>
            <a:r>
              <a:rPr lang="en-US" sz="900" dirty="0" smtClean="0">
                <a:latin typeface="Arial" panose="020B0604020202020204" pitchFamily="34" charset="0"/>
                <a:cs typeface="Arial" panose="020B0604020202020204" pitchFamily="34" charset="0"/>
              </a:rPr>
              <a:t>. 28/10/2015, https://citationculture.wordpress.com/2015/10/28/the-facebook-ization-of-academic-reputation/. </a:t>
            </a:r>
            <a:endParaRPr lang="fr-FR" sz="900" dirty="0" smtClean="0">
              <a:latin typeface="Arial" panose="020B0604020202020204" pitchFamily="34" charset="0"/>
              <a:cs typeface="Arial" panose="020B0604020202020204" pitchFamily="34" charset="0"/>
            </a:endParaRPr>
          </a:p>
          <a:p>
            <a:pPr marL="257174" indent="-171450">
              <a:buFontTx/>
              <a:buChar char="-"/>
            </a:pPr>
            <a:endParaRPr lang="fr-FR" sz="850" dirty="0"/>
          </a:p>
          <a:p>
            <a:pPr marL="0" indent="0"/>
            <a:endParaRPr lang="fr-FR" sz="850" b="1" dirty="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54</a:t>
            </a:fld>
            <a:endParaRPr lang="fr-FR"/>
          </a:p>
        </p:txBody>
      </p:sp>
    </p:spTree>
    <p:extLst>
      <p:ext uri="{BB962C8B-B14F-4D97-AF65-F5344CB8AC3E}">
        <p14:creationId xmlns:p14="http://schemas.microsoft.com/office/powerpoint/2010/main" val="4038476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Problème</a:t>
            </a:r>
            <a:r>
              <a:rPr lang="fr-FR" baseline="0" dirty="0" smtClean="0"/>
              <a:t> 4 : </a:t>
            </a:r>
            <a:r>
              <a:rPr lang="fr-FR" b="1" baseline="0" dirty="0" smtClean="0"/>
              <a:t>danger d’une reconnaissance institutionnelle</a:t>
            </a:r>
          </a:p>
          <a:p>
            <a:pPr marL="0" indent="0"/>
            <a:r>
              <a:rPr lang="fr-FR" baseline="0" dirty="0" smtClean="0"/>
              <a:t>Référence : https://twitter.com/agricolabs/status/687561570306637824</a:t>
            </a:r>
            <a:br>
              <a:rPr lang="fr-FR" baseline="0" dirty="0" smtClean="0"/>
            </a:br>
            <a:r>
              <a:rPr lang="fr-FR" baseline="0" dirty="0" smtClean="0"/>
              <a:t>Cf</a:t>
            </a:r>
            <a:r>
              <a:rPr lang="fr-FR" dirty="0" smtClean="0"/>
              <a:t>. Enrique </a:t>
            </a:r>
            <a:r>
              <a:rPr lang="fr-FR" dirty="0" err="1" smtClean="0"/>
              <a:t>Orduna-Malea</a:t>
            </a:r>
            <a:r>
              <a:rPr lang="fr-FR" dirty="0" smtClean="0"/>
              <a:t> et al. « </a:t>
            </a:r>
            <a:r>
              <a:rPr lang="en-US" dirty="0"/>
              <a:t>Do ResearchGate Scores create ghost academic </a:t>
            </a:r>
            <a:r>
              <a:rPr lang="en-US" dirty="0" smtClean="0"/>
              <a:t>reputations</a:t>
            </a:r>
            <a:r>
              <a:rPr lang="fr-FR" dirty="0" smtClean="0"/>
              <a:t>? ». </a:t>
            </a:r>
            <a:r>
              <a:rPr lang="fr-FR" i="1" dirty="0" err="1" smtClean="0"/>
              <a:t>Scientometrics</a:t>
            </a:r>
            <a:r>
              <a:rPr lang="fr-FR" i="1" dirty="0" smtClean="0"/>
              <a:t>. </a:t>
            </a:r>
            <a:r>
              <a:rPr lang="fr-FR" dirty="0" smtClean="0"/>
              <a:t>28/04/2017. [en ligne]. </a:t>
            </a:r>
            <a:r>
              <a:rPr lang="fr-FR" dirty="0"/>
              <a:t>Disponible sur : https://link.springer.com/article/10.1007/s11192-017-2396-9/fulltext.html</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55</a:t>
            </a:fld>
            <a:endParaRPr lang="fr-FR" dirty="0"/>
          </a:p>
        </p:txBody>
      </p:sp>
    </p:spTree>
    <p:extLst>
      <p:ext uri="{BB962C8B-B14F-4D97-AF65-F5344CB8AC3E}">
        <p14:creationId xmlns:p14="http://schemas.microsoft.com/office/powerpoint/2010/main" val="22866789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marR="0" indent="-92075" algn="l" defTabSz="914400" rtl="0" eaLnBrk="1" fontAlgn="auto" latinLnBrk="0" hangingPunct="1">
              <a:lnSpc>
                <a:spcPct val="100000"/>
              </a:lnSpc>
              <a:spcBef>
                <a:spcPts val="0"/>
              </a:spcBef>
              <a:spcAft>
                <a:spcPts val="0"/>
              </a:spcAft>
              <a:buClrTx/>
              <a:buSzTx/>
              <a:buFontTx/>
              <a:buNone/>
              <a:tabLst/>
              <a:defRPr/>
            </a:pPr>
            <a:r>
              <a:rPr lang="fr-FR" sz="1000" dirty="0" smtClean="0"/>
              <a:t>Références : </a:t>
            </a:r>
            <a:r>
              <a:rPr lang="fr-FR" sz="1000" dirty="0" err="1" smtClean="0"/>
              <a:t>JoséAngelGarcíaLanda</a:t>
            </a:r>
            <a:r>
              <a:rPr lang="fr-FR" sz="1000" dirty="0" smtClean="0"/>
              <a:t>, https://www.flickr.com/photos/garciala/37329238284/in/photostream/ et </a:t>
            </a:r>
            <a:r>
              <a:rPr lang="fr-FR" sz="1000" dirty="0" err="1" smtClean="0"/>
              <a:t>Björn</a:t>
            </a:r>
            <a:r>
              <a:rPr lang="fr-FR" sz="1000" dirty="0" smtClean="0"/>
              <a:t> </a:t>
            </a:r>
            <a:r>
              <a:rPr lang="fr-FR" sz="1000" dirty="0" err="1" smtClean="0"/>
              <a:t>Hammarfelt</a:t>
            </a:r>
            <a:r>
              <a:rPr lang="fr-FR" sz="1000" dirty="0" smtClean="0"/>
              <a:t>, Sarah de </a:t>
            </a:r>
            <a:r>
              <a:rPr lang="fr-FR" sz="1000" dirty="0" err="1" smtClean="0"/>
              <a:t>Rijcke</a:t>
            </a:r>
            <a:r>
              <a:rPr lang="fr-FR" sz="1000" dirty="0" smtClean="0"/>
              <a:t>, Alex </a:t>
            </a:r>
            <a:r>
              <a:rPr lang="fr-FR" sz="1000" dirty="0" err="1" smtClean="0"/>
              <a:t>Rushforth</a:t>
            </a:r>
            <a:r>
              <a:rPr lang="fr-FR" sz="1000" dirty="0" smtClean="0"/>
              <a:t>, Iris </a:t>
            </a:r>
            <a:r>
              <a:rPr lang="fr-FR" sz="1000" dirty="0" err="1" smtClean="0"/>
              <a:t>Wallenburg</a:t>
            </a:r>
            <a:r>
              <a:rPr lang="fr-FR" sz="1000" dirty="0" smtClean="0"/>
              <a:t> and Roland Bal. « </a:t>
            </a:r>
            <a:r>
              <a:rPr lang="en-US" sz="1000" dirty="0" smtClean="0"/>
              <a:t>Advancing to the next level: the quantified self and the gamification of academic research through social networks</a:t>
            </a:r>
            <a:r>
              <a:rPr lang="fr-FR" sz="1000" dirty="0" smtClean="0"/>
              <a:t> ». </a:t>
            </a:r>
            <a:r>
              <a:rPr lang="fr-FR" sz="1000" i="1" dirty="0" smtClean="0"/>
              <a:t>LES impact blog. </a:t>
            </a:r>
            <a:r>
              <a:rPr lang="fr-FR" sz="1000" i="0" dirty="0" smtClean="0"/>
              <a:t>15/05/2017. [en ligne]. Disponible sur : http://blogs.lse.ac.uk/impactofsocialsciences/2017/05/15/advancing-to-the-next-level-the-quantified-self-and-the-gamification-of-academic-research-through-social-networks/</a:t>
            </a:r>
          </a:p>
          <a:p>
            <a:pPr marL="92075" marR="0" indent="-92075" algn="l" defTabSz="914400" rtl="0" eaLnBrk="1" fontAlgn="auto" latinLnBrk="0" hangingPunct="1">
              <a:lnSpc>
                <a:spcPct val="100000"/>
              </a:lnSpc>
              <a:spcBef>
                <a:spcPts val="0"/>
              </a:spcBef>
              <a:spcAft>
                <a:spcPts val="0"/>
              </a:spcAft>
              <a:buClrTx/>
              <a:buSzTx/>
              <a:buFontTx/>
              <a:buNone/>
              <a:tabLst/>
              <a:defRPr/>
            </a:pPr>
            <a:endParaRPr lang="fr-FR" sz="1000"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1000" dirty="0" smtClean="0"/>
              <a:t>Problème 5 : </a:t>
            </a:r>
            <a:r>
              <a:rPr lang="fr-FR" sz="1000" b="1" dirty="0" err="1" smtClean="0"/>
              <a:t>gamification</a:t>
            </a:r>
            <a:r>
              <a:rPr lang="fr-FR" sz="1000" b="1" baseline="0" dirty="0" smtClean="0"/>
              <a:t> de la science</a:t>
            </a:r>
            <a:endParaRPr lang="fr-FR" sz="1000" b="1" i="1"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56</a:t>
            </a:fld>
            <a:endParaRPr lang="fr-FR" dirty="0"/>
          </a:p>
        </p:txBody>
      </p:sp>
    </p:spTree>
    <p:extLst>
      <p:ext uri="{BB962C8B-B14F-4D97-AF65-F5344CB8AC3E}">
        <p14:creationId xmlns:p14="http://schemas.microsoft.com/office/powerpoint/2010/main" val="30145282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dirty="0"/>
              <a:t>- Enjeux pour le chercheur</a:t>
            </a:r>
          </a:p>
          <a:p>
            <a:pPr marL="0" indent="0"/>
            <a:r>
              <a:rPr lang="fr-FR" dirty="0" smtClean="0"/>
              <a:t>- Enjeux pour la science</a:t>
            </a:r>
          </a:p>
          <a:p>
            <a:pPr marL="0" indent="0"/>
            <a:r>
              <a:rPr lang="fr-FR" dirty="0" smtClean="0"/>
              <a:t>- Enjeux pour les institutions</a:t>
            </a:r>
          </a:p>
          <a:p>
            <a:pPr marL="0" indent="0"/>
            <a:r>
              <a:rPr lang="fr-FR" dirty="0" smtClean="0"/>
              <a:t>- Enjeux pour les professionnels de l’information</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solidFill>
                  <a:prstClr val="black"/>
                </a:solidFill>
              </a:rPr>
              <a:pPr/>
              <a:t>57</a:t>
            </a:fld>
            <a:endParaRPr lang="fr-FR">
              <a:solidFill>
                <a:prstClr val="black"/>
              </a:solidFill>
            </a:endParaRPr>
          </a:p>
        </p:txBody>
      </p:sp>
    </p:spTree>
    <p:extLst>
      <p:ext uri="{BB962C8B-B14F-4D97-AF65-F5344CB8AC3E}">
        <p14:creationId xmlns:p14="http://schemas.microsoft.com/office/powerpoint/2010/main" val="1525476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smtClean="0"/>
              <a:t>Référence</a:t>
            </a:r>
            <a:r>
              <a:rPr lang="fr-FR" b="0" baseline="0" dirty="0" smtClean="0"/>
              <a:t> : David Matthews, 2016, https://www.timeshighereducation.com/features/do-academic-social-networks-share-academics-interests</a:t>
            </a:r>
            <a:endParaRPr lang="fr-FR" b="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58</a:t>
            </a:fld>
            <a:endParaRPr lang="fr-FR"/>
          </a:p>
        </p:txBody>
      </p:sp>
    </p:spTree>
    <p:extLst>
      <p:ext uri="{BB962C8B-B14F-4D97-AF65-F5344CB8AC3E}">
        <p14:creationId xmlns:p14="http://schemas.microsoft.com/office/powerpoint/2010/main" val="39496409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sz="800" dirty="0"/>
              <a:t>Références : </a:t>
            </a:r>
            <a:r>
              <a:rPr lang="da-DK" sz="800" dirty="0"/>
              <a:t>S. Vignier et al.,  2014, http://couperin.org/images/stories/openaire/Couperin_RSDR%20et%20OA_Etude%20exploratoire_2014.pdf </a:t>
            </a:r>
            <a:r>
              <a:rPr lang="fr-FR" sz="800" dirty="0"/>
              <a:t>; à compléter par A. </a:t>
            </a:r>
            <a:r>
              <a:rPr lang="fr-FR" sz="800" dirty="0" err="1"/>
              <a:t>Gruzd</a:t>
            </a:r>
            <a:r>
              <a:rPr lang="fr-FR" sz="800" dirty="0"/>
              <a:t>, M. </a:t>
            </a:r>
            <a:r>
              <a:rPr lang="fr-FR" sz="800" dirty="0" err="1"/>
              <a:t>Goertzen</a:t>
            </a:r>
            <a:r>
              <a:rPr lang="fr-FR" sz="800" dirty="0"/>
              <a:t> et P. Mai, 2012, http://socialmedialab.ca/?p=4308 </a:t>
            </a:r>
          </a:p>
          <a:p>
            <a:pPr marL="0" indent="0"/>
            <a:endParaRPr lang="fr-FR" baseline="0" dirty="0" smtClean="0"/>
          </a:p>
          <a:p>
            <a:pPr marL="0" indent="0"/>
            <a:r>
              <a:rPr lang="fr-FR" baseline="0" dirty="0" smtClean="0"/>
              <a:t>4 axes, et ce, </a:t>
            </a:r>
            <a:r>
              <a:rPr lang="fr-FR" b="1" baseline="0" dirty="0" smtClean="0"/>
              <a:t>quelle que soit, globalement, la discipline </a:t>
            </a:r>
            <a:r>
              <a:rPr lang="fr-FR" baseline="0" dirty="0" smtClean="0"/>
              <a:t>:</a:t>
            </a:r>
          </a:p>
          <a:p>
            <a:pPr marL="171447" indent="-82548">
              <a:buFontTx/>
              <a:buChar char="-"/>
            </a:pPr>
            <a:r>
              <a:rPr lang="fr-FR" baseline="0" dirty="0" smtClean="0"/>
              <a:t>crédibilité de l’information et des échanges</a:t>
            </a:r>
          </a:p>
          <a:p>
            <a:pPr marL="171447" indent="-82548">
              <a:buFontTx/>
              <a:buChar char="-"/>
            </a:pPr>
            <a:r>
              <a:rPr lang="fr-FR" baseline="0" dirty="0" smtClean="0"/>
              <a:t>difficultés de gérer l’information</a:t>
            </a:r>
          </a:p>
          <a:p>
            <a:pPr marL="171447" indent="-82548">
              <a:buFontTx/>
              <a:buChar char="-"/>
            </a:pPr>
            <a:r>
              <a:rPr lang="fr-FR" baseline="0" dirty="0" smtClean="0"/>
              <a:t>manque de services</a:t>
            </a:r>
          </a:p>
          <a:p>
            <a:pPr marL="171447" indent="-82548">
              <a:buFontTx/>
              <a:buChar char="-"/>
            </a:pPr>
            <a:r>
              <a:rPr lang="fr-FR" baseline="0" dirty="0" smtClean="0"/>
              <a:t>manque de clarté sur la politique des données</a:t>
            </a:r>
          </a:p>
          <a:p>
            <a:pPr marL="0" indent="0"/>
            <a:endParaRPr lang="fr-FR" baseline="0" dirty="0" smtClean="0"/>
          </a:p>
          <a:p>
            <a:pPr marL="0" indent="0"/>
            <a:r>
              <a:rPr lang="fr-FR" baseline="0" dirty="0" smtClean="0"/>
              <a:t> Questions à prendre en compte dans le </a:t>
            </a:r>
            <a:r>
              <a:rPr lang="fr-FR" b="1" u="none" baseline="0" dirty="0" smtClean="0"/>
              <a:t>métier de chercheur</a:t>
            </a:r>
            <a:r>
              <a:rPr lang="fr-FR" baseline="0" dirty="0" smtClean="0"/>
              <a:t> : </a:t>
            </a:r>
          </a:p>
          <a:p>
            <a:pPr marL="182560" lvl="1" indent="-90486">
              <a:buFontTx/>
              <a:buChar char="-"/>
            </a:pPr>
            <a:r>
              <a:rPr lang="fr-FR" sz="900" dirty="0">
                <a:latin typeface="Arial" panose="020B0604020202020204" pitchFamily="34" charset="0"/>
                <a:cs typeface="Arial" panose="020B0604020202020204" pitchFamily="34" charset="0"/>
              </a:rPr>
              <a:t>veille sur ces questions, sur les nouveaux outils</a:t>
            </a:r>
          </a:p>
          <a:p>
            <a:pPr marL="182560" lvl="1" indent="-90486">
              <a:buFontTx/>
              <a:buChar char="-"/>
            </a:pPr>
            <a:r>
              <a:rPr lang="fr-FR" sz="900" dirty="0">
                <a:latin typeface="Arial" panose="020B0604020202020204" pitchFamily="34" charset="0"/>
                <a:cs typeface="Arial" panose="020B0604020202020204" pitchFamily="34" charset="0"/>
              </a:rPr>
              <a:t>importance de s’y investir ?</a:t>
            </a:r>
          </a:p>
          <a:p>
            <a:pPr marL="182560" lvl="1" indent="-90486">
              <a:buFontTx/>
              <a:buChar char="-"/>
            </a:pPr>
            <a:r>
              <a:rPr lang="fr-FR" sz="900" b="1" dirty="0">
                <a:latin typeface="Arial" panose="020B0604020202020204" pitchFamily="34" charset="0"/>
                <a:cs typeface="Arial" panose="020B0604020202020204" pitchFamily="34" charset="0"/>
              </a:rPr>
              <a:t>intérêt réel</a:t>
            </a:r>
            <a:r>
              <a:rPr lang="fr-FR" sz="900" dirty="0">
                <a:latin typeface="Arial" panose="020B0604020202020204" pitchFamily="34" charset="0"/>
                <a:cs typeface="Arial" panose="020B0604020202020204" pitchFamily="34" charset="0"/>
              </a:rPr>
              <a:t> pour le chercheur et sa recherche : retours académiques et professionnels surtout grâce à sollicitations pour des travaux, des colloques, etc. : « Le cercle vertueux procuré par la « présence Web2.0 » des scientifiques sur le net ne se traduit-il pas essentiellement par un certain nombre d’invitations, de sollicitations à des conférences et à l’écriture d’articles, ces effets positifs participent-ils au renouvellement du débat d’idées ? » (</a:t>
            </a:r>
            <a:r>
              <a:rPr lang="fr-FR" sz="800" dirty="0">
                <a:latin typeface="Arial" panose="020B0604020202020204" pitchFamily="34" charset="0"/>
                <a:cs typeface="Arial" panose="020B0604020202020204" pitchFamily="34" charset="0"/>
              </a:rPr>
              <a:t>Evelyne </a:t>
            </a:r>
            <a:r>
              <a:rPr lang="fr-FR" sz="800" dirty="0" err="1">
                <a:latin typeface="Arial" panose="020B0604020202020204" pitchFamily="34" charset="0"/>
                <a:cs typeface="Arial" panose="020B0604020202020204" pitchFamily="34" charset="0"/>
              </a:rPr>
              <a:t>Broudoux</a:t>
            </a:r>
            <a:r>
              <a:rPr lang="fr-FR" sz="800" dirty="0">
                <a:latin typeface="Arial" panose="020B0604020202020204" pitchFamily="34" charset="0"/>
                <a:cs typeface="Arial" panose="020B0604020202020204" pitchFamily="34" charset="0"/>
              </a:rPr>
              <a:t> et Ghislaine </a:t>
            </a:r>
            <a:r>
              <a:rPr lang="fr-FR" sz="800" dirty="0" err="1">
                <a:latin typeface="Arial" panose="020B0604020202020204" pitchFamily="34" charset="0"/>
                <a:cs typeface="Arial" panose="020B0604020202020204" pitchFamily="34" charset="0"/>
              </a:rPr>
              <a:t>Chartron</a:t>
            </a:r>
            <a:r>
              <a:rPr lang="fr-FR" sz="800" dirty="0">
                <a:latin typeface="Arial" panose="020B0604020202020204" pitchFamily="34" charset="0"/>
                <a:cs typeface="Arial" panose="020B0604020202020204" pitchFamily="34" charset="0"/>
              </a:rPr>
              <a:t>. « La communication scientifique face au Web2.0 : Premiers constats et analyse ». In </a:t>
            </a:r>
            <a:r>
              <a:rPr lang="fr-FR" sz="800" i="1" dirty="0">
                <a:latin typeface="Arial" panose="020B0604020202020204" pitchFamily="34" charset="0"/>
                <a:cs typeface="Arial" panose="020B0604020202020204" pitchFamily="34" charset="0"/>
              </a:rPr>
              <a:t>H2PTM'09 - Rétrospective et perspective - 1989-2009</a:t>
            </a:r>
            <a:r>
              <a:rPr lang="fr-FR" sz="800" dirty="0">
                <a:latin typeface="Arial" panose="020B0604020202020204" pitchFamily="34" charset="0"/>
                <a:cs typeface="Arial" panose="020B0604020202020204" pitchFamily="34" charset="0"/>
              </a:rPr>
              <a:t>. 14 p. Version auteur disponible sur : http://archivesic.ccsd.cnrs.fr/sic_00424826/fr) </a:t>
            </a:r>
          </a:p>
          <a:p>
            <a:pPr rtl="0"/>
            <a:endParaRPr lang="fr-FR" kern="1200" baseline="0" dirty="0" smtClean="0">
              <a:solidFill>
                <a:schemeClr val="tx1"/>
              </a:solidFill>
              <a:effectLst/>
            </a:endParaRP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59</a:t>
            </a:fld>
            <a:endParaRPr lang="fr-FR"/>
          </a:p>
        </p:txBody>
      </p:sp>
    </p:spTree>
    <p:extLst>
      <p:ext uri="{BB962C8B-B14F-4D97-AF65-F5344CB8AC3E}">
        <p14:creationId xmlns:p14="http://schemas.microsoft.com/office/powerpoint/2010/main" val="34987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00" b="1" dirty="0" smtClean="0"/>
              <a:t>« </a:t>
            </a:r>
            <a:r>
              <a:rPr lang="fr-FR" sz="900" b="1" dirty="0" err="1" smtClean="0"/>
              <a:t>Googlisation</a:t>
            </a:r>
            <a:r>
              <a:rPr lang="fr-FR" sz="900" b="1" dirty="0" smtClean="0"/>
              <a:t> » croissante des profils</a:t>
            </a:r>
            <a:r>
              <a:rPr lang="fr-FR" sz="900" dirty="0" smtClean="0"/>
              <a:t> de candidats </a:t>
            </a:r>
            <a:r>
              <a:rPr lang="fr-FR" sz="950" kern="1200" dirty="0" smtClean="0">
                <a:solidFill>
                  <a:schemeClr val="tx1"/>
                </a:solidFill>
                <a:effectLst/>
                <a:latin typeface="Arial" panose="020B0604020202020204" pitchFamily="34" charset="0"/>
                <a:ea typeface="+mn-ea"/>
                <a:cs typeface="Arial" panose="020B0604020202020204" pitchFamily="34" charset="0"/>
              </a:rPr>
              <a:t>(prise de renseignements, vérification de candidatures, recherche de projets et de collaborations…)</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950" kern="1200" dirty="0" smtClean="0">
                <a:solidFill>
                  <a:schemeClr val="tx1"/>
                </a:solidFill>
                <a:effectLst/>
                <a:latin typeface="Arial" panose="020B0604020202020204" pitchFamily="34" charset="0"/>
                <a:ea typeface="+mn-ea"/>
                <a:cs typeface="Arial" panose="020B0604020202020204" pitchFamily="34" charset="0"/>
              </a:rPr>
              <a:t>Existence déjà de </a:t>
            </a:r>
            <a:r>
              <a:rPr lang="fr-FR" sz="950" b="1" kern="1200" dirty="0" smtClean="0">
                <a:solidFill>
                  <a:schemeClr val="tx1"/>
                </a:solidFill>
                <a:effectLst/>
                <a:latin typeface="Arial" panose="020B0604020202020204" pitchFamily="34" charset="0"/>
                <a:ea typeface="+mn-ea"/>
                <a:cs typeface="Arial" panose="020B0604020202020204" pitchFamily="34" charset="0"/>
              </a:rPr>
              <a:t>traces professionnelles </a:t>
            </a:r>
            <a:r>
              <a:rPr lang="fr-FR" sz="950" kern="1200" dirty="0" smtClean="0">
                <a:solidFill>
                  <a:schemeClr val="tx1"/>
                </a:solidFill>
                <a:effectLst/>
                <a:latin typeface="Arial" panose="020B0604020202020204" pitchFamily="34" charset="0"/>
                <a:ea typeface="+mn-ea"/>
                <a:cs typeface="Arial" panose="020B0604020202020204" pitchFamily="34" charset="0"/>
              </a:rPr>
              <a:t>(page de laboratoire, liste de participants à un colloque, site theses.fr ou bases de données bibliographiques…)</a:t>
            </a:r>
          </a:p>
          <a:p>
            <a:pPr marL="450850" indent="-169863">
              <a:buFont typeface="Wingdings"/>
              <a:buChar char="à"/>
            </a:pPr>
            <a:r>
              <a:rPr lang="fr-FR" sz="900" b="1" dirty="0" smtClean="0">
                <a:sym typeface="Wingdings" panose="05000000000000000000" pitchFamily="2" charset="2"/>
              </a:rPr>
              <a:t>être visible</a:t>
            </a:r>
            <a:r>
              <a:rPr lang="fr-FR" sz="900" b="1" baseline="0" dirty="0" smtClean="0">
                <a:sym typeface="Wingdings" panose="05000000000000000000" pitchFamily="2" charset="2"/>
              </a:rPr>
              <a:t> sur internet (</a:t>
            </a:r>
            <a:r>
              <a:rPr lang="fr-FR" sz="900" b="1" i="1" baseline="0" dirty="0" smtClean="0">
                <a:sym typeface="Wingdings" panose="05000000000000000000" pitchFamily="2" charset="2"/>
              </a:rPr>
              <a:t>e-</a:t>
            </a:r>
            <a:r>
              <a:rPr lang="fr-FR" sz="900" b="1" i="1" baseline="0" dirty="0" err="1" smtClean="0">
                <a:sym typeface="Wingdings" panose="05000000000000000000" pitchFamily="2" charset="2"/>
              </a:rPr>
              <a:t>reputation</a:t>
            </a:r>
            <a:r>
              <a:rPr lang="fr-FR" sz="900" b="1" baseline="0" dirty="0" smtClean="0">
                <a:sym typeface="Wingdings" panose="05000000000000000000" pitchFamily="2" charset="2"/>
              </a:rPr>
              <a:t>)</a:t>
            </a:r>
            <a:endParaRPr lang="fr-FR" sz="900" dirty="0" smtClean="0">
              <a:sym typeface="Wingdings" panose="05000000000000000000" pitchFamily="2" charset="2"/>
            </a:endParaRPr>
          </a:p>
          <a:p>
            <a:pPr lvl="1"/>
            <a:r>
              <a:rPr lang="fr-FR" sz="900" dirty="0" smtClean="0">
                <a:latin typeface="Arial" panose="020B0604020202020204" pitchFamily="34" charset="0"/>
                <a:cs typeface="Arial" panose="020B0604020202020204" pitchFamily="34" charset="0"/>
                <a:sym typeface="Wingdings" panose="05000000000000000000" pitchFamily="2" charset="2"/>
              </a:rPr>
              <a:t>- pas de </a:t>
            </a:r>
            <a:r>
              <a:rPr lang="fr-FR" sz="900" b="1" dirty="0" smtClean="0">
                <a:latin typeface="Arial" panose="020B0604020202020204" pitchFamily="34" charset="0"/>
                <a:cs typeface="Arial" panose="020B0604020202020204" pitchFamily="34" charset="0"/>
                <a:sym typeface="Wingdings" panose="05000000000000000000" pitchFamily="2" charset="2"/>
              </a:rPr>
              <a:t>vide</a:t>
            </a:r>
            <a:r>
              <a:rPr lang="fr-FR" sz="900" dirty="0" smtClean="0">
                <a:latin typeface="Arial" panose="020B0604020202020204" pitchFamily="34" charset="0"/>
                <a:cs typeface="Arial" panose="020B0604020202020204" pitchFamily="34" charset="0"/>
                <a:sym typeface="Wingdings" panose="05000000000000000000" pitchFamily="2" charset="2"/>
              </a:rPr>
              <a:t> lors d’une requête sur son nom : être trouvé facilement et de manière univoque (limiter</a:t>
            </a:r>
            <a:r>
              <a:rPr lang="fr-FR" sz="900" baseline="0" dirty="0" smtClean="0">
                <a:latin typeface="Arial" panose="020B0604020202020204" pitchFamily="34" charset="0"/>
                <a:cs typeface="Arial" panose="020B0604020202020204" pitchFamily="34" charset="0"/>
                <a:sym typeface="Wingdings" panose="05000000000000000000" pitchFamily="2" charset="2"/>
              </a:rPr>
              <a:t> l’homonymie)</a:t>
            </a:r>
            <a:r>
              <a:rPr lang="fr-FR" sz="900" dirty="0" smtClean="0">
                <a:latin typeface="Arial" panose="020B0604020202020204" pitchFamily="34" charset="0"/>
                <a:cs typeface="Arial" panose="020B0604020202020204" pitchFamily="34" charset="0"/>
                <a:sym typeface="Wingdings" panose="05000000000000000000" pitchFamily="2" charset="2"/>
              </a:rPr>
              <a:t>, avec des</a:t>
            </a:r>
            <a:r>
              <a:rPr lang="fr-FR" sz="900" baseline="0" dirty="0" smtClean="0">
                <a:latin typeface="Arial" panose="020B0604020202020204" pitchFamily="34" charset="0"/>
                <a:cs typeface="Arial" panose="020B0604020202020204" pitchFamily="34" charset="0"/>
                <a:sym typeface="Wingdings" panose="05000000000000000000" pitchFamily="2" charset="2"/>
              </a:rPr>
              <a:t> informations à jour</a:t>
            </a:r>
            <a:endParaRPr lang="fr-FR" sz="900" dirty="0" smtClean="0">
              <a:latin typeface="Arial" panose="020B0604020202020204" pitchFamily="34" charset="0"/>
              <a:cs typeface="Arial" panose="020B0604020202020204" pitchFamily="34" charset="0"/>
              <a:sym typeface="Wingdings" panose="05000000000000000000" pitchFamily="2" charset="2"/>
            </a:endParaRPr>
          </a:p>
          <a:p>
            <a:pPr marL="266700" lvl="1" indent="-174625"/>
            <a:r>
              <a:rPr lang="fr-FR" sz="900" dirty="0" smtClean="0">
                <a:latin typeface="Arial" panose="020B0604020202020204" pitchFamily="34" charset="0"/>
                <a:cs typeface="Arial" panose="020B0604020202020204" pitchFamily="34" charset="0"/>
              </a:rPr>
              <a:t>- assurer un bon référencement sur les moteurs de recherche tout en faisant descendre les mauvais résultats dans la liste de résultats du moteur, et</a:t>
            </a:r>
            <a:r>
              <a:rPr lang="fr-FR" sz="900" baseline="0" dirty="0" smtClean="0">
                <a:latin typeface="Arial" panose="020B0604020202020204" pitchFamily="34" charset="0"/>
                <a:cs typeface="Arial" panose="020B0604020202020204" pitchFamily="34" charset="0"/>
              </a:rPr>
              <a:t> être notamment </a:t>
            </a:r>
            <a:r>
              <a:rPr lang="fr-FR" sz="900" dirty="0" smtClean="0">
                <a:latin typeface="Arial" panose="020B0604020202020204" pitchFamily="34" charset="0"/>
                <a:cs typeface="Arial" panose="020B0604020202020204" pitchFamily="34" charset="0"/>
              </a:rPr>
              <a:t>mieux visible sur les </a:t>
            </a:r>
            <a:r>
              <a:rPr lang="fr-FR" sz="900" b="1" dirty="0" smtClean="0">
                <a:latin typeface="Arial" panose="020B0604020202020204" pitchFamily="34" charset="0"/>
                <a:cs typeface="Arial" panose="020B0604020202020204" pitchFamily="34" charset="0"/>
              </a:rPr>
              <a:t>outils académiques </a:t>
            </a:r>
            <a:r>
              <a:rPr lang="fr-FR" sz="900" dirty="0" smtClean="0">
                <a:latin typeface="Arial" panose="020B0604020202020204" pitchFamily="34" charset="0"/>
                <a:cs typeface="Arial" panose="020B0604020202020204" pitchFamily="34" charset="0"/>
              </a:rPr>
              <a:t>(ex. : Google </a:t>
            </a:r>
            <a:r>
              <a:rPr lang="fr-FR" sz="900" dirty="0" err="1" smtClean="0">
                <a:latin typeface="Arial" panose="020B0604020202020204" pitchFamily="34" charset="0"/>
                <a:cs typeface="Arial" panose="020B0604020202020204" pitchFamily="34" charset="0"/>
              </a:rPr>
              <a:t>Scholar</a:t>
            </a:r>
            <a:r>
              <a:rPr lang="fr-FR" sz="900" dirty="0" smtClean="0">
                <a:latin typeface="Arial" panose="020B0604020202020204" pitchFamily="34" charset="0"/>
                <a:cs typeface="Arial" panose="020B0604020202020204" pitchFamily="34" charset="0"/>
              </a:rPr>
              <a:t>)</a:t>
            </a:r>
          </a:p>
          <a:p>
            <a:pPr marL="266700" lvl="1" indent="-174625"/>
            <a:r>
              <a:rPr lang="fr-FR" sz="900" dirty="0" smtClean="0">
                <a:latin typeface="Arial" panose="020B0604020202020204" pitchFamily="34" charset="0"/>
                <a:cs typeface="Arial" panose="020B0604020202020204" pitchFamily="34" charset="0"/>
              </a:rPr>
              <a:t>- créer une identité numérique « </a:t>
            </a:r>
            <a:r>
              <a:rPr lang="fr-FR" sz="900" b="1" dirty="0" smtClean="0">
                <a:latin typeface="Arial" panose="020B0604020202020204" pitchFamily="34" charset="0"/>
                <a:cs typeface="Arial" panose="020B0604020202020204" pitchFamily="34" charset="0"/>
              </a:rPr>
              <a:t>positive</a:t>
            </a:r>
            <a:r>
              <a:rPr lang="fr-FR" sz="900" dirty="0" smtClean="0">
                <a:latin typeface="Arial" panose="020B0604020202020204" pitchFamily="34" charset="0"/>
                <a:cs typeface="Arial" panose="020B0604020202020204" pitchFamily="34" charset="0"/>
              </a:rPr>
              <a:t> » : ce qu’on a envie de montrer de soi (</a:t>
            </a:r>
            <a:r>
              <a:rPr lang="fr-FR" sz="900" b="1" i="1" dirty="0" err="1" smtClean="0">
                <a:latin typeface="Arial" panose="020B0604020202020204" pitchFamily="34" charset="0"/>
                <a:cs typeface="Arial" panose="020B0604020202020204" pitchFamily="34" charset="0"/>
              </a:rPr>
              <a:t>personal</a:t>
            </a:r>
            <a:r>
              <a:rPr lang="fr-FR" sz="900" b="1" i="1" dirty="0" smtClean="0">
                <a:latin typeface="Arial" panose="020B0604020202020204" pitchFamily="34" charset="0"/>
                <a:cs typeface="Arial" panose="020B0604020202020204" pitchFamily="34" charset="0"/>
              </a:rPr>
              <a:t> </a:t>
            </a:r>
            <a:r>
              <a:rPr lang="fr-FR" sz="900" b="1" i="1" dirty="0" err="1" smtClean="0">
                <a:latin typeface="Arial" panose="020B0604020202020204" pitchFamily="34" charset="0"/>
                <a:cs typeface="Arial" panose="020B0604020202020204" pitchFamily="34" charset="0"/>
              </a:rPr>
              <a:t>branding</a:t>
            </a:r>
            <a:r>
              <a:rPr lang="fr-FR" sz="900" dirty="0" smtClean="0">
                <a:latin typeface="Arial" panose="020B0604020202020204" pitchFamily="34" charset="0"/>
                <a:cs typeface="Arial" panose="020B0604020202020204" pitchFamily="34" charset="0"/>
              </a:rPr>
              <a:t>) – important</a:t>
            </a:r>
            <a:r>
              <a:rPr lang="fr-FR" sz="900" baseline="0" dirty="0" smtClean="0">
                <a:latin typeface="Arial" panose="020B0604020202020204" pitchFamily="34" charset="0"/>
                <a:cs typeface="Arial" panose="020B0604020202020204" pitchFamily="34" charset="0"/>
              </a:rPr>
              <a:t> pour les doctorants qui n’ont pas encore beaucoup de publications scientifiques à leur actif</a:t>
            </a:r>
            <a:endParaRPr lang="fr-FR" sz="900" dirty="0" smtClean="0">
              <a:latin typeface="Arial" panose="020B0604020202020204" pitchFamily="34" charset="0"/>
              <a:cs typeface="Arial" panose="020B0604020202020204" pitchFamily="34" charset="0"/>
            </a:endParaRPr>
          </a:p>
          <a:p>
            <a:pPr marL="190497" lvl="1"/>
            <a:endParaRPr lang="fr-FR" sz="500" dirty="0" smtClean="0">
              <a:latin typeface="Arial" panose="020B0604020202020204" pitchFamily="34" charset="0"/>
              <a:cs typeface="Arial" panose="020B0604020202020204" pitchFamily="34" charset="0"/>
            </a:endParaRPr>
          </a:p>
          <a:p>
            <a:r>
              <a:rPr lang="fr-FR" b="1" dirty="0" smtClean="0"/>
              <a:t>Usages </a:t>
            </a:r>
            <a:r>
              <a:rPr lang="fr-FR" b="1" dirty="0"/>
              <a:t>possibles des réseaux sociaux</a:t>
            </a:r>
          </a:p>
          <a:p>
            <a:pPr marL="266700" indent="-174625"/>
            <a:r>
              <a:rPr lang="fr-FR" dirty="0"/>
              <a:t>- valorisation du </a:t>
            </a:r>
            <a:r>
              <a:rPr lang="fr-FR" b="1" dirty="0"/>
              <a:t>travail</a:t>
            </a:r>
            <a:r>
              <a:rPr lang="fr-FR" dirty="0"/>
              <a:t> (visibilité professionnelle et sollicitations), sous toutes ses formes (veille, publications scientifiques, organisation de colloques)</a:t>
            </a:r>
          </a:p>
          <a:p>
            <a:pPr marL="266700" indent="-174625"/>
            <a:r>
              <a:rPr lang="fr-FR" dirty="0"/>
              <a:t>- développement d’</a:t>
            </a:r>
            <a:r>
              <a:rPr lang="fr-FR" b="1" dirty="0"/>
              <a:t>un réseau personnel virtuel </a:t>
            </a:r>
            <a:r>
              <a:rPr lang="fr-FR" dirty="0"/>
              <a:t>(contacts, informations et échanges)</a:t>
            </a:r>
          </a:p>
          <a:p>
            <a:pPr marL="266700" indent="-174625"/>
            <a:r>
              <a:rPr lang="fr-FR" dirty="0"/>
              <a:t>- préparation d’une </a:t>
            </a:r>
            <a:r>
              <a:rPr lang="fr-FR" b="1" dirty="0"/>
              <a:t>recherche d’emploi </a:t>
            </a:r>
            <a:r>
              <a:rPr lang="fr-FR" dirty="0"/>
              <a:t>(carnet d’adresse)</a:t>
            </a:r>
          </a:p>
          <a:p>
            <a:pPr marL="266700" indent="-174625"/>
            <a:endParaRPr lang="fr-FR" sz="500" dirty="0"/>
          </a:p>
          <a:p>
            <a:r>
              <a:rPr lang="fr-FR" b="1" dirty="0"/>
              <a:t>Intérêts des réseaux sociaux, notamment pour le jeune chercheur</a:t>
            </a:r>
          </a:p>
          <a:p>
            <a:pPr marL="266700" indent="-174625"/>
            <a:r>
              <a:rPr lang="fr-FR" dirty="0"/>
              <a:t>- très bien </a:t>
            </a:r>
            <a:r>
              <a:rPr lang="fr-FR" b="1" dirty="0"/>
              <a:t>référencés</a:t>
            </a:r>
            <a:r>
              <a:rPr lang="fr-FR" dirty="0"/>
              <a:t> sur les moteurs de recherche et </a:t>
            </a:r>
            <a:r>
              <a:rPr lang="fr-FR" b="1" dirty="0"/>
              <a:t>faciles à utiliser</a:t>
            </a:r>
          </a:p>
          <a:p>
            <a:pPr marL="266700" indent="-174625"/>
            <a:r>
              <a:rPr lang="fr-FR" dirty="0"/>
              <a:t>- pallient les manques de nombre de pages institutionnelles (mise à jour compliquée, site vieillot), tout en fournissant une page personnelle pouvant suivre le jeune chercheur au gré de ses affiliations</a:t>
            </a:r>
          </a:p>
          <a:p>
            <a:pPr marL="266700" indent="-174625"/>
            <a:r>
              <a:rPr lang="fr-FR" dirty="0" smtClean="0"/>
              <a:t>- </a:t>
            </a:r>
            <a:r>
              <a:rPr lang="fr-FR" b="1" dirty="0" smtClean="0"/>
              <a:t>diversité </a:t>
            </a:r>
            <a:r>
              <a:rPr lang="fr-FR" b="1" dirty="0"/>
              <a:t>de l’offre existante </a:t>
            </a:r>
            <a:r>
              <a:rPr lang="fr-FR" dirty="0"/>
              <a:t>permettant de disposer de services au plus près des besoins de </a:t>
            </a:r>
            <a:r>
              <a:rPr lang="fr-FR" dirty="0" smtClean="0"/>
              <a:t>chacun</a:t>
            </a:r>
          </a:p>
          <a:p>
            <a:pPr marL="266700" indent="-174625"/>
            <a:endParaRPr lang="fr-FR" sz="500" dirty="0" smtClean="0"/>
          </a:p>
          <a:p>
            <a:pPr marL="266700" marR="0" lvl="0" indent="-174625" algn="l" defTabSz="914400" rtl="0" eaLnBrk="1" fontAlgn="auto" latinLnBrk="0" hangingPunct="1">
              <a:lnSpc>
                <a:spcPct val="100000"/>
              </a:lnSpc>
              <a:spcBef>
                <a:spcPts val="0"/>
              </a:spcBef>
              <a:spcAft>
                <a:spcPts val="0"/>
              </a:spcAft>
              <a:buClrTx/>
              <a:buSzTx/>
              <a:buFontTx/>
              <a:buNone/>
              <a:tabLst/>
              <a:defRPr/>
            </a:pPr>
            <a:r>
              <a:rPr lang="fr-FR" sz="950" kern="1200" dirty="0" smtClean="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a:t>
            </a:r>
            <a:r>
              <a:rPr lang="fr-FR" sz="950" kern="1200" dirty="0" smtClean="0">
                <a:solidFill>
                  <a:schemeClr val="tx1"/>
                </a:solidFill>
                <a:effectLst/>
                <a:latin typeface="Arial" panose="020B0604020202020204" pitchFamily="34" charset="0"/>
                <a:ea typeface="+mn-ea"/>
                <a:cs typeface="Arial" panose="020B0604020202020204" pitchFamily="34" charset="0"/>
              </a:rPr>
              <a:t>une construction dont on peut être acteur (mise en valeur de ce qu’on veut au détriment de ce que l’on ne veut pas – cf. </a:t>
            </a:r>
            <a:r>
              <a:rPr lang="en-US" sz="950" kern="1200" dirty="0" smtClean="0">
                <a:solidFill>
                  <a:schemeClr val="tx1"/>
                </a:solidFill>
                <a:effectLst/>
                <a:latin typeface="Arial" panose="020B0604020202020204" pitchFamily="34" charset="0"/>
                <a:ea typeface="+mn-ea"/>
                <a:cs typeface="Arial" panose="020B0604020202020204" pitchFamily="34" charset="0"/>
              </a:rPr>
              <a:t>« </a:t>
            </a:r>
            <a:r>
              <a:rPr lang="en-US" sz="950" i="1" kern="1200" dirty="0" smtClean="0">
                <a:solidFill>
                  <a:schemeClr val="tx1"/>
                </a:solidFill>
                <a:effectLst/>
                <a:latin typeface="Arial" panose="020B0604020202020204" pitchFamily="34" charset="0"/>
                <a:ea typeface="+mn-ea"/>
                <a:cs typeface="Arial" panose="020B0604020202020204" pitchFamily="34" charset="0"/>
              </a:rPr>
              <a:t>The best place to hide a dead body is page 2 of Google search results</a:t>
            </a:r>
            <a:r>
              <a:rPr lang="en-US" sz="950" kern="1200" dirty="0" smtClean="0">
                <a:solidFill>
                  <a:schemeClr val="tx1"/>
                </a:solidFill>
                <a:effectLst/>
                <a:latin typeface="Arial" panose="020B0604020202020204" pitchFamily="34" charset="0"/>
                <a:ea typeface="+mn-ea"/>
                <a:cs typeface="Arial" panose="020B0604020202020204" pitchFamily="34" charset="0"/>
              </a:rPr>
              <a:t> »)</a:t>
            </a:r>
            <a:endParaRPr lang="fr-FR" sz="950" kern="1200" dirty="0" smtClean="0">
              <a:solidFill>
                <a:schemeClr val="tx1"/>
              </a:solidFill>
              <a:effectLst/>
              <a:latin typeface="Arial" panose="020B0604020202020204" pitchFamily="34" charset="0"/>
              <a:ea typeface="+mn-ea"/>
              <a:cs typeface="Arial" panose="020B0604020202020204" pitchFamily="34" charset="0"/>
            </a:endParaRPr>
          </a:p>
          <a:p>
            <a:pPr marL="266700" indent="-174625"/>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5952299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 : D. Matthews, 2015, https://www.timeshighereducation.com/news/social-network-overload-wastes-academics-time</a:t>
            </a:r>
          </a:p>
          <a:p>
            <a:endParaRPr lang="fr-FR" sz="900" dirty="0" smtClean="0"/>
          </a:p>
          <a:p>
            <a:pPr marL="92073" indent="-92073" defTabSz="914384">
              <a:defRPr/>
            </a:pPr>
            <a:r>
              <a:rPr lang="fr-FR" sz="900" dirty="0" smtClean="0"/>
              <a:t>! : danger de « </a:t>
            </a:r>
            <a:r>
              <a:rPr lang="fr-FR" sz="900" i="1" dirty="0" smtClean="0"/>
              <a:t>profile fatigue</a:t>
            </a:r>
            <a:r>
              <a:rPr lang="fr-FR" sz="900" dirty="0" smtClean="0"/>
              <a:t> »</a:t>
            </a:r>
          </a:p>
          <a:p>
            <a:pPr marL="361944" indent="0" defTabSz="914384">
              <a:defRPr/>
            </a:pPr>
            <a:endParaRPr lang="fr-FR" b="1"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60</a:t>
            </a:fld>
            <a:endParaRPr lang="fr-FR"/>
          </a:p>
        </p:txBody>
      </p:sp>
    </p:spTree>
    <p:extLst>
      <p:ext uri="{BB962C8B-B14F-4D97-AF65-F5344CB8AC3E}">
        <p14:creationId xmlns:p14="http://schemas.microsoft.com/office/powerpoint/2010/main" val="2736472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solidFill>
                  <a:prstClr val="black"/>
                </a:solidFill>
              </a:rPr>
              <a:t>- </a:t>
            </a:r>
            <a:r>
              <a:rPr lang="fr-FR" b="1" dirty="0">
                <a:solidFill>
                  <a:prstClr val="black"/>
                </a:solidFill>
              </a:rPr>
              <a:t>contenus gratuits </a:t>
            </a:r>
            <a:r>
              <a:rPr lang="fr-FR" dirty="0">
                <a:solidFill>
                  <a:prstClr val="black"/>
                </a:solidFill>
              </a:rPr>
              <a:t>(profils et publications), mais incitant parfois à l’</a:t>
            </a:r>
            <a:r>
              <a:rPr lang="fr-FR" b="1" dirty="0">
                <a:solidFill>
                  <a:prstClr val="black"/>
                </a:solidFill>
              </a:rPr>
              <a:t>inscription </a:t>
            </a:r>
            <a:r>
              <a:rPr lang="fr-FR" dirty="0">
                <a:solidFill>
                  <a:prstClr val="black"/>
                </a:solidFill>
              </a:rPr>
              <a:t>(même si le texte est disponible ailleurs en archives ouvertes, cf. ResearchGate ou Academia) et n’indiquant pas toujours le lien du document initial (ex. : sur HAL, </a:t>
            </a:r>
            <a:r>
              <a:rPr lang="fr-FR" dirty="0" err="1">
                <a:solidFill>
                  <a:prstClr val="black"/>
                </a:solidFill>
              </a:rPr>
              <a:t>arXiv</a:t>
            </a:r>
            <a:r>
              <a:rPr lang="fr-FR" dirty="0">
                <a:solidFill>
                  <a:prstClr val="black"/>
                </a:solidFill>
              </a:rPr>
              <a:t>…) ; permet certes des suggestions et des statistiques personnalisées pour les chercheurs, mais aussi, et surtout, de créer une base de données commerciales de profils et de publications, pour ces sociétés</a:t>
            </a:r>
          </a:p>
          <a:p>
            <a:r>
              <a:rPr lang="fr-FR" dirty="0">
                <a:solidFill>
                  <a:prstClr val="black"/>
                </a:solidFill>
              </a:rPr>
              <a:t>- </a:t>
            </a:r>
            <a:r>
              <a:rPr lang="fr-FR" b="1" dirty="0">
                <a:solidFill>
                  <a:prstClr val="black"/>
                </a:solidFill>
              </a:rPr>
              <a:t>sécurité et pérennité des données </a:t>
            </a:r>
            <a:r>
              <a:rPr lang="fr-FR" dirty="0">
                <a:solidFill>
                  <a:prstClr val="black"/>
                </a:solidFill>
              </a:rPr>
              <a:t>? : sociétés commerciales dont l’avenir n’est pas assuré, et donc problèmes futurs éventuels pour l</a:t>
            </a:r>
            <a:r>
              <a:rPr lang="fr-FR" baseline="0" dirty="0" smtClean="0"/>
              <a:t>a réplication des résultats, la future citation et la future référence à ces documents</a:t>
            </a:r>
            <a:endParaRPr lang="fr-FR" dirty="0">
              <a:solidFill>
                <a:prstClr val="black"/>
              </a:solidFill>
            </a:endParaRPr>
          </a:p>
          <a:p>
            <a:pPr marL="361944" indent="0" defTabSz="914384">
              <a:defRPr/>
            </a:pPr>
            <a:endParaRPr lang="fr-FR" b="1"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61</a:t>
            </a:fld>
            <a:endParaRPr lang="fr-FR"/>
          </a:p>
        </p:txBody>
      </p:sp>
    </p:spTree>
    <p:extLst>
      <p:ext uri="{BB962C8B-B14F-4D97-AF65-F5344CB8AC3E}">
        <p14:creationId xmlns:p14="http://schemas.microsoft.com/office/powerpoint/2010/main" val="998362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Des </a:t>
            </a:r>
            <a:r>
              <a:rPr lang="fr-FR" b="1" dirty="0" smtClean="0"/>
              <a:t>services intrusifs et réutilisant</a:t>
            </a:r>
            <a:r>
              <a:rPr lang="fr-FR" b="1" baseline="0" dirty="0" smtClean="0"/>
              <a:t> les données personnelles </a:t>
            </a:r>
            <a:r>
              <a:rPr lang="fr-FR" baseline="0" dirty="0" smtClean="0"/>
              <a:t>: attention aux cases cochées par défaut (lors téléchargement, dans paramètres…) : envoi de mails à des co-auteurs, notifications…</a:t>
            </a:r>
          </a:p>
          <a:p>
            <a:r>
              <a:rPr lang="fr-FR" baseline="0" dirty="0" smtClean="0"/>
              <a:t>! aux paramètres</a:t>
            </a:r>
          </a:p>
          <a:p>
            <a:r>
              <a:rPr lang="fr-FR" baseline="0" dirty="0" smtClean="0"/>
              <a:t>! aux services tiers dont les informations peuvent être récupérées</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62</a:t>
            </a:fld>
            <a:endParaRPr lang="fr-FR" dirty="0"/>
          </a:p>
        </p:txBody>
      </p:sp>
    </p:spTree>
    <p:extLst>
      <p:ext uri="{BB962C8B-B14F-4D97-AF65-F5344CB8AC3E}">
        <p14:creationId xmlns:p14="http://schemas.microsoft.com/office/powerpoint/2010/main" val="31342408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marR="0" lvl="1" indent="-92075"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anose="020B0604020202020204" pitchFamily="34" charset="0"/>
                <a:cs typeface="Arial" panose="020B0604020202020204" pitchFamily="34" charset="0"/>
              </a:rPr>
              <a:t>les réseaux</a:t>
            </a:r>
            <a:r>
              <a:rPr lang="fr-FR" sz="900" baseline="0" dirty="0" smtClean="0">
                <a:latin typeface="Arial" panose="020B0604020202020204" pitchFamily="34" charset="0"/>
                <a:cs typeface="Arial" panose="020B0604020202020204" pitchFamily="34" charset="0"/>
              </a:rPr>
              <a:t> sociaux peuvent également récupérer des informations sur des services tiers si connexion via ces services tiers (cas de Facebook notamment, cf. http://urfist.enc-sorbonne.fr/sites/default/files/ab/Bouchard_Comparaison_AO_RSX_112016.pdf, § </a:t>
            </a:r>
            <a:r>
              <a:rPr lang="fr-FR" sz="900" i="1" baseline="0" dirty="0" smtClean="0">
                <a:latin typeface="Arial" panose="020B0604020202020204" pitchFamily="34" charset="0"/>
                <a:cs typeface="Arial" panose="020B0604020202020204" pitchFamily="34" charset="0"/>
              </a:rPr>
              <a:t>business model</a:t>
            </a:r>
            <a:r>
              <a:rPr lang="fr-FR" sz="900" baseline="0" dirty="0" smtClean="0">
                <a:latin typeface="Arial" panose="020B0604020202020204" pitchFamily="34" charset="0"/>
                <a:cs typeface="Arial" panose="020B0604020202020204" pitchFamily="34" charset="0"/>
              </a:rPr>
              <a:t>)</a:t>
            </a:r>
          </a:p>
          <a:p>
            <a:pPr marL="92075" marR="0" lvl="1" indent="-92075" algn="l" defTabSz="914400" rtl="0" eaLnBrk="1" fontAlgn="auto" latinLnBrk="0" hangingPunct="1">
              <a:lnSpc>
                <a:spcPct val="100000"/>
              </a:lnSpc>
              <a:spcBef>
                <a:spcPts val="0"/>
              </a:spcBef>
              <a:spcAft>
                <a:spcPts val="0"/>
              </a:spcAft>
              <a:buClrTx/>
              <a:buSzTx/>
              <a:buFontTx/>
              <a:buNone/>
              <a:tabLst/>
              <a:defRPr/>
            </a:pPr>
            <a:r>
              <a:rPr lang="fr-FR" sz="900" dirty="0" smtClean="0">
                <a:latin typeface="Arial" panose="020B0604020202020204" pitchFamily="34" charset="0"/>
                <a:cs typeface="Arial" panose="020B0604020202020204" pitchFamily="34" charset="0"/>
              </a:rPr>
              <a:t> - </a:t>
            </a:r>
            <a:r>
              <a:rPr lang="fr-FR" sz="900" b="1" dirty="0" smtClean="0">
                <a:latin typeface="Arial" panose="020B0604020202020204" pitchFamily="34" charset="0"/>
                <a:cs typeface="Arial" panose="020B0604020202020204" pitchFamily="34" charset="0"/>
              </a:rPr>
              <a:t>suppression</a:t>
            </a:r>
            <a:r>
              <a:rPr lang="fr-FR" sz="900" b="1" baseline="0" dirty="0" smtClean="0">
                <a:latin typeface="Arial" panose="020B0604020202020204" pitchFamily="34" charset="0"/>
                <a:cs typeface="Arial" panose="020B0604020202020204" pitchFamily="34" charset="0"/>
              </a:rPr>
              <a:t> des données </a:t>
            </a:r>
            <a:r>
              <a:rPr lang="fr-FR" sz="900" baseline="0" dirty="0" smtClean="0">
                <a:latin typeface="Arial" panose="020B0604020202020204" pitchFamily="34" charset="0"/>
                <a:cs typeface="Arial" panose="020B0604020202020204" pitchFamily="34" charset="0"/>
              </a:rPr>
              <a:t>: </a:t>
            </a:r>
            <a:r>
              <a:rPr lang="fr-FR" sz="900" dirty="0" smtClean="0">
                <a:latin typeface="Arial" panose="020B0604020202020204" pitchFamily="34" charset="0"/>
                <a:cs typeface="Arial" panose="020B0604020202020204" pitchFamily="34" charset="0"/>
              </a:rPr>
              <a:t>Academia </a:t>
            </a:r>
            <a:r>
              <a:rPr lang="fr-FR" sz="900" dirty="0" smtClean="0">
                <a:latin typeface="Arial" panose="020B0604020202020204" pitchFamily="34" charset="0"/>
                <a:cs typeface="Arial" panose="020B0604020202020204" pitchFamily="34" charset="0"/>
              </a:rPr>
              <a:t>comme ResearchGate se réservent </a:t>
            </a:r>
            <a:r>
              <a:rPr lang="fr-FR" sz="900" dirty="0" smtClean="0">
                <a:latin typeface="Arial" panose="020B0604020202020204" pitchFamily="34" charset="0"/>
                <a:cs typeface="Arial" panose="020B0604020202020204" pitchFamily="34" charset="0"/>
              </a:rPr>
              <a:t>le droit de conserver les contenus, même après fermeture du compte </a:t>
            </a:r>
            <a:r>
              <a:rPr lang="fr-FR" sz="900" dirty="0" smtClean="0">
                <a:latin typeface="Arial" panose="020B0604020202020204" pitchFamily="34" charset="0"/>
                <a:cs typeface="Arial" panose="020B0604020202020204" pitchFamily="34" charset="0"/>
              </a:rPr>
              <a:t>(http://www.academia.edu/privacy et https://www.researchgate.net/privacy-policy#closing)</a:t>
            </a:r>
          </a:p>
          <a:p>
            <a:pPr marL="92075" marR="0" lvl="1" indent="-92075" algn="l" defTabSz="914400" rtl="0" eaLnBrk="1" fontAlgn="auto" latinLnBrk="0" hangingPunct="1">
              <a:lnSpc>
                <a:spcPct val="100000"/>
              </a:lnSpc>
              <a:spcBef>
                <a:spcPts val="0"/>
              </a:spcBef>
              <a:spcAft>
                <a:spcPts val="0"/>
              </a:spcAft>
              <a:buClrTx/>
              <a:buSzTx/>
              <a:buFontTx/>
              <a:buNone/>
              <a:tabLst/>
              <a:defRPr/>
            </a:pPr>
            <a:endParaRPr lang="fr-FR" sz="900" dirty="0" smtClean="0">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63</a:t>
            </a:fld>
            <a:endParaRPr lang="fr-FR" dirty="0"/>
          </a:p>
        </p:txBody>
      </p:sp>
    </p:spTree>
    <p:extLst>
      <p:ext uri="{BB962C8B-B14F-4D97-AF65-F5344CB8AC3E}">
        <p14:creationId xmlns:p14="http://schemas.microsoft.com/office/powerpoint/2010/main" val="17230335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50" b="1" dirty="0"/>
              <a:t>Lors des demandes de retrait par Elsevier</a:t>
            </a:r>
            <a:r>
              <a:rPr lang="fr-FR" sz="850" dirty="0"/>
              <a:t>, les débats se sont élargis au modèle économique d’Academia, société </a:t>
            </a:r>
            <a:r>
              <a:rPr lang="fr-FR" sz="850" i="1" dirty="0"/>
              <a:t>for profit</a:t>
            </a:r>
            <a:r>
              <a:rPr lang="fr-FR" sz="850" dirty="0"/>
              <a:t>, tirant ses données des données mises gratuitement et librement à disposition par les chercheurs, notamment des données issues de la recherche publique</a:t>
            </a:r>
          </a:p>
          <a:p>
            <a:endParaRPr lang="fr-FR" sz="850" b="1" dirty="0" smtClean="0"/>
          </a:p>
          <a:p>
            <a:r>
              <a:rPr lang="fr-FR" sz="850" b="1" dirty="0" smtClean="0"/>
              <a:t>Des</a:t>
            </a:r>
            <a:r>
              <a:rPr lang="fr-FR" sz="850" b="1" baseline="0" dirty="0" smtClean="0"/>
              <a:t> services rivaux et concurrents : </a:t>
            </a:r>
            <a:r>
              <a:rPr lang="fr-FR" sz="850" baseline="0" dirty="0" smtClean="0"/>
              <a:t>sociétés commerciales à but lucratif</a:t>
            </a:r>
          </a:p>
          <a:p>
            <a:r>
              <a:rPr lang="fr-FR" sz="850" baseline="0" dirty="0" smtClean="0"/>
              <a:t>cf. Academia : ! à l’extension .</a:t>
            </a:r>
            <a:r>
              <a:rPr lang="fr-FR" sz="850" baseline="0" dirty="0" err="1" smtClean="0"/>
              <a:t>edu</a:t>
            </a:r>
            <a:r>
              <a:rPr lang="fr-FR" sz="850" baseline="0" dirty="0" smtClean="0"/>
              <a:t> : ne renvoie nullement à un établissement d’enseignement à but non lucratif car l’extension a été déposée avant la régulation des noms de domaine en .</a:t>
            </a:r>
            <a:r>
              <a:rPr lang="fr-FR" sz="850" baseline="0" dirty="0" err="1" smtClean="0"/>
              <a:t>edu</a:t>
            </a:r>
            <a:endParaRPr lang="fr-FR" sz="850" baseline="0" dirty="0" smtClean="0"/>
          </a:p>
          <a:p>
            <a:endParaRPr lang="fr-FR" sz="850" baseline="0" dirty="0" smtClean="0"/>
          </a:p>
          <a:p>
            <a:r>
              <a:rPr lang="fr-FR" sz="850" b="1" baseline="0" dirty="0" smtClean="0"/>
              <a:t>Modèle financier :</a:t>
            </a:r>
            <a:endParaRPr lang="fr-FR" sz="850" baseline="0" dirty="0" smtClean="0"/>
          </a:p>
          <a:p>
            <a:pPr marL="182560" indent="-90486" defTabSz="914384">
              <a:defRPr/>
            </a:pPr>
            <a:r>
              <a:rPr lang="fr-FR" sz="850" baseline="0" dirty="0" smtClean="0"/>
              <a:t>- pour l’instant </a:t>
            </a:r>
            <a:r>
              <a:rPr lang="fr-FR" sz="850" b="1" baseline="0" dirty="0" smtClean="0"/>
              <a:t>entièrement gratuit</a:t>
            </a:r>
            <a:r>
              <a:rPr lang="fr-FR" sz="850" baseline="0" dirty="0" smtClean="0"/>
              <a:t> pour l’usager et levées de fonds (</a:t>
            </a:r>
            <a:r>
              <a:rPr lang="fr-FR" sz="850" i="1" baseline="0" dirty="0" smtClean="0"/>
              <a:t>business </a:t>
            </a:r>
            <a:r>
              <a:rPr lang="fr-FR" sz="850" i="1" baseline="0" dirty="0" err="1" smtClean="0"/>
              <a:t>angels</a:t>
            </a:r>
            <a:r>
              <a:rPr lang="fr-FR" sz="850" i="1" baseline="0" dirty="0" smtClean="0"/>
              <a:t> </a:t>
            </a:r>
            <a:r>
              <a:rPr lang="fr-FR" sz="850" baseline="0" dirty="0" smtClean="0"/>
              <a:t>et capital risque [</a:t>
            </a:r>
            <a:r>
              <a:rPr lang="fr-FR" sz="850" i="1" baseline="0" dirty="0" smtClean="0"/>
              <a:t>venture capital</a:t>
            </a:r>
            <a:r>
              <a:rPr lang="fr-FR" sz="850" baseline="0" dirty="0" smtClean="0"/>
              <a:t>] pour développer le </a:t>
            </a:r>
            <a:r>
              <a:rPr lang="fr-FR" sz="850" i="1" baseline="0" dirty="0" smtClean="0"/>
              <a:t>business model</a:t>
            </a:r>
            <a:r>
              <a:rPr lang="fr-FR" sz="850" baseline="0" dirty="0" smtClean="0"/>
              <a:t> : Academia : 28,8 M $ depuis sa création ; ResearchGate : 4 levées de fonds depuis la création pour un montant de 100 M. $ (dont Bill Gates), cf. https://techcrunch.com/2017/02/28/researchgate-raises-52-6m-for-its-social-research-network-for-scientists ; mais déjà </a:t>
            </a:r>
            <a:r>
              <a:rPr lang="fr-FR" sz="850" dirty="0" smtClean="0"/>
              <a:t>politique volontariste (spams,</a:t>
            </a:r>
            <a:r>
              <a:rPr lang="fr-FR" sz="850" baseline="0" dirty="0" smtClean="0"/>
              <a:t> inscription nécessaire pour accéder aux documents et aux fonctionnalités avancées…) ; investisseurs de la 4</a:t>
            </a:r>
            <a:r>
              <a:rPr lang="fr-FR" sz="850" baseline="30000" dirty="0" smtClean="0"/>
              <a:t>e</a:t>
            </a:r>
            <a:r>
              <a:rPr lang="fr-FR" sz="850" baseline="0" dirty="0" smtClean="0"/>
              <a:t> levée de fonds (2015) : </a:t>
            </a:r>
            <a:r>
              <a:rPr lang="en-US" sz="850" baseline="0" dirty="0" smtClean="0"/>
              <a:t>the </a:t>
            </a:r>
            <a:r>
              <a:rPr lang="en-US" sz="850" baseline="0" dirty="0" err="1" smtClean="0"/>
              <a:t>Wellcome</a:t>
            </a:r>
            <a:r>
              <a:rPr lang="en-US" sz="850" baseline="0" dirty="0" smtClean="0"/>
              <a:t> Trust, Goldman Sachs Investment Partners, Four Rivers Group, Ashton Kutcher, </a:t>
            </a:r>
            <a:r>
              <a:rPr lang="en-US" sz="850" baseline="0" dirty="0" err="1" smtClean="0"/>
              <a:t>groupe</a:t>
            </a:r>
            <a:r>
              <a:rPr lang="en-US" sz="850" baseline="0" dirty="0" smtClean="0"/>
              <a:t> </a:t>
            </a:r>
            <a:r>
              <a:rPr lang="en-US" sz="850" baseline="0" dirty="0" err="1" smtClean="0"/>
              <a:t>Arnault</a:t>
            </a:r>
            <a:r>
              <a:rPr lang="en-US" sz="850" baseline="0" dirty="0" smtClean="0"/>
              <a:t>, Xavier </a:t>
            </a:r>
            <a:r>
              <a:rPr lang="en-US" sz="850" baseline="0" dirty="0" err="1" smtClean="0"/>
              <a:t>Niel</a:t>
            </a:r>
            <a:r>
              <a:rPr lang="en-US" sz="850" baseline="0" dirty="0" smtClean="0"/>
              <a:t>, Bill Gates, Benchmark, Founders Fund </a:t>
            </a:r>
            <a:endParaRPr lang="fr-FR" sz="850" baseline="0" dirty="0" smtClean="0"/>
          </a:p>
          <a:p>
            <a:pPr marL="182560" indent="-90486" defTabSz="914384">
              <a:defRPr/>
            </a:pPr>
            <a:r>
              <a:rPr lang="fr-FR" sz="850" baseline="0" dirty="0" smtClean="0"/>
              <a:t>ex. Academia : "</a:t>
            </a:r>
            <a:r>
              <a:rPr lang="en-US" sz="850" i="1" baseline="0" dirty="0" smtClean="0"/>
              <a:t>We've recently closed a Series "C" round and it is 2X higher valuation than our previous round. We have plenty of cash in the bank and are working on both viral growth and converting power users from our freemium to our premium product features</a:t>
            </a:r>
            <a:r>
              <a:rPr lang="en-US" sz="850" baseline="0" dirty="0" smtClean="0"/>
              <a:t>” (</a:t>
            </a:r>
            <a:r>
              <a:rPr lang="en-US" sz="850" baseline="0" dirty="0" err="1" smtClean="0"/>
              <a:t>offre</a:t>
            </a:r>
            <a:r>
              <a:rPr lang="en-US" sz="850" baseline="0" dirty="0" smtClean="0"/>
              <a:t> </a:t>
            </a:r>
            <a:r>
              <a:rPr lang="en-US" sz="850" baseline="0" dirty="0" err="1" smtClean="0"/>
              <a:t>d’emploi</a:t>
            </a:r>
            <a:r>
              <a:rPr lang="en-US" sz="850" baseline="0" dirty="0" smtClean="0"/>
              <a:t> </a:t>
            </a:r>
            <a:r>
              <a:rPr lang="en-US" sz="850" baseline="0" dirty="0" err="1" smtClean="0"/>
              <a:t>d’ingénieur</a:t>
            </a:r>
            <a:r>
              <a:rPr lang="en-US" sz="850" baseline="0" dirty="0" smtClean="0"/>
              <a:t>, </a:t>
            </a:r>
            <a:r>
              <a:rPr lang="fr-FR" sz="850" dirty="0" smtClean="0"/>
              <a:t>au 2/11/2016, https://www.academia.edu/hiring#distributed-systems-infrastructure-engineer)</a:t>
            </a:r>
            <a:endParaRPr lang="en-US" sz="850" baseline="0" dirty="0" smtClean="0"/>
          </a:p>
          <a:p>
            <a:pPr marL="182560" indent="-90486" defTabSz="914384">
              <a:defRPr/>
            </a:pPr>
            <a:endParaRPr lang="fr-FR" sz="850" baseline="0" dirty="0" smtClean="0"/>
          </a:p>
          <a:p>
            <a:pPr marL="182560" indent="-90486" defTabSz="914384">
              <a:defRPr/>
            </a:pPr>
            <a:r>
              <a:rPr lang="fr-FR" sz="850" baseline="0" dirty="0" smtClean="0"/>
              <a:t>- </a:t>
            </a:r>
            <a:r>
              <a:rPr lang="fr-FR" sz="850" b="1" baseline="0" dirty="0" smtClean="0"/>
              <a:t>vers une monétisation à plus ou moins court terme</a:t>
            </a:r>
            <a:r>
              <a:rPr lang="fr-FR" sz="850" baseline="0" dirty="0" smtClean="0"/>
              <a:t> de services et produits (notamment envers les institutions, ex.</a:t>
            </a:r>
            <a:r>
              <a:rPr lang="fr-FR" sz="850" dirty="0" smtClean="0"/>
              <a:t> </a:t>
            </a:r>
            <a:r>
              <a:rPr lang="fr-FR" sz="850" dirty="0"/>
              <a:t>ResearchGate : service payant pour assurer une meilleure visibilité aux propositions </a:t>
            </a:r>
            <a:r>
              <a:rPr lang="fr-FR" sz="850" dirty="0" smtClean="0"/>
              <a:t>d’emplois)</a:t>
            </a:r>
            <a:r>
              <a:rPr lang="fr-FR" sz="850" baseline="0" dirty="0" smtClean="0"/>
              <a:t> et possibilité de proposer des services différenciés selon les abonnements souscrits (sur le modèle des offres Premium de LinkedIn) ; pour une mise au point récente, notamment concernant Academia, cf. </a:t>
            </a:r>
            <a:r>
              <a:rPr lang="fr-FR" sz="850" b="0" baseline="0" dirty="0" smtClean="0"/>
              <a:t>D. Matthews, 2016, https://www.timeshighereducation.com/features/do-academic-social-networks-share-academics-interests (recommandations, publications…) et l’affaire #</a:t>
            </a:r>
            <a:r>
              <a:rPr lang="fr-FR" sz="850" b="0" baseline="0" dirty="0" err="1" smtClean="0"/>
              <a:t>DeleteAcademiaEdu</a:t>
            </a:r>
            <a:r>
              <a:rPr lang="fr-FR" sz="850" b="0" baseline="0" dirty="0" smtClean="0"/>
              <a:t> (F. </a:t>
            </a:r>
            <a:r>
              <a:rPr lang="fr-FR" sz="850" b="0" baseline="0" dirty="0" err="1" smtClean="0"/>
              <a:t>Clavert</a:t>
            </a:r>
            <a:r>
              <a:rPr lang="fr-FR" sz="850" b="0" baseline="0" dirty="0" smtClean="0"/>
              <a:t>, 2016, http://histnum.hypotheses.org/2589)</a:t>
            </a:r>
            <a:endParaRPr lang="fr-FR" sz="850" baseline="0" dirty="0" smtClean="0"/>
          </a:p>
          <a:p>
            <a:pPr marL="182560" indent="-90486" defTabSz="914384">
              <a:defRPr/>
            </a:pPr>
            <a:r>
              <a:rPr lang="fr-FR" sz="850" baseline="0" dirty="0" smtClean="0"/>
              <a:t>- </a:t>
            </a:r>
            <a:r>
              <a:rPr lang="fr-FR" sz="850" b="1" baseline="0" dirty="0" smtClean="0"/>
              <a:t>vers une marchandisation des données</a:t>
            </a:r>
            <a:r>
              <a:rPr lang="fr-FR" sz="850" baseline="0" dirty="0" smtClean="0"/>
              <a:t> (données personnelles, publications…, voire rachat par des sociétés plus grosses) ?</a:t>
            </a:r>
          </a:p>
          <a:p>
            <a:pPr marL="0" indent="0" defTabSz="914384">
              <a:defRPr/>
            </a:pPr>
            <a:endParaRPr lang="fr-FR" sz="850" baseline="0" dirty="0" smtClean="0"/>
          </a:p>
          <a:p>
            <a:pPr marL="358769" indent="0" defTabSz="914384">
              <a:buFont typeface="Wingdings"/>
              <a:buChar char="à"/>
              <a:defRPr/>
            </a:pPr>
            <a:r>
              <a:rPr lang="fr-FR" sz="850" b="1" baseline="0" dirty="0" smtClean="0">
                <a:sym typeface="Wingdings" panose="05000000000000000000" pitchFamily="2" charset="2"/>
              </a:rPr>
              <a:t>part de plus en plus importante des capitaux privés dans le monde académique</a:t>
            </a:r>
          </a:p>
          <a:p>
            <a:pPr marL="358769" indent="0" defTabSz="914384">
              <a:buFont typeface="Wingdings"/>
              <a:buChar char="à"/>
              <a:defRPr/>
            </a:pPr>
            <a:r>
              <a:rPr lang="fr-FR" sz="850" b="1" baseline="0" dirty="0" smtClean="0"/>
              <a:t>rapprochement avec les maisons d’édition traditionnelles</a:t>
            </a:r>
            <a:endParaRPr lang="fr-FR" sz="850" b="1"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64</a:t>
            </a:fld>
            <a:endParaRPr lang="fr-FR"/>
          </a:p>
        </p:txBody>
      </p:sp>
    </p:spTree>
    <p:extLst>
      <p:ext uri="{BB962C8B-B14F-4D97-AF65-F5344CB8AC3E}">
        <p14:creationId xmlns:p14="http://schemas.microsoft.com/office/powerpoint/2010/main" val="38603247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Cf. http://urfistinfo.hypotheses.org/3107</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65</a:t>
            </a:fld>
            <a:endParaRPr lang="fr-FR" dirty="0"/>
          </a:p>
        </p:txBody>
      </p:sp>
    </p:spTree>
    <p:extLst>
      <p:ext uri="{BB962C8B-B14F-4D97-AF65-F5344CB8AC3E}">
        <p14:creationId xmlns:p14="http://schemas.microsoft.com/office/powerpoint/2010/main" val="11818252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3" indent="-92073" defTabSz="914384">
              <a:defRPr/>
            </a:pPr>
            <a:r>
              <a:rPr lang="fr-FR" sz="1000" dirty="0"/>
              <a:t>Référence : C. </a:t>
            </a:r>
            <a:r>
              <a:rPr lang="fr-FR" sz="1000" dirty="0" err="1"/>
              <a:t>Benech</a:t>
            </a:r>
            <a:r>
              <a:rPr lang="fr-FR" sz="1000" dirty="0"/>
              <a:t>, 2014, http://webcast.in2p3.fr/videos-retour_d_experience_sur_l_utilisation_de_academia_et_researchgate</a:t>
            </a:r>
            <a:endParaRPr lang="en-US" sz="1000" dirty="0"/>
          </a:p>
          <a:p>
            <a:endParaRPr lang="fr-FR" dirty="0" smtClean="0"/>
          </a:p>
          <a:p>
            <a:r>
              <a:rPr lang="fr-FR" dirty="0" smtClean="0"/>
              <a:t>Des </a:t>
            </a:r>
            <a:r>
              <a:rPr lang="fr-FR" b="1" dirty="0" smtClean="0"/>
              <a:t>services non scientifiques : ne sont ni des outils bibliographiques, ni des outils de recherche, ni des outils de normalisation</a:t>
            </a:r>
            <a:endParaRPr lang="fr-FR" dirty="0" smtClean="0"/>
          </a:p>
          <a:p>
            <a:pPr marL="171447" indent="-79374">
              <a:buFontTx/>
              <a:buChar char="-"/>
            </a:pPr>
            <a:r>
              <a:rPr lang="fr-FR" dirty="0"/>
              <a:t>pas de</a:t>
            </a:r>
            <a:r>
              <a:rPr lang="fr-FR" b="1" dirty="0"/>
              <a:t> formulaires de recherche</a:t>
            </a:r>
            <a:r>
              <a:rPr lang="fr-FR" dirty="0"/>
              <a:t> </a:t>
            </a:r>
            <a:r>
              <a:rPr lang="fr-FR" dirty="0" smtClean="0"/>
              <a:t>pertinents et/ou facilement accessibles (ne porte que sur quelques données ; à </a:t>
            </a:r>
            <a:r>
              <a:rPr lang="fr-FR" dirty="0"/>
              <a:t>comparer avec des bases de données professionnelles) – fonctionnent </a:t>
            </a:r>
            <a:r>
              <a:rPr lang="fr-FR" dirty="0" smtClean="0"/>
              <a:t>plutôt par </a:t>
            </a:r>
            <a:r>
              <a:rPr lang="fr-FR" dirty="0"/>
              <a:t>suggestion </a:t>
            </a:r>
            <a:r>
              <a:rPr lang="fr-FR" dirty="0" smtClean="0"/>
              <a:t>automatique ? </a:t>
            </a:r>
            <a:r>
              <a:rPr lang="fr-FR" dirty="0"/>
              <a:t>; des résultats parfois lacunaires </a:t>
            </a:r>
            <a:endParaRPr lang="fr-FR" dirty="0" smtClean="0"/>
          </a:p>
          <a:p>
            <a:pPr marL="358769" indent="0"/>
            <a:r>
              <a:rPr lang="fr-FR" b="1" dirty="0" smtClean="0">
                <a:sym typeface="Wingdings" panose="05000000000000000000" pitchFamily="2" charset="2"/>
              </a:rPr>
              <a:t> </a:t>
            </a:r>
            <a:r>
              <a:rPr lang="fr-FR" b="1" dirty="0">
                <a:sym typeface="Wingdings" panose="05000000000000000000" pitchFamily="2" charset="2"/>
              </a:rPr>
              <a:t>passer par les moteurs généralistes comme Google </a:t>
            </a:r>
            <a:r>
              <a:rPr lang="fr-FR" b="1" dirty="0" smtClean="0">
                <a:sym typeface="Wingdings" panose="05000000000000000000" pitchFamily="2" charset="2"/>
              </a:rPr>
              <a:t>avec une </a:t>
            </a:r>
            <a:r>
              <a:rPr lang="fr-FR" b="1" dirty="0">
                <a:sym typeface="Wingdings" panose="05000000000000000000" pitchFamily="2" charset="2"/>
              </a:rPr>
              <a:t>recherche de type [XXXX </a:t>
            </a:r>
            <a:r>
              <a:rPr lang="fr-FR" b="1" dirty="0" err="1">
                <a:sym typeface="Wingdings" panose="05000000000000000000" pitchFamily="2" charset="2"/>
              </a:rPr>
              <a:t>site:YYY</a:t>
            </a:r>
            <a:r>
              <a:rPr lang="fr-FR" b="1" dirty="0">
                <a:sym typeface="Wingdings" panose="05000000000000000000" pitchFamily="2" charset="2"/>
              </a:rPr>
              <a:t>] </a:t>
            </a:r>
            <a:endParaRPr lang="fr-FR" b="1" dirty="0"/>
          </a:p>
          <a:p>
            <a:pPr marL="171447" indent="-79374">
              <a:buFontTx/>
              <a:buChar char="-"/>
            </a:pPr>
            <a:r>
              <a:rPr lang="fr-FR" dirty="0" smtClean="0"/>
              <a:t>pas de vérification des </a:t>
            </a:r>
            <a:r>
              <a:rPr lang="fr-FR" b="1" dirty="0" smtClean="0"/>
              <a:t>tags</a:t>
            </a:r>
            <a:r>
              <a:rPr lang="fr-FR" dirty="0" smtClean="0"/>
              <a:t> ni de thésaurus</a:t>
            </a:r>
            <a:r>
              <a:rPr lang="fr-FR" baseline="0" dirty="0" smtClean="0"/>
              <a:t> </a:t>
            </a:r>
            <a:r>
              <a:rPr lang="fr-FR" dirty="0" smtClean="0"/>
              <a:t>(2 M. de </a:t>
            </a:r>
            <a:r>
              <a:rPr lang="fr-FR" i="1" dirty="0" err="1" smtClean="0"/>
              <a:t>research</a:t>
            </a:r>
            <a:r>
              <a:rPr lang="fr-FR" i="1" dirty="0" smtClean="0"/>
              <a:t> </a:t>
            </a:r>
            <a:r>
              <a:rPr lang="fr-FR" i="1" dirty="0" err="1" smtClean="0"/>
              <a:t>interests</a:t>
            </a:r>
            <a:r>
              <a:rPr lang="fr-FR" dirty="0" smtClean="0"/>
              <a:t> sur Academia, avec multilinguisme,</a:t>
            </a:r>
            <a:r>
              <a:rPr lang="fr-FR" baseline="0" dirty="0" smtClean="0"/>
              <a:t> </a:t>
            </a:r>
            <a:r>
              <a:rPr lang="fr-FR" dirty="0" smtClean="0"/>
              <a:t>fautes d’orthographe, etc.), cf. exemple</a:t>
            </a:r>
          </a:p>
          <a:p>
            <a:pPr marL="171447" indent="-79374">
              <a:buFontTx/>
              <a:buChar char="-"/>
            </a:pPr>
            <a:r>
              <a:rPr lang="fr-FR" dirty="0" smtClean="0"/>
              <a:t>piètre</a:t>
            </a:r>
            <a:r>
              <a:rPr lang="fr-FR" baseline="0" dirty="0" smtClean="0"/>
              <a:t> qualité des </a:t>
            </a:r>
            <a:r>
              <a:rPr lang="fr-FR" b="1" baseline="0" dirty="0" smtClean="0"/>
              <a:t>métadonnées </a:t>
            </a:r>
            <a:r>
              <a:rPr lang="fr-FR" baseline="0" dirty="0" smtClean="0"/>
              <a:t>(cf. </a:t>
            </a:r>
            <a:r>
              <a:rPr lang="fr-FR" i="1" baseline="0" dirty="0" smtClean="0"/>
              <a:t>infra</a:t>
            </a:r>
            <a:r>
              <a:rPr lang="fr-FR" baseline="0" dirty="0" smtClean="0"/>
              <a:t>)</a:t>
            </a:r>
            <a:endParaRPr lang="fr-FR" dirty="0" smtClean="0"/>
          </a:p>
          <a:p>
            <a:pPr marL="171447" indent="-79374">
              <a:buFontTx/>
              <a:buChar char="-"/>
            </a:pPr>
            <a:r>
              <a:rPr lang="fr-FR" baseline="0" dirty="0" smtClean="0"/>
              <a:t>pas/peu d</a:t>
            </a:r>
            <a:r>
              <a:rPr lang="fr-FR" b="1" baseline="0" dirty="0" smtClean="0"/>
              <a:t>’interopérabilité</a:t>
            </a:r>
            <a:r>
              <a:rPr lang="fr-FR" baseline="0" dirty="0" smtClean="0"/>
              <a:t> avec les autres acteurs scientifiques : pas de base de diffusion unique que l’on peut déployer sur les autres services</a:t>
            </a:r>
          </a:p>
          <a:p>
            <a:pPr marL="171447" indent="-79374">
              <a:buFontTx/>
              <a:buChar char="-"/>
            </a:pPr>
            <a:r>
              <a:rPr lang="fr-FR" baseline="0" dirty="0" smtClean="0"/>
              <a:t>ne s’appuient pas sur des </a:t>
            </a:r>
            <a:r>
              <a:rPr lang="fr-FR" b="1" baseline="0" dirty="0" smtClean="0"/>
              <a:t>systèmes internationaux d’identifiants</a:t>
            </a:r>
            <a:r>
              <a:rPr lang="fr-FR" baseline="0" dirty="0" smtClean="0"/>
              <a:t> numériques des chercheurs (type ORCID</a:t>
            </a:r>
            <a:r>
              <a:rPr lang="fr-FR" dirty="0"/>
              <a:t>) (cf. </a:t>
            </a:r>
            <a:r>
              <a:rPr lang="fr-FR" i="1" dirty="0"/>
              <a:t>infra</a:t>
            </a:r>
            <a:r>
              <a:rPr lang="fr-FR" dirty="0" smtClean="0"/>
              <a:t>)</a:t>
            </a:r>
          </a:p>
          <a:p>
            <a:pPr marL="171447" indent="-79374">
              <a:buFontTx/>
              <a:buChar char="-"/>
            </a:pPr>
            <a:endParaRPr lang="fr-FR" dirty="0" smtClean="0"/>
          </a:p>
          <a:p>
            <a:pPr indent="0"/>
            <a:endParaRPr lang="fr-FR" dirty="0"/>
          </a:p>
          <a:p>
            <a:pPr marL="0" indent="0"/>
            <a:r>
              <a:rPr lang="fr-FR" dirty="0" smtClean="0"/>
              <a:t>Renforcé par le fait que ce sont des </a:t>
            </a:r>
            <a:r>
              <a:rPr lang="fr-FR" b="1" dirty="0" smtClean="0"/>
              <a:t>« boîtes noires » </a:t>
            </a:r>
            <a:r>
              <a:rPr lang="fr-FR" dirty="0" smtClean="0"/>
              <a:t>: moteurs</a:t>
            </a:r>
            <a:r>
              <a:rPr lang="fr-FR" baseline="0" dirty="0" smtClean="0"/>
              <a:t> de recherche pas forcément accessibles directement depuis la page d’accueil, pas de détails clairs sur les modes de fonctionnement de calculs des métries…</a:t>
            </a:r>
            <a:endParaRPr lang="fr-FR"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66</a:t>
            </a:fld>
            <a:endParaRPr lang="fr-FR"/>
          </a:p>
        </p:txBody>
      </p:sp>
    </p:spTree>
    <p:extLst>
      <p:ext uri="{BB962C8B-B14F-4D97-AF65-F5344CB8AC3E}">
        <p14:creationId xmlns:p14="http://schemas.microsoft.com/office/powerpoint/2010/main" val="1058712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Piètre qualité des </a:t>
            </a:r>
            <a:r>
              <a:rPr lang="fr-FR" b="1" dirty="0" smtClean="0"/>
              <a:t>métadonnées,</a:t>
            </a:r>
            <a:r>
              <a:rPr lang="fr-FR" dirty="0" smtClean="0"/>
              <a:t> laissant à désire</a:t>
            </a:r>
            <a:r>
              <a:rPr lang="fr-FR" baseline="0" dirty="0" smtClean="0"/>
              <a:t>r : informations </a:t>
            </a:r>
            <a:r>
              <a:rPr lang="fr-FR" i="1" baseline="0" dirty="0" smtClean="0"/>
              <a:t>a minima </a:t>
            </a:r>
            <a:r>
              <a:rPr lang="fr-FR" baseline="0" dirty="0" smtClean="0"/>
              <a:t>(Academia) ; références plus complètes mais… (ResearchGate) : n’ont pas la qualité d’outils bibliographiques</a:t>
            </a:r>
          </a:p>
          <a:p>
            <a:r>
              <a:rPr lang="fr-FR" baseline="0" dirty="0" smtClean="0"/>
              <a:t>sont même éventuellement incapables de récupérer les métadonnées riches fournies sur des archives ouvertes (cf. http://urfist.enc-sorbonne.fr/sites/default/files/ab/Bouchard_Comparaison_AO_RSX_112016.pdf, point </a:t>
            </a:r>
            <a:r>
              <a:rPr lang="fr-FR" dirty="0" smtClean="0">
                <a:effectLst/>
                <a:latin typeface="Arial" panose="020B0604020202020204" pitchFamily="34" charset="0"/>
              </a:rPr>
              <a:t>interopérabilité avec</a:t>
            </a:r>
            <a:r>
              <a:rPr lang="fr-FR" baseline="0" dirty="0" smtClean="0">
                <a:effectLst/>
                <a:latin typeface="Arial" panose="020B0604020202020204" pitchFamily="34" charset="0"/>
              </a:rPr>
              <a:t> </a:t>
            </a:r>
            <a:r>
              <a:rPr lang="fr-FR" dirty="0" smtClean="0">
                <a:effectLst/>
                <a:latin typeface="Arial" panose="020B0604020202020204" pitchFamily="34" charset="0"/>
              </a:rPr>
              <a:t>d’autres bases de données)</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67</a:t>
            </a:fld>
            <a:endParaRPr lang="fr-FR"/>
          </a:p>
        </p:txBody>
      </p:sp>
    </p:spTree>
    <p:extLst>
      <p:ext uri="{BB962C8B-B14F-4D97-AF65-F5344CB8AC3E}">
        <p14:creationId xmlns:p14="http://schemas.microsoft.com/office/powerpoint/2010/main" val="22101685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58769" indent="0" defTabSz="914384">
              <a:spcBef>
                <a:spcPts val="300"/>
              </a:spcBef>
              <a:defRPr/>
            </a:pPr>
            <a:r>
              <a:rPr lang="fr-FR" dirty="0" smtClean="0"/>
              <a:t>Cf. également l’</a:t>
            </a:r>
            <a:r>
              <a:rPr lang="fr-FR" dirty="0" err="1" smtClean="0"/>
              <a:t>intrediction</a:t>
            </a:r>
            <a:r>
              <a:rPr lang="fr-FR" baseline="0" dirty="0" smtClean="0"/>
              <a:t> d’utiliser les données de ces réseaux</a:t>
            </a:r>
            <a:br>
              <a:rPr lang="fr-FR" baseline="0" dirty="0" smtClean="0"/>
            </a:br>
            <a:r>
              <a:rPr lang="fr-FR" baseline="0" dirty="0" smtClean="0"/>
              <a:t>Ex. sur ResearchGate : « </a:t>
            </a:r>
            <a:r>
              <a:rPr lang="en-US" dirty="0" smtClean="0"/>
              <a:t>All information provided within the Service by the Provider and by other Users may only be accessed manually by a natural person using ordinary Internet devices.</a:t>
            </a:r>
            <a:r>
              <a:rPr lang="fr-FR" baseline="0" dirty="0" smtClean="0"/>
              <a:t> » (https://www.researchgate.net/terms-of-service) </a:t>
            </a:r>
            <a:r>
              <a:rPr lang="fr-FR" baseline="0" dirty="0" smtClean="0">
                <a:sym typeface="Wingdings" panose="05000000000000000000" pitchFamily="2" charset="2"/>
              </a:rPr>
              <a:t> interdiction d’une utilisation automatique, par exemple à des fins d’étude et de recherche</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68</a:t>
            </a:fld>
            <a:endParaRPr lang="fr-FR"/>
          </a:p>
        </p:txBody>
      </p:sp>
    </p:spTree>
    <p:extLst>
      <p:ext uri="{BB962C8B-B14F-4D97-AF65-F5344CB8AC3E}">
        <p14:creationId xmlns:p14="http://schemas.microsoft.com/office/powerpoint/2010/main" val="1636858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Pas/peu d’interopérabilité avec les autres acteurs scientifiques</a:t>
            </a:r>
          </a:p>
          <a:p>
            <a:r>
              <a:rPr lang="fr-FR" b="0" dirty="0" smtClean="0"/>
              <a:t>	- ne reposent</a:t>
            </a:r>
            <a:r>
              <a:rPr lang="fr-FR" b="0" baseline="0" dirty="0" smtClean="0"/>
              <a:t> pas sur de </a:t>
            </a:r>
            <a:r>
              <a:rPr lang="fr-FR" b="0" i="1" baseline="0" dirty="0" smtClean="0"/>
              <a:t>l’open data</a:t>
            </a:r>
          </a:p>
          <a:p>
            <a:r>
              <a:rPr lang="fr-FR" b="0" baseline="0" dirty="0" smtClean="0"/>
              <a:t>	- ne proposent pas d’API</a:t>
            </a:r>
            <a:endParaRPr lang="fr-FR" b="0" dirty="0" smtClean="0"/>
          </a:p>
          <a:p>
            <a:pPr lvl="0"/>
            <a:r>
              <a:rPr lang="fr-FR" dirty="0">
                <a:solidFill>
                  <a:prstClr val="black"/>
                </a:solidFill>
              </a:rPr>
              <a:t>	</a:t>
            </a:r>
            <a:r>
              <a:rPr lang="fr-FR" dirty="0">
                <a:solidFill>
                  <a:prstClr val="black"/>
                </a:solidFill>
                <a:sym typeface="Wingdings" panose="05000000000000000000" pitchFamily="2" charset="2"/>
              </a:rPr>
              <a:t> pas/peu d’échanges ou de mise à jour automatiques entre les services</a:t>
            </a:r>
            <a:endParaRPr lang="fr-FR" dirty="0">
              <a:solidFill>
                <a:prstClr val="black"/>
              </a:solidFill>
            </a:endParaRPr>
          </a:p>
          <a:p>
            <a:endParaRPr lang="fr-FR" b="1" dirty="0" smtClean="0"/>
          </a:p>
          <a:p>
            <a:r>
              <a:rPr lang="fr-FR" b="1" dirty="0" smtClean="0"/>
              <a:t>Systèmes d’identifiant</a:t>
            </a:r>
            <a:r>
              <a:rPr lang="fr-FR" b="1" baseline="0" dirty="0" smtClean="0"/>
              <a:t> alphanumérique </a:t>
            </a:r>
          </a:p>
          <a:p>
            <a:pPr marL="182560"/>
            <a:r>
              <a:rPr lang="fr-FR" baseline="0" dirty="0" smtClean="0"/>
              <a:t>- </a:t>
            </a:r>
            <a:r>
              <a:rPr lang="fr-FR" b="1" baseline="0" dirty="0" smtClean="0"/>
              <a:t>système d’identifiant unique et univoque </a:t>
            </a:r>
            <a:r>
              <a:rPr lang="fr-FR" b="0" baseline="0" dirty="0" smtClean="0"/>
              <a:t>p</a:t>
            </a:r>
            <a:r>
              <a:rPr lang="fr-FR" baseline="0" dirty="0" smtClean="0"/>
              <a:t>ermettant de lever les homonymies et de regrouper les différents noms spécifiques à un même auteur (par ex. : nom de jeune fille/nom de femme mariée), ainsi que les publications qui y sont liées</a:t>
            </a:r>
          </a:p>
          <a:p>
            <a:pPr marL="182560"/>
            <a:r>
              <a:rPr lang="fr-FR" baseline="0" dirty="0" smtClean="0"/>
              <a:t>- compatible avec un certain nombre de bases de données comme le WOS, </a:t>
            </a:r>
            <a:r>
              <a:rPr lang="fr-FR" baseline="0" dirty="0" err="1" smtClean="0"/>
              <a:t>Endnote</a:t>
            </a:r>
            <a:r>
              <a:rPr lang="fr-FR" baseline="0" dirty="0" smtClean="0"/>
              <a:t> Web, </a:t>
            </a:r>
            <a:r>
              <a:rPr lang="fr-FR" baseline="0" dirty="0" err="1" smtClean="0"/>
              <a:t>IdHal</a:t>
            </a:r>
            <a:r>
              <a:rPr lang="fr-FR" baseline="0" dirty="0" smtClean="0"/>
              <a:t>, mais pas les réseaux sociaux acadé</a:t>
            </a:r>
            <a:r>
              <a:rPr lang="fr-FR" dirty="0" smtClean="0"/>
              <a:t>miques</a:t>
            </a:r>
            <a:endParaRPr lang="fr-FR" baseline="0" dirty="0" smtClean="0"/>
          </a:p>
          <a:p>
            <a:pPr marL="0" indent="0"/>
            <a:endParaRPr lang="fr-FR" baseline="0" dirty="0" smtClean="0"/>
          </a:p>
          <a:p>
            <a:pPr marL="0" indent="0"/>
            <a:r>
              <a:rPr lang="fr-FR" b="1" dirty="0" smtClean="0"/>
              <a:t>Outils</a:t>
            </a:r>
            <a:endParaRPr lang="fr-FR" b="1" baseline="0" dirty="0" smtClean="0"/>
          </a:p>
          <a:p>
            <a:pPr marL="182560" indent="-90486"/>
            <a:r>
              <a:rPr lang="fr-FR" baseline="0" dirty="0" smtClean="0"/>
              <a:t>- </a:t>
            </a:r>
            <a:r>
              <a:rPr lang="fr-FR" b="1" baseline="0" dirty="0" err="1" smtClean="0"/>
              <a:t>ResearcherID</a:t>
            </a:r>
            <a:r>
              <a:rPr lang="fr-FR" b="1" baseline="0" dirty="0" smtClean="0"/>
              <a:t> </a:t>
            </a:r>
            <a:r>
              <a:rPr lang="fr-FR" baseline="0" dirty="0" smtClean="0"/>
              <a:t>(http://www.researcherid.com) : ouvert en 2008 (Thomson Reuters) ; </a:t>
            </a:r>
            <a:r>
              <a:rPr lang="fr-FR" kern="0" dirty="0" smtClean="0"/>
              <a:t>profil, bibliographie ; outils bibliométriques (citation, h-index) ; indication de réseaux de co-auteurs et  de citations ; + 300 000 comptes</a:t>
            </a:r>
          </a:p>
          <a:p>
            <a:pPr marL="182560" indent="-90486" defTabSz="914384">
              <a:defRPr/>
            </a:pPr>
            <a:r>
              <a:rPr lang="fr-FR" baseline="0" dirty="0" smtClean="0"/>
              <a:t>- </a:t>
            </a:r>
            <a:r>
              <a:rPr lang="fr-FR" b="1" baseline="0" dirty="0" smtClean="0"/>
              <a:t>ORCID</a:t>
            </a:r>
            <a:r>
              <a:rPr lang="fr-FR" baseline="0" dirty="0" smtClean="0"/>
              <a:t> : </a:t>
            </a:r>
            <a:r>
              <a:rPr lang="en-US" i="1" kern="0" dirty="0" smtClean="0"/>
              <a:t>Open Researcher and Contributor ID </a:t>
            </a:r>
            <a:r>
              <a:rPr lang="en-US" kern="0" dirty="0" smtClean="0"/>
              <a:t>(</a:t>
            </a:r>
            <a:r>
              <a:rPr lang="en-US" i="0" kern="0" baseline="0" dirty="0" smtClean="0"/>
              <a:t>http://orcid.org/) ; </a:t>
            </a:r>
            <a:r>
              <a:rPr lang="en-US" i="0" kern="0" baseline="0" dirty="0" err="1" smtClean="0"/>
              <a:t>ouvert</a:t>
            </a:r>
            <a:r>
              <a:rPr lang="en-US" i="0" kern="0" baseline="0" dirty="0" smtClean="0"/>
              <a:t> </a:t>
            </a:r>
            <a:r>
              <a:rPr lang="en-US" i="0" kern="0" baseline="0" dirty="0" err="1" smtClean="0"/>
              <a:t>en</a:t>
            </a:r>
            <a:r>
              <a:rPr lang="en-US" i="0" kern="0" baseline="0" dirty="0" smtClean="0"/>
              <a:t> 2012 ; </a:t>
            </a:r>
            <a:r>
              <a:rPr lang="fr-FR" kern="0" dirty="0" smtClean="0"/>
              <a:t>consortium de + 140 partenaires publics (CERN…) et privés (Elsevier, Thomson, Nature Pub. </a:t>
            </a:r>
            <a:r>
              <a:rPr lang="fr-FR" kern="0" dirty="0" err="1" smtClean="0"/>
              <a:t>Grp</a:t>
            </a:r>
            <a:r>
              <a:rPr lang="fr-FR" kern="0" dirty="0" smtClean="0"/>
              <a:t>…) ; profil, </a:t>
            </a:r>
            <a:r>
              <a:rPr lang="fr-FR" kern="0" dirty="0" smtClean="0"/>
              <a:t>bibliographie</a:t>
            </a:r>
            <a:r>
              <a:rPr lang="fr-FR" kern="0" baseline="0" dirty="0" smtClean="0"/>
              <a:t> </a:t>
            </a:r>
            <a:r>
              <a:rPr lang="fr-FR" kern="0" baseline="0" dirty="0" smtClean="0"/>
              <a:t>; + </a:t>
            </a:r>
            <a:r>
              <a:rPr lang="fr-FR" kern="0" baseline="0" dirty="0" smtClean="0"/>
              <a:t>4 </a:t>
            </a:r>
            <a:r>
              <a:rPr lang="fr-FR" kern="0" baseline="0" dirty="0" smtClean="0"/>
              <a:t>M. de comptes ; nouveauté 25/10/2015 : auto-update (http://orcid.org/blog/2015/10/26/auto-update-has-arrived-orcid-records-move-next-level), en association avec </a:t>
            </a:r>
            <a:r>
              <a:rPr lang="fr-FR" kern="0" baseline="0" dirty="0" err="1" smtClean="0"/>
              <a:t>Crossref</a:t>
            </a:r>
            <a:r>
              <a:rPr lang="fr-FR" kern="0" baseline="0" dirty="0" smtClean="0"/>
              <a:t> et </a:t>
            </a:r>
            <a:r>
              <a:rPr lang="fr-FR" kern="0" baseline="0" dirty="0" err="1" smtClean="0"/>
              <a:t>DataCite</a:t>
            </a:r>
            <a:r>
              <a:rPr lang="fr-FR" kern="0" baseline="0" dirty="0" smtClean="0"/>
              <a:t> (DOI) </a:t>
            </a:r>
            <a:r>
              <a:rPr lang="fr-FR" kern="0" baseline="0" dirty="0" smtClean="0"/>
              <a:t>– ex . :  http://orcid.org/0000-0003-3060-6241</a:t>
            </a:r>
            <a:endParaRPr lang="fr-FR" kern="0" dirty="0" smtClean="0"/>
          </a:p>
          <a:p>
            <a:pPr marL="182560" indent="-90486"/>
            <a:r>
              <a:rPr lang="fr-FR" kern="0" dirty="0" smtClean="0"/>
              <a:t>- </a:t>
            </a:r>
            <a:r>
              <a:rPr lang="fr-FR" b="1" kern="0" dirty="0" err="1" smtClean="0"/>
              <a:t>IdRef</a:t>
            </a:r>
            <a:r>
              <a:rPr lang="fr-FR" kern="0" dirty="0" smtClean="0"/>
              <a:t> (http://www.idref.fr) : référentiel des autorités SUDOC : ! : ne peut être créé par le</a:t>
            </a:r>
            <a:r>
              <a:rPr lang="fr-FR" kern="0" baseline="0" dirty="0" smtClean="0"/>
              <a:t> chercheur lui-même, puisqu’est une notice d’autorité du SUDOC </a:t>
            </a:r>
            <a:r>
              <a:rPr lang="fr-FR" kern="0" dirty="0" smtClean="0"/>
              <a:t>- ex. </a:t>
            </a:r>
            <a:r>
              <a:rPr lang="fr-FR" kern="0" dirty="0" smtClean="0"/>
              <a:t>: https://www.idref.fr/061641251#</a:t>
            </a:r>
            <a:endParaRPr lang="fr-FR" kern="0"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69</a:t>
            </a:fld>
            <a:endParaRPr lang="fr-FR"/>
          </a:p>
        </p:txBody>
      </p:sp>
    </p:spTree>
    <p:extLst>
      <p:ext uri="{BB962C8B-B14F-4D97-AF65-F5344CB8AC3E}">
        <p14:creationId xmlns:p14="http://schemas.microsoft.com/office/powerpoint/2010/main" val="369772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i="0" u="none" baseline="0" dirty="0" smtClean="0"/>
              <a:t>Vers une science plus ouverte</a:t>
            </a:r>
          </a:p>
          <a:p>
            <a:pPr marL="173038" marR="0" indent="-80963" algn="l" defTabSz="914400" rtl="0" eaLnBrk="1" fontAlgn="auto" latinLnBrk="0" hangingPunct="1">
              <a:lnSpc>
                <a:spcPct val="100000"/>
              </a:lnSpc>
              <a:spcBef>
                <a:spcPts val="0"/>
              </a:spcBef>
              <a:spcAft>
                <a:spcPts val="0"/>
              </a:spcAft>
              <a:buClrTx/>
              <a:buSzTx/>
              <a:buFontTx/>
              <a:buNone/>
              <a:tabLst/>
              <a:defRPr/>
            </a:pPr>
            <a:r>
              <a:rPr lang="fr-FR" dirty="0" smtClean="0"/>
              <a:t>- des </a:t>
            </a:r>
            <a:r>
              <a:rPr lang="fr-FR" b="1" dirty="0" smtClean="0"/>
              <a:t>évolutions techniques mais aussi culturelles</a:t>
            </a:r>
          </a:p>
          <a:p>
            <a:pPr marL="173038" marR="0" indent="-80963" algn="l" defTabSz="914400" rtl="0" eaLnBrk="1" fontAlgn="auto" latinLnBrk="0" hangingPunct="1">
              <a:lnSpc>
                <a:spcPct val="100000"/>
              </a:lnSpc>
              <a:spcBef>
                <a:spcPts val="0"/>
              </a:spcBef>
              <a:spcAft>
                <a:spcPts val="0"/>
              </a:spcAft>
              <a:buClrTx/>
              <a:buSzTx/>
              <a:buFontTx/>
              <a:buNone/>
              <a:tabLst/>
              <a:defRPr/>
            </a:pPr>
            <a:r>
              <a:rPr lang="fr-FR" dirty="0" smtClean="0"/>
              <a:t>- développement et diversification de la </a:t>
            </a:r>
            <a:r>
              <a:rPr lang="fr-FR" b="1" dirty="0" smtClean="0"/>
              <a:t>communication scientifique numérique </a:t>
            </a:r>
            <a:br>
              <a:rPr lang="fr-FR" b="1" dirty="0" smtClean="0"/>
            </a:br>
            <a:r>
              <a:rPr lang="fr-FR" dirty="0" smtClean="0"/>
              <a:t>(« science 2.0 » issue du web 2.0 dit web social) </a:t>
            </a:r>
            <a:r>
              <a:rPr lang="fr-FR" b="1" dirty="0" smtClean="0"/>
              <a:t>et ouverte </a:t>
            </a:r>
            <a:r>
              <a:rPr lang="fr-FR" dirty="0" smtClean="0"/>
              <a:t>(</a:t>
            </a:r>
            <a:r>
              <a:rPr lang="fr-FR" i="1" dirty="0" smtClean="0"/>
              <a:t>open science</a:t>
            </a:r>
            <a:r>
              <a:rPr lang="fr-FR" dirty="0" smtClean="0"/>
              <a:t>, </a:t>
            </a:r>
            <a:r>
              <a:rPr lang="fr-FR" i="1" dirty="0" smtClean="0"/>
              <a:t>open access</a:t>
            </a:r>
            <a:r>
              <a:rPr lang="fr-FR" dirty="0" smtClean="0"/>
              <a:t>), à</a:t>
            </a:r>
            <a:r>
              <a:rPr lang="fr-FR" baseline="0" dirty="0" smtClean="0"/>
              <a:t> commencer par les </a:t>
            </a:r>
            <a:r>
              <a:rPr lang="fr-FR" b="1" baseline="0" dirty="0" smtClean="0"/>
              <a:t>pratiques de partage </a:t>
            </a:r>
            <a:r>
              <a:rPr lang="fr-FR" baseline="0" dirty="0" smtClean="0"/>
              <a:t>dans la communauté scientifique, cf. archives ouvertes, sites personnels, etc.</a:t>
            </a:r>
          </a:p>
          <a:p>
            <a:pPr marL="541338" indent="-182563"/>
            <a:r>
              <a:rPr lang="fr-FR" dirty="0" smtClean="0"/>
              <a:t>- </a:t>
            </a:r>
            <a:r>
              <a:rPr lang="fr-FR" b="1" dirty="0" smtClean="0"/>
              <a:t>lieux</a:t>
            </a:r>
            <a:r>
              <a:rPr lang="fr-FR" dirty="0" smtClean="0"/>
              <a:t> de publication : archives ouvertes, médias sociaux…</a:t>
            </a:r>
          </a:p>
          <a:p>
            <a:pPr marL="541338" indent="-182563"/>
            <a:r>
              <a:rPr lang="fr-FR" dirty="0" smtClean="0"/>
              <a:t>- </a:t>
            </a:r>
            <a:r>
              <a:rPr lang="fr-FR" b="1" dirty="0" smtClean="0"/>
              <a:t>formes</a:t>
            </a:r>
            <a:r>
              <a:rPr lang="fr-FR" dirty="0" smtClean="0"/>
              <a:t> de publication : articles, supports d’interventions, données de la recherche, résultats</a:t>
            </a:r>
            <a:r>
              <a:rPr lang="fr-FR" baseline="0" dirty="0" smtClean="0"/>
              <a:t> négatifs, </a:t>
            </a:r>
            <a:r>
              <a:rPr lang="fr-FR" dirty="0" smtClean="0"/>
              <a:t>posters, </a:t>
            </a:r>
            <a:r>
              <a:rPr lang="fr-FR" baseline="0" dirty="0" smtClean="0"/>
              <a:t>logiciels, </a:t>
            </a:r>
            <a:r>
              <a:rPr lang="fr-FR" dirty="0" smtClean="0"/>
              <a:t>fichiers multimédia…</a:t>
            </a:r>
          </a:p>
          <a:p>
            <a:pPr marL="541338" indent="-182563"/>
            <a:r>
              <a:rPr lang="fr-FR" dirty="0" smtClean="0"/>
              <a:t>- formes </a:t>
            </a:r>
            <a:r>
              <a:rPr lang="fr-FR" b="1" dirty="0" smtClean="0"/>
              <a:t>d’échanges</a:t>
            </a:r>
            <a:r>
              <a:rPr lang="fr-FR" dirty="0" smtClean="0"/>
              <a:t> : </a:t>
            </a:r>
            <a:r>
              <a:rPr lang="fr-FR" baseline="0" dirty="0" smtClean="0"/>
              <a:t>évaluation par les pairs post-publication, commentaires, </a:t>
            </a:r>
            <a:r>
              <a:rPr lang="fr-FR" baseline="0" dirty="0" err="1" smtClean="0"/>
              <a:t>co</a:t>
            </a:r>
            <a:r>
              <a:rPr lang="fr-FR" baseline="0" dirty="0" smtClean="0"/>
              <a:t>-construction du savoir…</a:t>
            </a:r>
            <a:endParaRPr lang="fr-FR" dirty="0" smtClean="0"/>
          </a:p>
          <a:p>
            <a:pPr marL="541338" marR="0" indent="-182563" algn="l" defTabSz="914400" rtl="0" eaLnBrk="1" fontAlgn="auto" latinLnBrk="0" hangingPunct="1">
              <a:lnSpc>
                <a:spcPct val="100000"/>
              </a:lnSpc>
              <a:spcBef>
                <a:spcPts val="0"/>
              </a:spcBef>
              <a:spcAft>
                <a:spcPts val="0"/>
              </a:spcAft>
              <a:buClrTx/>
              <a:buSzTx/>
              <a:buFontTx/>
              <a:buNone/>
              <a:tabLst/>
              <a:defRPr/>
            </a:pPr>
            <a:r>
              <a:rPr lang="fr-FR" dirty="0" smtClean="0"/>
              <a:t>- </a:t>
            </a:r>
            <a:r>
              <a:rPr lang="fr-FR" b="1" dirty="0" smtClean="0"/>
              <a:t>publics</a:t>
            </a:r>
            <a:r>
              <a:rPr lang="fr-FR" dirty="0" smtClean="0"/>
              <a:t> : pairs,</a:t>
            </a:r>
            <a:r>
              <a:rPr lang="fr-FR" baseline="0" dirty="0" smtClean="0"/>
              <a:t> entreprises</a:t>
            </a:r>
            <a:r>
              <a:rPr lang="fr-FR" dirty="0" smtClean="0"/>
              <a:t>, décideurs, journalistes, ONG, grand public… </a:t>
            </a:r>
            <a:r>
              <a:rPr lang="fr-FR" baseline="0" dirty="0" smtClean="0"/>
              <a:t>– cf. diversification de la communication des organismes de recherche selon les outils utilisés et science participative</a:t>
            </a:r>
          </a:p>
          <a:p>
            <a:pPr marL="173038" marR="0" indent="-80963" algn="l" defTabSz="914400" rtl="0" eaLnBrk="1" fontAlgn="auto" latinLnBrk="0" hangingPunct="1">
              <a:lnSpc>
                <a:spcPct val="100000"/>
              </a:lnSpc>
              <a:spcBef>
                <a:spcPts val="0"/>
              </a:spcBef>
              <a:spcAft>
                <a:spcPts val="0"/>
              </a:spcAft>
              <a:buClrTx/>
              <a:buSzTx/>
              <a:buFontTx/>
              <a:buNone/>
              <a:tabLst/>
              <a:defRPr/>
            </a:pPr>
            <a:r>
              <a:rPr lang="fr-FR" baseline="0" dirty="0" smtClean="0"/>
              <a:t>- indépendamment des </a:t>
            </a:r>
            <a:r>
              <a:rPr lang="fr-FR" b="1" baseline="0" dirty="0" smtClean="0"/>
              <a:t>moyens financiers</a:t>
            </a:r>
          </a:p>
          <a:p>
            <a:pPr marL="171450" indent="-79375">
              <a:buFontTx/>
              <a:buChar char="-"/>
            </a:pPr>
            <a:r>
              <a:rPr lang="fr-FR" baseline="0" dirty="0" smtClean="0"/>
              <a:t>facilités par des </a:t>
            </a:r>
            <a:r>
              <a:rPr lang="fr-FR" b="1" baseline="0" dirty="0" smtClean="0"/>
              <a:t>outils</a:t>
            </a:r>
            <a:r>
              <a:rPr lang="fr-FR" baseline="0" dirty="0" smtClean="0"/>
              <a:t> numériques souvent </a:t>
            </a:r>
            <a:r>
              <a:rPr lang="fr-FR" b="1" baseline="0" dirty="0" smtClean="0"/>
              <a:t>faciles d’accès</a:t>
            </a:r>
            <a:r>
              <a:rPr lang="fr-FR" baseline="0" dirty="0" smtClean="0"/>
              <a:t>, </a:t>
            </a:r>
            <a:r>
              <a:rPr lang="fr-FR" b="1" baseline="0" dirty="0" smtClean="0"/>
              <a:t>gratuits</a:t>
            </a:r>
            <a:r>
              <a:rPr lang="fr-FR" baseline="0" dirty="0" smtClean="0"/>
              <a:t> et assez ergonomiques, bien indexés par les </a:t>
            </a:r>
            <a:r>
              <a:rPr lang="fr-FR" b="1" baseline="0" dirty="0" smtClean="0"/>
              <a:t>moteurs de recherche </a:t>
            </a:r>
            <a:r>
              <a:rPr lang="fr-FR" b="0" baseline="0" dirty="0" smtClean="0"/>
              <a:t>et/ou fonctionnement sur le principe de la </a:t>
            </a:r>
            <a:r>
              <a:rPr lang="fr-FR" b="1" baseline="0" dirty="0" err="1" smtClean="0"/>
              <a:t>viralité</a:t>
            </a:r>
            <a:r>
              <a:rPr lang="fr-FR" b="1" baseline="0" dirty="0" smtClean="0"/>
              <a:t> de l’information (</a:t>
            </a:r>
            <a:r>
              <a:rPr lang="fr-FR" b="0" baseline="0" dirty="0" smtClean="0"/>
              <a:t>abonnements, suggestions automatiques)</a:t>
            </a:r>
          </a:p>
          <a:p>
            <a:pPr marL="171450" indent="-171450">
              <a:buFontTx/>
              <a:buChar char="-"/>
            </a:pPr>
            <a:endParaRPr lang="fr-FR" b="1" baseline="0" dirty="0" smtClean="0"/>
          </a:p>
          <a:p>
            <a:pPr marL="171450" indent="-171450">
              <a:buFont typeface="Wingdings" panose="05000000000000000000" pitchFamily="2" charset="2"/>
              <a:buChar char="à"/>
            </a:pPr>
            <a:r>
              <a:rPr lang="fr-FR" b="1" baseline="0" dirty="0" smtClean="0">
                <a:sym typeface="Wingdings" panose="05000000000000000000" pitchFamily="2" charset="2"/>
              </a:rPr>
              <a:t>vers une recherche décloisonnée, transdisciplinaire, plus ouverte et plus rapide</a:t>
            </a:r>
          </a:p>
          <a:p>
            <a:pPr marL="0" indent="0"/>
            <a:endParaRPr lang="fr-FR" b="1"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t>7</a:t>
            </a:fld>
            <a:endParaRPr lang="fr-FR"/>
          </a:p>
        </p:txBody>
      </p:sp>
    </p:spTree>
    <p:extLst>
      <p:ext uri="{BB962C8B-B14F-4D97-AF65-F5344CB8AC3E}">
        <p14:creationId xmlns:p14="http://schemas.microsoft.com/office/powerpoint/2010/main" val="29947771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a:defRPr/>
            </a:pPr>
            <a:r>
              <a:rPr lang="fr-FR" sz="900" b="1" dirty="0">
                <a:latin typeface="Arial" panose="020B0604020202020204" pitchFamily="34" charset="0"/>
                <a:cs typeface="Arial" panose="020B0604020202020204" pitchFamily="34" charset="0"/>
              </a:rPr>
              <a:t>Pérennité de l’accès</a:t>
            </a:r>
            <a:r>
              <a:rPr lang="fr-FR" sz="900" dirty="0">
                <a:latin typeface="Arial" panose="020B0604020202020204" pitchFamily="34" charset="0"/>
                <a:cs typeface="Arial" panose="020B0604020202020204" pitchFamily="34" charset="0"/>
              </a:rPr>
              <a:t> à ces données (par ex. si le service devient payant, est racheté ou s’il ferme) ?</a:t>
            </a:r>
            <a:br>
              <a:rPr lang="fr-FR" sz="900" dirty="0">
                <a:latin typeface="Arial" panose="020B0604020202020204" pitchFamily="34" charset="0"/>
                <a:cs typeface="Arial" panose="020B0604020202020204" pitchFamily="34" charset="0"/>
              </a:rPr>
            </a:br>
            <a:r>
              <a:rPr lang="fr-FR" sz="900" dirty="0">
                <a:latin typeface="Arial" panose="020B0604020202020204" pitchFamily="34" charset="0"/>
                <a:cs typeface="Arial" panose="020B0604020202020204" pitchFamily="34" charset="0"/>
              </a:rPr>
              <a:t>cf. achat de SSRN par Elsevier, https://www.elsevier.com/connect/ssrn-the-leading-social-science-and-humanities-repository-and-online-community-joins-elsevier</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70</a:t>
            </a:fld>
            <a:endParaRPr lang="fr-FR"/>
          </a:p>
        </p:txBody>
      </p:sp>
    </p:spTree>
    <p:extLst>
      <p:ext uri="{BB962C8B-B14F-4D97-AF65-F5344CB8AC3E}">
        <p14:creationId xmlns:p14="http://schemas.microsoft.com/office/powerpoint/2010/main" val="780376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5" marR="0" indent="-92075" algn="l" defTabSz="910544" rtl="0" eaLnBrk="1" fontAlgn="auto" latinLnBrk="0" hangingPunct="1">
              <a:lnSpc>
                <a:spcPct val="100000"/>
              </a:lnSpc>
              <a:spcBef>
                <a:spcPts val="0"/>
              </a:spcBef>
              <a:spcAft>
                <a:spcPts val="0"/>
              </a:spcAft>
              <a:buClrTx/>
              <a:buSzTx/>
              <a:buFontTx/>
              <a:buNone/>
              <a:tabLst/>
              <a:defRPr/>
            </a:pPr>
            <a:r>
              <a:rPr lang="fr-FR" sz="800" dirty="0" smtClean="0"/>
              <a:t>Référence</a:t>
            </a:r>
            <a:r>
              <a:rPr lang="fr-FR" sz="800" baseline="0" dirty="0" smtClean="0"/>
              <a:t> : G. Hall, 2015, http://www.garyhall.info/journal/2015/10/18/does-academiaedu-mean-open-access-is-becoming-irrelevant.html</a:t>
            </a:r>
            <a:endParaRPr lang="fr-FR" sz="800" dirty="0" smtClean="0"/>
          </a:p>
          <a:p>
            <a:pPr defTabSz="910544">
              <a:defRPr/>
            </a:pPr>
            <a:endParaRPr lang="en-US" sz="800" dirty="0" smtClean="0"/>
          </a:p>
          <a:p>
            <a:pPr defTabSz="910544">
              <a:defRPr/>
            </a:pPr>
            <a:r>
              <a:rPr lang="en-US" sz="800" dirty="0" err="1" smtClean="0"/>
              <a:t>dès</a:t>
            </a:r>
            <a:r>
              <a:rPr lang="en-US" sz="800" dirty="0" smtClean="0"/>
              <a:t> </a:t>
            </a:r>
            <a:r>
              <a:rPr lang="en-US" sz="800" dirty="0" err="1" smtClean="0"/>
              <a:t>étude</a:t>
            </a:r>
            <a:r>
              <a:rPr lang="en-US" sz="800" dirty="0" smtClean="0"/>
              <a:t> du </a:t>
            </a:r>
            <a:r>
              <a:rPr lang="en-US" sz="800" i="1" dirty="0" smtClean="0"/>
              <a:t>Centre for Research Communications </a:t>
            </a:r>
            <a:r>
              <a:rPr lang="en-US" sz="800" dirty="0" smtClean="0"/>
              <a:t>(2011, http://crc.nottingham.ac.uk/projects/rcs/Social_Networking_Report-Duke&amp;Jordan.pdf) : </a:t>
            </a:r>
            <a:br>
              <a:rPr lang="en-US" sz="800" dirty="0" smtClean="0"/>
            </a:br>
            <a:r>
              <a:rPr lang="en-US" sz="800" dirty="0" smtClean="0"/>
              <a:t>7 </a:t>
            </a:r>
            <a:r>
              <a:rPr lang="en-US" sz="800" dirty="0" err="1" smtClean="0"/>
              <a:t>recommandations</a:t>
            </a:r>
            <a:r>
              <a:rPr lang="en-US" sz="800" dirty="0" smtClean="0"/>
              <a:t> à destination des </a:t>
            </a:r>
            <a:r>
              <a:rPr lang="en-US" sz="800" dirty="0" err="1" smtClean="0"/>
              <a:t>responsables</a:t>
            </a:r>
            <a:r>
              <a:rPr lang="en-US" sz="800" dirty="0" smtClean="0"/>
              <a:t> </a:t>
            </a:r>
            <a:r>
              <a:rPr lang="en-US" sz="800" dirty="0" err="1" smtClean="0"/>
              <a:t>britanniques</a:t>
            </a:r>
            <a:r>
              <a:rPr lang="en-US" sz="800" dirty="0" smtClean="0"/>
              <a:t> </a:t>
            </a:r>
            <a:r>
              <a:rPr lang="en-US" sz="800" dirty="0" err="1" smtClean="0"/>
              <a:t>dans</a:t>
            </a:r>
            <a:r>
              <a:rPr lang="en-US" sz="800" dirty="0" smtClean="0"/>
              <a:t> son point 5 </a:t>
            </a:r>
            <a:r>
              <a:rPr lang="fr-FR" sz="800" dirty="0" smtClean="0"/>
              <a:t>spécifiquement sur « </a:t>
            </a:r>
            <a:r>
              <a:rPr lang="en-US" sz="800" i="1" dirty="0" smtClean="0"/>
              <a:t>Issues and opportunities presented by academic social networking sites</a:t>
            </a:r>
            <a:r>
              <a:rPr lang="fr-FR" sz="800" dirty="0" smtClean="0"/>
              <a:t> »</a:t>
            </a:r>
            <a:r>
              <a:rPr lang="en-US" sz="800" dirty="0" smtClean="0"/>
              <a:t> </a:t>
            </a:r>
          </a:p>
          <a:p>
            <a:pPr marL="363531" indent="-88899"/>
            <a:r>
              <a:rPr lang="en-US" sz="800" dirty="0" smtClean="0"/>
              <a:t>- </a:t>
            </a:r>
            <a:r>
              <a:rPr lang="en-US" sz="800" dirty="0" err="1" smtClean="0"/>
              <a:t>étude</a:t>
            </a:r>
            <a:r>
              <a:rPr lang="en-US" sz="800" dirty="0" smtClean="0"/>
              <a:t> et </a:t>
            </a:r>
            <a:r>
              <a:rPr lang="en-US" sz="800" dirty="0" err="1" smtClean="0"/>
              <a:t>veille</a:t>
            </a:r>
            <a:r>
              <a:rPr lang="en-US" sz="800" dirty="0" smtClean="0"/>
              <a:t> sur les </a:t>
            </a:r>
            <a:r>
              <a:rPr lang="en-US" sz="800" dirty="0" err="1" smtClean="0"/>
              <a:t>réseaux</a:t>
            </a:r>
            <a:r>
              <a:rPr lang="en-US" sz="800" dirty="0" smtClean="0"/>
              <a:t> </a:t>
            </a:r>
            <a:r>
              <a:rPr lang="en-US" sz="800" dirty="0" err="1" smtClean="0"/>
              <a:t>sociaux</a:t>
            </a:r>
            <a:r>
              <a:rPr lang="en-US" sz="800" dirty="0" smtClean="0"/>
              <a:t>, </a:t>
            </a:r>
            <a:r>
              <a:rPr lang="en-US" sz="800" dirty="0" err="1" smtClean="0"/>
              <a:t>leurs</a:t>
            </a:r>
            <a:r>
              <a:rPr lang="en-US" sz="800" dirty="0" smtClean="0"/>
              <a:t> publics et </a:t>
            </a:r>
            <a:r>
              <a:rPr lang="en-US" sz="800" dirty="0" err="1" smtClean="0"/>
              <a:t>leurs</a:t>
            </a:r>
            <a:r>
              <a:rPr lang="en-US" sz="800" dirty="0" smtClean="0"/>
              <a:t> </a:t>
            </a:r>
            <a:r>
              <a:rPr lang="en-US" sz="800" dirty="0" err="1" smtClean="0"/>
              <a:t>évolutions</a:t>
            </a:r>
            <a:r>
              <a:rPr lang="en-US" sz="800" dirty="0" smtClean="0"/>
              <a:t> (</a:t>
            </a:r>
            <a:r>
              <a:rPr lang="en-US" sz="800" dirty="0" err="1" smtClean="0"/>
              <a:t>recommandations</a:t>
            </a:r>
            <a:r>
              <a:rPr lang="en-US" sz="800" dirty="0" smtClean="0"/>
              <a:t> 3 et 4)</a:t>
            </a:r>
          </a:p>
          <a:p>
            <a:pPr marL="363531" indent="-88899" defTabSz="914384">
              <a:defRPr/>
            </a:pPr>
            <a:r>
              <a:rPr lang="en-US" sz="800" dirty="0" smtClean="0"/>
              <a:t>- </a:t>
            </a:r>
            <a:r>
              <a:rPr lang="en-US" sz="800" dirty="0" err="1" smtClean="0"/>
              <a:t>valorisation</a:t>
            </a:r>
            <a:r>
              <a:rPr lang="en-US" sz="800" dirty="0" smtClean="0"/>
              <a:t> de </a:t>
            </a:r>
            <a:r>
              <a:rPr lang="en-US" sz="800" dirty="0" err="1" smtClean="0"/>
              <a:t>l’</a:t>
            </a:r>
            <a:r>
              <a:rPr lang="en-US" sz="800" i="1" dirty="0" err="1" smtClean="0"/>
              <a:t>open</a:t>
            </a:r>
            <a:r>
              <a:rPr lang="en-US" sz="800" i="1" dirty="0" smtClean="0"/>
              <a:t> access </a:t>
            </a:r>
            <a:r>
              <a:rPr lang="en-US" sz="800" dirty="0" smtClean="0"/>
              <a:t>par des services </a:t>
            </a:r>
            <a:r>
              <a:rPr lang="en-US" sz="800" dirty="0" err="1" smtClean="0"/>
              <a:t>pertinents</a:t>
            </a:r>
            <a:r>
              <a:rPr lang="en-US" sz="800" dirty="0" smtClean="0"/>
              <a:t> et </a:t>
            </a:r>
            <a:r>
              <a:rPr lang="en-US" sz="800" dirty="0" err="1" smtClean="0"/>
              <a:t>une</a:t>
            </a:r>
            <a:r>
              <a:rPr lang="en-US" sz="800" dirty="0" smtClean="0"/>
              <a:t> </a:t>
            </a:r>
            <a:r>
              <a:rPr lang="en-US" sz="800" dirty="0" err="1" smtClean="0"/>
              <a:t>meilleure</a:t>
            </a:r>
            <a:r>
              <a:rPr lang="en-US" sz="800" dirty="0" smtClean="0"/>
              <a:t> information des </a:t>
            </a:r>
            <a:r>
              <a:rPr lang="en-US" sz="800" dirty="0" err="1" smtClean="0"/>
              <a:t>étudiants</a:t>
            </a:r>
            <a:r>
              <a:rPr lang="en-US" sz="800" dirty="0" smtClean="0"/>
              <a:t> et </a:t>
            </a:r>
            <a:r>
              <a:rPr lang="en-US" sz="800" dirty="0" err="1" smtClean="0"/>
              <a:t>chercheurs</a:t>
            </a:r>
            <a:r>
              <a:rPr lang="en-US" sz="800" dirty="0" smtClean="0"/>
              <a:t> </a:t>
            </a:r>
            <a:r>
              <a:rPr lang="fr-FR" sz="800" dirty="0" smtClean="0"/>
              <a:t>(</a:t>
            </a:r>
            <a:r>
              <a:rPr lang="en-US" sz="800" dirty="0" err="1" smtClean="0"/>
              <a:t>recommandations</a:t>
            </a:r>
            <a:r>
              <a:rPr lang="en-US" sz="800" dirty="0" smtClean="0"/>
              <a:t> 2 et 7)</a:t>
            </a:r>
          </a:p>
          <a:p>
            <a:pPr marL="446080" indent="-171447" defTabSz="914384">
              <a:buFontTx/>
              <a:buChar char="-"/>
              <a:defRPr/>
            </a:pPr>
            <a:r>
              <a:rPr lang="en-US" sz="800" dirty="0" smtClean="0"/>
              <a:t>recommendations </a:t>
            </a:r>
            <a:r>
              <a:rPr lang="en-US" sz="800" dirty="0" err="1" smtClean="0"/>
              <a:t>spécifiques</a:t>
            </a:r>
            <a:r>
              <a:rPr lang="en-US" sz="800" dirty="0" smtClean="0"/>
              <a:t> sur la formation, </a:t>
            </a:r>
            <a:r>
              <a:rPr lang="en-US" sz="800" dirty="0" err="1" smtClean="0"/>
              <a:t>notamment</a:t>
            </a:r>
            <a:r>
              <a:rPr lang="en-US" sz="800" dirty="0" smtClean="0"/>
              <a:t> sur les </a:t>
            </a:r>
            <a:r>
              <a:rPr lang="en-US" sz="800" dirty="0" err="1" smtClean="0"/>
              <a:t>pré-requis</a:t>
            </a:r>
            <a:r>
              <a:rPr lang="en-US" sz="800" dirty="0" smtClean="0"/>
              <a:t> (</a:t>
            </a:r>
            <a:r>
              <a:rPr lang="en-US" sz="800" dirty="0" err="1" smtClean="0"/>
              <a:t>recommandations</a:t>
            </a:r>
            <a:r>
              <a:rPr lang="en-US" sz="800" dirty="0" smtClean="0"/>
              <a:t> 1, 5 et 6)</a:t>
            </a:r>
          </a:p>
          <a:p>
            <a:pPr marL="446080" indent="-171447" defTabSz="914384">
              <a:buFontTx/>
              <a:buChar char="-"/>
              <a:defRPr/>
            </a:pPr>
            <a:endParaRPr lang="en-US" sz="800" dirty="0" smtClean="0"/>
          </a:p>
          <a:p>
            <a:r>
              <a:rPr lang="fr-FR" sz="800" dirty="0" smtClean="0"/>
              <a:t>Etude Couperin pour préparer le </a:t>
            </a:r>
            <a:r>
              <a:rPr lang="fr-FR" sz="800" b="1" dirty="0" smtClean="0"/>
              <a:t>projet européen Foster </a:t>
            </a:r>
            <a:r>
              <a:rPr lang="fr-FR" sz="800" dirty="0" smtClean="0"/>
              <a:t>(http://www.couperin.org/site-content/289-foster/1121-le-projet-foster) qui vise à « mettre en place des mécanismes pérennes au bénéfice des chercheurs européens pour promouvoir la science ouverte dans leurs méthodes de travail de tous les jours, et donc d’aider les chercheurs à optimiser la visibilité et l’impact de leur recherche dans la cadre de la politique européenne en faveur de l’</a:t>
            </a:r>
            <a:r>
              <a:rPr lang="fr-FR" sz="800" i="1" dirty="0" smtClean="0"/>
              <a:t>open access </a:t>
            </a:r>
            <a:r>
              <a:rPr lang="fr-FR" sz="800" dirty="0" smtClean="0"/>
              <a:t>et en accord avec les objectifs de l’Europe sur une Recherche Responsable et l’Innovation ».</a:t>
            </a:r>
          </a:p>
          <a:p>
            <a:endParaRPr lang="fr-FR" sz="800" dirty="0" smtClean="0"/>
          </a:p>
          <a:p>
            <a:r>
              <a:rPr lang="en-US" sz="800" dirty="0" smtClean="0"/>
              <a:t>2 </a:t>
            </a:r>
            <a:r>
              <a:rPr lang="en-US" sz="800" b="1" dirty="0" smtClean="0"/>
              <a:t>positions </a:t>
            </a:r>
            <a:r>
              <a:rPr lang="en-US" sz="800" b="1" dirty="0" err="1" smtClean="0"/>
              <a:t>contradictoires</a:t>
            </a:r>
            <a:r>
              <a:rPr lang="en-US" sz="800" b="1" dirty="0" smtClean="0"/>
              <a:t> </a:t>
            </a:r>
            <a:r>
              <a:rPr lang="en-US" sz="800" b="1" dirty="0" err="1" smtClean="0"/>
              <a:t>ou</a:t>
            </a:r>
            <a:r>
              <a:rPr lang="en-US" sz="800" b="1" dirty="0" smtClean="0"/>
              <a:t> </a:t>
            </a:r>
            <a:r>
              <a:rPr lang="en-US" sz="800" b="1" dirty="0" err="1" smtClean="0"/>
              <a:t>complémentaires</a:t>
            </a:r>
            <a:r>
              <a:rPr lang="en-US" sz="800" b="1" dirty="0" smtClean="0"/>
              <a:t> </a:t>
            </a:r>
            <a:r>
              <a:rPr lang="en-US" sz="800" dirty="0" smtClean="0"/>
              <a:t>? : </a:t>
            </a:r>
          </a:p>
          <a:p>
            <a:r>
              <a:rPr lang="en-US" sz="800" dirty="0" smtClean="0"/>
              <a:t>	- les</a:t>
            </a:r>
            <a:r>
              <a:rPr lang="en-US" sz="800" baseline="0" dirty="0" smtClean="0"/>
              <a:t> </a:t>
            </a:r>
            <a:r>
              <a:rPr lang="en-US" sz="800" baseline="0" dirty="0" err="1" smtClean="0"/>
              <a:t>réseaux</a:t>
            </a:r>
            <a:r>
              <a:rPr lang="en-US" sz="800" baseline="0" dirty="0" smtClean="0"/>
              <a:t> </a:t>
            </a:r>
            <a:r>
              <a:rPr lang="en-US" sz="800" baseline="0" dirty="0" err="1" smtClean="0"/>
              <a:t>sociaux</a:t>
            </a:r>
            <a:r>
              <a:rPr lang="en-US" sz="800" baseline="0" dirty="0" smtClean="0"/>
              <a:t> </a:t>
            </a:r>
            <a:r>
              <a:rPr lang="en-US" sz="800" baseline="0" dirty="0" err="1" smtClean="0"/>
              <a:t>sont</a:t>
            </a:r>
            <a:r>
              <a:rPr lang="en-US" sz="800" baseline="0" dirty="0" smtClean="0"/>
              <a:t> un </a:t>
            </a:r>
            <a:r>
              <a:rPr lang="en-US" sz="800" baseline="0" dirty="0" err="1" smtClean="0"/>
              <a:t>risque</a:t>
            </a:r>
            <a:r>
              <a:rPr lang="en-US" sz="800" baseline="0" dirty="0" smtClean="0"/>
              <a:t> pour </a:t>
            </a:r>
            <a:r>
              <a:rPr lang="en-US" sz="800" baseline="0" dirty="0" err="1" smtClean="0"/>
              <a:t>l’</a:t>
            </a:r>
            <a:r>
              <a:rPr lang="en-US" sz="800" i="1" baseline="0" dirty="0" err="1" smtClean="0"/>
              <a:t>open</a:t>
            </a:r>
            <a:r>
              <a:rPr lang="en-US" sz="800" i="1" baseline="0" dirty="0" smtClean="0"/>
              <a:t> access </a:t>
            </a:r>
            <a:r>
              <a:rPr lang="en-US" sz="800" baseline="0" dirty="0" smtClean="0"/>
              <a:t>et les archives </a:t>
            </a:r>
            <a:r>
              <a:rPr lang="en-US" sz="800" baseline="0" dirty="0" err="1" smtClean="0"/>
              <a:t>ouvertes</a:t>
            </a:r>
            <a:r>
              <a:rPr lang="en-US" sz="800" baseline="0" dirty="0" smtClean="0"/>
              <a:t> : </a:t>
            </a:r>
            <a:r>
              <a:rPr lang="fr-FR" sz="800" dirty="0" smtClean="0"/>
              <a:t>« </a:t>
            </a:r>
            <a:r>
              <a:rPr lang="en-US" sz="800" i="1" dirty="0" smtClean="0"/>
              <a:t>Such a development could negatively impact on the perception and adoption of Open Access, could </a:t>
            </a:r>
            <a:r>
              <a:rPr lang="en-US" sz="800" i="1" dirty="0" err="1" smtClean="0"/>
              <a:t>marginalise</a:t>
            </a:r>
            <a:r>
              <a:rPr lang="en-US" sz="800" i="1" dirty="0" smtClean="0"/>
              <a:t> repositories and could also have other implications</a:t>
            </a:r>
            <a:r>
              <a:rPr lang="fr-FR" sz="800" dirty="0" smtClean="0"/>
              <a:t> » </a:t>
            </a:r>
            <a:r>
              <a:rPr lang="en-US" sz="800" dirty="0" smtClean="0"/>
              <a:t> (</a:t>
            </a:r>
            <a:r>
              <a:rPr lang="en-US" sz="800" dirty="0" err="1" smtClean="0"/>
              <a:t>étude</a:t>
            </a:r>
            <a:r>
              <a:rPr lang="en-US" sz="800" dirty="0" smtClean="0"/>
              <a:t> </a:t>
            </a:r>
            <a:r>
              <a:rPr lang="en-US" sz="800" i="1" dirty="0" smtClean="0"/>
              <a:t>Centre for Research Communications</a:t>
            </a:r>
            <a:r>
              <a:rPr lang="en-US" sz="800" dirty="0" smtClean="0"/>
              <a:t>, 2011, http://crc.nottingham.ac.uk/projects/rcs/Social_Networking_Report-Duke&amp;Jordan.pdf)</a:t>
            </a:r>
          </a:p>
          <a:p>
            <a:r>
              <a:rPr lang="en-US" sz="800" dirty="0" smtClean="0"/>
              <a:t>	- les </a:t>
            </a:r>
            <a:r>
              <a:rPr lang="en-US" sz="800" dirty="0" err="1" smtClean="0"/>
              <a:t>réseaux</a:t>
            </a:r>
            <a:r>
              <a:rPr lang="en-US" sz="800" dirty="0" smtClean="0"/>
              <a:t> </a:t>
            </a:r>
            <a:r>
              <a:rPr lang="en-US" sz="800" dirty="0" err="1" smtClean="0"/>
              <a:t>sociaux</a:t>
            </a:r>
            <a:r>
              <a:rPr lang="en-US" sz="800" dirty="0" smtClean="0"/>
              <a:t> </a:t>
            </a:r>
            <a:r>
              <a:rPr lang="en-US" sz="800" dirty="0" err="1" smtClean="0"/>
              <a:t>sont</a:t>
            </a:r>
            <a:r>
              <a:rPr lang="en-US" sz="800" dirty="0" smtClean="0"/>
              <a:t> </a:t>
            </a:r>
            <a:r>
              <a:rPr lang="en-US" sz="800" dirty="0" err="1" smtClean="0"/>
              <a:t>une</a:t>
            </a:r>
            <a:r>
              <a:rPr lang="en-US" sz="800" dirty="0" smtClean="0"/>
              <a:t> </a:t>
            </a:r>
            <a:r>
              <a:rPr lang="en-US" sz="800" dirty="0" err="1" smtClean="0"/>
              <a:t>opportunité</a:t>
            </a:r>
            <a:r>
              <a:rPr lang="en-US" sz="800" dirty="0" smtClean="0"/>
              <a:t> pour </a:t>
            </a:r>
            <a:r>
              <a:rPr lang="en-US" sz="800" dirty="0" err="1" smtClean="0"/>
              <a:t>l’</a:t>
            </a:r>
            <a:r>
              <a:rPr lang="en-US" sz="800" i="1" dirty="0" err="1" smtClean="0"/>
              <a:t>open</a:t>
            </a:r>
            <a:r>
              <a:rPr lang="en-US" sz="800" i="1" dirty="0" smtClean="0"/>
              <a:t> access </a:t>
            </a:r>
            <a:r>
              <a:rPr lang="en-US" sz="800" dirty="0" smtClean="0"/>
              <a:t>et les archives </a:t>
            </a:r>
            <a:r>
              <a:rPr lang="en-US" sz="800" dirty="0" err="1" smtClean="0"/>
              <a:t>ouvertes</a:t>
            </a:r>
            <a:r>
              <a:rPr lang="en-US" sz="800" dirty="0" smtClean="0"/>
              <a:t> : </a:t>
            </a:r>
            <a:r>
              <a:rPr lang="fr-FR" sz="800" dirty="0" smtClean="0"/>
              <a:t>«  </a:t>
            </a:r>
            <a:r>
              <a:rPr lang="fr-FR" sz="800" i="1" dirty="0" err="1" smtClean="0"/>
              <a:t>Were</a:t>
            </a:r>
            <a:r>
              <a:rPr lang="fr-FR" sz="800" i="1" dirty="0" smtClean="0"/>
              <a:t> more </a:t>
            </a:r>
            <a:r>
              <a:rPr lang="fr-FR" sz="800" i="1" dirty="0" err="1" smtClean="0"/>
              <a:t>publishers</a:t>
            </a:r>
            <a:r>
              <a:rPr lang="fr-FR" sz="800" i="1" dirty="0" smtClean="0"/>
              <a:t> to </a:t>
            </a:r>
            <a:r>
              <a:rPr lang="fr-FR" sz="800" i="1" dirty="0" err="1" smtClean="0"/>
              <a:t>enforce</a:t>
            </a:r>
            <a:r>
              <a:rPr lang="fr-FR" sz="800" i="1" dirty="0" smtClean="0"/>
              <a:t> </a:t>
            </a:r>
            <a:r>
              <a:rPr lang="fr-FR" sz="800" i="1" dirty="0" err="1" smtClean="0"/>
              <a:t>their</a:t>
            </a:r>
            <a:r>
              <a:rPr lang="fr-FR" sz="800" i="1" dirty="0" smtClean="0"/>
              <a:t> </a:t>
            </a:r>
            <a:r>
              <a:rPr lang="fr-FR" sz="800" i="1" dirty="0" err="1" smtClean="0"/>
              <a:t>intellectual</a:t>
            </a:r>
            <a:r>
              <a:rPr lang="fr-FR" sz="800" i="1" dirty="0" smtClean="0"/>
              <a:t> </a:t>
            </a:r>
            <a:r>
              <a:rPr lang="fr-FR" sz="800" i="1" dirty="0" err="1" smtClean="0"/>
              <a:t>property</a:t>
            </a:r>
            <a:r>
              <a:rPr lang="fr-FR" sz="800" i="1" dirty="0" smtClean="0"/>
              <a:t> </a:t>
            </a:r>
            <a:r>
              <a:rPr lang="fr-FR" sz="800" i="1" dirty="0" err="1" smtClean="0"/>
              <a:t>rights</a:t>
            </a:r>
            <a:r>
              <a:rPr lang="fr-FR" sz="800" i="1" dirty="0" smtClean="0"/>
              <a:t> </a:t>
            </a:r>
            <a:r>
              <a:rPr lang="fr-FR" sz="800" i="1" dirty="0" err="1" smtClean="0"/>
              <a:t>with</a:t>
            </a:r>
            <a:r>
              <a:rPr lang="fr-FR" sz="800" i="1" dirty="0" smtClean="0"/>
              <a:t> respect to </a:t>
            </a:r>
            <a:r>
              <a:rPr lang="fr-FR" sz="800" i="1" dirty="0" err="1" smtClean="0"/>
              <a:t>academic</a:t>
            </a:r>
            <a:r>
              <a:rPr lang="fr-FR" sz="800" i="1" dirty="0" smtClean="0"/>
              <a:t> networks, </a:t>
            </a:r>
            <a:r>
              <a:rPr lang="fr-FR" sz="800" i="1" dirty="0" err="1" smtClean="0"/>
              <a:t>it</a:t>
            </a:r>
            <a:r>
              <a:rPr lang="fr-FR" sz="800" i="1" dirty="0" smtClean="0"/>
              <a:t> </a:t>
            </a:r>
            <a:r>
              <a:rPr lang="fr-FR" sz="800" i="1" dirty="0" err="1" smtClean="0"/>
              <a:t>may</a:t>
            </a:r>
            <a:r>
              <a:rPr lang="fr-FR" sz="800" i="1" dirty="0" smtClean="0"/>
              <a:t> </a:t>
            </a:r>
            <a:r>
              <a:rPr lang="fr-FR" sz="800" i="1" dirty="0" err="1" smtClean="0"/>
              <a:t>well</a:t>
            </a:r>
            <a:r>
              <a:rPr lang="fr-FR" sz="800" i="1" dirty="0" smtClean="0"/>
              <a:t> lead, over the longer </a:t>
            </a:r>
            <a:r>
              <a:rPr lang="fr-FR" sz="800" i="1" dirty="0" err="1" smtClean="0"/>
              <a:t>term</a:t>
            </a:r>
            <a:r>
              <a:rPr lang="fr-FR" sz="800" i="1" dirty="0" smtClean="0"/>
              <a:t> and if the </a:t>
            </a:r>
            <a:r>
              <a:rPr lang="fr-FR" sz="800" i="1" dirty="0" err="1" smtClean="0"/>
              <a:t>market</a:t>
            </a:r>
            <a:r>
              <a:rPr lang="fr-FR" sz="800" i="1" dirty="0" smtClean="0"/>
              <a:t> </a:t>
            </a:r>
            <a:r>
              <a:rPr lang="fr-FR" sz="800" i="1" dirty="0" err="1" smtClean="0"/>
              <a:t>wants</a:t>
            </a:r>
            <a:r>
              <a:rPr lang="fr-FR" sz="800" i="1" dirty="0" smtClean="0"/>
              <a:t> </a:t>
            </a:r>
            <a:r>
              <a:rPr lang="fr-FR" sz="800" i="1" dirty="0" err="1" smtClean="0"/>
              <a:t>it</a:t>
            </a:r>
            <a:r>
              <a:rPr lang="fr-FR" sz="800" i="1" dirty="0" smtClean="0"/>
              <a:t>, to more </a:t>
            </a:r>
            <a:r>
              <a:rPr lang="fr-FR" sz="800" i="1" dirty="0" err="1" smtClean="0"/>
              <a:t>uptake</a:t>
            </a:r>
            <a:r>
              <a:rPr lang="fr-FR" sz="800" i="1" dirty="0" smtClean="0"/>
              <a:t> of </a:t>
            </a:r>
            <a:r>
              <a:rPr lang="fr-FR" sz="800" i="1" dirty="0" err="1" smtClean="0"/>
              <a:t>both</a:t>
            </a:r>
            <a:r>
              <a:rPr lang="fr-FR" sz="800" i="1" dirty="0" smtClean="0"/>
              <a:t> </a:t>
            </a:r>
            <a:r>
              <a:rPr lang="fr-FR" sz="800" i="1" dirty="0" err="1" smtClean="0"/>
              <a:t>institutional</a:t>
            </a:r>
            <a:r>
              <a:rPr lang="fr-FR" sz="800" i="1" dirty="0" smtClean="0"/>
              <a:t> self-</a:t>
            </a:r>
            <a:r>
              <a:rPr lang="fr-FR" sz="800" i="1" dirty="0" err="1" smtClean="0"/>
              <a:t>archiving</a:t>
            </a:r>
            <a:r>
              <a:rPr lang="fr-FR" sz="800" i="1" dirty="0" smtClean="0"/>
              <a:t> and Gold OA publication</a:t>
            </a:r>
            <a:r>
              <a:rPr lang="fr-FR" sz="800" dirty="0" smtClean="0"/>
              <a:t> » (M. Clarke, 2013, http://scholarlykitchen.sspnet.org/2013/12/11/has-elsevier-signaled-a-new-era-for-academia-edu-and-other-professional-networks/).</a:t>
            </a:r>
            <a:endParaRPr lang="en-US" sz="800" dirty="0" smtClean="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71</a:t>
            </a:fld>
            <a:endParaRPr lang="fr-FR" dirty="0"/>
          </a:p>
        </p:txBody>
      </p:sp>
    </p:spTree>
    <p:extLst>
      <p:ext uri="{BB962C8B-B14F-4D97-AF65-F5344CB8AC3E}">
        <p14:creationId xmlns:p14="http://schemas.microsoft.com/office/powerpoint/2010/main" val="1728300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66700" indent="-171450">
              <a:buFont typeface="Wingdings" panose="05000000000000000000" pitchFamily="2" charset="2"/>
              <a:buChar char="à"/>
              <a:defRPr/>
            </a:pPr>
            <a:r>
              <a:rPr lang="fr-FR" b="1" dirty="0" smtClean="0"/>
              <a:t>privilégier</a:t>
            </a:r>
            <a:r>
              <a:rPr lang="fr-FR" b="1" baseline="0" dirty="0" smtClean="0"/>
              <a:t> une alimentation </a:t>
            </a:r>
            <a:r>
              <a:rPr lang="fr-FR" b="1" i="1" baseline="0" dirty="0" smtClean="0"/>
              <a:t>a minima</a:t>
            </a:r>
            <a:r>
              <a:rPr lang="fr-FR" b="1" baseline="0" dirty="0" smtClean="0"/>
              <a:t> du réseau </a:t>
            </a:r>
            <a:r>
              <a:rPr lang="fr-FR" b="0" i="0" baseline="0" dirty="0" smtClean="0"/>
              <a:t>(références bibliographiques et lien vers le document déposé ailleurs (archives ouvertes, plateformes de revues) </a:t>
            </a:r>
          </a:p>
          <a:p>
            <a:pPr marL="358775" lvl="1" indent="-171450">
              <a:buFontTx/>
              <a:buChar char="-"/>
              <a:defRPr/>
            </a:pPr>
            <a:r>
              <a:rPr lang="fr-FR" b="0" i="0" baseline="0" dirty="0" smtClean="0">
                <a:latin typeface="Arial" panose="020B0604020202020204" pitchFamily="34" charset="0"/>
                <a:cs typeface="Arial" panose="020B0604020202020204" pitchFamily="34" charset="0"/>
              </a:rPr>
              <a:t>indiquer le lien sur le réseau (il existe un champ </a:t>
            </a:r>
            <a:r>
              <a:rPr lang="fr-FR" b="0" i="1" baseline="0" dirty="0" smtClean="0">
                <a:latin typeface="Arial" panose="020B0604020202020204" pitchFamily="34" charset="0"/>
                <a:cs typeface="Arial" panose="020B0604020202020204" pitchFamily="34" charset="0"/>
              </a:rPr>
              <a:t>ad hoc </a:t>
            </a:r>
            <a:r>
              <a:rPr lang="fr-FR" b="0" i="0" baseline="0" dirty="0" smtClean="0">
                <a:latin typeface="Arial" panose="020B0604020202020204" pitchFamily="34" charset="0"/>
                <a:cs typeface="Arial" panose="020B0604020202020204" pitchFamily="34" charset="0"/>
              </a:rPr>
              <a:t>sur Academia ; sur ResearchGate, comme ce champ </a:t>
            </a:r>
            <a:r>
              <a:rPr lang="fr-FR" b="0" i="1" baseline="0" dirty="0" smtClean="0">
                <a:latin typeface="Arial" panose="020B0604020202020204" pitchFamily="34" charset="0"/>
                <a:cs typeface="Arial" panose="020B0604020202020204" pitchFamily="34" charset="0"/>
              </a:rPr>
              <a:t>ad hoc</a:t>
            </a:r>
            <a:r>
              <a:rPr lang="fr-FR" b="0" i="0" baseline="0" dirty="0" smtClean="0">
                <a:latin typeface="Arial" panose="020B0604020202020204" pitchFamily="34" charset="0"/>
                <a:cs typeface="Arial" panose="020B0604020202020204" pitchFamily="34" charset="0"/>
              </a:rPr>
              <a:t> n’apparaît qu’une fois le fichier déposé, utiliser un champ non prévu pour ça (ex. abstract, etc.) - le DOI peut être d’ailleurs être exprimé avec une URL, sur le modèle : &lt;http://dx.doi.org/[</a:t>
            </a:r>
            <a:r>
              <a:rPr lang="fr-FR" b="0" i="0" baseline="0" dirty="0" err="1" smtClean="0">
                <a:latin typeface="Arial" panose="020B0604020202020204" pitchFamily="34" charset="0"/>
                <a:cs typeface="Arial" panose="020B0604020202020204" pitchFamily="34" charset="0"/>
              </a:rPr>
              <a:t>préfixeOIE</a:t>
            </a:r>
            <a:r>
              <a:rPr lang="fr-FR" b="0" i="0" baseline="0" dirty="0" smtClean="0">
                <a:latin typeface="Arial" panose="020B0604020202020204" pitchFamily="34" charset="0"/>
                <a:cs typeface="Arial" panose="020B0604020202020204" pitchFamily="34" charset="0"/>
              </a:rPr>
              <a:t>]/[</a:t>
            </a:r>
            <a:r>
              <a:rPr lang="fr-FR" b="0" i="0" baseline="0" dirty="0" err="1" smtClean="0">
                <a:latin typeface="Arial" panose="020B0604020202020204" pitchFamily="34" charset="0"/>
                <a:cs typeface="Arial" panose="020B0604020202020204" pitchFamily="34" charset="0"/>
              </a:rPr>
              <a:t>réf.article</a:t>
            </a:r>
            <a:r>
              <a:rPr lang="fr-FR" b="0" i="0" baseline="0" dirty="0" smtClean="0">
                <a:latin typeface="Arial" panose="020B0604020202020204" pitchFamily="34" charset="0"/>
                <a:cs typeface="Arial" panose="020B0604020202020204" pitchFamily="34" charset="0"/>
              </a:rPr>
              <a:t>]&gt;</a:t>
            </a:r>
          </a:p>
          <a:p>
            <a:pPr marL="358775" lvl="1" indent="-171450">
              <a:buFontTx/>
              <a:buChar char="-"/>
              <a:defRPr/>
            </a:pPr>
            <a:r>
              <a:rPr lang="fr-FR" b="0" i="0" baseline="0" dirty="0" smtClean="0">
                <a:latin typeface="Arial" panose="020B0604020202020204" pitchFamily="34" charset="0"/>
                <a:cs typeface="Arial" panose="020B0604020202020204" pitchFamily="34" charset="0"/>
              </a:rPr>
              <a:t>déposer un fichier minimal (juste le lien vers le document, ou, mieux pour la </a:t>
            </a:r>
            <a:r>
              <a:rPr lang="fr-FR" b="0" i="0" baseline="0" dirty="0" err="1" smtClean="0">
                <a:latin typeface="Arial" panose="020B0604020202020204" pitchFamily="34" charset="0"/>
                <a:cs typeface="Arial" panose="020B0604020202020204" pitchFamily="34" charset="0"/>
              </a:rPr>
              <a:t>citabilité</a:t>
            </a:r>
            <a:r>
              <a:rPr lang="fr-FR" b="0" i="0" baseline="0" dirty="0" smtClean="0">
                <a:latin typeface="Arial" panose="020B0604020202020204" pitchFamily="34" charset="0"/>
                <a:cs typeface="Arial" panose="020B0604020202020204" pitchFamily="34" charset="0"/>
              </a:rPr>
              <a:t>, les références bibliographiques complètes par exemple, tirées de HAL, et le lien)</a:t>
            </a:r>
          </a:p>
          <a:p>
            <a:pPr marL="898519" lvl="1" indent="-171450">
              <a:buFontTx/>
              <a:buChar char="-"/>
              <a:defRPr/>
            </a:pPr>
            <a:endParaRPr lang="fr-FR" b="0" i="0" baseline="0" dirty="0" smtClean="0">
              <a:latin typeface="Arial" panose="020B0604020202020204" pitchFamily="34" charset="0"/>
              <a:cs typeface="Arial" panose="020B0604020202020204" pitchFamily="34" charset="0"/>
            </a:endParaRPr>
          </a:p>
          <a:p>
            <a:pPr marL="266700" indent="-171450">
              <a:buFont typeface="Wingdings" panose="05000000000000000000" pitchFamily="2" charset="2"/>
              <a:buChar char="à"/>
              <a:defRPr/>
            </a:pPr>
            <a:r>
              <a:rPr lang="fr-FR" b="1" baseline="0" dirty="0" smtClean="0"/>
              <a:t>position de plus en plus fréquente</a:t>
            </a:r>
            <a:r>
              <a:rPr lang="fr-FR" b="1" dirty="0" smtClean="0"/>
              <a:t> dans les institutions</a:t>
            </a:r>
            <a:endParaRPr lang="fr-FR" b="0" dirty="0" smtClean="0"/>
          </a:p>
          <a:p>
            <a:pPr marL="358775" indent="-171450">
              <a:buFontTx/>
              <a:buChar char="-"/>
            </a:pPr>
            <a:r>
              <a:rPr lang="fr-FR" dirty="0" smtClean="0"/>
              <a:t>cf</a:t>
            </a:r>
            <a:r>
              <a:rPr lang="fr-FR" dirty="0"/>
              <a:t>. </a:t>
            </a:r>
            <a:r>
              <a:rPr lang="fr-FR" sz="900" dirty="0"/>
              <a:t>CNRS / CPU. </a:t>
            </a:r>
            <a:r>
              <a:rPr lang="fr-FR" sz="900" i="1" dirty="0"/>
              <a:t>Pratiquer une recherche intègre et responsable. Un guide</a:t>
            </a:r>
            <a:r>
              <a:rPr lang="fr-FR" sz="900" dirty="0"/>
              <a:t>. </a:t>
            </a:r>
            <a:r>
              <a:rPr lang="fr-FR" sz="900" dirty="0" smtClean="0"/>
              <a:t>33 </a:t>
            </a:r>
            <a:r>
              <a:rPr lang="fr-FR" sz="900" dirty="0"/>
              <a:t>p. </a:t>
            </a:r>
            <a:r>
              <a:rPr lang="fr-FR" sz="900" dirty="0" smtClean="0"/>
              <a:t>03/2017. </a:t>
            </a:r>
            <a:r>
              <a:rPr lang="fr-FR" sz="900" dirty="0"/>
              <a:t>[en ligne]. Disponible sur </a:t>
            </a:r>
            <a:r>
              <a:rPr lang="fr-FR" sz="900" dirty="0" smtClean="0"/>
              <a:t>: http</a:t>
            </a:r>
            <a:r>
              <a:rPr lang="fr-FR" sz="900" dirty="0" smtClean="0"/>
              <a:t>://www.cnrs.fr/comets/spip.php?article181, </a:t>
            </a:r>
            <a:r>
              <a:rPr lang="fr-FR" sz="900" dirty="0"/>
              <a:t>p. 19 :</a:t>
            </a:r>
            <a:r>
              <a:rPr lang="fr-FR" dirty="0"/>
              <a:t> « Certains réseaux sociaux scientifiques (Academia, ResearchGate, MyScienceWork par exemple), sont destinés à la communication entre chercheurs et à donner de la visibilité à leurs travaux. Les chercheurs peuvent y signaler leurs publications mais aussi les déposer sur le site. Leur usage doit se faire dans le respect des règles de bonnes conduites. Le dépôt sur ces plateformes engage la responsabilité individuelle du dépositaire mais pas celle de l’organisme employeur, même si le nom de celui-ci y figure </a:t>
            </a:r>
            <a:r>
              <a:rPr lang="fr-FR" dirty="0" smtClean="0"/>
              <a:t>» </a:t>
            </a:r>
            <a:endParaRPr lang="fr-FR" dirty="0"/>
          </a:p>
          <a:p>
            <a:pPr marL="358775" marR="0" indent="-171450" algn="l" defTabSz="914400" rtl="0" eaLnBrk="1" fontAlgn="auto" latinLnBrk="0" hangingPunct="1">
              <a:lnSpc>
                <a:spcPct val="100000"/>
              </a:lnSpc>
              <a:spcBef>
                <a:spcPts val="0"/>
              </a:spcBef>
              <a:spcAft>
                <a:spcPts val="0"/>
              </a:spcAft>
              <a:buClrTx/>
              <a:buSzTx/>
              <a:buFontTx/>
              <a:buChar char="-"/>
              <a:tabLst/>
              <a:defRPr/>
            </a:pPr>
            <a:r>
              <a:rPr lang="fr-FR" dirty="0" smtClean="0"/>
              <a:t>bonnes pratiques du laboratoire Triangle </a:t>
            </a:r>
            <a:r>
              <a:rPr lang="fr-FR" sz="800" dirty="0" smtClean="0"/>
              <a:t>(UMR5206, http://triangle.ens-lyon.fr/spip.php?article3867) </a:t>
            </a:r>
            <a:r>
              <a:rPr lang="fr-FR" dirty="0" smtClean="0"/>
              <a:t>et les préconisations de l’Institut</a:t>
            </a:r>
            <a:r>
              <a:rPr lang="fr-FR" baseline="0" dirty="0" smtClean="0"/>
              <a:t> des sciences humaines et sociales du CNRS (http://www.cnrs.fr/inshs/recherche/ist/HAL-SHS/reseaux-sociaux.htm), de l’INRA (http://prodinra.inra.fr/?locale=fr#!ConsultNotice:372739) et de </a:t>
            </a:r>
            <a:r>
              <a:rPr lang="fr-FR" dirty="0" smtClean="0"/>
              <a:t>l’INRIA </a:t>
            </a:r>
            <a:r>
              <a:rPr lang="fr-FR" sz="800" dirty="0" smtClean="0"/>
              <a:t>(https://fabrica.inria.fr/academia-edu-et-hal-preconisation/)</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72</a:t>
            </a:fld>
            <a:endParaRPr lang="fr-FR" dirty="0"/>
          </a:p>
        </p:txBody>
      </p:sp>
    </p:spTree>
    <p:extLst>
      <p:ext uri="{BB962C8B-B14F-4D97-AF65-F5344CB8AC3E}">
        <p14:creationId xmlns:p14="http://schemas.microsoft.com/office/powerpoint/2010/main" val="36977264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sz="1000" b="1" dirty="0"/>
              <a:t>Valorisation du chercheur </a:t>
            </a:r>
            <a:r>
              <a:rPr lang="fr-FR" sz="1000" dirty="0"/>
              <a:t>(occupation du terrain) et </a:t>
            </a:r>
            <a:r>
              <a:rPr lang="fr-FR" sz="1000" b="1" dirty="0"/>
              <a:t>pas de place véritable pour les institutions</a:t>
            </a:r>
            <a:r>
              <a:rPr lang="fr-FR" sz="1000" dirty="0"/>
              <a:t> sur ces services (pas de pages institutionnelles, uniquement des pages personnelles) : quelle place pour les projets ? le travail d’un laboratoire, d’une équipe de recherche ?</a:t>
            </a:r>
          </a:p>
          <a:p>
            <a:r>
              <a:rPr lang="fr-FR" sz="1000" dirty="0" smtClean="0"/>
              <a:t>- sauf </a:t>
            </a:r>
            <a:r>
              <a:rPr lang="fr-FR" sz="1000" dirty="0"/>
              <a:t>rares exceptions, la page d’un établissement sur Academia et </a:t>
            </a:r>
            <a:r>
              <a:rPr lang="fr-FR" sz="1000" dirty="0" smtClean="0"/>
              <a:t>ResearchGate (cf. ex. page suivante) </a:t>
            </a:r>
            <a:r>
              <a:rPr lang="fr-FR" sz="1000" dirty="0"/>
              <a:t>est créée automatiquement – ex. : </a:t>
            </a:r>
            <a:r>
              <a:rPr lang="fr-FR" sz="900" dirty="0"/>
              <a:t>https://</a:t>
            </a:r>
            <a:r>
              <a:rPr lang="fr-FR" sz="900" dirty="0" smtClean="0"/>
              <a:t>www.researchgate.net/institution/French_National_Centre_for_Scientific_Research</a:t>
            </a:r>
          </a:p>
          <a:p>
            <a:endParaRPr lang="fr-FR" sz="900" dirty="0" smtClean="0"/>
          </a:p>
          <a:p>
            <a:pPr marL="171450" lvl="1" indent="-171450">
              <a:buFont typeface="Wingdings" panose="05000000000000000000" pitchFamily="2" charset="2"/>
              <a:buChar char="à"/>
              <a:defRPr/>
            </a:pPr>
            <a:r>
              <a:rPr lang="fr-FR" b="1" dirty="0" smtClean="0">
                <a:latin typeface="Arial" panose="020B0604020202020204" pitchFamily="34" charset="0"/>
                <a:cs typeface="Arial" panose="020B0604020202020204" pitchFamily="34" charset="0"/>
                <a:sym typeface="Wingdings" panose="05000000000000000000" pitchFamily="2" charset="2"/>
              </a:rPr>
              <a:t>concomitant</a:t>
            </a:r>
            <a:r>
              <a:rPr lang="fr-FR" b="1" baseline="0" dirty="0" smtClean="0">
                <a:latin typeface="Arial" panose="020B0604020202020204" pitchFamily="34" charset="0"/>
                <a:cs typeface="Arial" panose="020B0604020202020204" pitchFamily="34" charset="0"/>
                <a:sym typeface="Wingdings" panose="05000000000000000000" pitchFamily="2" charset="2"/>
              </a:rPr>
              <a:t> du détachement progressif du chercheur de son institution</a:t>
            </a:r>
            <a:r>
              <a:rPr lang="fr-FR" b="0" baseline="0" dirty="0" smtClean="0">
                <a:latin typeface="Arial" panose="020B0604020202020204" pitchFamily="34" charset="0"/>
                <a:cs typeface="Arial" panose="020B0604020202020204" pitchFamily="34" charset="0"/>
                <a:sym typeface="Wingdings" panose="05000000000000000000" pitchFamily="2" charset="2"/>
              </a:rPr>
              <a:t>, au profit de sa communauté et au profit des réseaux sociaux (cf. C. </a:t>
            </a:r>
            <a:r>
              <a:rPr lang="fr-FR" b="0" baseline="0" dirty="0" err="1" smtClean="0">
                <a:latin typeface="Arial" panose="020B0604020202020204" pitchFamily="34" charset="0"/>
                <a:cs typeface="Arial" panose="020B0604020202020204" pitchFamily="34" charset="0"/>
                <a:sym typeface="Wingdings" panose="05000000000000000000" pitchFamily="2" charset="2"/>
              </a:rPr>
              <a:t>Boukacem-Zehmouri</a:t>
            </a:r>
            <a:r>
              <a:rPr lang="fr-FR" b="0" baseline="0" dirty="0" smtClean="0">
                <a:latin typeface="Arial" panose="020B0604020202020204" pitchFamily="34" charset="0"/>
                <a:cs typeface="Arial" panose="020B0604020202020204" pitchFamily="34" charset="0"/>
                <a:sym typeface="Wingdings" panose="05000000000000000000" pitchFamily="2" charset="2"/>
              </a:rPr>
              <a:t>, 2016, https://openeval2016.sciencesconf.org/resource/page/id/3)</a:t>
            </a:r>
            <a:endParaRPr lang="fr-FR" b="0" dirty="0" smtClean="0">
              <a:latin typeface="Arial" panose="020B0604020202020204" pitchFamily="34" charset="0"/>
              <a:cs typeface="Arial" panose="020B0604020202020204" pitchFamily="34" charset="0"/>
            </a:endParaRPr>
          </a:p>
          <a:p>
            <a:endParaRPr lang="fr-FR" sz="900" dirty="0"/>
          </a:p>
          <a:p>
            <a:pPr rtl="0"/>
            <a:endParaRPr lang="fr-FR" sz="900" dirty="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73</a:t>
            </a:fld>
            <a:endParaRPr lang="fr-FR"/>
          </a:p>
        </p:txBody>
      </p:sp>
    </p:spTree>
    <p:extLst>
      <p:ext uri="{BB962C8B-B14F-4D97-AF65-F5344CB8AC3E}">
        <p14:creationId xmlns:p14="http://schemas.microsoft.com/office/powerpoint/2010/main" val="8102670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sz="900" b="1" dirty="0" smtClean="0"/>
              <a:t>Utilisation des réseaux</a:t>
            </a:r>
            <a:r>
              <a:rPr lang="fr-FR" sz="900" b="1" baseline="0" dirty="0" smtClean="0"/>
              <a:t> sociaux pour assurer la visibilité de l’institution</a:t>
            </a:r>
            <a:r>
              <a:rPr lang="fr-FR" sz="900" baseline="0" dirty="0" smtClean="0"/>
              <a:t/>
            </a:r>
            <a:br>
              <a:rPr lang="fr-FR" sz="900" baseline="0" dirty="0" smtClean="0"/>
            </a:br>
            <a:r>
              <a:rPr lang="fr-FR" sz="900" b="1" baseline="0" dirty="0" smtClean="0"/>
              <a:t>* création de comptes</a:t>
            </a:r>
            <a:endParaRPr lang="fr-FR" sz="900" b="1"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900" dirty="0" smtClean="0"/>
              <a:t>Références : https://ehess.academia.edu/LabExTEPSIS (cf. également https://tepsis.hypotheses.org/tepsis-papers) </a:t>
            </a:r>
            <a:r>
              <a:rPr lang="fr-FR" sz="900" dirty="0" smtClean="0"/>
              <a:t>et https://twitter.com/OlympusLifeSci/status/925822282181816321 (compte institutionnelle payant)</a:t>
            </a:r>
          </a:p>
          <a:p>
            <a:pPr marL="92075" marR="0" indent="-92075" algn="l" defTabSz="914400" rtl="0" eaLnBrk="1" fontAlgn="auto" latinLnBrk="0" hangingPunct="1">
              <a:lnSpc>
                <a:spcPct val="100000"/>
              </a:lnSpc>
              <a:spcBef>
                <a:spcPts val="0"/>
              </a:spcBef>
              <a:spcAft>
                <a:spcPts val="0"/>
              </a:spcAft>
              <a:buClrTx/>
              <a:buSzTx/>
              <a:buFontTx/>
              <a:buNone/>
              <a:tabLst/>
              <a:defRPr/>
            </a:pPr>
            <a:endParaRPr lang="fr-FR" sz="900" dirty="0" smtClean="0"/>
          </a:p>
          <a:p>
            <a:pPr rtl="0"/>
            <a:r>
              <a:rPr lang="fr-FR" sz="900" dirty="0" smtClean="0"/>
              <a:t>Autres exemples : </a:t>
            </a:r>
            <a:br>
              <a:rPr lang="fr-FR" sz="900" dirty="0" smtClean="0"/>
            </a:br>
            <a:r>
              <a:rPr lang="fr-FR" sz="900" dirty="0" smtClean="0"/>
              <a:t>- EA 519 "Egypte ancienne : archéologie, langue, religion" (EPHE), http://ephe-sorbonne.academia.edu/EPHEEgypteanciennearch%C3%A9ologielanguereligionEA4519/EA-4519:-Pr%C3%A9sentation-presentation</a:t>
            </a:r>
          </a:p>
          <a:p>
            <a:pPr rtl="0"/>
            <a:r>
              <a:rPr lang="fr-FR" sz="900" dirty="0" smtClean="0"/>
              <a:t>	- Institut historique allemand</a:t>
            </a:r>
            <a:r>
              <a:rPr lang="fr-FR" sz="900" baseline="0" dirty="0" smtClean="0"/>
              <a:t> : http://dhiha.hypotheses.org/1045</a:t>
            </a:r>
            <a:endParaRPr lang="fr-FR" sz="900" baseline="0" dirty="0"/>
          </a:p>
          <a:p>
            <a:pPr rtl="0"/>
            <a:r>
              <a:rPr lang="fr-FR" sz="900" baseline="0" dirty="0"/>
              <a:t>	</a:t>
            </a:r>
            <a:r>
              <a:rPr lang="fr-FR" sz="900" baseline="0" dirty="0" smtClean="0"/>
              <a:t>- revue e-</a:t>
            </a:r>
            <a:r>
              <a:rPr lang="fr-FR" sz="900" baseline="0" dirty="0" err="1" smtClean="0"/>
              <a:t>Phaïstos</a:t>
            </a:r>
            <a:r>
              <a:rPr lang="fr-FR" sz="900" baseline="0" dirty="0" smtClean="0"/>
              <a:t> : https://</a:t>
            </a:r>
            <a:r>
              <a:rPr lang="fr-FR" sz="900" baseline="0" dirty="0" smtClean="0"/>
              <a:t>univ-paris1.academia.edu/RevueePha%C3%Afstos</a:t>
            </a:r>
            <a:br>
              <a:rPr lang="fr-FR" sz="900" baseline="0" dirty="0" smtClean="0"/>
            </a:br>
            <a:r>
              <a:rPr lang="fr-FR" sz="900" baseline="0" dirty="0" smtClean="0"/>
              <a:t>- HPC </a:t>
            </a:r>
            <a:r>
              <a:rPr lang="fr-FR" sz="900" baseline="0" dirty="0" err="1" smtClean="0"/>
              <a:t>supply</a:t>
            </a:r>
            <a:r>
              <a:rPr lang="fr-FR" sz="900" baseline="0" dirty="0" smtClean="0"/>
              <a:t> </a:t>
            </a:r>
            <a:r>
              <a:rPr lang="fr-FR" sz="900" baseline="0" dirty="0" err="1" smtClean="0"/>
              <a:t>chain</a:t>
            </a:r>
            <a:r>
              <a:rPr lang="fr-FR" sz="900" baseline="0" dirty="0" smtClean="0"/>
              <a:t> innovation </a:t>
            </a:r>
            <a:r>
              <a:rPr lang="fr-FR" sz="900" baseline="0" dirty="0" err="1" smtClean="0"/>
              <a:t>lab</a:t>
            </a:r>
            <a:r>
              <a:rPr lang="fr-FR" sz="900" baseline="0" dirty="0" smtClean="0"/>
              <a:t> : </a:t>
            </a:r>
            <a:r>
              <a:rPr lang="fr-FR" sz="900" dirty="0" smtClean="0"/>
              <a:t>https://www.researchgate.net/profile/Hpc_Supply_Chain_Innovation_Lab</a:t>
            </a:r>
            <a:endParaRPr lang="fr-FR" sz="900" baseline="0" dirty="0" smtClean="0"/>
          </a:p>
          <a:p>
            <a:pPr rtl="0"/>
            <a:endParaRPr lang="fr-FR" sz="900" baseline="0" dirty="0" smtClean="0"/>
          </a:p>
          <a:p>
            <a:pPr rtl="0"/>
            <a:r>
              <a:rPr lang="fr-FR" sz="900" baseline="0" dirty="0" smtClean="0"/>
              <a:t>	* mise en valeur de projets</a:t>
            </a:r>
            <a:br>
              <a:rPr lang="fr-FR" sz="900" baseline="0" dirty="0" smtClean="0"/>
            </a:br>
            <a:r>
              <a:rPr lang="fr-FR" sz="900" baseline="0" dirty="0" smtClean="0"/>
              <a:t>ex. : https://twitter.com/MetroHaul/status/927637033534869505 pour le projet https://www.researchgate.net/project/Metro-Haul-METRO-High-bandwidth-5G-Application-aware-optical-network-with-edge-storage-compUte-and-low-Latency</a:t>
            </a:r>
          </a:p>
          <a:p>
            <a:pPr rtl="0"/>
            <a:endParaRPr lang="fr-FR" sz="900" baseline="0" dirty="0" smtClean="0"/>
          </a:p>
          <a:p>
            <a:pPr rtl="0"/>
            <a:r>
              <a:rPr lang="fr-FR" sz="900" baseline="0" dirty="0" smtClean="0"/>
              <a:t>	* encouragement aux chercheurs à déposer leurs publications pour </a:t>
            </a:r>
            <a:r>
              <a:rPr lang="fr-FR" sz="900" b="1" baseline="0" dirty="0" smtClean="0"/>
              <a:t>améliorer la place de l’institution dans les classements </a:t>
            </a:r>
            <a:r>
              <a:rPr lang="fr-FR" sz="900" baseline="0" dirty="0" smtClean="0"/>
              <a:t>(ex. en Espagne : http://onlinelibrary.wiley.com/doi/10.1002/leap.1099/full)</a:t>
            </a:r>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74</a:t>
            </a:fld>
            <a:endParaRPr lang="fr-FR"/>
          </a:p>
        </p:txBody>
      </p:sp>
    </p:spTree>
    <p:extLst>
      <p:ext uri="{BB962C8B-B14F-4D97-AF65-F5344CB8AC3E}">
        <p14:creationId xmlns:p14="http://schemas.microsoft.com/office/powerpoint/2010/main" val="1561996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rtl="0"/>
            <a:r>
              <a:rPr lang="fr-FR" sz="900" dirty="0" smtClean="0"/>
              <a:t> </a:t>
            </a:r>
            <a:r>
              <a:rPr lang="fr-FR" sz="900" b="1" baseline="0" dirty="0" smtClean="0"/>
              <a:t>* publicités </a:t>
            </a:r>
            <a:r>
              <a:rPr lang="fr-FR" sz="900" b="1" baseline="0" dirty="0" smtClean="0"/>
              <a:t>ciblées </a:t>
            </a:r>
            <a:r>
              <a:rPr lang="fr-FR" sz="900" b="0" baseline="0" dirty="0" smtClean="0"/>
              <a:t>– cf. http://urfistinfo.hypotheses.org/3107</a:t>
            </a:r>
            <a:endParaRPr lang="fr-FR" sz="900" b="0" baseline="0" dirty="0" smtClean="0"/>
          </a:p>
        </p:txBody>
      </p:sp>
      <p:sp>
        <p:nvSpPr>
          <p:cNvPr id="4" name="Espace réservé du numéro de diapositive 3"/>
          <p:cNvSpPr>
            <a:spLocks noGrp="1"/>
          </p:cNvSpPr>
          <p:nvPr>
            <p:ph type="sldNum" sz="quarter" idx="10"/>
          </p:nvPr>
        </p:nvSpPr>
        <p:spPr/>
        <p:txBody>
          <a:bodyPr/>
          <a:lstStyle/>
          <a:p>
            <a:fld id="{4A6030D8-6CE3-42FB-945C-626F086E6091}" type="slidenum">
              <a:rPr lang="fr-FR" smtClean="0"/>
              <a:pPr/>
              <a:t>75</a:t>
            </a:fld>
            <a:endParaRPr lang="fr-FR"/>
          </a:p>
        </p:txBody>
      </p:sp>
    </p:spTree>
    <p:extLst>
      <p:ext uri="{BB962C8B-B14F-4D97-AF65-F5344CB8AC3E}">
        <p14:creationId xmlns:p14="http://schemas.microsoft.com/office/powerpoint/2010/main" val="7776393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9768" y="4690270"/>
            <a:ext cx="5527381" cy="4443413"/>
          </a:xfrm>
        </p:spPr>
        <p:txBody>
          <a:bodyPr/>
          <a:lstStyle/>
          <a:p>
            <a:r>
              <a:rPr lang="fr-FR" sz="900" dirty="0"/>
              <a:t>Prise en compte de ces questions à comparer avec celles de la gestion des données de la recherche, le développement de l’</a:t>
            </a:r>
            <a:r>
              <a:rPr lang="fr-FR" sz="900" i="1" dirty="0"/>
              <a:t>open access…</a:t>
            </a:r>
          </a:p>
          <a:p>
            <a:endParaRPr lang="fr-FR" sz="900"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900" b="1" dirty="0" smtClean="0"/>
              <a:t>Des attentes et des besoins du côté des chercheurs</a:t>
            </a:r>
            <a:br>
              <a:rPr lang="fr-FR" sz="900" b="1" dirty="0" smtClean="0"/>
            </a:br>
            <a:r>
              <a:rPr lang="fr-FR" sz="900" dirty="0" smtClean="0"/>
              <a:t>- 30 % au moins des chercheurs souhaiteraient être</a:t>
            </a:r>
            <a:r>
              <a:rPr lang="fr-FR" sz="900" baseline="0" dirty="0" smtClean="0"/>
              <a:t> accompagnés sur les réseaux sociaux </a:t>
            </a:r>
            <a:r>
              <a:rPr lang="fr-FR" sz="900" dirty="0" smtClean="0"/>
              <a:t>(étude </a:t>
            </a:r>
            <a:r>
              <a:rPr lang="fr-FR" sz="900" dirty="0" err="1" smtClean="0"/>
              <a:t>Sircome</a:t>
            </a:r>
            <a:r>
              <a:rPr lang="fr-FR" sz="900" dirty="0" smtClean="0"/>
              <a:t>, 2016, http://sircome.com/comrecherche-la-strategie-pour-faire-face-aux-defis-du-secteur-de-la-recherche/) </a:t>
            </a:r>
            <a:br>
              <a:rPr lang="fr-FR" sz="900" dirty="0" smtClean="0"/>
            </a:br>
            <a:r>
              <a:rPr lang="fr-FR" sz="900" dirty="0" smtClean="0"/>
              <a:t>- totale ignorance » des chercheurs sur les droits afférents aux publications déposées (étude Couperin, Stéphanie </a:t>
            </a:r>
            <a:r>
              <a:rPr lang="fr-FR" sz="900" dirty="0" err="1" smtClean="0"/>
              <a:t>Vignier</a:t>
            </a:r>
            <a:r>
              <a:rPr lang="fr-FR" sz="900" dirty="0" smtClean="0"/>
              <a:t> et al., 2014, http://couperin.org/images/stories/openaire/Couperin_RSDR%20et%20OA_Etude%20exploratoire_2014.pdf et étude Laval, Florence Piron et Pierre </a:t>
            </a:r>
            <a:r>
              <a:rPr lang="fr-FR" sz="900" dirty="0" err="1" smtClean="0"/>
              <a:t>Lasou</a:t>
            </a:r>
            <a:r>
              <a:rPr lang="fr-FR" sz="900" dirty="0" smtClean="0"/>
              <a:t>, 2014, http://www.bibl.ulaval.ca/fichiers_site/services/libre_acces/pratiques-de-publication-libre-acces.pdf) </a:t>
            </a:r>
          </a:p>
          <a:p>
            <a:pPr marL="92075" marR="0" indent="-92075" algn="l" defTabSz="914400" rtl="0" eaLnBrk="1" fontAlgn="auto" latinLnBrk="0" hangingPunct="1">
              <a:lnSpc>
                <a:spcPct val="100000"/>
              </a:lnSpc>
              <a:spcBef>
                <a:spcPts val="0"/>
              </a:spcBef>
              <a:spcAft>
                <a:spcPts val="0"/>
              </a:spcAft>
              <a:buClrTx/>
              <a:buSzTx/>
              <a:buFontTx/>
              <a:buNone/>
              <a:tabLst/>
              <a:defRPr/>
            </a:pPr>
            <a:r>
              <a:rPr lang="fr-FR" sz="900" dirty="0" smtClean="0"/>
              <a:t>	- des attentes notamment du côté des jeunes chercheurs</a:t>
            </a:r>
          </a:p>
          <a:p>
            <a:endParaRPr lang="fr-FR" sz="900" dirty="0"/>
          </a:p>
          <a:p>
            <a:r>
              <a:rPr lang="fr-FR" sz="900" dirty="0" smtClean="0"/>
              <a:t>Différents </a:t>
            </a:r>
            <a:r>
              <a:rPr lang="fr-FR" sz="900" dirty="0"/>
              <a:t>niveaux possibles </a:t>
            </a:r>
            <a:r>
              <a:rPr lang="fr-FR" sz="900" dirty="0" smtClean="0"/>
              <a:t> [cf. http://urfist.enc-sorbonne.fr/sites/default/files/ab/Bouchard_CARIST_21032017.pdf] :</a:t>
            </a:r>
            <a:endParaRPr lang="fr-FR" sz="900" dirty="0"/>
          </a:p>
          <a:p>
            <a:pPr marL="171447" indent="-171447">
              <a:buFontTx/>
              <a:buChar char="-"/>
            </a:pPr>
            <a:r>
              <a:rPr lang="fr-FR" sz="900" b="0" dirty="0" smtClean="0"/>
              <a:t>questions</a:t>
            </a:r>
            <a:r>
              <a:rPr lang="fr-FR" sz="900" b="1" dirty="0" smtClean="0"/>
              <a:t> : </a:t>
            </a:r>
            <a:r>
              <a:rPr lang="fr-FR" sz="900" b="0" dirty="0" smtClean="0"/>
              <a:t>problème de la légitimité de ces</a:t>
            </a:r>
            <a:r>
              <a:rPr lang="fr-FR" sz="900" b="0" baseline="0" dirty="0" smtClean="0"/>
              <a:t> services, des compétences des professionnels de l’IST souvent peu auteurs eux-mêmes</a:t>
            </a:r>
            <a:endParaRPr lang="fr-FR" sz="900" b="0" dirty="0"/>
          </a:p>
          <a:p>
            <a:pPr marL="171447" indent="-171447">
              <a:buFontTx/>
              <a:buChar char="-"/>
            </a:pPr>
            <a:r>
              <a:rPr lang="fr-FR" sz="900" b="1" dirty="0"/>
              <a:t>s’informer/veiller</a:t>
            </a:r>
            <a:r>
              <a:rPr lang="fr-FR" sz="900" dirty="0"/>
              <a:t>, et pouvoir répondre </a:t>
            </a:r>
            <a:r>
              <a:rPr lang="fr-FR" sz="900" i="1" dirty="0"/>
              <a:t>a minima </a:t>
            </a:r>
            <a:r>
              <a:rPr lang="fr-FR" sz="900" dirty="0"/>
              <a:t>aux questions des chercheurs</a:t>
            </a:r>
          </a:p>
          <a:p>
            <a:pPr marL="171447" indent="-171447">
              <a:buFontTx/>
              <a:buChar char="-"/>
            </a:pPr>
            <a:r>
              <a:rPr lang="fr-FR" sz="900" b="1" dirty="0"/>
              <a:t>informer/former</a:t>
            </a:r>
            <a:r>
              <a:rPr lang="fr-FR" sz="900" dirty="0"/>
              <a:t> : accompagnement des chercheurs</a:t>
            </a:r>
          </a:p>
          <a:p>
            <a:pPr marL="174622" indent="0" defTabSz="914384">
              <a:buFontTx/>
              <a:buNone/>
              <a:defRPr/>
            </a:pPr>
            <a:r>
              <a:rPr lang="fr-FR" sz="900" dirty="0" smtClean="0">
                <a:sym typeface="Wingdings" panose="05000000000000000000" pitchFamily="2" charset="2"/>
              </a:rPr>
              <a:t> intérêt pour les </a:t>
            </a:r>
            <a:r>
              <a:rPr lang="fr-FR" sz="900" b="1" dirty="0" smtClean="0">
                <a:sym typeface="Wingdings" panose="05000000000000000000" pitchFamily="2" charset="2"/>
              </a:rPr>
              <a:t>tutoriels</a:t>
            </a:r>
            <a:r>
              <a:rPr lang="fr-FR" sz="900" dirty="0" smtClean="0">
                <a:sym typeface="Wingdings" panose="05000000000000000000" pitchFamily="2" charset="2"/>
              </a:rPr>
              <a:t> par rapport aux formations en présentiel (http://mistral.cnrs.fr/IMG/pdf/Synthese_Dialoguist_et_les_professionnels_scientifiques.pdf)</a:t>
            </a:r>
            <a:endParaRPr lang="fr-FR" sz="900" dirty="0"/>
          </a:p>
          <a:p>
            <a:pPr marL="171447" indent="-171447">
              <a:buFontTx/>
              <a:buChar char="-"/>
            </a:pPr>
            <a:r>
              <a:rPr lang="fr-FR" sz="900" b="1" dirty="0"/>
              <a:t>développer des </a:t>
            </a:r>
            <a:r>
              <a:rPr lang="fr-FR" sz="900" b="1" dirty="0" smtClean="0"/>
              <a:t>services</a:t>
            </a:r>
            <a:r>
              <a:rPr lang="fr-FR" sz="900" b="0" dirty="0" smtClean="0"/>
              <a:t>, autour de la communication académiques ou de l’impact académiques</a:t>
            </a:r>
            <a:endParaRPr lang="fr-FR" sz="900" b="0" dirty="0"/>
          </a:p>
          <a:p>
            <a:pPr marL="174622" lvl="1" defTabSz="914384">
              <a:buFontTx/>
              <a:buChar char="-"/>
              <a:defRPr/>
            </a:pPr>
            <a:r>
              <a:rPr lang="fr-FR" sz="900" dirty="0" smtClean="0">
                <a:latin typeface="Arial" panose="020B0604020202020204" pitchFamily="34" charset="0"/>
                <a:cs typeface="Arial" panose="020B0604020202020204" pitchFamily="34" charset="0"/>
              </a:rPr>
              <a:t> constat </a:t>
            </a:r>
            <a:r>
              <a:rPr lang="fr-FR" sz="900" dirty="0">
                <a:latin typeface="Arial" panose="020B0604020202020204" pitchFamily="34" charset="0"/>
                <a:cs typeface="Arial" panose="020B0604020202020204" pitchFamily="34" charset="0"/>
              </a:rPr>
              <a:t>: services se sont développés sur les lacunes et le manque de visibilité des solutions institutionnelles, cf. </a:t>
            </a:r>
            <a:r>
              <a:rPr lang="fr-FR" sz="900" i="1" dirty="0" err="1">
                <a:latin typeface="Arial" panose="020B0604020202020204" pitchFamily="34" charset="0"/>
                <a:cs typeface="Arial" panose="020B0604020202020204" pitchFamily="34" charset="0"/>
              </a:rPr>
              <a:t>Ranking</a:t>
            </a:r>
            <a:r>
              <a:rPr lang="fr-FR" sz="900" i="1" dirty="0">
                <a:latin typeface="Arial" panose="020B0604020202020204" pitchFamily="34" charset="0"/>
                <a:cs typeface="Arial" panose="020B0604020202020204" pitchFamily="34" charset="0"/>
              </a:rPr>
              <a:t> web of </a:t>
            </a:r>
            <a:r>
              <a:rPr lang="fr-FR" sz="900" i="1" dirty="0" err="1">
                <a:latin typeface="Arial" panose="020B0604020202020204" pitchFamily="34" charset="0"/>
                <a:cs typeface="Arial" panose="020B0604020202020204" pitchFamily="34" charset="0"/>
              </a:rPr>
              <a:t>repositories</a:t>
            </a:r>
            <a:r>
              <a:rPr lang="fr-FR" sz="900" i="1" dirty="0">
                <a:latin typeface="Arial" panose="020B0604020202020204" pitchFamily="34" charset="0"/>
                <a:cs typeface="Arial" panose="020B0604020202020204" pitchFamily="34" charset="0"/>
              </a:rPr>
              <a:t>, </a:t>
            </a:r>
            <a:r>
              <a:rPr lang="fr-FR" sz="900" dirty="0">
                <a:latin typeface="Arial" panose="020B0604020202020204" pitchFamily="34" charset="0"/>
                <a:cs typeface="Arial" panose="020B0604020202020204" pitchFamily="34" charset="0"/>
              </a:rPr>
              <a:t>inclusion de </a:t>
            </a:r>
            <a:r>
              <a:rPr lang="en-US" sz="900" dirty="0" err="1">
                <a:latin typeface="Arial" panose="020B0604020202020204" pitchFamily="34" charset="0"/>
                <a:cs typeface="Arial" panose="020B0604020202020204" pitchFamily="34" charset="0"/>
              </a:rPr>
              <a:t>ResearchGate</a:t>
            </a:r>
            <a:r>
              <a:rPr lang="en-US" sz="900" dirty="0">
                <a:latin typeface="Arial" panose="020B0604020202020204" pitchFamily="34" charset="0"/>
                <a:cs typeface="Arial" panose="020B0604020202020204" pitchFamily="34" charset="0"/>
              </a:rPr>
              <a:t>, Academia et </a:t>
            </a:r>
            <a:r>
              <a:rPr lang="en-US" sz="900" dirty="0" err="1">
                <a:latin typeface="Arial" panose="020B0604020202020204" pitchFamily="34" charset="0"/>
                <a:cs typeface="Arial" panose="020B0604020202020204" pitchFamily="34" charset="0"/>
              </a:rPr>
              <a:t>Mendeley</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dans</a:t>
            </a:r>
            <a:r>
              <a:rPr lang="en-US" sz="900" dirty="0">
                <a:latin typeface="Arial" panose="020B0604020202020204" pitchFamily="34" charset="0"/>
                <a:cs typeface="Arial" panose="020B0604020202020204" pitchFamily="34" charset="0"/>
              </a:rPr>
              <a:t> le </a:t>
            </a:r>
            <a:r>
              <a:rPr lang="en-US" sz="900" dirty="0" err="1">
                <a:latin typeface="Arial" panose="020B0604020202020204" pitchFamily="34" charset="0"/>
                <a:cs typeface="Arial" panose="020B0604020202020204" pitchFamily="34" charset="0"/>
              </a:rPr>
              <a:t>classement</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afin</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d’accroître</a:t>
            </a:r>
            <a:r>
              <a:rPr lang="en-US" sz="900" dirty="0">
                <a:latin typeface="Arial" panose="020B0604020202020204" pitchFamily="34" charset="0"/>
                <a:cs typeface="Arial" panose="020B0604020202020204" pitchFamily="34" charset="0"/>
              </a:rPr>
              <a:t> la </a:t>
            </a:r>
            <a:r>
              <a:rPr lang="en-US" sz="900" dirty="0" err="1">
                <a:latin typeface="Arial" panose="020B0604020202020204" pitchFamily="34" charset="0"/>
                <a:cs typeface="Arial" panose="020B0604020202020204" pitchFamily="34" charset="0"/>
              </a:rPr>
              <a:t>prise</a:t>
            </a:r>
            <a:r>
              <a:rPr lang="en-US" sz="900" dirty="0">
                <a:latin typeface="Arial" panose="020B0604020202020204" pitchFamily="34" charset="0"/>
                <a:cs typeface="Arial" panose="020B0604020202020204" pitchFamily="34" charset="0"/>
              </a:rPr>
              <a:t> de conscience : </a:t>
            </a:r>
            <a:r>
              <a:rPr lang="fr-FR" sz="900" dirty="0">
                <a:latin typeface="Arial" panose="020B0604020202020204" pitchFamily="34" charset="0"/>
                <a:cs typeface="Arial" panose="020B0604020202020204" pitchFamily="34" charset="0"/>
              </a:rPr>
              <a:t>« </a:t>
            </a:r>
            <a:r>
              <a:rPr lang="en-US" sz="900" i="1" dirty="0">
                <a:latin typeface="Arial" panose="020B0604020202020204" pitchFamily="34" charset="0"/>
                <a:cs typeface="Arial" panose="020B0604020202020204" pitchFamily="34" charset="0"/>
              </a:rPr>
              <a:t>It is badly needed to improve repositories with a strong end-user (authors) orientation</a:t>
            </a:r>
            <a:r>
              <a:rPr lang="fr-FR" sz="900" dirty="0">
                <a:latin typeface="Arial" panose="020B0604020202020204" pitchFamily="34" charset="0"/>
                <a:cs typeface="Arial" panose="020B0604020202020204" pitchFamily="34" charset="0"/>
              </a:rPr>
              <a:t>  », http://repositories.webometrics.info/en/node/29)</a:t>
            </a:r>
          </a:p>
          <a:p>
            <a:pPr marL="174622" lvl="1"/>
            <a:r>
              <a:rPr lang="fr-FR" sz="900" dirty="0">
                <a:latin typeface="Arial" panose="020B0604020202020204" pitchFamily="34" charset="0"/>
                <a:cs typeface="Arial" panose="020B0604020202020204" pitchFamily="34" charset="0"/>
                <a:sym typeface="Wingdings" panose="05000000000000000000" pitchFamily="2" charset="2"/>
              </a:rPr>
              <a:t> </a:t>
            </a:r>
            <a:r>
              <a:rPr lang="fr-FR" sz="900" dirty="0">
                <a:latin typeface="Arial" panose="020B0604020202020204" pitchFamily="34" charset="0"/>
                <a:cs typeface="Arial" panose="020B0604020202020204" pitchFamily="34" charset="0"/>
              </a:rPr>
              <a:t>prendre en compte les besoins et attentes des chercheurs (cf. cas de Twitter : réseau le plus plébiscité du fait de ses nombreux usages et publics possibles)</a:t>
            </a:r>
          </a:p>
          <a:p>
            <a:pPr marL="174622" lvl="1"/>
            <a:r>
              <a:rPr lang="fr-FR" sz="900" dirty="0">
                <a:latin typeface="Arial" panose="020B0604020202020204" pitchFamily="34" charset="0"/>
                <a:cs typeface="Arial" panose="020B0604020202020204" pitchFamily="34" charset="0"/>
                <a:sym typeface="Wingdings" panose="05000000000000000000" pitchFamily="2" charset="2"/>
              </a:rPr>
              <a:t> </a:t>
            </a:r>
            <a:r>
              <a:rPr lang="fr-FR" sz="900" dirty="0">
                <a:latin typeface="Arial" panose="020B0604020202020204" pitchFamily="34" charset="0"/>
                <a:cs typeface="Arial" panose="020B0604020202020204" pitchFamily="34" charset="0"/>
              </a:rPr>
              <a:t>en les axant sur l’interopérabilité (outils non propriétaires) et la pérennité : ex. : ORCID pour les identifiants </a:t>
            </a:r>
            <a:r>
              <a:rPr lang="fr-FR" sz="900" dirty="0" smtClean="0">
                <a:latin typeface="Arial" panose="020B0604020202020204" pitchFamily="34" charset="0"/>
                <a:cs typeface="Arial" panose="020B0604020202020204" pitchFamily="34" charset="0"/>
              </a:rPr>
              <a:t>auteurs…</a:t>
            </a:r>
            <a:endParaRPr lang="fr-FR" sz="900" dirty="0">
              <a:latin typeface="Arial" panose="020B0604020202020204" pitchFamily="34" charset="0"/>
              <a:cs typeface="Arial" panose="020B0604020202020204" pitchFamily="34" charset="0"/>
            </a:endParaRPr>
          </a:p>
          <a:p>
            <a:pPr marL="174622" indent="0"/>
            <a:r>
              <a:rPr lang="fr-FR" sz="900" dirty="0"/>
              <a:t>cf.  idée du « réseau social idéal » de l’étude Couperin</a:t>
            </a:r>
          </a:p>
          <a:p>
            <a:endParaRPr lang="fr-FR"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1000" dirty="0" smtClean="0">
                <a:sym typeface="Wingdings" panose="05000000000000000000" pitchFamily="2" charset="2"/>
              </a:rPr>
              <a:t> </a:t>
            </a:r>
            <a:r>
              <a:rPr lang="fr-FR" sz="1000" dirty="0" smtClean="0"/>
              <a:t>réseaux sociaux comme produit d'appel pour d’aborder toutes les questions sous-tendues par les réseaux sociaux et qui peuvent avoir d’autres réponses que ces réseaux (recherche d’informations et veille ; modalités de la publication scientifique et données de la recherche ; identité numérique et présence en ligne ; </a:t>
            </a:r>
            <a:r>
              <a:rPr lang="fr-FR" sz="1000" i="1" dirty="0" smtClean="0"/>
              <a:t>open access </a:t>
            </a:r>
            <a:r>
              <a:rPr lang="fr-FR" sz="1000" dirty="0" smtClean="0"/>
              <a:t>; questions éthiques et juridiques )</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76</a:t>
            </a:fld>
            <a:endParaRPr lang="fr-FR"/>
          </a:p>
        </p:txBody>
      </p:sp>
    </p:spTree>
    <p:extLst>
      <p:ext uri="{BB962C8B-B14F-4D97-AF65-F5344CB8AC3E}">
        <p14:creationId xmlns:p14="http://schemas.microsoft.com/office/powerpoint/2010/main" val="23543413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évolution nécessaire des compétences des chercheurs …, mais aussi des documentalistes ?</a:t>
            </a:r>
          </a:p>
          <a:p>
            <a:r>
              <a:rPr lang="fr-FR" dirty="0" smtClean="0"/>
              <a:t>Référence au 29/11/2016, https://uta.service-now.com/jobs/recruiting_job_posting_detail.do?sysparm_document_key=u_recruiting_job_posting,fbaef8566f22a6000a41cf164b3ee402</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77</a:t>
            </a:fld>
            <a:endParaRPr lang="fr-FR" dirty="0"/>
          </a:p>
        </p:txBody>
      </p:sp>
    </p:spTree>
    <p:extLst>
      <p:ext uri="{BB962C8B-B14F-4D97-AF65-F5344CB8AC3E}">
        <p14:creationId xmlns:p14="http://schemas.microsoft.com/office/powerpoint/2010/main" val="2873329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r>
              <a:rPr lang="fr-FR" sz="900" dirty="0"/>
              <a:t>Les réseaux sociaux mettent en lumière l’attente de plus en plus forte de visibilité par les chercheurs</a:t>
            </a:r>
          </a:p>
          <a:p>
            <a:pPr marL="0" indent="0"/>
            <a:r>
              <a:rPr lang="fr-FR" dirty="0"/>
              <a:t>I</a:t>
            </a:r>
            <a:r>
              <a:rPr lang="fr-FR" sz="900" dirty="0"/>
              <a:t>ls ne sauraient cependant être investis sans réflexion préalable sur les moyens à disposition</a:t>
            </a:r>
          </a:p>
          <a:p>
            <a:pPr marL="0" indent="0"/>
            <a:endParaRPr lang="fr-FR" sz="900"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78</a:t>
            </a:fld>
            <a:endParaRPr lang="fr-FR"/>
          </a:p>
        </p:txBody>
      </p:sp>
    </p:spTree>
    <p:extLst>
      <p:ext uri="{BB962C8B-B14F-4D97-AF65-F5344CB8AC3E}">
        <p14:creationId xmlns:p14="http://schemas.microsoft.com/office/powerpoint/2010/main" val="34596953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09611" indent="-809611">
              <a:defRPr/>
            </a:pPr>
            <a:r>
              <a:rPr lang="fr-FR" b="1" dirty="0" smtClean="0"/>
              <a:t>« ROA » : </a:t>
            </a:r>
            <a:r>
              <a:rPr lang="fr-FR" b="1" i="1" dirty="0" smtClean="0"/>
              <a:t>rogue open access </a:t>
            </a:r>
            <a:r>
              <a:rPr lang="fr-FR" b="1" i="0" dirty="0" smtClean="0"/>
              <a:t>(</a:t>
            </a:r>
            <a:r>
              <a:rPr lang="fr-FR" b="1" i="1" dirty="0" smtClean="0"/>
              <a:t>open access</a:t>
            </a:r>
            <a:r>
              <a:rPr lang="fr-FR" b="1" i="1" baseline="0" dirty="0" smtClean="0"/>
              <a:t> </a:t>
            </a:r>
            <a:r>
              <a:rPr lang="fr-FR" b="1" i="0" baseline="0" dirty="0" smtClean="0"/>
              <a:t>voyou) </a:t>
            </a:r>
            <a:r>
              <a:rPr lang="fr-FR" b="0" i="0" baseline="0" dirty="0" smtClean="0"/>
              <a:t>: terme de plus en plus associés aux réseaux sociaux académiques (cf. https://urfistinfo.hypotheses.org/3107)</a:t>
            </a:r>
          </a:p>
          <a:p>
            <a:pPr marL="809611" indent="-809611">
              <a:defRPr/>
            </a:pPr>
            <a:endParaRPr lang="fr-FR" b="1" dirty="0" smtClean="0"/>
          </a:p>
          <a:p>
            <a:pPr marL="809611" indent="-809611">
              <a:defRPr/>
            </a:pPr>
            <a:endParaRPr lang="fr-FR" b="1" dirty="0" smtClean="0"/>
          </a:p>
          <a:p>
            <a:pPr marL="809611" indent="-809611">
              <a:defRPr/>
            </a:pPr>
            <a:r>
              <a:rPr lang="fr-FR" b="1" dirty="0" smtClean="0"/>
              <a:t>Trompe-l’œil </a:t>
            </a:r>
          </a:p>
          <a:p>
            <a:pPr indent="0">
              <a:defRPr/>
            </a:pPr>
            <a:r>
              <a:rPr lang="fr-FR" dirty="0" smtClean="0">
                <a:sym typeface="Wingdings" panose="05000000000000000000" pitchFamily="2" charset="2"/>
              </a:rPr>
              <a:t> </a:t>
            </a:r>
            <a:r>
              <a:rPr lang="fr-FR" b="1" i="1" dirty="0" smtClean="0"/>
              <a:t>open science </a:t>
            </a:r>
            <a:r>
              <a:rPr lang="fr-FR" b="1" dirty="0" smtClean="0"/>
              <a:t>par défaut</a:t>
            </a:r>
            <a:r>
              <a:rPr lang="fr-FR" dirty="0" smtClean="0"/>
              <a:t>, comme simple conséquence de cette recherche de visibilité et </a:t>
            </a:r>
            <a:r>
              <a:rPr lang="fr-FR" b="1" dirty="0" smtClean="0"/>
              <a:t>non démarche volontariste : « </a:t>
            </a:r>
            <a:r>
              <a:rPr lang="en-US" i="1" dirty="0" smtClean="0"/>
              <a:t>For many, the priority may not be so much making their work openly available free of charge so it can be disseminated as widely and as quickly as possible, as building their careers and reputations in an individualistic, self-promoting, self-quantifying, self-marketing fashion</a:t>
            </a:r>
            <a:r>
              <a:rPr lang="fr-FR" dirty="0" smtClean="0"/>
              <a:t> »</a:t>
            </a:r>
            <a:r>
              <a:rPr lang="en-US" dirty="0" smtClean="0"/>
              <a:t> (G. Hall, 2015, http://www.garyhall.info/journal/2015/10/18/does-academiaedu-mean-open-access-is-becoming-irrelevant.html).</a:t>
            </a:r>
            <a:endParaRPr lang="fr-FR" b="1" dirty="0" smtClean="0"/>
          </a:p>
          <a:p>
            <a:pPr marL="1076306" indent="-1076306">
              <a:defRPr/>
            </a:pPr>
            <a:endParaRPr lang="fr-FR" dirty="0" smtClean="0"/>
          </a:p>
          <a:p>
            <a:pPr marL="1076306" indent="-1076306">
              <a:defRPr/>
            </a:pPr>
            <a:r>
              <a:rPr lang="fr-FR" dirty="0" smtClean="0"/>
              <a:t>De l’</a:t>
            </a:r>
            <a:r>
              <a:rPr lang="fr-FR" b="1" dirty="0" smtClean="0"/>
              <a:t>open science ciblée </a:t>
            </a:r>
          </a:p>
          <a:p>
            <a:pPr marL="174622" indent="0">
              <a:defRPr/>
            </a:pPr>
            <a:r>
              <a:rPr lang="fr-FR" b="0" dirty="0" smtClean="0"/>
              <a:t>- </a:t>
            </a:r>
            <a:r>
              <a:rPr lang="fr-FR" dirty="0" smtClean="0"/>
              <a:t>partage surtout le cas pour les </a:t>
            </a:r>
            <a:r>
              <a:rPr lang="fr-FR" b="1" dirty="0" smtClean="0"/>
              <a:t>publications</a:t>
            </a:r>
            <a:r>
              <a:rPr lang="fr-FR" dirty="0" smtClean="0"/>
              <a:t>, moins pour les autres types de données (données de la recherche, méthodes...) ou de service (questions/réponses)</a:t>
            </a:r>
          </a:p>
          <a:p>
            <a:pPr marL="174622" indent="0">
              <a:buFontTx/>
              <a:buChar char="-"/>
              <a:defRPr/>
            </a:pPr>
            <a:r>
              <a:rPr lang="fr-FR" dirty="0" smtClean="0"/>
              <a:t> services proposés autres que dépôt de publications peinent à trouver leur place (ex. </a:t>
            </a:r>
            <a:r>
              <a:rPr lang="fr-FR" i="1" dirty="0" smtClean="0"/>
              <a:t>open review) </a:t>
            </a:r>
            <a:r>
              <a:rPr lang="fr-FR" dirty="0" smtClean="0"/>
              <a:t>: problème de la </a:t>
            </a:r>
            <a:r>
              <a:rPr lang="fr-FR" b="1" dirty="0" smtClean="0"/>
              <a:t>multiplication des lieux possibles d'échanges et discussions</a:t>
            </a:r>
          </a:p>
          <a:p>
            <a:pPr>
              <a:defRPr/>
            </a:pPr>
            <a:endParaRPr lang="fr-FR" dirty="0" smtClean="0"/>
          </a:p>
          <a:p>
            <a:pPr>
              <a:defRPr/>
            </a:pPr>
            <a:r>
              <a:rPr lang="fr-FR" dirty="0" smtClean="0"/>
              <a:t>Des </a:t>
            </a:r>
            <a:r>
              <a:rPr lang="fr-FR" b="1" dirty="0" smtClean="0"/>
              <a:t>outils individuels </a:t>
            </a:r>
          </a:p>
          <a:p>
            <a:pPr>
              <a:defRPr/>
            </a:pPr>
            <a:r>
              <a:rPr lang="fr-FR" b="1" dirty="0" smtClean="0"/>
              <a:t>	</a:t>
            </a:r>
            <a:r>
              <a:rPr lang="fr-FR" dirty="0" smtClean="0"/>
              <a:t>- les réseaux sociaux ont en fait un </a:t>
            </a:r>
            <a:r>
              <a:rPr lang="fr-FR" b="1" dirty="0" smtClean="0"/>
              <a:t>aspect social peu développé</a:t>
            </a:r>
          </a:p>
          <a:p>
            <a:pPr>
              <a:defRPr/>
            </a:pPr>
            <a:r>
              <a:rPr lang="fr-FR" b="1" dirty="0" smtClean="0"/>
              <a:t>	</a:t>
            </a:r>
            <a:r>
              <a:rPr lang="fr-FR" dirty="0" smtClean="0"/>
              <a:t>- pas/plus de place pour le </a:t>
            </a:r>
            <a:r>
              <a:rPr lang="fr-FR" b="1" dirty="0" smtClean="0"/>
              <a:t>travail collaboratif </a:t>
            </a:r>
            <a:r>
              <a:rPr lang="fr-FR" dirty="0" smtClean="0"/>
              <a:t>(groupes de travail…)</a:t>
            </a:r>
          </a:p>
          <a:p>
            <a:pPr>
              <a:defRPr/>
            </a:pPr>
            <a:r>
              <a:rPr lang="fr-FR" dirty="0" smtClean="0"/>
              <a:t>	- pas de place pour les institutions, les équipes de recherche ou les projets</a:t>
            </a:r>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79</a:t>
            </a:fld>
            <a:endParaRPr lang="fr-FR" dirty="0"/>
          </a:p>
        </p:txBody>
      </p:sp>
    </p:spTree>
    <p:extLst>
      <p:ext uri="{BB962C8B-B14F-4D97-AF65-F5344CB8AC3E}">
        <p14:creationId xmlns:p14="http://schemas.microsoft.com/office/powerpoint/2010/main" val="682204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Référence : </a:t>
            </a:r>
            <a:r>
              <a:rPr lang="fr-FR" dirty="0" err="1" smtClean="0"/>
              <a:t>Universiteit</a:t>
            </a:r>
            <a:r>
              <a:rPr lang="fr-FR" dirty="0" smtClean="0"/>
              <a:t> Utrecht. </a:t>
            </a:r>
            <a:r>
              <a:rPr lang="en-US" i="1" dirty="0" smtClean="0"/>
              <a:t>Innovations in Scholarly Communication. The Changing Research Workflow.  </a:t>
            </a:r>
            <a:r>
              <a:rPr lang="en-US" dirty="0" smtClean="0"/>
              <a:t>2015. </a:t>
            </a:r>
            <a:r>
              <a:rPr lang="fr-FR" dirty="0" smtClean="0"/>
              <a:t>[en ligne]. Disponible sur : </a:t>
            </a:r>
            <a:r>
              <a:rPr lang="en-US" baseline="0" dirty="0" smtClean="0"/>
              <a:t>https://101innovations.wordpress.com</a:t>
            </a:r>
            <a:endParaRPr lang="fr-FR" dirty="0" smtClean="0"/>
          </a:p>
          <a:p>
            <a:endParaRPr lang="fr-FR"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fr-FR" sz="950" dirty="0">
                <a:latin typeface="Arial" panose="020B0604020202020204" pitchFamily="34" charset="0"/>
                <a:cs typeface="Arial" panose="020B0604020202020204" pitchFamily="34" charset="0"/>
              </a:rPr>
              <a:t>Multiplication des outils pour communiquer (« </a:t>
            </a:r>
            <a:r>
              <a:rPr lang="fr-FR" sz="950" i="1" dirty="0" err="1">
                <a:latin typeface="Arial" panose="020B0604020202020204" pitchFamily="34" charset="0"/>
                <a:cs typeface="Arial" panose="020B0604020202020204" pitchFamily="34" charset="0"/>
              </a:rPr>
              <a:t>outreach</a:t>
            </a:r>
            <a:r>
              <a:rPr lang="fr-FR" sz="950" dirty="0">
                <a:latin typeface="Arial" panose="020B0604020202020204" pitchFamily="34" charset="0"/>
                <a:cs typeface="Arial" panose="020B0604020202020204" pitchFamily="34" charset="0"/>
              </a:rPr>
              <a:t> », i.e. rayonnement, portée)</a:t>
            </a:r>
          </a:p>
          <a:p>
            <a:pPr marL="0" marR="0" lvl="2"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977D34E-C38C-4194-86B4-634840C578CE}" type="slidenum">
              <a:rPr lang="fr-FR" smtClean="0"/>
              <a:t>8</a:t>
            </a:fld>
            <a:endParaRPr lang="fr-FR"/>
          </a:p>
        </p:txBody>
      </p:sp>
    </p:spTree>
    <p:extLst>
      <p:ext uri="{BB962C8B-B14F-4D97-AF65-F5344CB8AC3E}">
        <p14:creationId xmlns:p14="http://schemas.microsoft.com/office/powerpoint/2010/main" val="8615483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P. Mangiafico, 2016, http://blogs.lse.ac.uk/impactofsocialsciences/2016/02/01/should-you-deleteacademiaedu/</a:t>
            </a:r>
          </a:p>
          <a:p>
            <a:endParaRPr lang="fr-FR" dirty="0" smtClean="0"/>
          </a:p>
          <a:p>
            <a:pPr marL="92075" marR="0" indent="-92075" algn="l" defTabSz="914400" rtl="0" eaLnBrk="1" fontAlgn="auto" latinLnBrk="0" hangingPunct="1">
              <a:lnSpc>
                <a:spcPct val="100000"/>
              </a:lnSpc>
              <a:spcBef>
                <a:spcPts val="0"/>
              </a:spcBef>
              <a:spcAft>
                <a:spcPts val="0"/>
              </a:spcAft>
              <a:buClrTx/>
              <a:buSzTx/>
              <a:buFontTx/>
              <a:buNone/>
              <a:tabLst/>
              <a:defRPr/>
            </a:pPr>
            <a:r>
              <a:rPr lang="fr-FR" sz="1000" b="1" kern="1200" dirty="0" smtClean="0">
                <a:solidFill>
                  <a:schemeClr val="tx1"/>
                </a:solidFill>
                <a:latin typeface="Arial" panose="020B0604020202020204" pitchFamily="34" charset="0"/>
                <a:ea typeface="+mn-ea"/>
                <a:cs typeface="Times New Roman" panose="02020603050405020304" pitchFamily="18" charset="0"/>
              </a:rPr>
              <a:t>Des questions éthiques </a:t>
            </a:r>
            <a:r>
              <a:rPr lang="fr-FR" sz="1000" kern="1200" dirty="0" smtClean="0">
                <a:solidFill>
                  <a:schemeClr val="tx1"/>
                </a:solidFill>
                <a:latin typeface="Arial" panose="020B0604020202020204" pitchFamily="34" charset="0"/>
                <a:ea typeface="+mn-ea"/>
                <a:cs typeface="Times New Roman" panose="02020603050405020304" pitchFamily="18" charset="0"/>
              </a:rPr>
              <a:t>: souhaitons-nous faire profiter des sociétés commerciales </a:t>
            </a:r>
            <a:r>
              <a:rPr lang="fr-FR" sz="1000" i="1" kern="1200" dirty="0" smtClean="0">
                <a:solidFill>
                  <a:schemeClr val="tx1"/>
                </a:solidFill>
                <a:latin typeface="Arial" panose="020B0604020202020204" pitchFamily="34" charset="0"/>
                <a:ea typeface="+mn-ea"/>
                <a:cs typeface="Times New Roman" panose="02020603050405020304" pitchFamily="18" charset="0"/>
              </a:rPr>
              <a:t>for profit</a:t>
            </a:r>
            <a:r>
              <a:rPr lang="fr-FR" sz="1000" kern="1200" dirty="0" smtClean="0">
                <a:solidFill>
                  <a:schemeClr val="tx1"/>
                </a:solidFill>
                <a:latin typeface="Arial" panose="020B0604020202020204" pitchFamily="34" charset="0"/>
                <a:ea typeface="+mn-ea"/>
                <a:cs typeface="Times New Roman" panose="02020603050405020304" pitchFamily="18" charset="0"/>
              </a:rPr>
              <a:t> du travail (</a:t>
            </a:r>
            <a:r>
              <a:rPr lang="fr-FR" sz="1000" i="1" kern="1200" dirty="0" smtClean="0">
                <a:solidFill>
                  <a:schemeClr val="tx1"/>
                </a:solidFill>
                <a:latin typeface="Arial" panose="020B0604020202020204" pitchFamily="34" charset="0"/>
                <a:ea typeface="+mn-ea"/>
                <a:cs typeface="Times New Roman" panose="02020603050405020304" pitchFamily="18" charset="0"/>
              </a:rPr>
              <a:t>free labour</a:t>
            </a:r>
            <a:r>
              <a:rPr lang="fr-FR" sz="1000" kern="1200" dirty="0" smtClean="0">
                <a:solidFill>
                  <a:schemeClr val="tx1"/>
                </a:solidFill>
                <a:latin typeface="Arial" panose="020B0604020202020204" pitchFamily="34" charset="0"/>
                <a:ea typeface="+mn-ea"/>
                <a:cs typeface="Times New Roman" panose="02020603050405020304" pitchFamily="18" charset="0"/>
              </a:rPr>
              <a:t>) des chercheurs ? cf. polémique #</a:t>
            </a:r>
            <a:r>
              <a:rPr lang="fr-FR" sz="1000" kern="1200" dirty="0" err="1" smtClean="0">
                <a:solidFill>
                  <a:schemeClr val="tx1"/>
                </a:solidFill>
                <a:latin typeface="Arial" panose="020B0604020202020204" pitchFamily="34" charset="0"/>
                <a:ea typeface="+mn-ea"/>
                <a:cs typeface="Times New Roman" panose="02020603050405020304" pitchFamily="18" charset="0"/>
              </a:rPr>
              <a:t>DeleteAcademiaEdu</a:t>
            </a:r>
            <a:endParaRPr lang="fr-FR" sz="1000" kern="1200" dirty="0" smtClean="0">
              <a:solidFill>
                <a:schemeClr val="tx1"/>
              </a:solidFill>
              <a:latin typeface="Arial" panose="020B0604020202020204" pitchFamily="34" charset="0"/>
              <a:ea typeface="+mn-ea"/>
              <a:cs typeface="Times New Roman" panose="02020603050405020304" pitchFamily="18" charset="0"/>
            </a:endParaRPr>
          </a:p>
          <a:p>
            <a:r>
              <a:rPr lang="fr-FR" dirty="0" smtClean="0"/>
              <a:t>voir également Jon </a:t>
            </a:r>
            <a:r>
              <a:rPr lang="fr-FR" dirty="0" err="1" smtClean="0"/>
              <a:t>Tennant</a:t>
            </a:r>
            <a:r>
              <a:rPr lang="fr-FR" dirty="0" smtClean="0"/>
              <a:t>. « </a:t>
            </a:r>
            <a:r>
              <a:rPr lang="en-US" dirty="0" smtClean="0"/>
              <a:t>Who Isn’t Profiting Off the Backs of Researchers?</a:t>
            </a:r>
            <a:r>
              <a:rPr lang="fr-FR" dirty="0" smtClean="0"/>
              <a:t> ». </a:t>
            </a:r>
            <a:r>
              <a:rPr lang="fr-FR" i="1" dirty="0" smtClean="0"/>
              <a:t>The </a:t>
            </a:r>
            <a:r>
              <a:rPr lang="fr-FR" i="1" dirty="0" err="1" smtClean="0"/>
              <a:t>Crux</a:t>
            </a:r>
            <a:r>
              <a:rPr lang="fr-FR" i="1" dirty="0" smtClean="0"/>
              <a:t>.</a:t>
            </a:r>
            <a:r>
              <a:rPr lang="fr-FR" i="1" baseline="0" dirty="0" smtClean="0"/>
              <a:t> </a:t>
            </a:r>
            <a:r>
              <a:rPr lang="fr-FR" i="1" baseline="0" dirty="0" err="1" smtClean="0"/>
              <a:t>Discover</a:t>
            </a:r>
            <a:r>
              <a:rPr lang="fr-FR" i="1" baseline="0" dirty="0" smtClean="0"/>
              <a:t> blogs.</a:t>
            </a:r>
            <a:r>
              <a:rPr lang="fr-FR" i="0" baseline="0" dirty="0" smtClean="0"/>
              <a:t> 1/02/2017. [en ligne]. Disponible sur : http://blogs.discovermagazine.com/crux/2017/02/01/who-isnt-profiting-off-the-backs-of-researchers/ : « </a:t>
            </a:r>
            <a:r>
              <a:rPr lang="en-US" i="1" baseline="0" dirty="0" smtClean="0"/>
              <a:t>But by all means, if this concerns you as a researcher then delete your accounts. But you should probably also then stop giving your research away for free to private publishing companies too. And delete your Facebook and Twitter accounts too, while you’re at it.</a:t>
            </a:r>
            <a:r>
              <a:rPr lang="fr-FR" i="0"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80</a:t>
            </a:fld>
            <a:endParaRPr lang="fr-FR" dirty="0"/>
          </a:p>
        </p:txBody>
      </p:sp>
    </p:spTree>
    <p:extLst>
      <p:ext uri="{BB962C8B-B14F-4D97-AF65-F5344CB8AC3E}">
        <p14:creationId xmlns:p14="http://schemas.microsoft.com/office/powerpoint/2010/main" val="13425607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INRA. « Réseaux sociaux académiques.</a:t>
            </a:r>
            <a:r>
              <a:rPr lang="fr-FR" baseline="0" dirty="0" smtClean="0"/>
              <a:t> Usages, limites et recommandations INRA ». </a:t>
            </a:r>
            <a:r>
              <a:rPr lang="fr-FR" i="1" baseline="0" dirty="0" err="1" smtClean="0"/>
              <a:t>Activ’IST</a:t>
            </a:r>
            <a:r>
              <a:rPr lang="fr-FR" i="1" baseline="0" dirty="0" smtClean="0"/>
              <a:t>. </a:t>
            </a:r>
            <a:r>
              <a:rPr lang="fr-FR" i="0" baseline="0" dirty="0" smtClean="0"/>
              <a:t>0°1, 10/2016. 2 p. [en ligne]. Disponible sur : </a:t>
            </a:r>
            <a:r>
              <a:rPr lang="fr-FR" i="0" dirty="0" smtClean="0"/>
              <a:t>http://</a:t>
            </a:r>
            <a:r>
              <a:rPr lang="fr-FR" dirty="0" smtClean="0"/>
              <a:t>ist.blogs.inra.fr/technologies/wp-content/uploads/sites/2/2016/11/Activist1_ReseauxSociaux-1.pdf, pour aller plus loin : P. Aventurier, D. L’</a:t>
            </a:r>
            <a:r>
              <a:rPr lang="fr-FR" dirty="0" err="1" smtClean="0"/>
              <a:t>Hostis</a:t>
            </a:r>
            <a:r>
              <a:rPr lang="fr-FR" dirty="0" smtClean="0"/>
              <a:t>, 2016, http://prodinra.inra.fr/?locale=fr#!ConsultNotice:372739.</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81</a:t>
            </a:fld>
            <a:endParaRPr lang="fr-FR" dirty="0"/>
          </a:p>
        </p:txBody>
      </p:sp>
    </p:spTree>
    <p:extLst>
      <p:ext uri="{BB962C8B-B14F-4D97-AF65-F5344CB8AC3E}">
        <p14:creationId xmlns:p14="http://schemas.microsoft.com/office/powerpoint/2010/main" val="18757569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800" dirty="0"/>
              <a:t>Références : Julien Pierre. </a:t>
            </a:r>
            <a:r>
              <a:rPr lang="fr-FR" sz="800" i="1" dirty="0"/>
              <a:t>L’identité numérique du chercheur</a:t>
            </a:r>
            <a:r>
              <a:rPr lang="fr-FR" sz="800" dirty="0"/>
              <a:t>. URFIST de Lyon. Présentation, 36f. 09/06/2011. [en ligne]. Disponible sur : http://www.slideshare.net/idnum/lidentit-numrique-du-chercheur et Id. </a:t>
            </a:r>
            <a:r>
              <a:rPr lang="fr-FR" sz="800" i="1" dirty="0"/>
              <a:t>Identité numérique du chercheur. Panorama des outils et des pratiques</a:t>
            </a:r>
            <a:r>
              <a:rPr lang="fr-FR" sz="800" dirty="0"/>
              <a:t>. </a:t>
            </a:r>
            <a:r>
              <a:rPr lang="fr-FR" sz="800" dirty="0" err="1"/>
              <a:t>Form@doct</a:t>
            </a:r>
            <a:r>
              <a:rPr lang="fr-FR" sz="800" dirty="0"/>
              <a:t>, Rennes. Présentation, 16 f. 31/01/2014. [en ligne]. Disponible sur :  http://fr.slideshare.net/idnum/rennes-identit-numrique-du-chercheur </a:t>
            </a:r>
          </a:p>
          <a:p>
            <a:endParaRPr lang="fr-FR" dirty="0" smtClean="0"/>
          </a:p>
          <a:p>
            <a:r>
              <a:rPr lang="fr-FR" dirty="0" smtClean="0"/>
              <a:t>Identité numérique = </a:t>
            </a:r>
            <a:r>
              <a:rPr lang="fr-FR" b="1" dirty="0" smtClean="0"/>
              <a:t>construction progressive </a:t>
            </a:r>
            <a:r>
              <a:rPr lang="fr-FR" dirty="0" smtClean="0"/>
              <a:t>(nécessite du temps)</a:t>
            </a:r>
          </a:p>
          <a:p>
            <a:endParaRPr lang="fr-FR" dirty="0" smtClean="0"/>
          </a:p>
          <a:p>
            <a:r>
              <a:rPr lang="fr-FR" dirty="0" smtClean="0"/>
              <a:t>Importance de choisir des outils </a:t>
            </a:r>
            <a:r>
              <a:rPr lang="fr-FR" b="1" dirty="0" smtClean="0"/>
              <a:t>en fonction de ses usages et attentes</a:t>
            </a:r>
            <a:r>
              <a:rPr lang="fr-FR" dirty="0" smtClean="0"/>
              <a:t> :</a:t>
            </a:r>
          </a:p>
          <a:p>
            <a:pPr marL="182560"/>
            <a:r>
              <a:rPr lang="fr-FR" dirty="0" smtClean="0"/>
              <a:t>- objectifs</a:t>
            </a:r>
          </a:p>
          <a:p>
            <a:pPr marL="182560"/>
            <a:r>
              <a:rPr lang="fr-FR" dirty="0" smtClean="0"/>
              <a:t>- stratégies</a:t>
            </a:r>
            <a:r>
              <a:rPr lang="fr-FR" baseline="0" dirty="0" smtClean="0"/>
              <a:t> (outils, moyens…)</a:t>
            </a:r>
          </a:p>
          <a:p>
            <a:pPr marL="182560"/>
            <a:r>
              <a:rPr lang="fr-FR" baseline="0" dirty="0" smtClean="0"/>
              <a:t>- relativiser (compétences, ressources…)</a:t>
            </a:r>
          </a:p>
          <a:p>
            <a:pPr marL="530216" lvl="1" indent="-171447" defTabSz="914384">
              <a:buFont typeface="Wingdings" panose="05000000000000000000" pitchFamily="2" charset="2"/>
              <a:buChar char="à"/>
              <a:defRPr/>
            </a:pPr>
            <a:r>
              <a:rPr lang="fr-FR" sz="900" dirty="0">
                <a:latin typeface="Arial" panose="020B0604020202020204" pitchFamily="34" charset="0"/>
                <a:sym typeface="Wingdings" panose="05000000000000000000" pitchFamily="2" charset="2"/>
              </a:rPr>
              <a:t>avoir une véritable </a:t>
            </a:r>
            <a:r>
              <a:rPr lang="fr-FR" sz="900" b="1" dirty="0">
                <a:latin typeface="Arial" panose="020B0604020202020204" pitchFamily="34" charset="0"/>
                <a:sym typeface="Wingdings" panose="05000000000000000000" pitchFamily="2" charset="2"/>
              </a:rPr>
              <a:t>stratégie</a:t>
            </a:r>
            <a:r>
              <a:rPr lang="fr-FR" sz="900" dirty="0">
                <a:latin typeface="Arial" panose="020B0604020202020204" pitchFamily="34" charset="0"/>
                <a:sym typeface="Wingdings" panose="05000000000000000000" pitchFamily="2" charset="2"/>
              </a:rPr>
              <a:t> (ce que je veux présenter, à qui, comment, avec quels moyens, pour quels buts), en connaissance de cause</a:t>
            </a:r>
            <a:endParaRPr lang="fr-FR" dirty="0" smtClean="0"/>
          </a:p>
          <a:p>
            <a:endParaRPr lang="fr-FR" dirty="0" smtClean="0"/>
          </a:p>
          <a:p>
            <a:r>
              <a:rPr lang="fr-FR" dirty="0" smtClean="0"/>
              <a:t>Penser aux </a:t>
            </a:r>
            <a:r>
              <a:rPr lang="fr-FR" b="1" dirty="0" smtClean="0"/>
              <a:t>autres outils et autres lieux permettant les mêmes choses </a:t>
            </a:r>
            <a:r>
              <a:rPr lang="fr-FR" dirty="0" smtClean="0"/>
              <a:t>: </a:t>
            </a:r>
          </a:p>
          <a:p>
            <a:pPr marL="182560" indent="-90486"/>
            <a:r>
              <a:rPr lang="fr-FR" dirty="0" smtClean="0"/>
              <a:t>- réseautage « réel » (colloques, séminaires, associations), </a:t>
            </a:r>
          </a:p>
          <a:p>
            <a:pPr marL="182560" indent="-90486"/>
            <a:r>
              <a:rPr lang="fr-FR" dirty="0" smtClean="0"/>
              <a:t>- moyens d’informations « traditionnels » ou non (listes de diffusion, forums, groupes Facebook…) </a:t>
            </a:r>
          </a:p>
          <a:p>
            <a:pPr marL="182560" indent="-90486"/>
            <a:r>
              <a:rPr lang="fr-FR" dirty="0" smtClean="0"/>
              <a:t>- lieux de publication/visibilité autres (blogs/sites personnels, archives ouvertes…)</a:t>
            </a:r>
          </a:p>
          <a:p>
            <a:pPr marL="0" indent="0" defTabSz="914384">
              <a:defRPr/>
            </a:pPr>
            <a:r>
              <a:rPr lang="fr-FR" kern="1200" baseline="0" dirty="0" smtClean="0">
                <a:solidFill>
                  <a:schemeClr val="tx1"/>
                </a:solidFill>
                <a:effectLst/>
              </a:rPr>
              <a:t>Par exemple, du côté du </a:t>
            </a:r>
            <a:r>
              <a:rPr lang="fr-FR" b="1" kern="1200" baseline="0" dirty="0" smtClean="0">
                <a:solidFill>
                  <a:schemeClr val="tx1"/>
                </a:solidFill>
                <a:effectLst/>
              </a:rPr>
              <a:t>recrutement</a:t>
            </a:r>
            <a:r>
              <a:rPr lang="fr-FR" kern="1200" baseline="0" dirty="0" smtClean="0">
                <a:solidFill>
                  <a:schemeClr val="tx1"/>
                </a:solidFill>
                <a:effectLst/>
              </a:rPr>
              <a:t>, il convient de toujours utiliser également les canaux habituels : site internet de l’entreprise, sites d’emploi, propre réseau… (</a:t>
            </a:r>
            <a:r>
              <a:rPr lang="fr-FR" dirty="0" err="1" smtClean="0"/>
              <a:t>RégionsJob</a:t>
            </a:r>
            <a:r>
              <a:rPr lang="fr-FR" dirty="0" smtClean="0"/>
              <a:t>, 2014, http://fr.slideshare.net/captainjob/enquete-reseaux-sociaux-recrutement)</a:t>
            </a:r>
            <a:endParaRPr lang="fr-FR" kern="1200" dirty="0" smtClean="0">
              <a:solidFill>
                <a:schemeClr val="tx1"/>
              </a:solidFill>
              <a:effectLst/>
            </a:endParaRP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solidFill>
                  <a:prstClr val="black"/>
                </a:solidFill>
              </a:rPr>
              <a:pPr/>
              <a:t>82</a:t>
            </a:fld>
            <a:endParaRPr lang="fr-FR">
              <a:solidFill>
                <a:prstClr val="black"/>
              </a:solidFill>
            </a:endParaRPr>
          </a:p>
        </p:txBody>
      </p:sp>
    </p:spTree>
    <p:extLst>
      <p:ext uri="{BB962C8B-B14F-4D97-AF65-F5344CB8AC3E}">
        <p14:creationId xmlns:p14="http://schemas.microsoft.com/office/powerpoint/2010/main" val="23065543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Exemple </a:t>
            </a:r>
            <a:r>
              <a:rPr lang="fr-FR" dirty="0" smtClean="0"/>
              <a:t>: </a:t>
            </a:r>
            <a:r>
              <a:rPr lang="fr-FR" dirty="0" smtClean="0"/>
              <a:t>https://scholar.google.com/citations?user=to77qJcAAAAJ&amp;hl=fr</a:t>
            </a:r>
            <a:endParaRPr lang="fr-FR" kern="1200" dirty="0" smtClean="0">
              <a:solidFill>
                <a:schemeClr val="tx1"/>
              </a:solidFill>
              <a:effectLst/>
            </a:endParaRPr>
          </a:p>
        </p:txBody>
      </p:sp>
      <p:sp>
        <p:nvSpPr>
          <p:cNvPr id="4" name="Espace réservé du numéro de diapositive 3"/>
          <p:cNvSpPr>
            <a:spLocks noGrp="1"/>
          </p:cNvSpPr>
          <p:nvPr>
            <p:ph type="sldNum" sz="quarter" idx="10"/>
          </p:nvPr>
        </p:nvSpPr>
        <p:spPr/>
        <p:txBody>
          <a:bodyPr/>
          <a:lstStyle/>
          <a:p>
            <a:fld id="{674A2ACD-2B3D-4894-BA84-7EEEFD1E15C8}" type="slidenum">
              <a:rPr lang="fr-FR" smtClean="0">
                <a:solidFill>
                  <a:prstClr val="black"/>
                </a:solidFill>
              </a:rPr>
              <a:pPr/>
              <a:t>83</a:t>
            </a:fld>
            <a:endParaRPr lang="fr-FR">
              <a:solidFill>
                <a:prstClr val="black"/>
              </a:solidFill>
            </a:endParaRPr>
          </a:p>
        </p:txBody>
      </p:sp>
    </p:spTree>
    <p:extLst>
      <p:ext uri="{BB962C8B-B14F-4D97-AF65-F5344CB8AC3E}">
        <p14:creationId xmlns:p14="http://schemas.microsoft.com/office/powerpoint/2010/main" val="13917840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58769" indent="11112" defTabSz="914384">
              <a:spcBef>
                <a:spcPts val="300"/>
              </a:spcBef>
              <a:buFont typeface="Wingdings" panose="05000000000000000000" pitchFamily="2" charset="2"/>
              <a:buChar char="à"/>
              <a:defRPr/>
            </a:pPr>
            <a:r>
              <a:rPr lang="fr-FR" b="1" i="0" baseline="0" dirty="0" smtClean="0">
                <a:sym typeface="Wingdings" panose="05000000000000000000" pitchFamily="2" charset="2"/>
              </a:rPr>
              <a:t>importance de privilégier des outils institutionnels et/ou pérennes </a:t>
            </a:r>
          </a:p>
          <a:p>
            <a:pPr marL="358769" marR="0" indent="0" algn="l" defTabSz="914384" rtl="0" eaLnBrk="1" fontAlgn="auto" latinLnBrk="0" hangingPunct="1">
              <a:lnSpc>
                <a:spcPct val="100000"/>
              </a:lnSpc>
              <a:spcBef>
                <a:spcPts val="300"/>
              </a:spcBef>
              <a:spcAft>
                <a:spcPts val="0"/>
              </a:spcAft>
              <a:buClrTx/>
              <a:buSzTx/>
              <a:buFont typeface="Wingdings" panose="05000000000000000000" pitchFamily="2" charset="2"/>
              <a:buNone/>
              <a:tabLst/>
              <a:defRPr/>
            </a:pPr>
            <a:r>
              <a:rPr lang="fr-FR" b="0" dirty="0" smtClean="0">
                <a:sym typeface="Wingdings" panose="05000000000000000000" pitchFamily="2" charset="2"/>
              </a:rPr>
              <a:t>ex. : </a:t>
            </a:r>
            <a:r>
              <a:rPr lang="fr-FR" b="0" baseline="0" dirty="0" smtClean="0">
                <a:sym typeface="Wingdings" panose="05000000000000000000" pitchFamily="2" charset="2"/>
              </a:rPr>
              <a:t>site internet </a:t>
            </a:r>
            <a:r>
              <a:rPr lang="fr-FR" b="0" dirty="0" smtClean="0">
                <a:sym typeface="Wingdings" panose="05000000000000000000" pitchFamily="2" charset="2"/>
              </a:rPr>
              <a:t>personnel</a:t>
            </a:r>
            <a:r>
              <a:rPr lang="fr-FR" b="0" baseline="0" dirty="0" smtClean="0">
                <a:sym typeface="Wingdings" panose="05000000000000000000" pitchFamily="2" charset="2"/>
              </a:rPr>
              <a:t> ou fourni par l’institution </a:t>
            </a:r>
          </a:p>
          <a:p>
            <a:pPr marL="358769" indent="11112" defTabSz="914384">
              <a:spcBef>
                <a:spcPts val="300"/>
              </a:spcBef>
              <a:buFont typeface="Wingdings" panose="05000000000000000000" pitchFamily="2" charset="2"/>
              <a:buChar char="à"/>
              <a:defRPr/>
            </a:pPr>
            <a:endParaRPr lang="fr-FR" b="1" i="0" baseline="0" dirty="0" smtClean="0">
              <a:sym typeface="Wingdings" panose="05000000000000000000" pitchFamily="2" charset="2"/>
            </a:endParaRPr>
          </a:p>
          <a:p>
            <a:pPr marL="358769" indent="11112" defTabSz="914384">
              <a:spcBef>
                <a:spcPts val="300"/>
              </a:spcBef>
              <a:buFont typeface="Wingdings" panose="05000000000000000000" pitchFamily="2" charset="2"/>
              <a:buChar char="à"/>
              <a:defRPr/>
            </a:pPr>
            <a:r>
              <a:rPr lang="fr-FR" b="1" i="0" baseline="0" dirty="0" smtClean="0">
                <a:sym typeface="Wingdings" panose="05000000000000000000" pitchFamily="2" charset="2"/>
              </a:rPr>
              <a:t>et interopérables</a:t>
            </a:r>
          </a:p>
          <a:p>
            <a:pPr marL="358769" indent="0">
              <a:spcBef>
                <a:spcPts val="300"/>
              </a:spcBef>
              <a:defRPr/>
            </a:pPr>
            <a:r>
              <a:rPr lang="fr-FR" b="0" dirty="0" smtClean="0">
                <a:sym typeface="Wingdings" panose="05000000000000000000" pitchFamily="2" charset="2"/>
              </a:rPr>
              <a:t>HAL (https://hal.archives-ouvertes.fr) : </a:t>
            </a:r>
            <a:r>
              <a:rPr lang="fr-FR" i="0" baseline="0" dirty="0" smtClean="0">
                <a:sym typeface="Wingdings" panose="05000000000000000000" pitchFamily="2" charset="2"/>
              </a:rPr>
              <a:t>fonctionnalités d</a:t>
            </a:r>
            <a:r>
              <a:rPr lang="fr-FR" b="1" i="0" baseline="0" dirty="0" smtClean="0">
                <a:sym typeface="Wingdings" panose="05000000000000000000" pitchFamily="2" charset="2"/>
              </a:rPr>
              <a:t>’interopérabilité </a:t>
            </a:r>
            <a:r>
              <a:rPr lang="fr-FR" i="0" baseline="0" dirty="0" smtClean="0">
                <a:sym typeface="Wingdings" panose="05000000000000000000" pitchFamily="2" charset="2"/>
              </a:rPr>
              <a:t>et d’</a:t>
            </a:r>
            <a:r>
              <a:rPr lang="fr-FR" b="1" i="0" baseline="0" dirty="0" smtClean="0">
                <a:sym typeface="Wingdings" panose="05000000000000000000" pitchFamily="2" charset="2"/>
              </a:rPr>
              <a:t>automatisation</a:t>
            </a:r>
            <a:r>
              <a:rPr lang="fr-FR" i="0" dirty="0" smtClean="0">
                <a:sym typeface="Wingdings" panose="05000000000000000000" pitchFamily="2" charset="2"/>
              </a:rPr>
              <a:t> des archives</a:t>
            </a:r>
            <a:endParaRPr lang="fr-FR" i="0" dirty="0" smtClean="0"/>
          </a:p>
          <a:p>
            <a:pPr defTabSz="914384">
              <a:spcBef>
                <a:spcPts val="300"/>
              </a:spcBef>
              <a:defRPr/>
            </a:pPr>
            <a:endParaRPr lang="fr-FR" i="0" dirty="0" smtClean="0"/>
          </a:p>
          <a:p>
            <a:pPr defTabSz="914384">
              <a:spcBef>
                <a:spcPts val="300"/>
              </a:spcBef>
              <a:defRPr/>
            </a:pPr>
            <a:r>
              <a:rPr lang="fr-FR" i="0" dirty="0" smtClean="0"/>
              <a:t>cf</a:t>
            </a:r>
            <a:r>
              <a:rPr lang="fr-FR" i="0" dirty="0" smtClean="0"/>
              <a:t>. HAL</a:t>
            </a:r>
            <a:r>
              <a:rPr lang="fr-FR" i="0" baseline="0" dirty="0" smtClean="0"/>
              <a:t>, dont dernière version permet également la création d’un </a:t>
            </a:r>
            <a:r>
              <a:rPr lang="fr-FR" b="1" i="0" baseline="0" dirty="0" smtClean="0"/>
              <a:t>profil </a:t>
            </a:r>
            <a:r>
              <a:rPr lang="fr-FR" b="1" i="0" baseline="0" dirty="0" err="1" smtClean="0"/>
              <a:t>IdHAL</a:t>
            </a:r>
            <a:r>
              <a:rPr lang="fr-FR" b="1" i="0" baseline="0" dirty="0" smtClean="0"/>
              <a:t> </a:t>
            </a:r>
            <a:r>
              <a:rPr lang="fr-FR" sz="800" dirty="0"/>
              <a:t>(cf. CCSD. « HALv3 : forme auteur, </a:t>
            </a:r>
            <a:r>
              <a:rPr lang="fr-FR" sz="800" dirty="0" err="1"/>
              <a:t>idHAL</a:t>
            </a:r>
            <a:r>
              <a:rPr lang="fr-FR" sz="800" dirty="0"/>
              <a:t> et CV ». </a:t>
            </a:r>
            <a:r>
              <a:rPr lang="fr-FR" sz="800" i="1" dirty="0"/>
              <a:t>Le blog du CCSD</a:t>
            </a:r>
            <a:r>
              <a:rPr lang="fr-FR" sz="800" dirty="0"/>
              <a:t>. 26/3/2014. [en ligne]. Disponible sur :  http://blog.ccsd.cnrs.fr/2014/03/halv3-forme-auteur-idhal-et-cv/ et </a:t>
            </a:r>
            <a:r>
              <a:rPr lang="fr-FR" sz="800" dirty="0" err="1"/>
              <a:t>et</a:t>
            </a:r>
            <a:r>
              <a:rPr lang="fr-FR" sz="800" dirty="0"/>
              <a:t> « Votre CV dans HAL ». </a:t>
            </a:r>
            <a:r>
              <a:rPr lang="fr-FR" sz="800" i="1" dirty="0"/>
              <a:t>Ibid</a:t>
            </a:r>
            <a:r>
              <a:rPr lang="fr-FR" sz="800" dirty="0"/>
              <a:t>. 28/05/2015. [en ligne]. Disponible sur :  http://blog.ccsd.cnrs.fr/2015/04/votre-cv-dans-hal/)</a:t>
            </a:r>
          </a:p>
          <a:p>
            <a:pPr defTabSz="914384">
              <a:spcBef>
                <a:spcPts val="300"/>
              </a:spcBef>
              <a:defRPr/>
            </a:pPr>
            <a:r>
              <a:rPr lang="fr-FR" sz="800" dirty="0"/>
              <a:t>Exemple : </a:t>
            </a:r>
            <a:r>
              <a:rPr lang="fr-FR" sz="800" dirty="0" smtClean="0"/>
              <a:t>https://cv.archives-ouvertes.fr/eric-verdeil</a:t>
            </a:r>
          </a:p>
          <a:p>
            <a:pPr defTabSz="914384">
              <a:spcBef>
                <a:spcPts val="300"/>
              </a:spcBef>
              <a:defRPr/>
            </a:pPr>
            <a:endParaRPr lang="fr-FR" sz="800" dirty="0" smtClean="0"/>
          </a:p>
          <a:p>
            <a:pPr defTabSz="914384">
              <a:spcBef>
                <a:spcPts val="300"/>
              </a:spcBef>
              <a:defRPr/>
            </a:pPr>
            <a:r>
              <a:rPr lang="fr-FR" sz="900" dirty="0" smtClean="0"/>
              <a:t>Là </a:t>
            </a:r>
            <a:r>
              <a:rPr lang="fr-FR" sz="900" dirty="0"/>
              <a:t>non plus, pas de place pour les profils des réseaux sociaux académiques : systèmes d’identifiants numériques : OK, LinkedIn, Twitter : OK</a:t>
            </a:r>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84</a:t>
            </a:fld>
            <a:endParaRPr lang="fr-FR"/>
          </a:p>
        </p:txBody>
      </p:sp>
    </p:spTree>
    <p:extLst>
      <p:ext uri="{BB962C8B-B14F-4D97-AF65-F5344CB8AC3E}">
        <p14:creationId xmlns:p14="http://schemas.microsoft.com/office/powerpoint/2010/main" val="4292623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4">
              <a:spcBef>
                <a:spcPts val="300"/>
              </a:spcBef>
              <a:defRPr/>
            </a:pPr>
            <a:r>
              <a:rPr lang="fr-FR" sz="900" b="1" dirty="0" smtClean="0">
                <a:solidFill>
                  <a:prstClr val="black"/>
                </a:solidFill>
                <a:sym typeface="Wingdings" panose="05000000000000000000" pitchFamily="2" charset="2"/>
              </a:rPr>
              <a:t>Blogs</a:t>
            </a:r>
          </a:p>
          <a:p>
            <a:pPr marL="171450" indent="-171450" defTabSz="914384">
              <a:spcBef>
                <a:spcPts val="300"/>
              </a:spcBef>
              <a:buFontTx/>
              <a:buChar char="-"/>
              <a:defRPr/>
            </a:pPr>
            <a:r>
              <a:rPr lang="fr-FR" sz="900" dirty="0" smtClean="0">
                <a:solidFill>
                  <a:prstClr val="black"/>
                </a:solidFill>
                <a:sym typeface="Wingdings" panose="05000000000000000000" pitchFamily="2" charset="2"/>
              </a:rPr>
              <a:t>nombreuses utilisations possibles</a:t>
            </a:r>
          </a:p>
          <a:p>
            <a:pPr marL="171450" indent="-171450" defTabSz="914384">
              <a:spcBef>
                <a:spcPts val="300"/>
              </a:spcBef>
              <a:buFontTx/>
              <a:buChar char="-"/>
              <a:defRPr/>
            </a:pPr>
            <a:r>
              <a:rPr lang="fr-FR" sz="900" dirty="0" smtClean="0">
                <a:solidFill>
                  <a:prstClr val="black"/>
                </a:solidFill>
                <a:sym typeface="Wingdings" panose="05000000000000000000" pitchFamily="2" charset="2"/>
              </a:rPr>
              <a:t>développement de compétences</a:t>
            </a:r>
            <a:r>
              <a:rPr lang="fr-FR" sz="900" baseline="0" dirty="0" smtClean="0">
                <a:solidFill>
                  <a:prstClr val="black"/>
                </a:solidFill>
                <a:sym typeface="Wingdings" panose="05000000000000000000" pitchFamily="2" charset="2"/>
              </a:rPr>
              <a:t> </a:t>
            </a:r>
            <a:r>
              <a:rPr lang="fr-FR" sz="950" kern="1200" dirty="0" smtClean="0">
                <a:solidFill>
                  <a:schemeClr val="tx1"/>
                </a:solidFill>
                <a:effectLst/>
                <a:latin typeface="Arial" panose="020B0604020202020204" pitchFamily="34" charset="0"/>
                <a:ea typeface="+mn-ea"/>
                <a:cs typeface="Arial" panose="020B0604020202020204" pitchFamily="34" charset="0"/>
              </a:rPr>
              <a:t>techniques et de médiation scientifique de plus en plus demandées aux chercheurs</a:t>
            </a:r>
            <a:endParaRPr lang="fr-FR" sz="900" dirty="0" smtClean="0">
              <a:solidFill>
                <a:prstClr val="black"/>
              </a:solidFill>
              <a:sym typeface="Wingdings" panose="05000000000000000000" pitchFamily="2" charset="2"/>
            </a:endParaRPr>
          </a:p>
          <a:p>
            <a:pPr marL="0" indent="0" defTabSz="914384">
              <a:spcBef>
                <a:spcPts val="300"/>
              </a:spcBef>
              <a:defRPr/>
            </a:pPr>
            <a:r>
              <a:rPr lang="fr-FR" sz="900" dirty="0" smtClean="0">
                <a:solidFill>
                  <a:prstClr val="black"/>
                </a:solidFill>
                <a:sym typeface="Wingdings" panose="05000000000000000000" pitchFamily="2" charset="2"/>
              </a:rPr>
              <a:t> </a:t>
            </a:r>
            <a:r>
              <a:rPr lang="fr-FR" sz="900" dirty="0">
                <a:solidFill>
                  <a:prstClr val="black"/>
                </a:solidFill>
                <a:sym typeface="Wingdings" panose="05000000000000000000" pitchFamily="2" charset="2"/>
              </a:rPr>
              <a:t>peut être généralement personnalisé (rubriques et informations présentées, voire feuille de style</a:t>
            </a:r>
            <a:r>
              <a:rPr lang="fr-FR" sz="900" dirty="0" smtClean="0">
                <a:solidFill>
                  <a:prstClr val="black"/>
                </a:solidFill>
                <a:sym typeface="Wingdings" panose="05000000000000000000" pitchFamily="2" charset="2"/>
              </a:rPr>
              <a:t>)</a:t>
            </a:r>
            <a:br>
              <a:rPr lang="fr-FR" sz="900" dirty="0" smtClean="0">
                <a:solidFill>
                  <a:prstClr val="black"/>
                </a:solidFill>
                <a:sym typeface="Wingdings" panose="05000000000000000000" pitchFamily="2" charset="2"/>
              </a:rPr>
            </a:br>
            <a:r>
              <a:rPr lang="fr-FR" sz="900" dirty="0" smtClean="0">
                <a:solidFill>
                  <a:prstClr val="black"/>
                </a:solidFill>
                <a:sym typeface="Wingdings" panose="05000000000000000000" pitchFamily="2" charset="2"/>
              </a:rPr>
              <a:t> de plus en plus </a:t>
            </a:r>
            <a:r>
              <a:rPr lang="fr-FR" sz="950" kern="1200" dirty="0" smtClean="0">
                <a:solidFill>
                  <a:schemeClr val="tx1"/>
                </a:solidFill>
                <a:effectLst/>
                <a:latin typeface="Arial" panose="020B0604020202020204" pitchFamily="34" charset="0"/>
                <a:ea typeface="+mn-ea"/>
                <a:cs typeface="Arial" panose="020B0604020202020204" pitchFamily="34" charset="0"/>
              </a:rPr>
              <a:t>surveillés par les recruteurs (Edgar People, </a:t>
            </a:r>
            <a:r>
              <a:rPr lang="fr-FR" sz="950" i="1" kern="1200" dirty="0" smtClean="0">
                <a:solidFill>
                  <a:schemeClr val="tx1"/>
                </a:solidFill>
                <a:effectLst/>
                <a:latin typeface="Arial" panose="020B0604020202020204" pitchFamily="34" charset="0"/>
                <a:ea typeface="+mn-ea"/>
                <a:cs typeface="Arial" panose="020B0604020202020204" pitchFamily="34" charset="0"/>
              </a:rPr>
              <a:t>Recrutement et médias sociaux. Résultats de l’enquête 2015</a:t>
            </a:r>
            <a:r>
              <a:rPr lang="fr-FR" sz="950" kern="1200" dirty="0" smtClean="0">
                <a:solidFill>
                  <a:schemeClr val="tx1"/>
                </a:solidFill>
                <a:effectLst/>
                <a:latin typeface="Arial" panose="020B0604020202020204" pitchFamily="34" charset="0"/>
                <a:ea typeface="+mn-ea"/>
                <a:cs typeface="Arial" panose="020B0604020202020204" pitchFamily="34" charset="0"/>
              </a:rPr>
              <a:t>, 2015, [en ligne] http://leshiboo.fr/tu-tweet-ou-tu-likes/recrutement-les-reseaux-sociaux-devancent-les-sites-demploi/).</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85</a:t>
            </a:fld>
            <a:endParaRPr lang="fr-FR"/>
          </a:p>
        </p:txBody>
      </p:sp>
    </p:spTree>
    <p:extLst>
      <p:ext uri="{BB962C8B-B14F-4D97-AF65-F5344CB8AC3E}">
        <p14:creationId xmlns:p14="http://schemas.microsoft.com/office/powerpoint/2010/main" val="38251361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t>Référence : </a:t>
            </a:r>
            <a:r>
              <a:rPr lang="da-DK" sz="1000" dirty="0"/>
              <a:t>S. Vignier et al.,  2014, http://couperin.org/images/stories/openaire/Couperin_RSDR%20et%20OA_Etude%20exploratoire_2014.pdf</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86</a:t>
            </a:fld>
            <a:endParaRPr lang="fr-FR" dirty="0"/>
          </a:p>
        </p:txBody>
      </p:sp>
    </p:spTree>
    <p:extLst>
      <p:ext uri="{BB962C8B-B14F-4D97-AF65-F5344CB8AC3E}">
        <p14:creationId xmlns:p14="http://schemas.microsoft.com/office/powerpoint/2010/main" val="890572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t>Référence : </a:t>
            </a:r>
            <a:r>
              <a:rPr lang="da-DK" sz="1000" dirty="0"/>
              <a:t>S. Vignier et al.,  2014, http://couperin.org/images/stories/openaire/Couperin_RSDR%20et%20OA_Etude%20exploratoire_2014.pdf</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87</a:t>
            </a:fld>
            <a:endParaRPr lang="fr-FR" dirty="0"/>
          </a:p>
        </p:txBody>
      </p:sp>
    </p:spTree>
    <p:extLst>
      <p:ext uri="{BB962C8B-B14F-4D97-AF65-F5344CB8AC3E}">
        <p14:creationId xmlns:p14="http://schemas.microsoft.com/office/powerpoint/2010/main" val="2048258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 : D. </a:t>
            </a:r>
            <a:r>
              <a:rPr lang="fr-FR" dirty="0" err="1" smtClean="0"/>
              <a:t>Lupton</a:t>
            </a:r>
            <a:r>
              <a:rPr lang="fr-FR" dirty="0" smtClean="0"/>
              <a:t>, 2014, http://www.canberra.edu.au/faculties/arts-design/attachments/pdf/n-and-mrc/Feeling-Better-Connected-report-final.pdf</a:t>
            </a:r>
          </a:p>
          <a:p>
            <a:r>
              <a:rPr lang="fr-FR" dirty="0" smtClean="0"/>
              <a:t>NB</a:t>
            </a:r>
            <a:r>
              <a:rPr lang="fr-FR" baseline="0" dirty="0" smtClean="0"/>
              <a:t> : répondants plutôt SHS (70 % du total)</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88</a:t>
            </a:fld>
            <a:endParaRPr lang="fr-FR" dirty="0"/>
          </a:p>
        </p:txBody>
      </p:sp>
    </p:spTree>
    <p:extLst>
      <p:ext uri="{BB962C8B-B14F-4D97-AF65-F5344CB8AC3E}">
        <p14:creationId xmlns:p14="http://schemas.microsoft.com/office/powerpoint/2010/main" val="8616773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Référence</a:t>
            </a:r>
            <a:r>
              <a:rPr lang="fr-FR" baseline="0" dirty="0" smtClean="0"/>
              <a:t> : D. Nicholas, </a:t>
            </a:r>
            <a:r>
              <a:rPr lang="en-US" i="1" baseline="0" dirty="0" smtClean="0"/>
              <a:t>Reputation: new ways of building, showcasing and measuring scholarly reputation in the digital age</a:t>
            </a:r>
            <a:r>
              <a:rPr lang="en-US" baseline="0" dirty="0" smtClean="0"/>
              <a:t>, 2016, http://ciber-research.eu/download/20160120-reputation_berlin.pdf</a:t>
            </a:r>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pPr/>
              <a:t>89</a:t>
            </a:fld>
            <a:endParaRPr lang="fr-FR" dirty="0"/>
          </a:p>
        </p:txBody>
      </p:sp>
    </p:spTree>
    <p:extLst>
      <p:ext uri="{BB962C8B-B14F-4D97-AF65-F5344CB8AC3E}">
        <p14:creationId xmlns:p14="http://schemas.microsoft.com/office/powerpoint/2010/main" val="998517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4">
              <a:defRPr/>
            </a:pPr>
            <a:r>
              <a:rPr lang="fr-FR" b="1" dirty="0" smtClean="0"/>
              <a:t>Réseaux sociaux</a:t>
            </a:r>
            <a:r>
              <a:rPr lang="fr-FR" dirty="0" smtClean="0"/>
              <a:t> : </a:t>
            </a:r>
          </a:p>
          <a:p>
            <a:pPr marL="185735" indent="-93662" defTabSz="914384">
              <a:defRPr/>
            </a:pPr>
            <a:r>
              <a:rPr lang="fr-FR" dirty="0" smtClean="0">
                <a:sym typeface="Wingdings" pitchFamily="2" charset="2"/>
              </a:rPr>
              <a:t>- </a:t>
            </a:r>
            <a:r>
              <a:rPr lang="fr-FR" b="1" dirty="0" smtClean="0">
                <a:sym typeface="Wingdings" pitchFamily="2" charset="2"/>
              </a:rPr>
              <a:t>définition</a:t>
            </a:r>
            <a:r>
              <a:rPr lang="fr-FR" dirty="0" smtClean="0">
                <a:sym typeface="Wingdings" pitchFamily="2" charset="2"/>
              </a:rPr>
              <a:t> : </a:t>
            </a:r>
          </a:p>
          <a:p>
            <a:pPr marL="265109" indent="-93662">
              <a:defRPr/>
            </a:pPr>
            <a:r>
              <a:rPr lang="fr-FR" dirty="0">
                <a:sym typeface="Wingdings" pitchFamily="2" charset="2"/>
              </a:rPr>
              <a:t>- </a:t>
            </a:r>
            <a:r>
              <a:rPr lang="fr-FR" dirty="0" smtClean="0">
                <a:sym typeface="Wingdings" pitchFamily="2" charset="2"/>
              </a:rPr>
              <a:t>«</a:t>
            </a:r>
            <a:r>
              <a:rPr lang="fr-FR" dirty="0">
                <a:sym typeface="Wingdings" pitchFamily="2" charset="2"/>
              </a:rPr>
              <a:t>  Nous définissons les sites de réseau social comme des services en ligne permettant aux individus de se construire un </a:t>
            </a:r>
            <a:r>
              <a:rPr lang="fr-FR" b="1" dirty="0">
                <a:sym typeface="Wingdings" pitchFamily="2" charset="2"/>
              </a:rPr>
              <a:t>profil</a:t>
            </a:r>
            <a:r>
              <a:rPr lang="fr-FR" dirty="0">
                <a:sym typeface="Wingdings" pitchFamily="2" charset="2"/>
              </a:rPr>
              <a:t> public ou semi-public dans un système limité, d’établir une liste d’autres utilisateurs avec qui ils ont un </a:t>
            </a:r>
            <a:r>
              <a:rPr lang="fr-FR" b="1" dirty="0">
                <a:sym typeface="Wingdings" pitchFamily="2" charset="2"/>
              </a:rPr>
              <a:t>lien</a:t>
            </a:r>
            <a:r>
              <a:rPr lang="fr-FR" dirty="0">
                <a:sym typeface="Wingdings" pitchFamily="2" charset="2"/>
              </a:rPr>
              <a:t>, de voir et de croiser leurs listes de liens (connections) avec celles d’autres personnes dans leur système. La nature et la nomenclature de ces liens peut varier selon les sites </a:t>
            </a:r>
            <a:r>
              <a:rPr lang="fr-FR" sz="800" dirty="0">
                <a:sym typeface="Wingdings" pitchFamily="2" charset="2"/>
              </a:rPr>
              <a:t>» (</a:t>
            </a:r>
            <a:r>
              <a:rPr lang="fr-FR" sz="800" dirty="0" err="1">
                <a:sym typeface="Wingdings" pitchFamily="2" charset="2"/>
              </a:rPr>
              <a:t>Danah</a:t>
            </a:r>
            <a:r>
              <a:rPr lang="fr-FR" sz="800" dirty="0">
                <a:sym typeface="Wingdings" pitchFamily="2" charset="2"/>
              </a:rPr>
              <a:t> Boyd et Nicole Ellison. « Social network sites : </a:t>
            </a:r>
            <a:r>
              <a:rPr lang="fr-FR" sz="800" dirty="0" err="1">
                <a:sym typeface="Wingdings" pitchFamily="2" charset="2"/>
              </a:rPr>
              <a:t>Definition</a:t>
            </a:r>
            <a:r>
              <a:rPr lang="fr-FR" sz="800" dirty="0">
                <a:sym typeface="Wingdings" pitchFamily="2" charset="2"/>
              </a:rPr>
              <a:t>, </a:t>
            </a:r>
            <a:r>
              <a:rPr lang="fr-FR" sz="800" dirty="0" err="1">
                <a:sym typeface="Wingdings" pitchFamily="2" charset="2"/>
              </a:rPr>
              <a:t>history</a:t>
            </a:r>
            <a:r>
              <a:rPr lang="fr-FR" sz="800" dirty="0">
                <a:sym typeface="Wingdings" pitchFamily="2" charset="2"/>
              </a:rPr>
              <a:t>, and </a:t>
            </a:r>
            <a:r>
              <a:rPr lang="fr-FR" sz="800" dirty="0" err="1">
                <a:sym typeface="Wingdings" pitchFamily="2" charset="2"/>
              </a:rPr>
              <a:t>scholarship</a:t>
            </a:r>
            <a:r>
              <a:rPr lang="fr-FR" sz="800" dirty="0">
                <a:sym typeface="Wingdings" pitchFamily="2" charset="2"/>
              </a:rPr>
              <a:t> ». </a:t>
            </a:r>
            <a:r>
              <a:rPr lang="fr-FR" sz="800" i="1" dirty="0">
                <a:sym typeface="Wingdings" pitchFamily="2" charset="2"/>
              </a:rPr>
              <a:t>Journal of Computer-</a:t>
            </a:r>
            <a:r>
              <a:rPr lang="fr-FR" sz="800" i="1" dirty="0" err="1">
                <a:sym typeface="Wingdings" pitchFamily="2" charset="2"/>
              </a:rPr>
              <a:t>Mediated</a:t>
            </a:r>
            <a:r>
              <a:rPr lang="fr-FR" sz="800" i="1" dirty="0">
                <a:sym typeface="Wingdings" pitchFamily="2" charset="2"/>
              </a:rPr>
              <a:t> Communication</a:t>
            </a:r>
            <a:r>
              <a:rPr lang="fr-FR" sz="800" dirty="0">
                <a:sym typeface="Wingdings" pitchFamily="2" charset="2"/>
              </a:rPr>
              <a:t>, 13(1), article 11, 2007. [en ligne]. Disponible sur : http://jcmc.indiana.edu/vol13/issue1/boyd.ellison.html). </a:t>
            </a:r>
          </a:p>
          <a:p>
            <a:pPr marL="265109" indent="-93662" defTabSz="914384">
              <a:defRPr/>
            </a:pPr>
            <a:r>
              <a:rPr lang="fr-FR" dirty="0" smtClean="0">
                <a:sym typeface="Wingdings" pitchFamily="2" charset="2"/>
              </a:rPr>
              <a:t>- « </a:t>
            </a:r>
            <a:r>
              <a:rPr lang="en-US" i="1" dirty="0" smtClean="0"/>
              <a:t>any online community of scientists</a:t>
            </a:r>
            <a:r>
              <a:rPr lang="en-US" dirty="0" smtClean="0"/>
              <a:t> </a:t>
            </a:r>
            <a:r>
              <a:rPr lang="fr-FR" dirty="0" smtClean="0">
                <a:sym typeface="Wingdings" pitchFamily="2" charset="2"/>
              </a:rPr>
              <a:t>» </a:t>
            </a:r>
            <a:r>
              <a:rPr lang="fr-FR" sz="800" dirty="0">
                <a:sym typeface="Wingdings" pitchFamily="2" charset="2"/>
              </a:rPr>
              <a:t>(</a:t>
            </a:r>
            <a:r>
              <a:rPr lang="fr-FR" sz="800" i="1" dirty="0">
                <a:sym typeface="Wingdings" pitchFamily="2" charset="2"/>
              </a:rPr>
              <a:t>Comprendia</a:t>
            </a:r>
            <a:r>
              <a:rPr lang="fr-FR" sz="800" dirty="0">
                <a:sym typeface="Wingdings" pitchFamily="2" charset="2"/>
              </a:rPr>
              <a:t>, http://comprendia.com/2012/03/12/what-is-a-scientific-social-network-6-examples/) ; </a:t>
            </a:r>
            <a:endParaRPr lang="fr-FR" sz="800" dirty="0"/>
          </a:p>
          <a:p>
            <a:pPr marL="265109" indent="-79374" defTabSz="914384">
              <a:defRPr/>
            </a:pPr>
            <a:r>
              <a:rPr lang="fr-FR" baseline="0" dirty="0" smtClean="0"/>
              <a:t>- frontières parfois floues entre des </a:t>
            </a:r>
            <a:r>
              <a:rPr lang="fr-FR" b="1" baseline="0" dirty="0" smtClean="0"/>
              <a:t>types d’outils de réseautage </a:t>
            </a:r>
            <a:r>
              <a:rPr lang="fr-FR" b="0" baseline="0" dirty="0" smtClean="0"/>
              <a:t>à géométrie variable </a:t>
            </a:r>
            <a:r>
              <a:rPr lang="fr-FR" baseline="0" dirty="0" smtClean="0"/>
              <a:t>: des communautés permettent de partager du contenu et de travailler de façon collaborative (vrais réseaux sociaux de type Facebook),  et, inversement, les plateformes de partage, moins centrées sur le profil mais plus sur le contenu, permettent de créer des communautés – principe de la science 2.0, l’application des principes du web 2.0/social/collaboratif au domaine de la recherche</a:t>
            </a:r>
          </a:p>
          <a:p>
            <a:pPr marL="185735" indent="-93662" defTabSz="914384">
              <a:tabLst>
                <a:tab pos="185735" algn="l"/>
                <a:tab pos="360356" algn="l"/>
              </a:tabLst>
              <a:defRPr/>
            </a:pPr>
            <a:r>
              <a:rPr lang="fr-FR" dirty="0" smtClean="0"/>
              <a:t>- </a:t>
            </a:r>
            <a:r>
              <a:rPr lang="fr-FR" b="1" dirty="0" smtClean="0"/>
              <a:t>chronologie</a:t>
            </a:r>
            <a:r>
              <a:rPr lang="fr-FR" dirty="0" smtClean="0"/>
              <a:t> :</a:t>
            </a:r>
            <a:endParaRPr lang="fr-FR" baseline="0" dirty="0" smtClean="0"/>
          </a:p>
          <a:p>
            <a:pPr marL="265109" indent="-100011" defTabSz="914384">
              <a:defRPr/>
            </a:pPr>
            <a:r>
              <a:rPr lang="fr-FR" baseline="0" dirty="0" smtClean="0"/>
              <a:t>- apparition à la fin des années 1990 : premiers réseaux grand public (Facebook : 2004/2006)</a:t>
            </a:r>
          </a:p>
          <a:p>
            <a:pPr marL="265109" indent="-100011" defTabSz="914384">
              <a:defRPr/>
            </a:pPr>
            <a:r>
              <a:rPr lang="fr-FR" baseline="0" dirty="0" smtClean="0"/>
              <a:t>- développement à partir du développement du web 2.0 : 2003-2004 : réseaux sociaux professionnels</a:t>
            </a:r>
          </a:p>
          <a:p>
            <a:pPr marL="265109" indent="-100011">
              <a:buFontTx/>
              <a:buChar char="-"/>
              <a:defRPr/>
            </a:pPr>
            <a:r>
              <a:rPr lang="fr-FR" baseline="0" dirty="0" smtClean="0"/>
              <a:t>2008 : réseaux sociaux académiques (avec des services spécifiques pour les chercheurs) ; </a:t>
            </a:r>
            <a:r>
              <a:rPr lang="fr-FR" dirty="0" smtClean="0"/>
              <a:t>développement</a:t>
            </a:r>
            <a:r>
              <a:rPr lang="fr-FR" baseline="0" dirty="0" smtClean="0"/>
              <a:t> </a:t>
            </a:r>
            <a:r>
              <a:rPr lang="fr-FR" dirty="0" smtClean="0"/>
              <a:t>fort (notamment dans les pays émergents), </a:t>
            </a:r>
            <a:r>
              <a:rPr lang="fr-FR" baseline="0" dirty="0" smtClean="0"/>
              <a:t>notamment parce que gratuits et permettent une meilleure visibilité </a:t>
            </a:r>
          </a:p>
          <a:p>
            <a:pPr marL="185735"/>
            <a:r>
              <a:rPr lang="fr-FR" baseline="0" dirty="0" smtClean="0"/>
              <a:t>- </a:t>
            </a:r>
            <a:r>
              <a:rPr lang="fr-FR" b="1" baseline="0" dirty="0" smtClean="0"/>
              <a:t>terme</a:t>
            </a:r>
            <a:r>
              <a:rPr lang="fr-FR" baseline="0" dirty="0" smtClean="0"/>
              <a:t> : terme pas totalement arrêté : réseaux sociaux académiques ; réseaux sociaux scientifiques ; réseaux sociaux de chercheurs ; réseaux sociaux pour chercheurs ; réseaux sociaux de recherche ; </a:t>
            </a:r>
            <a:r>
              <a:rPr lang="fr-FR" i="1" baseline="0" dirty="0" err="1" smtClean="0"/>
              <a:t>academic</a:t>
            </a:r>
            <a:r>
              <a:rPr lang="fr-FR" i="1" baseline="0" dirty="0" smtClean="0"/>
              <a:t> social networks</a:t>
            </a:r>
            <a:r>
              <a:rPr lang="fr-FR" i="0" baseline="0" dirty="0" smtClean="0"/>
              <a:t> ; </a:t>
            </a:r>
            <a:r>
              <a:rPr lang="fr-FR" i="1" baseline="0" dirty="0" err="1" smtClean="0"/>
              <a:t>academic</a:t>
            </a:r>
            <a:r>
              <a:rPr lang="fr-FR" i="1" baseline="0" dirty="0" smtClean="0"/>
              <a:t> social networking sites </a:t>
            </a:r>
            <a:r>
              <a:rPr lang="fr-FR" i="0" baseline="0" dirty="0" smtClean="0"/>
              <a:t>; </a:t>
            </a:r>
            <a:r>
              <a:rPr lang="fr-FR" i="1" baseline="0" dirty="0" err="1" smtClean="0"/>
              <a:t>scientific</a:t>
            </a:r>
            <a:r>
              <a:rPr lang="fr-FR" i="1" baseline="0" dirty="0" smtClean="0"/>
              <a:t> social networks </a:t>
            </a:r>
            <a:r>
              <a:rPr lang="fr-FR" i="0" baseline="0" dirty="0" smtClean="0"/>
              <a:t>ou </a:t>
            </a:r>
            <a:r>
              <a:rPr lang="fr-FR" i="1" baseline="0" dirty="0" smtClean="0"/>
              <a:t>social </a:t>
            </a:r>
            <a:r>
              <a:rPr lang="fr-FR" i="1" baseline="0" dirty="0" err="1" smtClean="0"/>
              <a:t>scientific</a:t>
            </a:r>
            <a:r>
              <a:rPr lang="fr-FR" i="1" baseline="0" dirty="0" smtClean="0"/>
              <a:t> networks </a:t>
            </a:r>
            <a:r>
              <a:rPr lang="fr-FR" i="0" baseline="0" dirty="0" smtClean="0"/>
              <a:t>(SSN)</a:t>
            </a:r>
            <a:r>
              <a:rPr lang="fr-FR" i="1" baseline="0" dirty="0" smtClean="0"/>
              <a:t> ; social networks for </a:t>
            </a:r>
            <a:r>
              <a:rPr lang="fr-FR" i="1" baseline="0" dirty="0" err="1" smtClean="0"/>
              <a:t>research</a:t>
            </a:r>
            <a:r>
              <a:rPr lang="fr-FR" baseline="0" dirty="0" smtClean="0"/>
              <a:t>…</a:t>
            </a:r>
          </a:p>
          <a:p>
            <a:pPr marL="265110" indent="-171450">
              <a:buFontTx/>
              <a:buChar char="-"/>
            </a:pPr>
            <a:r>
              <a:rPr lang="fr-FR" b="1" baseline="0" dirty="0" smtClean="0"/>
              <a:t>intérêt</a:t>
            </a:r>
            <a:r>
              <a:rPr lang="fr-FR" baseline="0" dirty="0" smtClean="0"/>
              <a:t> : «</a:t>
            </a:r>
            <a:r>
              <a:rPr lang="fr-FR" b="1" baseline="0" dirty="0" smtClean="0"/>
              <a:t> </a:t>
            </a:r>
            <a:r>
              <a:rPr lang="fr-FR" i="1" baseline="0" dirty="0" err="1" smtClean="0"/>
              <a:t>small</a:t>
            </a:r>
            <a:r>
              <a:rPr lang="fr-FR" i="1" baseline="0" dirty="0" smtClean="0"/>
              <a:t> world </a:t>
            </a:r>
            <a:r>
              <a:rPr lang="fr-FR" i="1" baseline="0" dirty="0" err="1" smtClean="0"/>
              <a:t>phenomenon</a:t>
            </a:r>
            <a:r>
              <a:rPr lang="fr-FR" baseline="0" dirty="0" smtClean="0"/>
              <a:t> » : favoriser les connections ; </a:t>
            </a:r>
            <a:r>
              <a:rPr lang="fr-FR" dirty="0"/>
              <a:t>les relations sont productrices de </a:t>
            </a:r>
            <a:r>
              <a:rPr lang="fr-FR" b="1" dirty="0"/>
              <a:t>ressources</a:t>
            </a:r>
            <a:r>
              <a:rPr lang="fr-FR" dirty="0"/>
              <a:t> (capital social) – interconnaissance et </a:t>
            </a:r>
            <a:r>
              <a:rPr lang="fr-FR" dirty="0" err="1" smtClean="0"/>
              <a:t>interreconnaissance</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9</a:t>
            </a:fld>
            <a:endParaRPr lang="fr-FR"/>
          </a:p>
        </p:txBody>
      </p:sp>
    </p:spTree>
    <p:extLst>
      <p:ext uri="{BB962C8B-B14F-4D97-AF65-F5344CB8AC3E}">
        <p14:creationId xmlns:p14="http://schemas.microsoft.com/office/powerpoint/2010/main" val="8770656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90</a:t>
            </a:fld>
            <a:endParaRPr lang="fr-FR"/>
          </a:p>
        </p:txBody>
      </p:sp>
    </p:spTree>
    <p:extLst>
      <p:ext uri="{BB962C8B-B14F-4D97-AF65-F5344CB8AC3E}">
        <p14:creationId xmlns:p14="http://schemas.microsoft.com/office/powerpoint/2010/main" val="285665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91</a:t>
            </a:fld>
            <a:endParaRPr lang="fr-FR"/>
          </a:p>
        </p:txBody>
      </p:sp>
    </p:spTree>
    <p:extLst>
      <p:ext uri="{BB962C8B-B14F-4D97-AF65-F5344CB8AC3E}">
        <p14:creationId xmlns:p14="http://schemas.microsoft.com/office/powerpoint/2010/main" val="1923999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92</a:t>
            </a:fld>
            <a:endParaRPr lang="fr-FR"/>
          </a:p>
        </p:txBody>
      </p:sp>
    </p:spTree>
    <p:extLst>
      <p:ext uri="{BB962C8B-B14F-4D97-AF65-F5344CB8AC3E}">
        <p14:creationId xmlns:p14="http://schemas.microsoft.com/office/powerpoint/2010/main" val="35149607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98159C2-2EFF-4FCC-BE1B-FC4490C04AFE}" type="slidenum">
              <a:rPr lang="fr-FR" smtClean="0"/>
              <a:t>93</a:t>
            </a:fld>
            <a:endParaRPr lang="fr-FR"/>
          </a:p>
        </p:txBody>
      </p:sp>
    </p:spTree>
    <p:extLst>
      <p:ext uri="{BB962C8B-B14F-4D97-AF65-F5344CB8AC3E}">
        <p14:creationId xmlns:p14="http://schemas.microsoft.com/office/powerpoint/2010/main" val="254273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re et contenu">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95536" y="332656"/>
            <a:ext cx="8229600" cy="634082"/>
          </a:xfrm>
        </p:spPr>
        <p:txBody>
          <a:bodyPr>
            <a:noAutofit/>
          </a:bodyPr>
          <a:lstStyle>
            <a:lvl1pPr algn="l">
              <a:defRPr sz="1600" b="0" cap="none" spc="0" baseline="0">
                <a:solidFill>
                  <a:schemeClr val="bg1">
                    <a:lumMod val="65000"/>
                  </a:schemeClr>
                </a:solidFill>
                <a:latin typeface="Century Schoolbook" panose="02040604050505020304" pitchFamily="18" charset="0"/>
                <a:cs typeface="Arial" panose="020B0604020202020204" pitchFamily="34" charset="0"/>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57200" y="1412776"/>
            <a:ext cx="8229600" cy="4968552"/>
          </a:xfrm>
        </p:spPr>
        <p:txBody>
          <a:bodyPr>
            <a:normAutofit/>
          </a:bodyPr>
          <a:lstStyle>
            <a:lvl1pPr marL="0" indent="0">
              <a:buFontTx/>
              <a:buNone/>
              <a:defRPr sz="2000">
                <a:solidFill>
                  <a:schemeClr val="bg1"/>
                </a:solidFill>
                <a:latin typeface="Century Schoolbook" panose="02040604050505020304" pitchFamily="18" charset="0"/>
                <a:cs typeface="Arial" panose="020B0604020202020204" pitchFamily="34" charset="0"/>
              </a:defRPr>
            </a:lvl1pPr>
            <a:lvl2pPr marL="457200" indent="0">
              <a:buFontTx/>
              <a:buNone/>
              <a:defRPr sz="2000">
                <a:solidFill>
                  <a:schemeClr val="bg1"/>
                </a:solidFill>
                <a:latin typeface="Century Schoolbook" panose="02040604050505020304" pitchFamily="18" charset="0"/>
                <a:cs typeface="Arial" panose="020B0604020202020204" pitchFamily="34" charset="0"/>
              </a:defRPr>
            </a:lvl2pPr>
            <a:lvl3pPr marL="914400" indent="0">
              <a:buFontTx/>
              <a:buNone/>
              <a:defRPr sz="1800">
                <a:solidFill>
                  <a:schemeClr val="bg1"/>
                </a:solidFill>
                <a:latin typeface="Century Schoolbook" panose="02040604050505020304" pitchFamily="18" charset="0"/>
                <a:cs typeface="Arial" panose="020B0604020202020204" pitchFamily="34" charset="0"/>
              </a:defRPr>
            </a:lvl3pPr>
            <a:lvl4pPr marL="1371600" indent="0">
              <a:buFontTx/>
              <a:buNone/>
              <a:defRPr sz="1600">
                <a:solidFill>
                  <a:schemeClr val="bg1"/>
                </a:solidFill>
                <a:latin typeface="Century Schoolbook" panose="02040604050505020304" pitchFamily="18" charset="0"/>
                <a:cs typeface="Arial" panose="020B0604020202020204" pitchFamily="34" charset="0"/>
              </a:defRPr>
            </a:lvl4pPr>
            <a:lvl5pPr marL="1828800" indent="0">
              <a:buFontTx/>
              <a:buNone/>
              <a:defRPr sz="1600">
                <a:solidFill>
                  <a:schemeClr val="bg1"/>
                </a:solidFill>
                <a:latin typeface="Century Schoolbook" panose="02040604050505020304" pitchFamily="18" charset="0"/>
                <a:cs typeface="Arial" panose="020B0604020202020204"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0587097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EB02219-BB66-4CD1-BED9-66D6CCB08B90}" type="datetimeFigureOut">
              <a:rPr lang="fr-FR" smtClean="0"/>
              <a:t>08/11/2017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5589C79-5AB8-4D0F-BF26-A224856F9141}" type="slidenum">
              <a:rPr lang="fr-FR" smtClean="0"/>
              <a:t>‹N°›</a:t>
            </a:fld>
            <a:endParaRPr lang="fr-FR"/>
          </a:p>
        </p:txBody>
      </p:sp>
    </p:spTree>
    <p:extLst>
      <p:ext uri="{BB962C8B-B14F-4D97-AF65-F5344CB8AC3E}">
        <p14:creationId xmlns:p14="http://schemas.microsoft.com/office/powerpoint/2010/main" val="3744452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02219-BB66-4CD1-BED9-66D6CCB08B90}" type="datetimeFigureOut">
              <a:rPr lang="fr-FR" smtClean="0"/>
              <a:t>08/11/2017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89C79-5AB8-4D0F-BF26-A224856F9141}" type="slidenum">
              <a:rPr lang="fr-FR" smtClean="0"/>
              <a:t>‹N°›</a:t>
            </a:fld>
            <a:endParaRPr lang="fr-FR"/>
          </a:p>
        </p:txBody>
      </p:sp>
    </p:spTree>
    <p:extLst>
      <p:ext uri="{BB962C8B-B14F-4D97-AF65-F5344CB8AC3E}">
        <p14:creationId xmlns:p14="http://schemas.microsoft.com/office/powerpoint/2010/main" val="779279156"/>
      </p:ext>
    </p:extLst>
  </p:cSld>
  <p:clrMap bg1="lt1" tx1="dk1" bg2="lt2" tx2="dk2" accent1="accent1" accent2="accent2" accent3="accent3" accent4="accent4" accent5="accent5" accent6="accent6" hlink="hlink" folHlink="folHlink"/>
  <p:sldLayoutIdLst>
    <p:sldLayoutId id="2147483660" r:id="rId1"/>
    <p:sldLayoutId id="2147483651"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reativecommons.org/licenses/by/4.0/deed.fr"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arces.com/extension/digital/design/ewp/javascript/ckeditor/kcfinder/upload/arces/files/ARCES_Synth%C3%A8se%20du%20Barom%C3%A8tre%20des%20m%C3%A9tiers%20de%20la%20communication%20de%20lenseignement%20sup%C3%A9rieur_juin2017(1).pptx"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ircome.com/wp-content/uploads/2016/12/infographie_SIRCOME_comRecherche.jp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witter.com/Framespa5136"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facebook.com/pages/Universit%C3%A9-Toulouse-Jean-Jaur%C3%A8s/25617087477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fr.slideshare.net/GabrielG/pratiques-informationnelles-des-chercheurs"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couperin.org/images/stories/openaire/Couperin_RSDR%20et%20OA_Etude%20exploratoire_2014.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blogs.nature.com/ofschemesandmemes/2017/06/15/how-do-researchers-use-social-media-and-scholarly-collaboration-networks-scns" TargetMode="Externa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fr.linkedin.com/in/%C3%A9ric-verdeil-a46b1b19"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fr.slideshare.net/paventurier/adbs-2011publier-et-valoriser-ses-travaux-de-recherche-revuvde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webcast.in2p3.fr/videos-reseaux_sociaux_scientifiques_et_open_access_perception_des_chercheurs_francais_etude_couperinrg_2014"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iences-po.academia.edu/ericverdeil"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www.senat.fr/rap/a15-525/a15-5253.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researchgate.net/profile/Emmanuel_Hebrard"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31.png"/><Relationship Id="rId4" Type="http://schemas.openxmlformats.org/officeDocument/2006/relationships/hyperlink" Target="https://www.researchgate.net/profile/Eric_Verdei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s://scholarlykitchen.sspnet.org/2016/12/08/guest-post-jose-luis-ortega-academic-social-networks-collaborative-environments-or-diogenes-club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101innovations.wordpress.com/2016/12/15/academic-social-networks-the-swiss-army-knives-of-scholarly-communication/"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www.nature.com/news/online-collaboration-scientists-and-the-social-network-1.15711?WT.ec_id=NEWS-2014081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www.nature.com/news/online-collaboration-scientists-and-the-social-network-1.15711?WT.ec_id=NEWS-20140819"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researchgate.net/profile/Emmanuel_Hebrard"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twitter.com/verder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101innovations.wordpress.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s://www.google.fr/search?sclient=psy-ab&amp;biw=1662&amp;bih=972&amp;btnG=Rechercher&amp;q=laurent+jegou&amp;search_plus_one=form&amp;oq=laurent+jegou&amp;gs_l=serp.12..0i67j0l2j0i22i30.3926463.3926721.0.3930071.2.2.0.0.0.0.127.220.1j1.2.0.msedr...0...1c.1.64.psy-ab..0.2.204.ANMXjRVbACc&amp;pbx=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ehess.academia.edu/ClydePlumauzille" TargetMode="Externa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hyperlink" Target="http://www.cnrs.fr/comets/IMG/pdf/charte_nationale__deontologie_signe_e_janvier2015.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blogs.nature.com/ofschemesandmemes/2017/06/15/how-do-researchers-use-social-media-and-scholarly-collaboration-networks-scns"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hyperlink" Target="https://101innovations.wordpress.co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101innovations.wordpress.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www.bbc.com/news/science-environment-40584629" TargetMode="External"/><Relationship Id="rId5" Type="http://schemas.openxmlformats.org/officeDocument/2006/relationships/image" Target="../media/image59.png"/><Relationship Id="rId4" Type="http://schemas.openxmlformats.org/officeDocument/2006/relationships/hyperlink" Target="https://www.researchgate.net/project/2016-17-South-Pacific-Expedition-en-route-to-the-Galapago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www.wired.co.uk/news/archive/2014-03/14/research-gate-kenneth-stem-cell-debun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101innovations.wordpress.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repositories.webometrics.info/en/node/25" TargetMode="External"/><Relationship Id="rId5" Type="http://schemas.openxmlformats.org/officeDocument/2006/relationships/image" Target="../media/image63.png"/><Relationship Id="rId4" Type="http://schemas.openxmlformats.org/officeDocument/2006/relationships/hyperlink" Target="http://repositories.webometrics.info/en/top_portal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ec.europa.eu/research/participants/data/ref/h2020/grants_manual/hi/oa_pilot/h2020-hi-oa-pilot-guide_en.pdf" TargetMode="External"/><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hyperlink" Target="http://www.academia.edu/terms"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howcanishareit.com/"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0.png"/><Relationship Id="rId7" Type="http://schemas.openxmlformats.org/officeDocument/2006/relationships/hyperlink" Target="https://scholarlykitchen.sspnet.org/2017/10/06/researchgate-publishers-take-formal-steps-force-copyright-compliance/"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hyperlink" Target="http://www.sciencemag.org/news/2017/10/publishers-take-researchgate-court-alleging-massive-copyright-infringement" TargetMode="External"/><Relationship Id="rId4" Type="http://schemas.openxmlformats.org/officeDocument/2006/relationships/hyperlink" Target="https://www.nature.com/news/publishers-threaten-to-remove-millions-of-papers-from-researchgate-1.22793"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egifrance.gouv.fr/eli/loi/2016/10/7/ECFI1524250L/jo#JORFARTI000033202841"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www.academia.edu/hiring#distributed-systems-infrastructure-engineer"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group.springernature.com/us/group/media/press-releases/researchgate-and-springer-nature-plan-cooperation-/15118294"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webcast.in2p3.fr/videos-retour_d_experience_sur_l_utilisation_de_academia_et_researchgate" TargetMode="Externa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hyperlink" Target="http://blogs.lse.ac.uk/impactofsocialsciences/2015/12/09/the-researchgate-score-a-good-example-of-a-bad-metri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hyperlink" Target="http://altmetrics.org/manifesto/"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hyperlink" Target="https://twitter.com/MAE_Strath/status/922786796785856512" TargetMode="External"/><Relationship Id="rId5" Type="http://schemas.openxmlformats.org/officeDocument/2006/relationships/image" Target="../media/image83.png"/><Relationship Id="rId4" Type="http://schemas.openxmlformats.org/officeDocument/2006/relationships/hyperlink" Target="https://twitter.com/agricolabs/status/68756157030663782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blogs.lse.ac.uk/impactofsocialsciences/2017/05/15/advancing-to-the-next-level-the-quantified-self-and-the-gamification-of-academic-research-through-social-networks/" TargetMode="External"/><Relationship Id="rId5" Type="http://schemas.openxmlformats.org/officeDocument/2006/relationships/image" Target="../media/image85.png"/><Relationship Id="rId4" Type="http://schemas.openxmlformats.org/officeDocument/2006/relationships/hyperlink" Target="https://www.flickr.com/photos/garciala/37329238284/in/photostrea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www.timeshighereducation.com/features/do-academic-social-networks-share-academics-interests"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hyperlink" Target="http://webcast.in2p3.fr/videos-reseaux_sociaux_scientifiques_et_open_access_perception_des_chercheurs_francais_etude_couperinrg_201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hyperlink" Target="https://www.timeshighereducation.com/news/social-network-overload-wastes-academics-tim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https://www.academia.edu/23757858/_Le_monde_plutarqu%C3%A9en_des_banquets_savants_essai_d_approche_spatiale_" TargetMode="Externa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hyperlink" Target="http://www.academia.edu/privacy" TargetMode="External"/><Relationship Id="rId7"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s://www.academia.edu/terms" TargetMode="External"/><Relationship Id="rId5" Type="http://schemas.openxmlformats.org/officeDocument/2006/relationships/image" Target="../media/image93.pn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8.xml.rels><?xml version="1.0" encoding="UTF-8" standalone="yes"?>
<Relationships xmlns="http://schemas.openxmlformats.org/package/2006/relationships"><Relationship Id="rId3" Type="http://schemas.openxmlformats.org/officeDocument/2006/relationships/hyperlink" Target="https://halshs.archives-ouvertes.fr/halshs-00548920"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www.researchgate.net/publication/49135752_Beyrouth_et_ses_urbanistes_Une_ville_en_plans_1946-1975"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idref.fr/061641251"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hyperlink" Target="http://orcid.org/0000-0003-3060-6241" TargetMode="External"/><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hyperlink" Target="https://rachelgliese.wordpress.com/2015/11/03/des-milliards-de-donnees-et-moi-et-moi-et-moi/" TargetMode="External"/><Relationship Id="rId4" Type="http://schemas.openxmlformats.org/officeDocument/2006/relationships/hyperlink" Target="http://www.garyhall.info/journal/2015/10/18/does-academiaedu-mean-open-access-is-becoming-irrelevant.html"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hyperlink" Target="http://triangle.ens-lyon.fr/spip.php?article3867"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hyperlink" Target="https://fabrica.inria.fr/academia-edu-et-hal-preconisation/" TargetMode="External"/><Relationship Id="rId10" Type="http://schemas.openxmlformats.org/officeDocument/2006/relationships/hyperlink" Target="http://www.cnrs.fr/comets/spip.php?article181" TargetMode="External"/><Relationship Id="rId4" Type="http://schemas.openxmlformats.org/officeDocument/2006/relationships/hyperlink" Target="http://prodinra.inra.fr/?locale=fr#!ConsultNotice:372739" TargetMode="External"/><Relationship Id="rId9"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hyperlink" Target="http://uptv.univ-poitiers.fr/program/reseaux-sociaux-de-chercheursetnbsp-quelle-visibiliteetnbsp/video/4415/regards-croises-sur-la-journee-le-point-de-vue-d-un-chercheur-implique-d-un-evaluateur-embarrasse/index.html" TargetMode="External"/><Relationship Id="rId7" Type="http://schemas.openxmlformats.org/officeDocument/2006/relationships/image" Target="../media/image115.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hyperlink" Target="http://www.researchgate.net/institution/French_National_Centre_for_Scientific_Research" TargetMode="External"/><Relationship Id="rId4" Type="http://schemas.openxmlformats.org/officeDocument/2006/relationships/hyperlink" Target="http://www.researchgate.net/institution/Institut_de_Recherche_en_Communications_et_Cybernetique_de_Nante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hyperlink" Target="https://www.researchgate.net/institution/Olympus/posts" TargetMode="External"/><Relationship Id="rId4" Type="http://schemas.openxmlformats.org/officeDocument/2006/relationships/hyperlink" Target="https://ehess.academia.edu/LabExTEPSIS"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hyperlink" Target="http://digital-scholarship.org/digitalkoans/2016/10/28/scholarly-impact-social-sciences-librarian-at-university-of-texas-at-arlington/" TargetMode="External"/><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hyperlink" Target="http://blogs.lse.ac.uk/impactofsocialsciences/2016/02/01/should-you-deleteacademiaedu/"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hyperlink" Target="http://ist.blogs.inra.fr/technologies/wp-content/uploads/sites/2/2016/11/Activist1_ReseauxSociaux-1.pdf"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fr.slideshare.net/idnum/lidentit-numrique-du-chercheur-problmatique-enjeux-et-outils"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hyperlink" Target="http://fr.slideshare.net/idnum/rennes-identit-numrique-du-chercheur"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scholar.google.com/citations?user=to77qJcAAAAJ&amp;hl=fr"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hyperlink" Target="https://cv.archives-ouvertes.fr/eric-verdeil"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hyperlink" Target="https://hal.archives-ouvertes.fr/"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rumor.hypotheses.org/"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28.png"/></Relationships>
</file>

<file path=ppt/slides/_rels/slide86.xml.rels><?xml version="1.0" encoding="UTF-8" standalone="yes"?>
<Relationships xmlns="http://schemas.openxmlformats.org/package/2006/relationships"><Relationship Id="rId3" Type="http://schemas.openxmlformats.org/officeDocument/2006/relationships/hyperlink" Target="http://couperin.org/images/stories/openaire/Couperin_RSDR%20et%20OA_Etude%20exploratoire_2014.pdf"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hyperlink" Target="http://couperin.org/images/stories/openaire/Couperin_RSDR%20et%20OA_Etude%20exploratoire_2014.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hyperlink" Target="http://www.canberra.edu.au/faculties/arts-design/attachments/pdf/n-and-mrc/Feeling-Better-Connected-report-final.pdf" TargetMode="External"/><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hyperlink" Target="http://ciber-research.eu/download/20160120-reputation_berlin.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8" Type="http://schemas.openxmlformats.org/officeDocument/2006/relationships/hyperlink" Target="http://lib.ulg.ac.be/fr/node/19235" TargetMode="External"/><Relationship Id="rId13" Type="http://schemas.openxmlformats.org/officeDocument/2006/relationships/hyperlink" Target="https://urfistinfo.hypotheses.org/3107" TargetMode="External"/><Relationship Id="rId18" Type="http://schemas.openxmlformats.org/officeDocument/2006/relationships/image" Target="../media/image137.png"/><Relationship Id="rId3" Type="http://schemas.openxmlformats.org/officeDocument/2006/relationships/hyperlink" Target="http://www.vintageadbrowser.com/communications-ads-1930s/2" TargetMode="External"/><Relationship Id="rId7" Type="http://schemas.openxmlformats.org/officeDocument/2006/relationships/hyperlink" Target="http://bu.univ-avignon.fr/wp-content/uploads/file/ReseauxsociauxUAPV2017V2.pdf" TargetMode="External"/><Relationship Id="rId12" Type="http://schemas.openxmlformats.org/officeDocument/2006/relationships/hyperlink" Target="http://urfistinfo.hypotheses.org/2596" TargetMode="External"/><Relationship Id="rId17" Type="http://schemas.openxmlformats.org/officeDocument/2006/relationships/image" Target="../media/image136.png"/><Relationship Id="rId2" Type="http://schemas.openxmlformats.org/officeDocument/2006/relationships/notesSlide" Target="../notesSlides/notesSlide90.xml"/><Relationship Id="rId16" Type="http://schemas.openxmlformats.org/officeDocument/2006/relationships/image" Target="../media/image135.jpeg"/><Relationship Id="rId1" Type="http://schemas.openxmlformats.org/officeDocument/2006/relationships/slideLayout" Target="../slideLayouts/slideLayout1.xml"/><Relationship Id="rId6" Type="http://schemas.openxmlformats.org/officeDocument/2006/relationships/hyperlink" Target="http://urfist.enc-sorbonne.fr/ressources/edition-scientifique/les-reseaux-sociaux-pratiques-et-enjeux-dans-la-recherche-et-la-carr" TargetMode="External"/><Relationship Id="rId11" Type="http://schemas.openxmlformats.org/officeDocument/2006/relationships/hyperlink" Target="http://urfistinfo.hypotheses.org/2896" TargetMode="External"/><Relationship Id="rId5" Type="http://schemas.openxmlformats.org/officeDocument/2006/relationships/hyperlink" Target="http://urfist.enc-sorbonne.fr/ressources/veille-sur-les-outils/diffuser-ses-travaux-sur-les-reseaux-sociaux-academiques-ou-sur-des" TargetMode="External"/><Relationship Id="rId15" Type="http://schemas.openxmlformats.org/officeDocument/2006/relationships/hyperlink" Target="https://openeval2016.sciencesconf.org/resource/page/id/3" TargetMode="External"/><Relationship Id="rId10" Type="http://schemas.openxmlformats.org/officeDocument/2006/relationships/hyperlink" Target="https://urfistinfo.hypotheses.org/3126" TargetMode="External"/><Relationship Id="rId4" Type="http://schemas.openxmlformats.org/officeDocument/2006/relationships/hyperlink" Target="http://www.mediassociaux.fr/2011/02/06/description-des-differents-types-de-medias-sociaux/" TargetMode="External"/><Relationship Id="rId9" Type="http://schemas.openxmlformats.org/officeDocument/2006/relationships/hyperlink" Target="http://urfistinfo.hypotheses.org/3033" TargetMode="External"/><Relationship Id="rId14" Type="http://schemas.openxmlformats.org/officeDocument/2006/relationships/hyperlink" Target="http://urfist.enc.sorbonne.fr/ressources/edition-scientifique/reseaux-sociaux-academiques-et-nouvelles-metriques-de-la-recherche"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www.informationr.net/ir/21-2/SM1.html#.WQxcsmnyvGh" TargetMode="External"/><Relationship Id="rId13" Type="http://schemas.openxmlformats.org/officeDocument/2006/relationships/hyperlink" Target="http://www.abes.fr/Arabesques/Arabesques-n-74" TargetMode="External"/><Relationship Id="rId18" Type="http://schemas.openxmlformats.org/officeDocument/2006/relationships/hyperlink" Target="http://dashboard101innovations.silk.co/" TargetMode="External"/><Relationship Id="rId3" Type="http://schemas.openxmlformats.org/officeDocument/2006/relationships/hyperlink" Target="http://coop-ist.cirad.fr/aide-a-la-publication/publier-et-diffuser/connaitre-les-conditions-d-utilisation-des-reseaux-sociaux-scientifiques/1-decouvrez-ce-qu-est-un-reseau-social-scientifique" TargetMode="External"/><Relationship Id="rId7" Type="http://schemas.openxmlformats.org/officeDocument/2006/relationships/hyperlink" Target="https://rachelgliese.wordpress.com/2015/11/03/des-milliards-de-donnees-et-moi-et-moi-et-moi/" TargetMode="External"/><Relationship Id="rId12" Type="http://schemas.openxmlformats.org/officeDocument/2006/relationships/hyperlink" Target="http://blogs.discovermagazine.com/crux/2017/02/01/who-isnt-profiting-off-the-backs-of-researchers/" TargetMode="External"/><Relationship Id="rId17" Type="http://schemas.openxmlformats.org/officeDocument/2006/relationships/hyperlink" Target="https://101innovations.wordpress.com/" TargetMode="External"/><Relationship Id="rId2" Type="http://schemas.openxmlformats.org/officeDocument/2006/relationships/notesSlide" Target="../notesSlides/notesSlide91.xml"/><Relationship Id="rId16" Type="http://schemas.openxmlformats.org/officeDocument/2006/relationships/hyperlink" Target="http://firstmonday.org/ojs/index.php/fm/article/view/4937/4159" TargetMode="External"/><Relationship Id="rId1" Type="http://schemas.openxmlformats.org/officeDocument/2006/relationships/slideLayout" Target="../slideLayouts/slideLayout1.xml"/><Relationship Id="rId6" Type="http://schemas.openxmlformats.org/officeDocument/2006/relationships/hyperlink" Target="http://www.garyhall.info/journal/2015/10/18/does-academiaedu-mean-open-access-is-becoming-irrelevant.html" TargetMode="External"/><Relationship Id="rId11" Type="http://schemas.openxmlformats.org/officeDocument/2006/relationships/hyperlink" Target="https://www.timeshighereducation.com/features/do-academic-social-networks-share-academics-interests" TargetMode="External"/><Relationship Id="rId5" Type="http://schemas.openxmlformats.org/officeDocument/2006/relationships/hyperlink" Target="http://osc.universityofcalifornia.edu/2015/12/a-social-networking-site-is-not-an-open-access-repository/" TargetMode="External"/><Relationship Id="rId15" Type="http://schemas.openxmlformats.org/officeDocument/2006/relationships/hyperlink" Target="https://scholarlykitchen.sspnet.org/2016/12/08/guest-post-jose-luis-ortega-academic-social-networks-collaborative-environments-or-diogenes-clubs" TargetMode="External"/><Relationship Id="rId10" Type="http://schemas.openxmlformats.org/officeDocument/2006/relationships/hyperlink" Target="http://blogs.lse.ac.uk/impactofsocialsciences/2016/02/01/should-you-deleteacademiaedu/" TargetMode="External"/><Relationship Id="rId19" Type="http://schemas.openxmlformats.org/officeDocument/2006/relationships/hyperlink" Target="http://bulac.hypotheses.org/3347" TargetMode="External"/><Relationship Id="rId4" Type="http://schemas.openxmlformats.org/officeDocument/2006/relationships/hyperlink" Target="http://scholarlykitchen.sspnet.org/2013/12/11/has-elsevier-signaled-a-new-era-for-academia-edu-and-other-professional-networks/" TargetMode="External"/><Relationship Id="rId9" Type="http://schemas.openxmlformats.org/officeDocument/2006/relationships/hyperlink" Target="http://blogs.lse.ac.uk/impactofsocialsciences/2015/12/09/the-researchgate-score-a-good-example-of-a-bad-metric/" TargetMode="External"/><Relationship Id="rId14" Type="http://schemas.openxmlformats.org/officeDocument/2006/relationships/hyperlink" Target="https://101innovations.wordpress.com/2016/12/15/academic-social-networks-the-swiss-army-knives-of-scholarly-communication"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acu.ac.uk/research-information-network/monitoring-transition-to-open-access" TargetMode="External"/><Relationship Id="rId13" Type="http://schemas.openxmlformats.org/officeDocument/2006/relationships/hyperlink" Target="http://webcast.in2p3.fr/videos-retour_d_experience_sur_l_utilisation_de_academia_et_researchgate" TargetMode="External"/><Relationship Id="rId3" Type="http://schemas.openxmlformats.org/officeDocument/2006/relationships/hyperlink" Target="http://www.canberra.edu.au/faculties/arts-design/attachments/pdf/n-and-mrc/Feeling-Better-Connected-report-final.pdf" TargetMode="External"/><Relationship Id="rId7" Type="http://schemas.openxmlformats.org/officeDocument/2006/relationships/hyperlink" Target="https://blog.growkudos.com/2017/04/04/author-sharing-survey/" TargetMode="External"/><Relationship Id="rId12" Type="http://schemas.openxmlformats.org/officeDocument/2006/relationships/hyperlink" Target="http://couperin.org/images/stories/openaire/Couperin_RSDR%20et%20OA_Etude%20exploratoire_2014.pdf" TargetMode="External"/><Relationship Id="rId2" Type="http://schemas.openxmlformats.org/officeDocument/2006/relationships/notesSlide" Target="../notesSlides/notesSlide92.xml"/><Relationship Id="rId16" Type="http://schemas.openxmlformats.org/officeDocument/2006/relationships/hyperlink" Target="http://mittelalter.hypotheses.org/7123" TargetMode="External"/><Relationship Id="rId1" Type="http://schemas.openxmlformats.org/officeDocument/2006/relationships/slideLayout" Target="../slideLayouts/slideLayout1.xml"/><Relationship Id="rId6" Type="http://schemas.openxmlformats.org/officeDocument/2006/relationships/hyperlink" Target="http://www.bibl.ulaval.ca/fichiers_site/services/libre_acces/pratiques-de-publication-libre-acces.pdf" TargetMode="External"/><Relationship Id="rId11" Type="http://schemas.openxmlformats.org/officeDocument/2006/relationships/hyperlink" Target="http://www.nature.com/news/online-collaboration-scientists-and-the-social-network-1.15711?WT.ec_id=NEWS-20140819" TargetMode="External"/><Relationship Id="rId5" Type="http://schemas.openxmlformats.org/officeDocument/2006/relationships/hyperlink" Target="http://onlinelibrary.wiley.com/doi/10.1087/20150303/full" TargetMode="External"/><Relationship Id="rId15" Type="http://schemas.openxmlformats.org/officeDocument/2006/relationships/hyperlink" Target="http://histnum.hypotheses.org/2589" TargetMode="External"/><Relationship Id="rId10" Type="http://schemas.openxmlformats.org/officeDocument/2006/relationships/hyperlink" Target="http://blogs.nature.com/ofschemesandmemes/2017/06/15/how-do-researchers-use-social-media-and-scholarly-collaboration-networks-scns" TargetMode="External"/><Relationship Id="rId4" Type="http://schemas.openxmlformats.org/officeDocument/2006/relationships/hyperlink" Target="https://hal.archives-ouvertes.fr/hal-01292693" TargetMode="External"/><Relationship Id="rId9" Type="http://schemas.openxmlformats.org/officeDocument/2006/relationships/hyperlink" Target="http://blog.sciencebite.com/how-do-scientists-share-on-academic-social-networks-like-researchgate/" TargetMode="External"/><Relationship Id="rId14" Type="http://schemas.openxmlformats.org/officeDocument/2006/relationships/hyperlink" Target="http://uptv.univ-poitiers.fr/program/reseaux-sociaux-de-chercheursetnbsp-quelle-visibiliteetnbsp/video/4415/regards-croises-sur-la-journee-le-point-de-vue-d-un-chercheur-implique-d-un-evaluateur-embarrasse/index.html"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liber.library.uu.nl/index.php/lq/article/view/9958/10504" TargetMode="External"/><Relationship Id="rId3" Type="http://schemas.openxmlformats.org/officeDocument/2006/relationships/hyperlink" Target="http://www.lairedu.fr/table-ronde-enjeux-et-questions-autour-de-la-publication-scientifique-sur-le-web/?t=2310" TargetMode="External"/><Relationship Id="rId7" Type="http://schemas.openxmlformats.org/officeDocument/2006/relationships/hyperlink" Target="http://www.dlib.org/dlib/july15/linek/07linek.html" TargetMode="External"/><Relationship Id="rId12" Type="http://schemas.openxmlformats.org/officeDocument/2006/relationships/hyperlink" Target="http://triangle.ens-lyon.fr/spip.php?article3867" TargetMode="External"/><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hyperlink" Target="http://urfist.enc-sorbonne.fr/sites/default/files/ab/Bouchard_CARIST_21032017.pdf" TargetMode="External"/><Relationship Id="rId11" Type="http://schemas.openxmlformats.org/officeDocument/2006/relationships/hyperlink" Target="https://fabrica.inria.fr/academia-edu-et-hal-preconisation/" TargetMode="External"/><Relationship Id="rId5" Type="http://schemas.openxmlformats.org/officeDocument/2006/relationships/hyperlink" Target="http://www.enssib.fr/bibliotheque-numerique/notices/65046-les-modes-de-communication-de-la-recherche-aujourd-hui-quel-role-pour-les-bibliothecaires" TargetMode="External"/><Relationship Id="rId10" Type="http://schemas.openxmlformats.org/officeDocument/2006/relationships/hyperlink" Target="http://www.cnrs.fr/inshs/recherche/ist/HAL-SHS/reseaux-sociaux.htm" TargetMode="External"/><Relationship Id="rId4" Type="http://schemas.openxmlformats.org/officeDocument/2006/relationships/hyperlink" Target="http://rumor.hypotheses.org/3890" TargetMode="External"/><Relationship Id="rId9" Type="http://schemas.openxmlformats.org/officeDocument/2006/relationships/hyperlink" Target="http://prodinra.inra.fr/?locale=fr#!ConsultNotice:37273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a:xfrm>
            <a:off x="685800" y="5122049"/>
            <a:ext cx="7772400" cy="1725675"/>
          </a:xfrm>
        </p:spPr>
        <p:txBody>
          <a:bodyPr>
            <a:normAutofit fontScale="90000"/>
          </a:bodyPr>
          <a:lstStyle/>
          <a:p>
            <a:pPr algn="ctr"/>
            <a:r>
              <a:rPr lang="fr-FR" sz="2400" dirty="0" smtClean="0">
                <a:solidFill>
                  <a:schemeClr val="bg1"/>
                </a:solidFill>
                <a:latin typeface="Century Schoolbook" panose="02040604050505020304" pitchFamily="18" charset="0"/>
              </a:rPr>
              <a:t>Academia, ResearchGate...</a:t>
            </a:r>
            <a:br>
              <a:rPr lang="fr-FR" sz="2400" dirty="0" smtClean="0">
                <a:solidFill>
                  <a:schemeClr val="bg1"/>
                </a:solidFill>
                <a:latin typeface="Century Schoolbook" panose="02040604050505020304" pitchFamily="18" charset="0"/>
              </a:rPr>
            </a:br>
            <a:r>
              <a:rPr lang="fr-FR" sz="2400" dirty="0" smtClean="0">
                <a:solidFill>
                  <a:schemeClr val="bg1"/>
                </a:solidFill>
                <a:latin typeface="Century Schoolbook" panose="02040604050505020304" pitchFamily="18" charset="0"/>
              </a:rPr>
              <a:t> </a:t>
            </a:r>
            <a:r>
              <a:rPr lang="fr-FR" sz="1400" dirty="0">
                <a:solidFill>
                  <a:schemeClr val="bg1"/>
                </a:solidFill>
                <a:latin typeface="Century Schoolbook" panose="02040604050505020304" pitchFamily="18" charset="0"/>
              </a:rPr>
              <a:t>atouts et enjeux des réseaux sociaux </a:t>
            </a:r>
            <a:r>
              <a:rPr lang="fr-FR" sz="1400" dirty="0" smtClean="0">
                <a:solidFill>
                  <a:schemeClr val="bg1"/>
                </a:solidFill>
                <a:latin typeface="Century Schoolbook" panose="02040604050505020304" pitchFamily="18" charset="0"/>
              </a:rPr>
              <a:t>académiques</a:t>
            </a:r>
            <a:br>
              <a:rPr lang="fr-FR" sz="1400" dirty="0" smtClean="0">
                <a:solidFill>
                  <a:schemeClr val="bg1"/>
                </a:solidFill>
                <a:latin typeface="Century Schoolbook" panose="02040604050505020304" pitchFamily="18" charset="0"/>
              </a:rPr>
            </a:br>
            <a:r>
              <a:rPr lang="fr-FR" sz="1400" dirty="0" smtClean="0">
                <a:solidFill>
                  <a:schemeClr val="bg1"/>
                </a:solidFill>
                <a:latin typeface="Century Schoolbook" panose="02040604050505020304" pitchFamily="18" charset="0"/>
              </a:rPr>
              <a:t/>
            </a:r>
            <a:br>
              <a:rPr lang="fr-FR" sz="1400" dirty="0" smtClean="0">
                <a:solidFill>
                  <a:schemeClr val="bg1"/>
                </a:solidFill>
                <a:latin typeface="Century Schoolbook" panose="02040604050505020304" pitchFamily="18" charset="0"/>
              </a:rPr>
            </a:br>
            <a:r>
              <a:rPr lang="fr-FR" sz="1400" dirty="0">
                <a:solidFill>
                  <a:schemeClr val="bg1"/>
                </a:solidFill>
                <a:latin typeface="Century Schoolbook" panose="02040604050505020304" pitchFamily="18" charset="0"/>
              </a:rPr>
              <a:t/>
            </a:r>
            <a:br>
              <a:rPr lang="fr-FR" sz="1400" dirty="0">
                <a:solidFill>
                  <a:schemeClr val="bg1"/>
                </a:solidFill>
                <a:latin typeface="Century Schoolbook" panose="02040604050505020304" pitchFamily="18" charset="0"/>
              </a:rPr>
            </a:br>
            <a:r>
              <a:rPr lang="fr-FR" sz="1400" dirty="0">
                <a:solidFill>
                  <a:schemeClr val="bg1"/>
                </a:solidFill>
                <a:latin typeface="Century Schoolbook" panose="02040604050505020304" pitchFamily="18" charset="0"/>
              </a:rPr>
              <a:t/>
            </a:r>
            <a:br>
              <a:rPr lang="fr-FR" sz="1400" dirty="0">
                <a:solidFill>
                  <a:schemeClr val="bg1"/>
                </a:solidFill>
                <a:latin typeface="Century Schoolbook" panose="02040604050505020304" pitchFamily="18" charset="0"/>
              </a:rPr>
            </a:br>
            <a:r>
              <a:rPr lang="fr-FR" sz="1400" dirty="0">
                <a:solidFill>
                  <a:schemeClr val="bg1"/>
                </a:solidFill>
                <a:latin typeface="Century Schoolbook" panose="02040604050505020304" pitchFamily="18" charset="0"/>
              </a:rPr>
              <a:t/>
            </a:r>
            <a:br>
              <a:rPr lang="fr-FR" sz="1400" dirty="0">
                <a:solidFill>
                  <a:schemeClr val="bg1"/>
                </a:solidFill>
                <a:latin typeface="Century Schoolbook" panose="02040604050505020304" pitchFamily="18" charset="0"/>
              </a:rPr>
            </a:br>
            <a:r>
              <a:rPr lang="fr-FR" sz="1100" dirty="0">
                <a:solidFill>
                  <a:schemeClr val="bg1"/>
                </a:solidFill>
                <a:latin typeface="Century Schoolbook" panose="02040604050505020304" pitchFamily="18" charset="0"/>
              </a:rPr>
              <a:t>A. </a:t>
            </a:r>
            <a:r>
              <a:rPr lang="fr-FR" sz="1100" cap="none" dirty="0" smtClean="0">
                <a:solidFill>
                  <a:schemeClr val="bg1"/>
                </a:solidFill>
                <a:latin typeface="Century Schoolbook" panose="02040604050505020304" pitchFamily="18" charset="0"/>
              </a:rPr>
              <a:t>Bouchard,</a:t>
            </a:r>
            <a:r>
              <a:rPr lang="fr-FR" sz="1100" dirty="0" smtClean="0">
                <a:solidFill>
                  <a:schemeClr val="bg1"/>
                </a:solidFill>
                <a:latin typeface="Century Schoolbook" panose="02040604050505020304" pitchFamily="18" charset="0"/>
              </a:rPr>
              <a:t> 11/2017</a:t>
            </a:r>
            <a:endParaRPr lang="fr-FR" sz="2400" dirty="0">
              <a:solidFill>
                <a:schemeClr val="bg1"/>
              </a:solidFill>
              <a:latin typeface="Century Schoolbook" panose="02040604050505020304" pitchFamily="18" charset="0"/>
            </a:endParaRPr>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320"/>
          <a:stretch/>
        </p:blipFill>
        <p:spPr>
          <a:xfrm>
            <a:off x="3195306" y="548680"/>
            <a:ext cx="2753388" cy="4038847"/>
          </a:xfrm>
          <a:prstGeom prst="rect">
            <a:avLst/>
          </a:prstGeom>
        </p:spPr>
      </p:pic>
      <p:pic>
        <p:nvPicPr>
          <p:cNvPr id="8" name="Picture 2">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04056" y="6514478"/>
            <a:ext cx="739944" cy="260662"/>
          </a:xfrm>
          <a:prstGeom prst="rect">
            <a:avLst/>
          </a:prstGeom>
          <a:noFill/>
          <a:ln w="9525">
            <a:noFill/>
            <a:miter lim="800000"/>
            <a:headEnd/>
            <a:tailEnd/>
          </a:ln>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4809"/>
            <a:ext cx="719999" cy="360000"/>
          </a:xfrm>
          <a:prstGeom prst="rect">
            <a:avLst/>
          </a:prstGeom>
        </p:spPr>
      </p:pic>
    </p:spTree>
    <p:extLst>
      <p:ext uri="{BB962C8B-B14F-4D97-AF65-F5344CB8AC3E}">
        <p14:creationId xmlns:p14="http://schemas.microsoft.com/office/powerpoint/2010/main" val="41648239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État des lieux</a:t>
            </a:r>
            <a:r>
              <a:rPr lang="fr-FR" sz="1600" dirty="0"/>
              <a:t> </a:t>
            </a:r>
            <a:r>
              <a:rPr lang="fr-FR" sz="1600" dirty="0" smtClean="0"/>
              <a:t/>
            </a:r>
            <a:br>
              <a:rPr lang="fr-FR" sz="1600" dirty="0" smtClean="0"/>
            </a:br>
            <a:r>
              <a:rPr lang="fr-FR" sz="1400" dirty="0" smtClean="0"/>
              <a:t>- monde académique, France</a:t>
            </a:r>
            <a:endParaRPr lang="fr-FR" sz="1400" dirty="0"/>
          </a:p>
        </p:txBody>
      </p:sp>
      <p:sp>
        <p:nvSpPr>
          <p:cNvPr id="5" name="Rectangle 4"/>
          <p:cNvSpPr/>
          <p:nvPr/>
        </p:nvSpPr>
        <p:spPr>
          <a:xfrm>
            <a:off x="683568" y="6185929"/>
            <a:ext cx="1296144" cy="230832"/>
          </a:xfrm>
          <a:prstGeom prst="rect">
            <a:avLst/>
          </a:prstGeom>
        </p:spPr>
        <p:txBody>
          <a:bodyPr wrap="square">
            <a:spAutoFit/>
          </a:bodyPr>
          <a:lstStyle/>
          <a:p>
            <a:pPr lvl="0" indent="-176213">
              <a:spcAft>
                <a:spcPts val="300"/>
              </a:spcAft>
              <a:buNone/>
            </a:pPr>
            <a:r>
              <a:rPr lang="fr-FR" sz="900" dirty="0">
                <a:latin typeface="+mj-lt"/>
                <a:hlinkClick r:id="rId3"/>
              </a:rPr>
              <a:t>étude </a:t>
            </a:r>
            <a:r>
              <a:rPr lang="fr-FR" sz="900" dirty="0" err="1">
                <a:latin typeface="+mj-lt"/>
                <a:hlinkClick r:id="rId3"/>
              </a:rPr>
              <a:t>Arces</a:t>
            </a:r>
            <a:r>
              <a:rPr lang="fr-FR" sz="900" dirty="0">
                <a:latin typeface="+mj-lt"/>
                <a:hlinkClick r:id="rId3"/>
              </a:rPr>
              <a:t>, </a:t>
            </a:r>
            <a:r>
              <a:rPr lang="fr-FR" sz="900" dirty="0" smtClean="0">
                <a:latin typeface="+mj-lt"/>
                <a:hlinkClick r:id="rId3"/>
              </a:rPr>
              <a:t>2017</a:t>
            </a:r>
            <a:endParaRPr lang="fr-FR" sz="900" dirty="0">
              <a:latin typeface="+mj-lt"/>
            </a:endParaRPr>
          </a:p>
        </p:txBody>
      </p:sp>
      <p:sp>
        <p:nvSpPr>
          <p:cNvPr id="7" name="Rectangle 6"/>
          <p:cNvSpPr/>
          <p:nvPr/>
        </p:nvSpPr>
        <p:spPr>
          <a:xfrm>
            <a:off x="7797043" y="5833235"/>
            <a:ext cx="1656185" cy="230832"/>
          </a:xfrm>
          <a:prstGeom prst="rect">
            <a:avLst/>
          </a:prstGeom>
        </p:spPr>
        <p:txBody>
          <a:bodyPr wrap="square">
            <a:spAutoFit/>
          </a:bodyPr>
          <a:lstStyle/>
          <a:p>
            <a:pPr indent="-176213">
              <a:spcAft>
                <a:spcPts val="300"/>
              </a:spcAft>
            </a:pPr>
            <a:r>
              <a:rPr lang="fr-FR" sz="900" dirty="0">
                <a:latin typeface="+mj-lt"/>
                <a:hlinkClick r:id="rId4"/>
              </a:rPr>
              <a:t>étude </a:t>
            </a:r>
            <a:r>
              <a:rPr lang="fr-FR" sz="900" dirty="0" err="1" smtClean="0">
                <a:latin typeface="+mj-lt"/>
                <a:hlinkClick r:id="rId4"/>
              </a:rPr>
              <a:t>Sircome</a:t>
            </a:r>
            <a:r>
              <a:rPr lang="fr-FR" sz="900" dirty="0">
                <a:latin typeface="+mj-lt"/>
                <a:hlinkClick r:id="rId4"/>
              </a:rPr>
              <a:t>, </a:t>
            </a:r>
            <a:r>
              <a:rPr lang="fr-FR" sz="900" dirty="0" smtClean="0">
                <a:latin typeface="+mj-lt"/>
                <a:hlinkClick r:id="rId4"/>
              </a:rPr>
              <a:t>2016</a:t>
            </a:r>
            <a:endParaRPr lang="fr-FR" sz="900" dirty="0">
              <a:latin typeface="+mj-lt"/>
            </a:endParaRPr>
          </a:p>
        </p:txBody>
      </p:sp>
      <p:pic>
        <p:nvPicPr>
          <p:cNvPr id="8" name="Image 7"/>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4695079" y="2276872"/>
            <a:ext cx="4295348" cy="3556363"/>
          </a:xfrm>
          <a:prstGeom prst="rect">
            <a:avLst/>
          </a:prstGeom>
        </p:spPr>
      </p:pic>
      <p:sp>
        <p:nvSpPr>
          <p:cNvPr id="10" name="Rectangle 9"/>
          <p:cNvSpPr/>
          <p:nvPr/>
        </p:nvSpPr>
        <p:spPr>
          <a:xfrm>
            <a:off x="-163986" y="1412351"/>
            <a:ext cx="4572000" cy="523220"/>
          </a:xfrm>
          <a:prstGeom prst="rect">
            <a:avLst/>
          </a:prstGeom>
        </p:spPr>
        <p:txBody>
          <a:bodyPr>
            <a:spAutoFit/>
          </a:bodyPr>
          <a:lstStyle/>
          <a:p>
            <a:pPr algn="ctr"/>
            <a:r>
              <a:rPr lang="fr-FR" sz="1400" b="1" dirty="0">
                <a:solidFill>
                  <a:schemeClr val="bg1"/>
                </a:solidFill>
              </a:rPr>
              <a:t>établissements </a:t>
            </a:r>
            <a:r>
              <a:rPr lang="fr-FR" sz="1400" b="1" dirty="0" smtClean="0">
                <a:solidFill>
                  <a:schemeClr val="bg1"/>
                </a:solidFill>
              </a:rPr>
              <a:t/>
            </a:r>
            <a:br>
              <a:rPr lang="fr-FR" sz="1400" b="1" dirty="0" smtClean="0">
                <a:solidFill>
                  <a:schemeClr val="bg1"/>
                </a:solidFill>
              </a:rPr>
            </a:br>
            <a:r>
              <a:rPr lang="fr-FR" sz="1400" b="1" dirty="0" smtClean="0">
                <a:solidFill>
                  <a:schemeClr val="bg1"/>
                </a:solidFill>
              </a:rPr>
              <a:t>de </a:t>
            </a:r>
            <a:r>
              <a:rPr lang="fr-FR" sz="1400" b="1" dirty="0">
                <a:solidFill>
                  <a:schemeClr val="bg1"/>
                </a:solidFill>
              </a:rPr>
              <a:t>l’enseignement supérieur</a:t>
            </a:r>
            <a:r>
              <a:rPr lang="fr-FR" sz="1400" dirty="0">
                <a:solidFill>
                  <a:schemeClr val="bg1"/>
                </a:solidFill>
              </a:rPr>
              <a:t> </a:t>
            </a:r>
          </a:p>
        </p:txBody>
      </p:sp>
      <p:sp>
        <p:nvSpPr>
          <p:cNvPr id="11" name="Rectangle 10"/>
          <p:cNvSpPr/>
          <p:nvPr/>
        </p:nvSpPr>
        <p:spPr>
          <a:xfrm>
            <a:off x="4678548" y="1412351"/>
            <a:ext cx="4572000" cy="523220"/>
          </a:xfrm>
          <a:prstGeom prst="rect">
            <a:avLst/>
          </a:prstGeom>
        </p:spPr>
        <p:txBody>
          <a:bodyPr>
            <a:spAutoFit/>
          </a:bodyPr>
          <a:lstStyle/>
          <a:p>
            <a:pPr algn="ctr"/>
            <a:r>
              <a:rPr lang="fr-FR" sz="1400" b="1" dirty="0" smtClean="0">
                <a:solidFill>
                  <a:schemeClr val="bg1"/>
                </a:solidFill>
              </a:rPr>
              <a:t>organismes </a:t>
            </a:r>
            <a:br>
              <a:rPr lang="fr-FR" sz="1400" b="1" dirty="0" smtClean="0">
                <a:solidFill>
                  <a:schemeClr val="bg1"/>
                </a:solidFill>
              </a:rPr>
            </a:br>
            <a:r>
              <a:rPr lang="fr-FR" sz="1400" b="1" dirty="0" smtClean="0">
                <a:solidFill>
                  <a:schemeClr val="bg1"/>
                </a:solidFill>
              </a:rPr>
              <a:t>de recherche</a:t>
            </a:r>
            <a:endParaRPr lang="fr-FR" sz="1400" dirty="0">
              <a:solidFill>
                <a:schemeClr val="bg1"/>
              </a:solidFill>
            </a:endParaRPr>
          </a:p>
        </p:txBody>
      </p:sp>
      <p:pic>
        <p:nvPicPr>
          <p:cNvPr id="3" name="Image 2"/>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27584" y="2040632"/>
            <a:ext cx="2588860" cy="4172919"/>
          </a:xfrm>
          <a:prstGeom prst="rect">
            <a:avLst/>
          </a:prstGeom>
        </p:spPr>
      </p:pic>
    </p:spTree>
    <p:extLst>
      <p:ext uri="{BB962C8B-B14F-4D97-AF65-F5344CB8AC3E}">
        <p14:creationId xmlns:p14="http://schemas.microsoft.com/office/powerpoint/2010/main" val="1934803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État des lieux</a:t>
            </a:r>
            <a:r>
              <a:rPr lang="fr-FR" sz="1600" dirty="0"/>
              <a:t> </a:t>
            </a:r>
            <a:r>
              <a:rPr lang="fr-FR" sz="1600" dirty="0" smtClean="0"/>
              <a:t/>
            </a:r>
            <a:br>
              <a:rPr lang="fr-FR" sz="1600" dirty="0" smtClean="0"/>
            </a:br>
            <a:r>
              <a:rPr lang="fr-FR" sz="1400" dirty="0" smtClean="0"/>
              <a:t>- monde académique, France</a:t>
            </a:r>
            <a:endParaRPr lang="fr-FR" sz="1400" dirty="0"/>
          </a:p>
        </p:txBody>
      </p:sp>
      <p:sp>
        <p:nvSpPr>
          <p:cNvPr id="10" name="Rectangle 9"/>
          <p:cNvSpPr/>
          <p:nvPr/>
        </p:nvSpPr>
        <p:spPr>
          <a:xfrm>
            <a:off x="7812360" y="5203476"/>
            <a:ext cx="917239" cy="230832"/>
          </a:xfrm>
          <a:prstGeom prst="rect">
            <a:avLst/>
          </a:prstGeom>
        </p:spPr>
        <p:txBody>
          <a:bodyPr wrap="none">
            <a:spAutoFit/>
          </a:bodyPr>
          <a:lstStyle/>
          <a:p>
            <a:r>
              <a:rPr lang="fr-FR" sz="900" dirty="0">
                <a:latin typeface="+mj-lt"/>
                <a:hlinkClick r:id="rId3"/>
              </a:rPr>
              <a:t>Profil Twitter</a:t>
            </a:r>
            <a:endParaRPr lang="fr-FR" sz="900" dirty="0">
              <a:latin typeface="+mj-lt"/>
            </a:endParaRPr>
          </a:p>
        </p:txBody>
      </p:sp>
      <p:sp>
        <p:nvSpPr>
          <p:cNvPr id="13" name="Rectangle 12"/>
          <p:cNvSpPr/>
          <p:nvPr/>
        </p:nvSpPr>
        <p:spPr>
          <a:xfrm>
            <a:off x="323528" y="5993608"/>
            <a:ext cx="1080120" cy="230832"/>
          </a:xfrm>
          <a:prstGeom prst="rect">
            <a:avLst/>
          </a:prstGeom>
        </p:spPr>
        <p:txBody>
          <a:bodyPr wrap="square">
            <a:spAutoFit/>
          </a:bodyPr>
          <a:lstStyle/>
          <a:p>
            <a:r>
              <a:rPr lang="fr-FR" sz="900" dirty="0">
                <a:latin typeface="+mj-lt"/>
                <a:hlinkClick r:id="rId4"/>
              </a:rPr>
              <a:t>Profil Facebook</a:t>
            </a:r>
            <a:endParaRPr lang="fr-FR" sz="900" dirty="0">
              <a:latin typeface="+mj-lt"/>
            </a:endParaRPr>
          </a:p>
        </p:txBody>
      </p:sp>
      <p:pic>
        <p:nvPicPr>
          <p:cNvPr id="5" name="Imag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4926" y="1636372"/>
            <a:ext cx="4091608" cy="4357236"/>
          </a:xfrm>
          <a:prstGeom prst="rect">
            <a:avLst/>
          </a:prstGeom>
        </p:spPr>
      </p:pic>
      <p:pic>
        <p:nvPicPr>
          <p:cNvPr id="6" name="Imag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35726" y="2358958"/>
            <a:ext cx="3789410" cy="2844518"/>
          </a:xfrm>
          <a:prstGeom prst="rect">
            <a:avLst/>
          </a:prstGeom>
        </p:spPr>
      </p:pic>
    </p:spTree>
    <p:extLst>
      <p:ext uri="{BB962C8B-B14F-4D97-AF65-F5344CB8AC3E}">
        <p14:creationId xmlns:p14="http://schemas.microsoft.com/office/powerpoint/2010/main" val="2752029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État des lieux</a:t>
            </a:r>
            <a:r>
              <a:rPr lang="fr-FR" sz="1600" dirty="0"/>
              <a:t> </a:t>
            </a:r>
            <a:r>
              <a:rPr lang="fr-FR" sz="1600" dirty="0" smtClean="0"/>
              <a:t/>
            </a:r>
            <a:br>
              <a:rPr lang="fr-FR" sz="1600" dirty="0" smtClean="0"/>
            </a:br>
            <a:r>
              <a:rPr lang="fr-FR" sz="1400" dirty="0" smtClean="0"/>
              <a:t>- monde académique, France</a:t>
            </a:r>
            <a:endParaRPr lang="fr-FR" sz="1800" dirty="0"/>
          </a:p>
        </p:txBody>
      </p:sp>
      <p:sp>
        <p:nvSpPr>
          <p:cNvPr id="6" name="ZoneTexte 5"/>
          <p:cNvSpPr txBox="1"/>
          <p:nvPr/>
        </p:nvSpPr>
        <p:spPr>
          <a:xfrm>
            <a:off x="2863101" y="5517232"/>
            <a:ext cx="3417798" cy="230832"/>
          </a:xfrm>
          <a:prstGeom prst="rect">
            <a:avLst/>
          </a:prstGeom>
          <a:noFill/>
        </p:spPr>
        <p:txBody>
          <a:bodyPr wrap="square" rtlCol="0">
            <a:spAutoFit/>
          </a:bodyPr>
          <a:lstStyle/>
          <a:p>
            <a:pPr marL="358775" indent="-176213" algn="ctr">
              <a:spcAft>
                <a:spcPts val="300"/>
              </a:spcAft>
            </a:pPr>
            <a:r>
              <a:rPr lang="fr-FR" sz="900" dirty="0">
                <a:solidFill>
                  <a:schemeClr val="bg1"/>
                </a:solidFill>
                <a:latin typeface="+mj-lt"/>
                <a:sym typeface="Wingdings" pitchFamily="2" charset="2"/>
              </a:rPr>
              <a:t>études </a:t>
            </a:r>
            <a:r>
              <a:rPr lang="fr-FR" sz="900" dirty="0">
                <a:solidFill>
                  <a:schemeClr val="bg1"/>
                </a:solidFill>
                <a:latin typeface="+mj-lt"/>
                <a:sym typeface="Wingdings" pitchFamily="2" charset="2"/>
                <a:hlinkClick r:id="rId3"/>
              </a:rPr>
              <a:t>URFIST de Nice, 2011</a:t>
            </a:r>
            <a:r>
              <a:rPr lang="fr-FR" sz="900" dirty="0">
                <a:solidFill>
                  <a:schemeClr val="bg1"/>
                </a:solidFill>
                <a:latin typeface="+mj-lt"/>
                <a:sym typeface="Wingdings" pitchFamily="2" charset="2"/>
              </a:rPr>
              <a:t> </a:t>
            </a:r>
            <a:r>
              <a:rPr lang="fr-FR" sz="900" dirty="0" smtClean="0">
                <a:solidFill>
                  <a:schemeClr val="bg1"/>
                </a:solidFill>
                <a:latin typeface="+mj-lt"/>
                <a:sym typeface="Wingdings" pitchFamily="2" charset="2"/>
              </a:rPr>
              <a:t>et </a:t>
            </a:r>
            <a:r>
              <a:rPr lang="fr-FR" sz="900" dirty="0">
                <a:solidFill>
                  <a:schemeClr val="bg1"/>
                </a:solidFill>
                <a:latin typeface="+mj-lt"/>
                <a:sym typeface="Wingdings" pitchFamily="2" charset="2"/>
                <a:hlinkClick r:id="rId4"/>
              </a:rPr>
              <a:t>Couperin</a:t>
            </a:r>
            <a:r>
              <a:rPr lang="fr-FR" sz="900" dirty="0" smtClean="0">
                <a:latin typeface="+mj-lt"/>
                <a:cs typeface="Arial" panose="020B0604020202020204" pitchFamily="34" charset="0"/>
                <a:sym typeface="Wingdings" pitchFamily="2" charset="2"/>
                <a:hlinkClick r:id="rId4"/>
              </a:rPr>
              <a:t>, 2014</a:t>
            </a:r>
            <a:endParaRPr lang="fr-FR" sz="900" dirty="0">
              <a:latin typeface="+mj-lt"/>
              <a:cs typeface="Arial" panose="020B0604020202020204" pitchFamily="34" charset="0"/>
            </a:endParaRPr>
          </a:p>
        </p:txBody>
      </p:sp>
      <p:sp>
        <p:nvSpPr>
          <p:cNvPr id="9" name="ZoneTexte 8"/>
          <p:cNvSpPr txBox="1"/>
          <p:nvPr/>
        </p:nvSpPr>
        <p:spPr>
          <a:xfrm>
            <a:off x="899592" y="2176738"/>
            <a:ext cx="3384376" cy="1569660"/>
          </a:xfrm>
          <a:prstGeom prst="rect">
            <a:avLst/>
          </a:prstGeom>
          <a:noFill/>
        </p:spPr>
        <p:txBody>
          <a:bodyPr wrap="square" rtlCol="0">
            <a:spAutoFit/>
          </a:bodyPr>
          <a:lstStyle/>
          <a:p>
            <a:pPr marL="363538">
              <a:spcAft>
                <a:spcPts val="300"/>
              </a:spcAft>
            </a:pPr>
            <a:r>
              <a:rPr lang="fr-FR" sz="9600" b="1" dirty="0" smtClean="0">
                <a:solidFill>
                  <a:srgbClr val="A5A4A6"/>
                </a:solidFill>
                <a:latin typeface="+mj-lt"/>
                <a:cs typeface="Arial" panose="020B0604020202020204" pitchFamily="34" charset="0"/>
                <a:sym typeface="Wingdings" pitchFamily="2" charset="2"/>
              </a:rPr>
              <a:t>42 %</a:t>
            </a:r>
            <a:r>
              <a:rPr lang="fr-FR" sz="6000" b="1" dirty="0" smtClean="0">
                <a:solidFill>
                  <a:srgbClr val="A5A4A6"/>
                </a:solidFill>
                <a:latin typeface="+mj-lt"/>
                <a:cs typeface="Arial" panose="020B0604020202020204" pitchFamily="34" charset="0"/>
                <a:sym typeface="Wingdings" pitchFamily="2" charset="2"/>
              </a:rPr>
              <a:t> </a:t>
            </a:r>
            <a:endParaRPr lang="fr-FR" sz="6000" b="1" dirty="0">
              <a:solidFill>
                <a:srgbClr val="A5A4A6"/>
              </a:solidFill>
              <a:latin typeface="+mj-lt"/>
              <a:cs typeface="Arial" panose="020B0604020202020204" pitchFamily="34" charset="0"/>
            </a:endParaRPr>
          </a:p>
        </p:txBody>
      </p:sp>
      <p:sp>
        <p:nvSpPr>
          <p:cNvPr id="10" name="ZoneTexte 9"/>
          <p:cNvSpPr txBox="1"/>
          <p:nvPr/>
        </p:nvSpPr>
        <p:spPr>
          <a:xfrm>
            <a:off x="5324668" y="3831379"/>
            <a:ext cx="3249588" cy="1569660"/>
          </a:xfrm>
          <a:prstGeom prst="rect">
            <a:avLst/>
          </a:prstGeom>
          <a:noFill/>
        </p:spPr>
        <p:txBody>
          <a:bodyPr wrap="square" rtlCol="0">
            <a:spAutoFit/>
          </a:bodyPr>
          <a:lstStyle/>
          <a:p>
            <a:pPr marL="358775" indent="-176213" algn="r">
              <a:spcAft>
                <a:spcPts val="300"/>
              </a:spcAft>
            </a:pPr>
            <a:r>
              <a:rPr lang="fr-FR" sz="9600" b="1" dirty="0" smtClean="0">
                <a:solidFill>
                  <a:schemeClr val="bg1"/>
                </a:solidFill>
                <a:latin typeface="+mj-lt"/>
                <a:cs typeface="Arial" panose="020B0604020202020204" pitchFamily="34" charset="0"/>
                <a:sym typeface="Wingdings" pitchFamily="2" charset="2"/>
              </a:rPr>
              <a:t>71 %</a:t>
            </a:r>
            <a:endParaRPr lang="fr-FR" sz="9600" b="1" dirty="0">
              <a:solidFill>
                <a:schemeClr val="bg1"/>
              </a:solidFill>
              <a:latin typeface="+mj-lt"/>
              <a:cs typeface="Arial" panose="020B0604020202020204" pitchFamily="34" charset="0"/>
            </a:endParaRPr>
          </a:p>
        </p:txBody>
      </p:sp>
      <p:sp>
        <p:nvSpPr>
          <p:cNvPr id="11" name="Rectangle 10"/>
          <p:cNvSpPr/>
          <p:nvPr/>
        </p:nvSpPr>
        <p:spPr>
          <a:xfrm>
            <a:off x="771895" y="2248165"/>
            <a:ext cx="986167" cy="523220"/>
          </a:xfrm>
          <a:prstGeom prst="rect">
            <a:avLst/>
          </a:prstGeom>
        </p:spPr>
        <p:txBody>
          <a:bodyPr wrap="none">
            <a:spAutoFit/>
          </a:bodyPr>
          <a:lstStyle/>
          <a:p>
            <a:r>
              <a:rPr lang="fr-FR" sz="2800" dirty="0">
                <a:solidFill>
                  <a:srgbClr val="A5A4A6"/>
                </a:solidFill>
                <a:latin typeface="+mj-lt"/>
                <a:cs typeface="Arial" panose="020B0604020202020204" pitchFamily="34" charset="0"/>
                <a:sym typeface="Wingdings" pitchFamily="2" charset="2"/>
              </a:rPr>
              <a:t>2011</a:t>
            </a:r>
            <a:endParaRPr lang="fr-FR" sz="2800" dirty="0">
              <a:solidFill>
                <a:srgbClr val="A5A4A6"/>
              </a:solidFill>
              <a:latin typeface="+mj-lt"/>
            </a:endParaRPr>
          </a:p>
        </p:txBody>
      </p:sp>
      <p:sp>
        <p:nvSpPr>
          <p:cNvPr id="12" name="Rectangle 11"/>
          <p:cNvSpPr/>
          <p:nvPr/>
        </p:nvSpPr>
        <p:spPr>
          <a:xfrm>
            <a:off x="4860032" y="3816335"/>
            <a:ext cx="986167" cy="523220"/>
          </a:xfrm>
          <a:prstGeom prst="rect">
            <a:avLst/>
          </a:prstGeom>
        </p:spPr>
        <p:txBody>
          <a:bodyPr wrap="none">
            <a:spAutoFit/>
          </a:bodyPr>
          <a:lstStyle/>
          <a:p>
            <a:r>
              <a:rPr lang="fr-FR" sz="2800" dirty="0" smtClean="0">
                <a:solidFill>
                  <a:srgbClr val="A5A4A6"/>
                </a:solidFill>
                <a:latin typeface="+mj-lt"/>
                <a:cs typeface="Arial" panose="020B0604020202020204" pitchFamily="34" charset="0"/>
                <a:sym typeface="Wingdings" pitchFamily="2" charset="2"/>
              </a:rPr>
              <a:t>2014</a:t>
            </a:r>
            <a:endParaRPr lang="fr-FR" sz="2800" dirty="0">
              <a:solidFill>
                <a:srgbClr val="A5A4A6"/>
              </a:solidFill>
              <a:latin typeface="+mj-lt"/>
            </a:endParaRPr>
          </a:p>
        </p:txBody>
      </p:sp>
    </p:spTree>
    <p:extLst>
      <p:ext uri="{BB962C8B-B14F-4D97-AF65-F5344CB8AC3E}">
        <p14:creationId xmlns:p14="http://schemas.microsoft.com/office/powerpoint/2010/main" val="348483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État des lieux</a:t>
            </a:r>
            <a:r>
              <a:rPr lang="fr-FR" sz="1600" dirty="0"/>
              <a:t> </a:t>
            </a:r>
            <a:r>
              <a:rPr lang="fr-FR" sz="1600" dirty="0" smtClean="0"/>
              <a:t/>
            </a:r>
            <a:br>
              <a:rPr lang="fr-FR" sz="1600" dirty="0" smtClean="0"/>
            </a:br>
            <a:r>
              <a:rPr lang="fr-FR" sz="1400" dirty="0" smtClean="0"/>
              <a:t>- monde académique</a:t>
            </a:r>
            <a:endParaRPr lang="fr-FR" sz="1400" dirty="0"/>
          </a:p>
        </p:txBody>
      </p:sp>
      <p:grpSp>
        <p:nvGrpSpPr>
          <p:cNvPr id="6" name="Groupe 5"/>
          <p:cNvGrpSpPr/>
          <p:nvPr/>
        </p:nvGrpSpPr>
        <p:grpSpPr>
          <a:xfrm>
            <a:off x="755576" y="1412776"/>
            <a:ext cx="7632848" cy="4862422"/>
            <a:chOff x="755576" y="1196752"/>
            <a:chExt cx="7632848" cy="4862422"/>
          </a:xfrm>
        </p:grpSpPr>
        <p:grpSp>
          <p:nvGrpSpPr>
            <p:cNvPr id="4" name="Groupe 3"/>
            <p:cNvGrpSpPr>
              <a:grpSpLocks noChangeAspect="1"/>
            </p:cNvGrpSpPr>
            <p:nvPr/>
          </p:nvGrpSpPr>
          <p:grpSpPr>
            <a:xfrm>
              <a:off x="755576" y="1196752"/>
              <a:ext cx="7632848" cy="4862422"/>
              <a:chOff x="827584" y="1570696"/>
              <a:chExt cx="6696744" cy="4266087"/>
            </a:xfrm>
          </p:grpSpPr>
          <p:pic>
            <p:nvPicPr>
              <p:cNvPr id="3" name="Imag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7584" y="1570696"/>
                <a:ext cx="6696744" cy="950094"/>
              </a:xfrm>
              <a:prstGeom prst="rect">
                <a:avLst/>
              </a:prstGeom>
            </p:spPr>
          </p:pic>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l="-2"/>
              <a:stretch/>
            </p:blipFill>
            <p:spPr>
              <a:xfrm>
                <a:off x="827584" y="2520790"/>
                <a:ext cx="6696744" cy="3315993"/>
              </a:xfrm>
              <a:prstGeom prst="rect">
                <a:avLst/>
              </a:prstGeom>
            </p:spPr>
          </p:pic>
        </p:grpSp>
        <p:sp>
          <p:nvSpPr>
            <p:cNvPr id="5" name="Rectangle 4"/>
            <p:cNvSpPr/>
            <p:nvPr/>
          </p:nvSpPr>
          <p:spPr>
            <a:xfrm>
              <a:off x="8172400" y="4869160"/>
              <a:ext cx="2016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Rectangle 10"/>
          <p:cNvSpPr/>
          <p:nvPr/>
        </p:nvSpPr>
        <p:spPr>
          <a:xfrm>
            <a:off x="3586454" y="6275198"/>
            <a:ext cx="1971092" cy="272960"/>
          </a:xfrm>
          <a:prstGeom prst="rect">
            <a:avLst/>
          </a:prstGeom>
        </p:spPr>
        <p:txBody>
          <a:bodyPr wrap="square">
            <a:spAutoFit/>
          </a:bodyPr>
          <a:lstStyle/>
          <a:p>
            <a:pPr algn="ctr">
              <a:lnSpc>
                <a:spcPct val="150000"/>
              </a:lnSpc>
              <a:spcBef>
                <a:spcPct val="20000"/>
              </a:spcBef>
              <a:spcAft>
                <a:spcPts val="300"/>
              </a:spcAft>
            </a:pPr>
            <a:r>
              <a:rPr lang="fr-FR" sz="900" dirty="0">
                <a:latin typeface="+mj-lt"/>
                <a:cs typeface="Arial" panose="020B0604020202020204" pitchFamily="34" charset="0"/>
                <a:hlinkClick r:id="rId5"/>
              </a:rPr>
              <a:t>étude </a:t>
            </a:r>
            <a:r>
              <a:rPr lang="fr-FR" sz="900" dirty="0" smtClean="0">
                <a:latin typeface="+mj-lt"/>
                <a:cs typeface="Arial" panose="020B0604020202020204" pitchFamily="34" charset="0"/>
                <a:hlinkClick r:id="rId5"/>
              </a:rPr>
              <a:t>Springer Nature</a:t>
            </a:r>
            <a:r>
              <a:rPr lang="fr-FR" sz="900" dirty="0">
                <a:latin typeface="+mj-lt"/>
                <a:cs typeface="Arial" panose="020B0604020202020204" pitchFamily="34" charset="0"/>
                <a:hlinkClick r:id="rId5"/>
              </a:rPr>
              <a:t>, </a:t>
            </a:r>
            <a:r>
              <a:rPr lang="fr-FR" sz="900" dirty="0" smtClean="0">
                <a:latin typeface="+mj-lt"/>
                <a:cs typeface="Arial" panose="020B0604020202020204" pitchFamily="34" charset="0"/>
                <a:hlinkClick r:id="rId5"/>
              </a:rPr>
              <a:t>2017</a:t>
            </a:r>
            <a:endParaRPr lang="fr-FR" sz="900" dirty="0">
              <a:latin typeface="+mj-lt"/>
              <a:cs typeface="Arial" panose="020B0604020202020204" pitchFamily="34" charset="0"/>
            </a:endParaRPr>
          </a:p>
        </p:txBody>
      </p:sp>
    </p:spTree>
    <p:extLst>
      <p:ext uri="{BB962C8B-B14F-4D97-AF65-F5344CB8AC3E}">
        <p14:creationId xmlns:p14="http://schemas.microsoft.com/office/powerpoint/2010/main" val="2940607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p:txBody>
          <a:bodyPr>
            <a:normAutofit/>
          </a:bodyPr>
          <a:lstStyle/>
          <a:p>
            <a:pPr>
              <a:lnSpc>
                <a:spcPct val="150000"/>
              </a:lnSpc>
            </a:pPr>
            <a:r>
              <a:rPr lang="fr-FR" sz="2800" dirty="0">
                <a:solidFill>
                  <a:schemeClr val="bg1">
                    <a:lumMod val="65000"/>
                  </a:schemeClr>
                </a:solidFill>
              </a:rPr>
              <a:t>Repères</a:t>
            </a:r>
          </a:p>
          <a:p>
            <a:pPr>
              <a:lnSpc>
                <a:spcPct val="150000"/>
              </a:lnSpc>
            </a:pPr>
            <a:r>
              <a:rPr lang="fr-FR" sz="2800" b="1" dirty="0">
                <a:solidFill>
                  <a:schemeClr val="tx1"/>
                </a:solidFill>
              </a:rPr>
              <a:t>Présentation de quelques outils</a:t>
            </a:r>
          </a:p>
          <a:p>
            <a:pPr>
              <a:lnSpc>
                <a:spcPct val="150000"/>
              </a:lnSpc>
            </a:pPr>
            <a:r>
              <a:rPr lang="fr-FR" sz="2800" dirty="0" smtClean="0">
                <a:solidFill>
                  <a:schemeClr val="bg1">
                    <a:lumMod val="65000"/>
                  </a:schemeClr>
                </a:solidFill>
              </a:rPr>
              <a:t>Réseaux sociaux et visibilité du chercheur</a:t>
            </a:r>
          </a:p>
          <a:p>
            <a:pPr>
              <a:lnSpc>
                <a:spcPct val="150000"/>
              </a:lnSpc>
            </a:pPr>
            <a:r>
              <a:rPr lang="fr-FR" sz="2800" dirty="0" smtClean="0">
                <a:solidFill>
                  <a:schemeClr val="bg1">
                    <a:lumMod val="65000"/>
                  </a:schemeClr>
                </a:solidFill>
              </a:rPr>
              <a:t>Publication </a:t>
            </a:r>
            <a:r>
              <a:rPr lang="fr-FR" sz="2800" dirty="0">
                <a:solidFill>
                  <a:schemeClr val="bg1">
                    <a:lumMod val="65000"/>
                  </a:schemeClr>
                </a:solidFill>
              </a:rPr>
              <a:t>scientifique </a:t>
            </a:r>
            <a:r>
              <a:rPr lang="fr-FR" sz="2800" dirty="0" smtClean="0">
                <a:solidFill>
                  <a:schemeClr val="bg1">
                    <a:lumMod val="65000"/>
                  </a:schemeClr>
                </a:solidFill>
              </a:rPr>
              <a:t>et réseaux sociaux</a:t>
            </a:r>
          </a:p>
          <a:p>
            <a:pPr>
              <a:lnSpc>
                <a:spcPct val="150000"/>
              </a:lnSpc>
            </a:pPr>
            <a:r>
              <a:rPr lang="fr-FR" sz="2800" dirty="0">
                <a:solidFill>
                  <a:schemeClr val="bg1">
                    <a:lumMod val="65000"/>
                  </a:schemeClr>
                </a:solidFill>
              </a:rPr>
              <a:t>Enjeux académiques présents et à venir</a:t>
            </a:r>
          </a:p>
          <a:p>
            <a:pPr>
              <a:lnSpc>
                <a:spcPct val="150000"/>
              </a:lnSpc>
            </a:pPr>
            <a:endParaRPr lang="fr-FR" sz="2800" dirty="0">
              <a:solidFill>
                <a:schemeClr val="bg1">
                  <a:lumMod val="65000"/>
                </a:schemeClr>
              </a:solidFill>
            </a:endParaRPr>
          </a:p>
        </p:txBody>
      </p:sp>
    </p:spTree>
    <p:extLst>
      <p:ext uri="{BB962C8B-B14F-4D97-AF65-F5344CB8AC3E}">
        <p14:creationId xmlns:p14="http://schemas.microsoft.com/office/powerpoint/2010/main" val="2501097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professionnels</a:t>
            </a:r>
            <a:endParaRPr lang="fr-FR" dirty="0"/>
          </a:p>
        </p:txBody>
      </p:sp>
      <p:sp>
        <p:nvSpPr>
          <p:cNvPr id="5" name="Rectangle 4"/>
          <p:cNvSpPr/>
          <p:nvPr/>
        </p:nvSpPr>
        <p:spPr>
          <a:xfrm>
            <a:off x="4067695" y="6452721"/>
            <a:ext cx="1008609" cy="230832"/>
          </a:xfrm>
          <a:prstGeom prst="rect">
            <a:avLst/>
          </a:prstGeom>
        </p:spPr>
        <p:txBody>
          <a:bodyPr wrap="none">
            <a:spAutoFit/>
          </a:bodyPr>
          <a:lstStyle/>
          <a:p>
            <a:r>
              <a:rPr lang="fr-FR" sz="900" dirty="0">
                <a:latin typeface="+mj-lt"/>
                <a:hlinkClick r:id="rId3"/>
              </a:rPr>
              <a:t>Profil LinkedIn</a:t>
            </a:r>
            <a:endParaRPr lang="fr-FR" sz="900" dirty="0">
              <a:latin typeface="+mj-lt"/>
            </a:endParaRPr>
          </a:p>
        </p:txBody>
      </p:sp>
      <p:pic>
        <p:nvPicPr>
          <p:cNvPr id="8" name="Image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912670" y="1196752"/>
            <a:ext cx="5318660" cy="5141371"/>
          </a:xfrm>
          <a:prstGeom prst="rect">
            <a:avLst/>
          </a:prstGeom>
        </p:spPr>
      </p:pic>
      <p:pic>
        <p:nvPicPr>
          <p:cNvPr id="9" name="Image 8"/>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95358" y="2852936"/>
            <a:ext cx="1828370" cy="57606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598960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académiques</a:t>
            </a:r>
            <a:endParaRPr lang="fr-FR" dirty="0"/>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16016" y="5729760"/>
            <a:ext cx="175961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000" y="3538104"/>
            <a:ext cx="1488000" cy="432000"/>
          </a:xfrm>
          <a:prstGeom prst="rect">
            <a:avLst/>
          </a:prstGeom>
        </p:spPr>
      </p:pic>
      <p:pic>
        <p:nvPicPr>
          <p:cNvPr id="1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01508" y="2450266"/>
            <a:ext cx="195017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92582" y="4563693"/>
            <a:ext cx="2337051"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Piirus - Connecting Researchers. Crossing boundaries"/>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275856" y="1630566"/>
            <a:ext cx="187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27530" y="4414192"/>
            <a:ext cx="2724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7991" y="2654443"/>
            <a:ext cx="2464000" cy="432000"/>
          </a:xfrm>
          <a:prstGeom prst="rect">
            <a:avLst/>
          </a:prstGeom>
        </p:spPr>
      </p:pic>
    </p:spTree>
    <p:extLst>
      <p:ext uri="{BB962C8B-B14F-4D97-AF65-F5344CB8AC3E}">
        <p14:creationId xmlns:p14="http://schemas.microsoft.com/office/powerpoint/2010/main" val="1964745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835696" y="1686801"/>
            <a:ext cx="5375050" cy="3744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p:cNvSpPr txBox="1"/>
          <p:nvPr/>
        </p:nvSpPr>
        <p:spPr>
          <a:xfrm>
            <a:off x="1763688" y="5373216"/>
            <a:ext cx="2865655" cy="215444"/>
          </a:xfrm>
          <a:prstGeom prst="rect">
            <a:avLst/>
          </a:prstGeom>
          <a:noFill/>
        </p:spPr>
        <p:txBody>
          <a:bodyPr wrap="square" rtlCol="0">
            <a:spAutoFit/>
          </a:bodyPr>
          <a:lstStyle/>
          <a:p>
            <a:r>
              <a:rPr lang="fr-FR" sz="800" dirty="0" smtClean="0">
                <a:solidFill>
                  <a:srgbClr val="D1D5D5"/>
                </a:solidFill>
                <a:latin typeface="+mj-lt"/>
              </a:rPr>
              <a:t>D. L’</a:t>
            </a:r>
            <a:r>
              <a:rPr lang="fr-FR" sz="800" dirty="0" err="1" smtClean="0">
                <a:solidFill>
                  <a:srgbClr val="D1D5D5"/>
                </a:solidFill>
                <a:latin typeface="+mj-lt"/>
              </a:rPr>
              <a:t>Hostis</a:t>
            </a:r>
            <a:r>
              <a:rPr lang="fr-FR" sz="800" dirty="0" smtClean="0">
                <a:solidFill>
                  <a:srgbClr val="D1D5D5"/>
                </a:solidFill>
                <a:latin typeface="+mj-lt"/>
              </a:rPr>
              <a:t> et P. Volland-</a:t>
            </a:r>
            <a:r>
              <a:rPr lang="fr-FR" sz="800" dirty="0" err="1" smtClean="0">
                <a:solidFill>
                  <a:srgbClr val="D1D5D5"/>
                </a:solidFill>
                <a:latin typeface="+mj-lt"/>
              </a:rPr>
              <a:t>Nail</a:t>
            </a:r>
            <a:r>
              <a:rPr lang="fr-FR" sz="800" dirty="0" smtClean="0">
                <a:solidFill>
                  <a:srgbClr val="D1D5D5"/>
                </a:solidFill>
                <a:latin typeface="+mj-lt"/>
              </a:rPr>
              <a:t>, In </a:t>
            </a:r>
            <a:r>
              <a:rPr lang="fr-FR" sz="800" dirty="0" smtClean="0">
                <a:solidFill>
                  <a:srgbClr val="D1D5D5"/>
                </a:solidFill>
                <a:latin typeface="+mj-lt"/>
                <a:hlinkClick r:id="rId4"/>
              </a:rPr>
              <a:t>P. Aventurier et al.</a:t>
            </a:r>
            <a:endParaRPr lang="fr-FR" sz="800" dirty="0">
              <a:solidFill>
                <a:srgbClr val="D1D5D5"/>
              </a:solidFill>
              <a:latin typeface="+mj-lt"/>
            </a:endParaRPr>
          </a:p>
        </p:txBody>
      </p:sp>
      <p:sp>
        <p:nvSpPr>
          <p:cNvPr id="8" name="Rectangle 7"/>
          <p:cNvSpPr/>
          <p:nvPr/>
        </p:nvSpPr>
        <p:spPr>
          <a:xfrm>
            <a:off x="3976031" y="764704"/>
            <a:ext cx="670376" cy="276999"/>
          </a:xfrm>
          <a:prstGeom prst="rect">
            <a:avLst/>
          </a:prstGeom>
        </p:spPr>
        <p:txBody>
          <a:bodyPr wrap="none">
            <a:spAutoFit/>
          </a:bodyPr>
          <a:lstStyle/>
          <a:p>
            <a:r>
              <a:rPr lang="fr-FR" sz="1200" dirty="0" smtClean="0">
                <a:solidFill>
                  <a:srgbClr val="D1D5D5"/>
                </a:solidFill>
                <a:latin typeface="+mj-lt"/>
              </a:rPr>
              <a:t>alertes</a:t>
            </a:r>
            <a:endParaRPr lang="fr-FR" dirty="0">
              <a:latin typeface="+mj-lt"/>
            </a:endParaRPr>
          </a:p>
        </p:txBody>
      </p:sp>
      <p:sp>
        <p:nvSpPr>
          <p:cNvPr id="9" name="Rectangle 8"/>
          <p:cNvSpPr/>
          <p:nvPr/>
        </p:nvSpPr>
        <p:spPr>
          <a:xfrm>
            <a:off x="4283968" y="1233469"/>
            <a:ext cx="2028119" cy="276999"/>
          </a:xfrm>
          <a:prstGeom prst="rect">
            <a:avLst/>
          </a:prstGeom>
        </p:spPr>
        <p:txBody>
          <a:bodyPr wrap="none">
            <a:spAutoFit/>
          </a:bodyPr>
          <a:lstStyle/>
          <a:p>
            <a:r>
              <a:rPr lang="fr-FR" sz="1200" dirty="0" smtClean="0">
                <a:solidFill>
                  <a:srgbClr val="D1D5D5"/>
                </a:solidFill>
                <a:latin typeface="+mj-lt"/>
              </a:rPr>
              <a:t>suggestions automatiques</a:t>
            </a:r>
            <a:endParaRPr lang="fr-FR" dirty="0">
              <a:latin typeface="+mj-lt"/>
            </a:endParaRPr>
          </a:p>
        </p:txBody>
      </p:sp>
      <p:sp>
        <p:nvSpPr>
          <p:cNvPr id="10" name="Rectangle 9"/>
          <p:cNvSpPr/>
          <p:nvPr/>
        </p:nvSpPr>
        <p:spPr>
          <a:xfrm>
            <a:off x="7768427" y="1367494"/>
            <a:ext cx="966931" cy="276999"/>
          </a:xfrm>
          <a:prstGeom prst="rect">
            <a:avLst/>
          </a:prstGeom>
        </p:spPr>
        <p:txBody>
          <a:bodyPr wrap="none">
            <a:spAutoFit/>
          </a:bodyPr>
          <a:lstStyle/>
          <a:p>
            <a:r>
              <a:rPr lang="fr-FR" sz="1200" dirty="0" smtClean="0">
                <a:solidFill>
                  <a:srgbClr val="D1D5D5"/>
                </a:solidFill>
                <a:latin typeface="+mj-lt"/>
              </a:rPr>
              <a:t>bookmarks</a:t>
            </a:r>
            <a:endParaRPr lang="fr-FR" dirty="0">
              <a:latin typeface="+mj-lt"/>
            </a:endParaRPr>
          </a:p>
        </p:txBody>
      </p:sp>
      <p:sp>
        <p:nvSpPr>
          <p:cNvPr id="11" name="Rectangle 10"/>
          <p:cNvSpPr/>
          <p:nvPr/>
        </p:nvSpPr>
        <p:spPr>
          <a:xfrm>
            <a:off x="7907975" y="2168322"/>
            <a:ext cx="1029449" cy="276999"/>
          </a:xfrm>
          <a:prstGeom prst="rect">
            <a:avLst/>
          </a:prstGeom>
        </p:spPr>
        <p:txBody>
          <a:bodyPr wrap="none">
            <a:spAutoFit/>
          </a:bodyPr>
          <a:lstStyle/>
          <a:p>
            <a:r>
              <a:rPr lang="fr-FR" sz="1200" dirty="0" smtClean="0">
                <a:solidFill>
                  <a:srgbClr val="D1D5D5"/>
                </a:solidFill>
                <a:latin typeface="+mj-lt"/>
              </a:rPr>
              <a:t>annotations</a:t>
            </a:r>
            <a:endParaRPr lang="fr-FR" dirty="0">
              <a:latin typeface="+mj-lt"/>
            </a:endParaRPr>
          </a:p>
        </p:txBody>
      </p:sp>
      <p:sp>
        <p:nvSpPr>
          <p:cNvPr id="12" name="Rectangle 11"/>
          <p:cNvSpPr/>
          <p:nvPr/>
        </p:nvSpPr>
        <p:spPr>
          <a:xfrm>
            <a:off x="5670516" y="5697340"/>
            <a:ext cx="1967205" cy="276999"/>
          </a:xfrm>
          <a:prstGeom prst="rect">
            <a:avLst/>
          </a:prstGeom>
        </p:spPr>
        <p:txBody>
          <a:bodyPr wrap="none">
            <a:spAutoFit/>
          </a:bodyPr>
          <a:lstStyle/>
          <a:p>
            <a:r>
              <a:rPr lang="fr-FR" sz="1200" dirty="0" smtClean="0">
                <a:solidFill>
                  <a:srgbClr val="D1D5D5"/>
                </a:solidFill>
                <a:latin typeface="+mj-lt"/>
              </a:rPr>
              <a:t>open </a:t>
            </a:r>
            <a:r>
              <a:rPr lang="fr-FR" sz="1200" dirty="0" err="1" smtClean="0">
                <a:solidFill>
                  <a:srgbClr val="D1D5D5"/>
                </a:solidFill>
                <a:latin typeface="+mj-lt"/>
              </a:rPr>
              <a:t>review</a:t>
            </a:r>
            <a:r>
              <a:rPr lang="fr-FR" sz="1200" dirty="0" smtClean="0">
                <a:solidFill>
                  <a:srgbClr val="D1D5D5"/>
                </a:solidFill>
                <a:latin typeface="+mj-lt"/>
              </a:rPr>
              <a:t> par les pairs</a:t>
            </a:r>
            <a:endParaRPr lang="fr-FR" dirty="0">
              <a:latin typeface="+mj-lt"/>
            </a:endParaRPr>
          </a:p>
        </p:txBody>
      </p:sp>
      <p:sp>
        <p:nvSpPr>
          <p:cNvPr id="13" name="Rectangle 12"/>
          <p:cNvSpPr/>
          <p:nvPr/>
        </p:nvSpPr>
        <p:spPr>
          <a:xfrm>
            <a:off x="7638948" y="4095683"/>
            <a:ext cx="962123" cy="276999"/>
          </a:xfrm>
          <a:prstGeom prst="rect">
            <a:avLst/>
          </a:prstGeom>
        </p:spPr>
        <p:txBody>
          <a:bodyPr wrap="none">
            <a:spAutoFit/>
          </a:bodyPr>
          <a:lstStyle/>
          <a:p>
            <a:r>
              <a:rPr lang="fr-FR" sz="1200" dirty="0" smtClean="0">
                <a:solidFill>
                  <a:srgbClr val="D1D5D5"/>
                </a:solidFill>
                <a:latin typeface="+mj-lt"/>
              </a:rPr>
              <a:t>réseautage</a:t>
            </a:r>
            <a:endParaRPr lang="fr-FR" dirty="0">
              <a:latin typeface="+mj-lt"/>
            </a:endParaRPr>
          </a:p>
        </p:txBody>
      </p:sp>
      <p:sp>
        <p:nvSpPr>
          <p:cNvPr id="14" name="Rectangle 13"/>
          <p:cNvSpPr/>
          <p:nvPr/>
        </p:nvSpPr>
        <p:spPr>
          <a:xfrm>
            <a:off x="422733" y="4422863"/>
            <a:ext cx="981359" cy="276999"/>
          </a:xfrm>
          <a:prstGeom prst="rect">
            <a:avLst/>
          </a:prstGeom>
        </p:spPr>
        <p:txBody>
          <a:bodyPr wrap="none">
            <a:spAutoFit/>
          </a:bodyPr>
          <a:lstStyle/>
          <a:p>
            <a:r>
              <a:rPr lang="fr-FR" sz="1200" dirty="0" smtClean="0">
                <a:solidFill>
                  <a:srgbClr val="D1D5D5"/>
                </a:solidFill>
                <a:latin typeface="+mj-lt"/>
              </a:rPr>
              <a:t>publication</a:t>
            </a:r>
            <a:endParaRPr lang="fr-FR" dirty="0">
              <a:latin typeface="+mj-lt"/>
            </a:endParaRPr>
          </a:p>
        </p:txBody>
      </p:sp>
      <p:sp>
        <p:nvSpPr>
          <p:cNvPr id="15" name="Rectangle 14"/>
          <p:cNvSpPr/>
          <p:nvPr/>
        </p:nvSpPr>
        <p:spPr>
          <a:xfrm>
            <a:off x="164047" y="1710979"/>
            <a:ext cx="1548822" cy="276999"/>
          </a:xfrm>
          <a:prstGeom prst="rect">
            <a:avLst/>
          </a:prstGeom>
        </p:spPr>
        <p:txBody>
          <a:bodyPr wrap="none">
            <a:spAutoFit/>
          </a:bodyPr>
          <a:lstStyle/>
          <a:p>
            <a:r>
              <a:rPr lang="fr-FR" sz="1200" dirty="0" smtClean="0">
                <a:solidFill>
                  <a:srgbClr val="D1D5D5"/>
                </a:solidFill>
                <a:latin typeface="+mj-lt"/>
              </a:rPr>
              <a:t>profil du chercheur</a:t>
            </a:r>
            <a:endParaRPr lang="fr-FR" dirty="0">
              <a:latin typeface="+mj-lt"/>
            </a:endParaRPr>
          </a:p>
        </p:txBody>
      </p:sp>
      <p:sp>
        <p:nvSpPr>
          <p:cNvPr id="16" name="Rectangle 15"/>
          <p:cNvSpPr/>
          <p:nvPr/>
        </p:nvSpPr>
        <p:spPr>
          <a:xfrm>
            <a:off x="2419355" y="1011524"/>
            <a:ext cx="1954381" cy="276999"/>
          </a:xfrm>
          <a:prstGeom prst="rect">
            <a:avLst/>
          </a:prstGeom>
        </p:spPr>
        <p:txBody>
          <a:bodyPr wrap="none">
            <a:spAutoFit/>
          </a:bodyPr>
          <a:lstStyle/>
          <a:p>
            <a:r>
              <a:rPr lang="fr-FR" sz="1200" dirty="0" smtClean="0">
                <a:solidFill>
                  <a:srgbClr val="D1D5D5"/>
                </a:solidFill>
                <a:latin typeface="+mj-lt"/>
              </a:rPr>
              <a:t>recherche d’informations</a:t>
            </a:r>
            <a:endParaRPr lang="fr-FR" dirty="0">
              <a:latin typeface="+mj-lt"/>
            </a:endParaRPr>
          </a:p>
        </p:txBody>
      </p:sp>
      <p:sp>
        <p:nvSpPr>
          <p:cNvPr id="17" name="Rectangle 16"/>
          <p:cNvSpPr/>
          <p:nvPr/>
        </p:nvSpPr>
        <p:spPr>
          <a:xfrm>
            <a:off x="680434" y="2112701"/>
            <a:ext cx="461986" cy="276999"/>
          </a:xfrm>
          <a:prstGeom prst="rect">
            <a:avLst/>
          </a:prstGeom>
        </p:spPr>
        <p:txBody>
          <a:bodyPr wrap="none">
            <a:spAutoFit/>
          </a:bodyPr>
          <a:lstStyle/>
          <a:p>
            <a:r>
              <a:rPr lang="fr-FR" sz="1200" dirty="0" smtClean="0">
                <a:solidFill>
                  <a:srgbClr val="D1D5D5"/>
                </a:solidFill>
                <a:latin typeface="+mj-lt"/>
              </a:rPr>
              <a:t>jobs</a:t>
            </a:r>
            <a:endParaRPr lang="fr-FR" dirty="0">
              <a:latin typeface="+mj-lt"/>
            </a:endParaRPr>
          </a:p>
        </p:txBody>
      </p:sp>
      <p:sp>
        <p:nvSpPr>
          <p:cNvPr id="18" name="Rectangle 17"/>
          <p:cNvSpPr/>
          <p:nvPr/>
        </p:nvSpPr>
        <p:spPr>
          <a:xfrm>
            <a:off x="7440153" y="2445321"/>
            <a:ext cx="1361270" cy="276999"/>
          </a:xfrm>
          <a:prstGeom prst="rect">
            <a:avLst/>
          </a:prstGeom>
        </p:spPr>
        <p:txBody>
          <a:bodyPr wrap="none">
            <a:spAutoFit/>
          </a:bodyPr>
          <a:lstStyle/>
          <a:p>
            <a:r>
              <a:rPr lang="fr-FR" sz="1200" dirty="0" smtClean="0">
                <a:solidFill>
                  <a:srgbClr val="D1D5D5"/>
                </a:solidFill>
                <a:latin typeface="+mj-lt"/>
              </a:rPr>
              <a:t>téléchargements</a:t>
            </a:r>
            <a:endParaRPr lang="fr-FR" dirty="0">
              <a:latin typeface="+mj-lt"/>
            </a:endParaRPr>
          </a:p>
        </p:txBody>
      </p:sp>
      <p:sp>
        <p:nvSpPr>
          <p:cNvPr id="19" name="Rectangle 18"/>
          <p:cNvSpPr/>
          <p:nvPr/>
        </p:nvSpPr>
        <p:spPr>
          <a:xfrm>
            <a:off x="7791223" y="3385595"/>
            <a:ext cx="540533" cy="276999"/>
          </a:xfrm>
          <a:prstGeom prst="rect">
            <a:avLst/>
          </a:prstGeom>
        </p:spPr>
        <p:txBody>
          <a:bodyPr wrap="none">
            <a:spAutoFit/>
          </a:bodyPr>
          <a:lstStyle/>
          <a:p>
            <a:r>
              <a:rPr lang="fr-FR" sz="1200" dirty="0" smtClean="0">
                <a:solidFill>
                  <a:srgbClr val="D1D5D5"/>
                </a:solidFill>
                <a:latin typeface="+mj-lt"/>
              </a:rPr>
              <a:t>Q&amp;A</a:t>
            </a:r>
            <a:endParaRPr lang="fr-FR" dirty="0">
              <a:latin typeface="+mj-lt"/>
            </a:endParaRPr>
          </a:p>
        </p:txBody>
      </p:sp>
      <p:sp>
        <p:nvSpPr>
          <p:cNvPr id="20" name="Rectangle 19"/>
          <p:cNvSpPr/>
          <p:nvPr/>
        </p:nvSpPr>
        <p:spPr>
          <a:xfrm>
            <a:off x="742052" y="3578810"/>
            <a:ext cx="721672" cy="276999"/>
          </a:xfrm>
          <a:prstGeom prst="rect">
            <a:avLst/>
          </a:prstGeom>
        </p:spPr>
        <p:txBody>
          <a:bodyPr wrap="none">
            <a:spAutoFit/>
          </a:bodyPr>
          <a:lstStyle/>
          <a:p>
            <a:r>
              <a:rPr lang="fr-FR" sz="1200" dirty="0" smtClean="0">
                <a:solidFill>
                  <a:srgbClr val="D1D5D5"/>
                </a:solidFill>
                <a:latin typeface="+mj-lt"/>
              </a:rPr>
              <a:t>métries</a:t>
            </a:r>
            <a:endParaRPr lang="fr-FR" dirty="0">
              <a:latin typeface="+mj-lt"/>
            </a:endParaRPr>
          </a:p>
        </p:txBody>
      </p:sp>
      <p:sp>
        <p:nvSpPr>
          <p:cNvPr id="21" name="Rectangle 20"/>
          <p:cNvSpPr/>
          <p:nvPr/>
        </p:nvSpPr>
        <p:spPr>
          <a:xfrm>
            <a:off x="357661" y="2589061"/>
            <a:ext cx="1342034" cy="276999"/>
          </a:xfrm>
          <a:prstGeom prst="rect">
            <a:avLst/>
          </a:prstGeom>
        </p:spPr>
        <p:txBody>
          <a:bodyPr wrap="none">
            <a:spAutoFit/>
          </a:bodyPr>
          <a:lstStyle/>
          <a:p>
            <a:r>
              <a:rPr lang="fr-FR" sz="1200" dirty="0" smtClean="0">
                <a:solidFill>
                  <a:srgbClr val="D1D5D5"/>
                </a:solidFill>
                <a:latin typeface="+mj-lt"/>
              </a:rPr>
              <a:t>mise en relation</a:t>
            </a:r>
            <a:endParaRPr lang="fr-FR" dirty="0">
              <a:latin typeface="+mj-lt"/>
            </a:endParaRPr>
          </a:p>
        </p:txBody>
      </p:sp>
      <p:sp>
        <p:nvSpPr>
          <p:cNvPr id="22" name="Rectangle 21"/>
          <p:cNvSpPr/>
          <p:nvPr/>
        </p:nvSpPr>
        <p:spPr>
          <a:xfrm>
            <a:off x="7346678" y="1720945"/>
            <a:ext cx="1810427" cy="461665"/>
          </a:xfrm>
          <a:prstGeom prst="rect">
            <a:avLst/>
          </a:prstGeom>
        </p:spPr>
        <p:txBody>
          <a:bodyPr wrap="square">
            <a:spAutoFit/>
          </a:bodyPr>
          <a:lstStyle/>
          <a:p>
            <a:r>
              <a:rPr lang="fr-FR" sz="1200" dirty="0" smtClean="0">
                <a:solidFill>
                  <a:srgbClr val="D1D5D5"/>
                </a:solidFill>
                <a:latin typeface="+mj-lt"/>
              </a:rPr>
              <a:t>gestion de références bibliographiques</a:t>
            </a:r>
            <a:endParaRPr lang="fr-FR" dirty="0">
              <a:latin typeface="+mj-lt"/>
            </a:endParaRPr>
          </a:p>
        </p:txBody>
      </p:sp>
    </p:spTree>
    <p:extLst>
      <p:ext uri="{BB962C8B-B14F-4D97-AF65-F5344CB8AC3E}">
        <p14:creationId xmlns:p14="http://schemas.microsoft.com/office/powerpoint/2010/main" val="331314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Réseaux sociaux académiques</a:t>
            </a:r>
            <a:endParaRPr lang="fr-FR" dirty="0"/>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84118" y="1456271"/>
            <a:ext cx="6575763" cy="3945458"/>
          </a:xfrm>
          <a:prstGeom prst="rect">
            <a:avLst/>
          </a:prstGeom>
        </p:spPr>
      </p:pic>
      <p:sp>
        <p:nvSpPr>
          <p:cNvPr id="7" name="Rectangle 6"/>
          <p:cNvSpPr/>
          <p:nvPr/>
        </p:nvSpPr>
        <p:spPr>
          <a:xfrm>
            <a:off x="3969769" y="5517232"/>
            <a:ext cx="1204460" cy="215444"/>
          </a:xfrm>
          <a:prstGeom prst="rect">
            <a:avLst/>
          </a:prstGeom>
        </p:spPr>
        <p:txBody>
          <a:bodyPr wrap="square">
            <a:spAutoFit/>
          </a:bodyPr>
          <a:lstStyle/>
          <a:p>
            <a:r>
              <a:rPr lang="fr-FR" sz="800" dirty="0">
                <a:latin typeface="+mj-lt"/>
                <a:hlinkClick r:id="rId4"/>
              </a:rPr>
              <a:t>é</a:t>
            </a:r>
            <a:r>
              <a:rPr lang="fr-FR" sz="800" dirty="0" smtClean="0">
                <a:latin typeface="+mj-lt"/>
                <a:hlinkClick r:id="rId4"/>
              </a:rPr>
              <a:t>tude Couperin 2014</a:t>
            </a:r>
            <a:endParaRPr lang="fr-FR" sz="800" dirty="0">
              <a:latin typeface="+mj-lt"/>
            </a:endParaRPr>
          </a:p>
        </p:txBody>
      </p:sp>
    </p:spTree>
    <p:extLst>
      <p:ext uri="{BB962C8B-B14F-4D97-AF65-F5344CB8AC3E}">
        <p14:creationId xmlns:p14="http://schemas.microsoft.com/office/powerpoint/2010/main" val="35166605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948264" y="6438528"/>
            <a:ext cx="1268030" cy="230832"/>
          </a:xfrm>
          <a:prstGeom prst="rect">
            <a:avLst/>
          </a:prstGeom>
        </p:spPr>
        <p:txBody>
          <a:bodyPr wrap="square">
            <a:spAutoFit/>
          </a:bodyPr>
          <a:lstStyle/>
          <a:p>
            <a:r>
              <a:rPr lang="fr-FR" sz="900" dirty="0">
                <a:latin typeface="+mj-lt"/>
                <a:hlinkClick r:id="rId3"/>
              </a:rPr>
              <a:t>Profil Academia</a:t>
            </a:r>
            <a:endParaRPr lang="fr-FR" sz="900" dirty="0">
              <a:latin typeface="+mj-lt"/>
            </a:endParaRP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275799" y="376552"/>
            <a:ext cx="5618487" cy="603467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29" y="3075597"/>
            <a:ext cx="2464000" cy="432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08106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791580" y="1182231"/>
            <a:ext cx="7560840" cy="4493538"/>
          </a:xfrm>
          <a:prstGeom prst="rect">
            <a:avLst/>
          </a:prstGeom>
        </p:spPr>
        <p:txBody>
          <a:bodyPr wrap="square">
            <a:spAutoFit/>
          </a:bodyPr>
          <a:lstStyle/>
          <a:p>
            <a:r>
              <a:rPr lang="fr-FR" sz="2000" b="1" dirty="0">
                <a:solidFill>
                  <a:srgbClr val="A5A4A6"/>
                </a:solidFill>
              </a:rPr>
              <a:t>Projet de loi pour une République numérique</a:t>
            </a:r>
          </a:p>
          <a:p>
            <a:endParaRPr lang="fr-FR" dirty="0" smtClean="0">
              <a:solidFill>
                <a:srgbClr val="A5A4A6"/>
              </a:solidFill>
            </a:endParaRPr>
          </a:p>
          <a:p>
            <a:r>
              <a:rPr lang="fr-FR" sz="2000" dirty="0" smtClean="0">
                <a:solidFill>
                  <a:schemeClr val="bg1"/>
                </a:solidFill>
              </a:rPr>
              <a:t>« L’article </a:t>
            </a:r>
            <a:r>
              <a:rPr lang="fr-FR" sz="2000" dirty="0">
                <a:solidFill>
                  <a:schemeClr val="bg1"/>
                </a:solidFill>
              </a:rPr>
              <a:t>17, au </a:t>
            </a:r>
            <a:r>
              <a:rPr lang="fr-FR" sz="2000" dirty="0" smtClean="0">
                <a:solidFill>
                  <a:schemeClr val="bg1"/>
                </a:solidFill>
              </a:rPr>
              <a:t>cœur </a:t>
            </a:r>
            <a:r>
              <a:rPr lang="fr-FR" sz="2000" dirty="0">
                <a:solidFill>
                  <a:schemeClr val="bg1"/>
                </a:solidFill>
              </a:rPr>
              <a:t>du dispositif </a:t>
            </a:r>
            <a:r>
              <a:rPr lang="fr-FR" sz="2000" dirty="0" smtClean="0">
                <a:solidFill>
                  <a:schemeClr val="bg1"/>
                </a:solidFill>
              </a:rPr>
              <a:t>qu’il </a:t>
            </a:r>
            <a:r>
              <a:rPr lang="fr-FR" sz="2000" dirty="0">
                <a:solidFill>
                  <a:schemeClr val="bg1"/>
                </a:solidFill>
              </a:rPr>
              <a:t>nous revient </a:t>
            </a:r>
            <a:r>
              <a:rPr lang="fr-FR" sz="2000" dirty="0" smtClean="0">
                <a:solidFill>
                  <a:schemeClr val="bg1"/>
                </a:solidFill>
              </a:rPr>
              <a:t>d’examiner</a:t>
            </a:r>
            <a:r>
              <a:rPr lang="fr-FR" sz="2000" dirty="0">
                <a:solidFill>
                  <a:schemeClr val="bg1"/>
                </a:solidFill>
              </a:rPr>
              <a:t>, traite de l’</a:t>
            </a:r>
            <a:r>
              <a:rPr lang="fr-FR" sz="2000" i="1" dirty="0">
                <a:solidFill>
                  <a:schemeClr val="bg1"/>
                </a:solidFill>
              </a:rPr>
              <a:t>open access </a:t>
            </a:r>
            <a:r>
              <a:rPr lang="fr-FR" sz="2000" dirty="0">
                <a:solidFill>
                  <a:schemeClr val="bg1"/>
                </a:solidFill>
              </a:rPr>
              <a:t>des publications scientifiques. La production des connaissances scientifiques nécessite </a:t>
            </a:r>
            <a:r>
              <a:rPr lang="fr-FR" sz="2000" dirty="0" smtClean="0">
                <a:solidFill>
                  <a:schemeClr val="bg1"/>
                </a:solidFill>
              </a:rPr>
              <a:t>d’intenses </a:t>
            </a:r>
            <a:r>
              <a:rPr lang="fr-FR" sz="2000" dirty="0">
                <a:solidFill>
                  <a:schemeClr val="bg1"/>
                </a:solidFill>
              </a:rPr>
              <a:t>échanges au sein des communautés de chercheurs et un accès aux publications. À cet égard, Internet et </a:t>
            </a:r>
            <a:r>
              <a:rPr lang="fr-FR" sz="2000" b="1" dirty="0">
                <a:solidFill>
                  <a:schemeClr val="bg1"/>
                </a:solidFill>
              </a:rPr>
              <a:t>le développement de réseaux sociaux scientifiques </a:t>
            </a:r>
            <a:r>
              <a:rPr lang="fr-FR" sz="2000" dirty="0">
                <a:solidFill>
                  <a:schemeClr val="bg1"/>
                </a:solidFill>
              </a:rPr>
              <a:t>ont eu un impact considérable sur la science en permettant à la fois une diffusion très rapide des connaissances dans tous les pays et des recherches bibliographiques faciles avec un accès instantané aux articles </a:t>
            </a:r>
            <a:r>
              <a:rPr lang="fr-FR" sz="2000" dirty="0" smtClean="0">
                <a:solidFill>
                  <a:schemeClr val="bg1"/>
                </a:solidFill>
              </a:rPr>
              <a:t>d’un </a:t>
            </a:r>
            <a:r>
              <a:rPr lang="fr-FR" sz="2000" dirty="0">
                <a:solidFill>
                  <a:schemeClr val="bg1"/>
                </a:solidFill>
              </a:rPr>
              <a:t>chercheur ou </a:t>
            </a:r>
            <a:r>
              <a:rPr lang="fr-FR" sz="2000" dirty="0" smtClean="0">
                <a:solidFill>
                  <a:schemeClr val="bg1"/>
                </a:solidFill>
              </a:rPr>
              <a:t>d’un </a:t>
            </a:r>
            <a:r>
              <a:rPr lang="fr-FR" sz="2000" dirty="0">
                <a:solidFill>
                  <a:schemeClr val="bg1"/>
                </a:solidFill>
              </a:rPr>
              <a:t>sujet donné</a:t>
            </a:r>
            <a:r>
              <a:rPr lang="fr-FR" sz="2000" dirty="0" smtClean="0">
                <a:solidFill>
                  <a:schemeClr val="bg1"/>
                </a:solidFill>
              </a:rPr>
              <a:t>. »</a:t>
            </a:r>
          </a:p>
          <a:p>
            <a:endParaRPr lang="fr-FR" dirty="0" smtClean="0"/>
          </a:p>
          <a:p>
            <a:pPr algn="r"/>
            <a:r>
              <a:rPr lang="fr-FR" sz="1200" dirty="0" smtClean="0">
                <a:hlinkClick r:id="rId3"/>
              </a:rPr>
              <a:t>Examen en commission, </a:t>
            </a:r>
            <a:r>
              <a:rPr lang="fr-FR" sz="1200" dirty="0">
                <a:hlinkClick r:id="rId3"/>
              </a:rPr>
              <a:t>5/04/2016 </a:t>
            </a:r>
            <a:r>
              <a:rPr lang="fr-FR" sz="1200" dirty="0" smtClean="0">
                <a:hlinkClick r:id="rId3"/>
              </a:rPr>
              <a:t>- Colette </a:t>
            </a:r>
            <a:r>
              <a:rPr lang="fr-FR" sz="1200" dirty="0" err="1" smtClean="0">
                <a:hlinkClick r:id="rId3"/>
              </a:rPr>
              <a:t>Melot</a:t>
            </a:r>
            <a:r>
              <a:rPr lang="fr-FR" sz="1200" dirty="0" smtClean="0">
                <a:hlinkClick r:id="rId3"/>
              </a:rPr>
              <a:t>, </a:t>
            </a:r>
            <a:r>
              <a:rPr lang="fr-FR" sz="1200" dirty="0" err="1" smtClean="0">
                <a:hlinkClick r:id="rId3"/>
              </a:rPr>
              <a:t>rapporteure</a:t>
            </a:r>
            <a:r>
              <a:rPr lang="fr-FR" sz="1200" dirty="0" smtClean="0">
                <a:hlinkClick r:id="rId3"/>
              </a:rPr>
              <a:t> </a:t>
            </a:r>
            <a:r>
              <a:rPr lang="fr-FR" sz="1200" dirty="0">
                <a:hlinkClick r:id="rId3"/>
              </a:rPr>
              <a:t>pour </a:t>
            </a:r>
            <a:r>
              <a:rPr lang="fr-FR" sz="1200" dirty="0" smtClean="0">
                <a:hlinkClick r:id="rId3"/>
              </a:rPr>
              <a:t>avis</a:t>
            </a:r>
            <a:endParaRPr lang="fr-FR" dirty="0"/>
          </a:p>
        </p:txBody>
      </p:sp>
    </p:spTree>
    <p:extLst>
      <p:ext uri="{BB962C8B-B14F-4D97-AF65-F5344CB8AC3E}">
        <p14:creationId xmlns:p14="http://schemas.microsoft.com/office/powerpoint/2010/main" val="3446277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hlinkClick r:id="rId3"/>
          </p:cNvPr>
          <p:cNvSpPr/>
          <p:nvPr/>
        </p:nvSpPr>
        <p:spPr>
          <a:xfrm>
            <a:off x="7596336" y="6390348"/>
            <a:ext cx="1268030" cy="230832"/>
          </a:xfrm>
          <a:prstGeom prst="rect">
            <a:avLst/>
          </a:prstGeom>
        </p:spPr>
        <p:txBody>
          <a:bodyPr wrap="square">
            <a:spAutoFit/>
          </a:bodyPr>
          <a:lstStyle/>
          <a:p>
            <a:r>
              <a:rPr lang="fr-FR" sz="900" dirty="0">
                <a:latin typeface="+mj-lt"/>
                <a:hlinkClick r:id="rId4"/>
              </a:rPr>
              <a:t>Profil ResearchGate</a:t>
            </a:r>
            <a:endParaRPr lang="fr-FR" sz="900" dirty="0">
              <a:latin typeface="+mj-lt"/>
            </a:endParaRPr>
          </a:p>
        </p:txBody>
      </p:sp>
      <p:pic>
        <p:nvPicPr>
          <p:cNvPr id="2" name="Image 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619672" y="698534"/>
            <a:ext cx="7100678" cy="5691814"/>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236528"/>
            <a:ext cx="2724150" cy="485775"/>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399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7734" y="321256"/>
            <a:ext cx="5964112" cy="3539792"/>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43808" y="2924944"/>
            <a:ext cx="5970151" cy="353405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77771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FR" dirty="0" smtClean="0"/>
              <a:t>Réseaux sociaux académiques</a:t>
            </a:r>
            <a:br>
              <a:rPr lang="fr-FR" dirty="0" smtClean="0"/>
            </a:br>
            <a:r>
              <a:rPr lang="fr-FR" sz="1400" dirty="0" smtClean="0"/>
              <a:t>- usages</a:t>
            </a:r>
            <a:endParaRPr lang="fr-FR" dirty="0"/>
          </a:p>
        </p:txBody>
      </p:sp>
      <p:sp>
        <p:nvSpPr>
          <p:cNvPr id="7" name="Rectangle 6"/>
          <p:cNvSpPr/>
          <p:nvPr/>
        </p:nvSpPr>
        <p:spPr>
          <a:xfrm>
            <a:off x="2286000" y="3105835"/>
            <a:ext cx="4572000" cy="646331"/>
          </a:xfrm>
          <a:prstGeom prst="rect">
            <a:avLst/>
          </a:prstGeom>
        </p:spPr>
        <p:txBody>
          <a:bodyPr>
            <a:spAutoFit/>
          </a:bodyPr>
          <a:lstStyle/>
          <a:p>
            <a:r>
              <a:rPr lang="fr-FR" dirty="0"/>
              <a:t>Réseaux sociaux académiques</a:t>
            </a:r>
            <a:br>
              <a:rPr lang="fr-FR" dirty="0"/>
            </a:br>
            <a:r>
              <a:rPr lang="fr-FR" dirty="0"/>
              <a:t>- usages</a:t>
            </a:r>
          </a:p>
        </p:txBody>
      </p:sp>
      <p:sp>
        <p:nvSpPr>
          <p:cNvPr id="10" name="Rectangle 9"/>
          <p:cNvSpPr/>
          <p:nvPr/>
        </p:nvSpPr>
        <p:spPr>
          <a:xfrm>
            <a:off x="8563722" y="6525344"/>
            <a:ext cx="576064" cy="230832"/>
          </a:xfrm>
          <a:prstGeom prst="rect">
            <a:avLst/>
          </a:prstGeom>
        </p:spPr>
        <p:txBody>
          <a:bodyPr wrap="square">
            <a:spAutoFit/>
          </a:bodyPr>
          <a:lstStyle/>
          <a:p>
            <a:r>
              <a:rPr lang="fr-FR" sz="900" dirty="0" smtClean="0">
                <a:hlinkClick r:id="rId3"/>
              </a:rPr>
              <a:t>source</a:t>
            </a:r>
            <a:endParaRPr lang="fr-FR" sz="900" dirty="0"/>
          </a:p>
        </p:txBody>
      </p:sp>
      <p:pic>
        <p:nvPicPr>
          <p:cNvPr id="12" name="Image 1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71283" y="1054713"/>
            <a:ext cx="4531238" cy="3400087"/>
          </a:xfrm>
          <a:prstGeom prst="rect">
            <a:avLst/>
          </a:prstGeom>
        </p:spPr>
      </p:pic>
      <p:pic>
        <p:nvPicPr>
          <p:cNvPr id="9" name="Imag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12407" y="3124255"/>
            <a:ext cx="4517072" cy="3401089"/>
          </a:xfrm>
          <a:prstGeom prst="rect">
            <a:avLst/>
          </a:prstGeom>
          <a:effectLst>
            <a:outerShdw blurRad="292100" dist="139700" dir="2700000" algn="ctr" rotWithShape="0">
              <a:srgbClr val="000000">
                <a:alpha val="65000"/>
              </a:srgbClr>
            </a:outerShdw>
          </a:effectLst>
        </p:spPr>
      </p:pic>
      <p:sp>
        <p:nvSpPr>
          <p:cNvPr id="13" name="Rectangle 12"/>
          <p:cNvSpPr/>
          <p:nvPr/>
        </p:nvSpPr>
        <p:spPr>
          <a:xfrm>
            <a:off x="54146" y="4427359"/>
            <a:ext cx="629816" cy="230832"/>
          </a:xfrm>
          <a:prstGeom prst="rect">
            <a:avLst/>
          </a:prstGeom>
        </p:spPr>
        <p:txBody>
          <a:bodyPr wrap="square">
            <a:spAutoFit/>
          </a:bodyPr>
          <a:lstStyle/>
          <a:p>
            <a:r>
              <a:rPr lang="fr-FR" sz="900" dirty="0" smtClean="0">
                <a:hlinkClick r:id="rId6"/>
              </a:rPr>
              <a:t>source</a:t>
            </a:r>
            <a:endParaRPr lang="fr-FR" sz="900" dirty="0"/>
          </a:p>
        </p:txBody>
      </p:sp>
    </p:spTree>
    <p:extLst>
      <p:ext uri="{BB962C8B-B14F-4D97-AF65-F5344CB8AC3E}">
        <p14:creationId xmlns:p14="http://schemas.microsoft.com/office/powerpoint/2010/main" val="3289801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académiques</a:t>
            </a:r>
            <a:br>
              <a:rPr lang="fr-FR" dirty="0" smtClean="0"/>
            </a:br>
            <a:r>
              <a:rPr lang="fr-FR" sz="1400" dirty="0" smtClean="0"/>
              <a:t>- usages </a:t>
            </a:r>
            <a:r>
              <a:rPr lang="fr-FR" sz="1400" u="sng" dirty="0" smtClean="0"/>
              <a:t>[2014]</a:t>
            </a:r>
            <a:endParaRPr lang="fr-FR" u="sng"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496" y="1766888"/>
            <a:ext cx="4485283" cy="4042469"/>
          </a:xfrm>
          <a:prstGeom prst="rect">
            <a:avLst/>
          </a:prstGeom>
          <a:noFill/>
          <a:ln w="6350">
            <a:no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44187" y="1427175"/>
            <a:ext cx="2160240" cy="307777"/>
          </a:xfrm>
          <a:prstGeom prst="rect">
            <a:avLst/>
          </a:prstGeom>
          <a:noFill/>
        </p:spPr>
        <p:txBody>
          <a:bodyPr wrap="square">
            <a:spAutoFit/>
          </a:bodyPr>
          <a:lstStyle/>
          <a:p>
            <a:r>
              <a:rPr lang="fr-FR" sz="1400" dirty="0">
                <a:solidFill>
                  <a:schemeClr val="bg1"/>
                </a:solidFill>
                <a:latin typeface="+mj-lt"/>
                <a:cs typeface="Arial" panose="020B0604020202020204" pitchFamily="34" charset="0"/>
              </a:rPr>
              <a:t>ex. : ResearchGate</a:t>
            </a:r>
          </a:p>
        </p:txBody>
      </p:sp>
      <p:sp>
        <p:nvSpPr>
          <p:cNvPr id="5" name="Rectangle 4"/>
          <p:cNvSpPr/>
          <p:nvPr/>
        </p:nvSpPr>
        <p:spPr>
          <a:xfrm>
            <a:off x="3969060" y="5888767"/>
            <a:ext cx="1205880" cy="272960"/>
          </a:xfrm>
          <a:prstGeom prst="rect">
            <a:avLst/>
          </a:prstGeom>
        </p:spPr>
        <p:txBody>
          <a:bodyPr wrap="square">
            <a:spAutoFit/>
          </a:bodyPr>
          <a:lstStyle/>
          <a:p>
            <a:pPr algn="r">
              <a:lnSpc>
                <a:spcPct val="150000"/>
              </a:lnSpc>
              <a:spcBef>
                <a:spcPct val="20000"/>
              </a:spcBef>
              <a:spcAft>
                <a:spcPts val="300"/>
              </a:spcAft>
            </a:pPr>
            <a:r>
              <a:rPr lang="fr-FR" sz="900" dirty="0">
                <a:latin typeface="+mj-lt"/>
                <a:cs typeface="Arial" panose="020B0604020202020204" pitchFamily="34" charset="0"/>
                <a:hlinkClick r:id="rId4"/>
              </a:rPr>
              <a:t>étude Nature, 2014</a:t>
            </a:r>
            <a:endParaRPr lang="fr-FR" sz="900" dirty="0">
              <a:latin typeface="+mj-lt"/>
              <a:cs typeface="Arial" panose="020B0604020202020204" pitchFamily="34" charset="0"/>
            </a:endParaRPr>
          </a:p>
        </p:txBody>
      </p:sp>
      <p:pic>
        <p:nvPicPr>
          <p:cNvPr id="10" name="Imag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553886" y="1766533"/>
            <a:ext cx="4538893" cy="4042800"/>
          </a:xfrm>
          <a:prstGeom prst="rect">
            <a:avLst/>
          </a:prstGeom>
        </p:spPr>
      </p:pic>
      <p:sp>
        <p:nvSpPr>
          <p:cNvPr id="11" name="Rectangle 10"/>
          <p:cNvSpPr/>
          <p:nvPr/>
        </p:nvSpPr>
        <p:spPr>
          <a:xfrm>
            <a:off x="7700225" y="1458756"/>
            <a:ext cx="1428293" cy="307777"/>
          </a:xfrm>
          <a:prstGeom prst="rect">
            <a:avLst/>
          </a:prstGeom>
          <a:noFill/>
        </p:spPr>
        <p:txBody>
          <a:bodyPr wrap="square">
            <a:spAutoFit/>
          </a:bodyPr>
          <a:lstStyle/>
          <a:p>
            <a:pPr algn="r"/>
            <a:r>
              <a:rPr lang="fr-FR" sz="1400" dirty="0" smtClean="0">
                <a:solidFill>
                  <a:schemeClr val="bg1"/>
                </a:solidFill>
                <a:latin typeface="+mj-lt"/>
                <a:cs typeface="Arial" panose="020B0604020202020204" pitchFamily="34" charset="0"/>
              </a:rPr>
              <a:t>ex. : LinkedIn</a:t>
            </a:r>
            <a:endParaRPr lang="fr-FR" sz="14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986963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470025"/>
            <a:ext cx="5438775" cy="484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7" name="Rectangle 12"/>
          <p:cNvSpPr>
            <a:spLocks noChangeArrowheads="1"/>
          </p:cNvSpPr>
          <p:nvPr/>
        </p:nvSpPr>
        <p:spPr bwMode="auto">
          <a:xfrm>
            <a:off x="6516216" y="6328219"/>
            <a:ext cx="12065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900" dirty="0">
                <a:latin typeface="+mj-lt"/>
                <a:cs typeface="Arial" panose="020B0604020202020204" pitchFamily="34" charset="0"/>
                <a:hlinkClick r:id="rId4"/>
              </a:rPr>
              <a:t>étude </a:t>
            </a:r>
            <a:r>
              <a:rPr lang="fr-FR" altLang="fr-FR" sz="900" i="1" dirty="0">
                <a:latin typeface="+mj-lt"/>
                <a:cs typeface="Arial" panose="020B0604020202020204" pitchFamily="34" charset="0"/>
                <a:hlinkClick r:id="rId4"/>
              </a:rPr>
              <a:t>Nature</a:t>
            </a:r>
            <a:r>
              <a:rPr lang="fr-FR" altLang="fr-FR" sz="900" dirty="0">
                <a:latin typeface="+mj-lt"/>
                <a:cs typeface="Arial" panose="020B0604020202020204" pitchFamily="34" charset="0"/>
                <a:hlinkClick r:id="rId4"/>
              </a:rPr>
              <a:t>, 2014</a:t>
            </a:r>
            <a:endParaRPr lang="fr-FR" altLang="fr-FR" sz="900" dirty="0">
              <a:latin typeface="+mj-lt"/>
              <a:cs typeface="Arial" panose="020B0604020202020204" pitchFamily="34" charset="0"/>
            </a:endParaRPr>
          </a:p>
        </p:txBody>
      </p:sp>
      <p:sp>
        <p:nvSpPr>
          <p:cNvPr id="33801" name="Rectangle 18"/>
          <p:cNvSpPr>
            <a:spLocks noChangeArrowheads="1"/>
          </p:cNvSpPr>
          <p:nvPr/>
        </p:nvSpPr>
        <p:spPr bwMode="auto">
          <a:xfrm>
            <a:off x="899592" y="1472757"/>
            <a:ext cx="1368425" cy="307975"/>
          </a:xfrm>
          <a:prstGeom prst="rect">
            <a:avLst/>
          </a:prstGeom>
          <a:noFill/>
          <a:ln>
            <a:noFill/>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fr-FR" altLang="fr-FR" sz="1400" dirty="0">
                <a:solidFill>
                  <a:schemeClr val="bg1"/>
                </a:solidFill>
                <a:latin typeface="+mj-lt"/>
                <a:cs typeface="Arial" panose="020B0604020202020204" pitchFamily="34" charset="0"/>
              </a:rPr>
              <a:t>ex. </a:t>
            </a:r>
            <a:r>
              <a:rPr lang="fr-FR" altLang="fr-FR" sz="1400" dirty="0" smtClean="0">
                <a:solidFill>
                  <a:schemeClr val="bg1"/>
                </a:solidFill>
                <a:latin typeface="+mj-lt"/>
                <a:cs typeface="Arial" panose="020B0604020202020204" pitchFamily="34" charset="0"/>
              </a:rPr>
              <a:t>: Twitter</a:t>
            </a:r>
            <a:endParaRPr lang="fr-FR" altLang="fr-FR" sz="1400" dirty="0">
              <a:solidFill>
                <a:schemeClr val="bg1"/>
              </a:solidFill>
              <a:latin typeface="+mj-lt"/>
              <a:cs typeface="Arial" panose="020B0604020202020204" pitchFamily="34" charset="0"/>
            </a:endParaRPr>
          </a:p>
        </p:txBody>
      </p:sp>
      <p:sp>
        <p:nvSpPr>
          <p:cNvPr id="4" name="Titre 3"/>
          <p:cNvSpPr>
            <a:spLocks noGrp="1"/>
          </p:cNvSpPr>
          <p:nvPr>
            <p:ph type="title"/>
          </p:nvPr>
        </p:nvSpPr>
        <p:spPr/>
        <p:txBody>
          <a:bodyPr/>
          <a:lstStyle/>
          <a:p>
            <a:r>
              <a:rPr lang="fr-FR" dirty="0"/>
              <a:t>Réseaux sociaux académiques</a:t>
            </a:r>
            <a:br>
              <a:rPr lang="fr-FR" dirty="0"/>
            </a:br>
            <a:r>
              <a:rPr lang="fr-FR" sz="1400" dirty="0"/>
              <a:t>- usages</a:t>
            </a:r>
            <a:endParaRPr lang="fr-FR" dirty="0"/>
          </a:p>
        </p:txBody>
      </p:sp>
    </p:spTree>
    <p:extLst>
      <p:ext uri="{BB962C8B-B14F-4D97-AF65-F5344CB8AC3E}">
        <p14:creationId xmlns:p14="http://schemas.microsoft.com/office/powerpoint/2010/main" val="4099004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hlinkClick r:id="rId3"/>
          </p:cNvPr>
          <p:cNvSpPr/>
          <p:nvPr/>
        </p:nvSpPr>
        <p:spPr>
          <a:xfrm>
            <a:off x="7668344" y="6148857"/>
            <a:ext cx="1268030" cy="230832"/>
          </a:xfrm>
          <a:prstGeom prst="rect">
            <a:avLst/>
          </a:prstGeom>
        </p:spPr>
        <p:txBody>
          <a:bodyPr wrap="square">
            <a:spAutoFit/>
          </a:bodyPr>
          <a:lstStyle/>
          <a:p>
            <a:r>
              <a:rPr lang="fr-FR" sz="900" dirty="0">
                <a:latin typeface="+mj-lt"/>
                <a:hlinkClick r:id="rId4"/>
              </a:rPr>
              <a:t>Compte Twitter</a:t>
            </a:r>
            <a:endParaRPr lang="fr-FR" sz="900" dirty="0">
              <a:latin typeface="+mj-lt"/>
            </a:endParaRPr>
          </a:p>
        </p:txBody>
      </p:sp>
      <p:pic>
        <p:nvPicPr>
          <p:cNvPr id="2" name="Imag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07704" y="709143"/>
            <a:ext cx="6671347" cy="5439714"/>
          </a:xfrm>
          <a:prstGeom prst="rect">
            <a:avLst/>
          </a:prstGeom>
        </p:spPr>
      </p:pic>
      <p:pic>
        <p:nvPicPr>
          <p:cNvPr id="5" name="Imag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11560" y="2780928"/>
            <a:ext cx="1584176" cy="126734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62686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p:txBody>
          <a:bodyPr>
            <a:normAutofit/>
          </a:bodyPr>
          <a:lstStyle/>
          <a:p>
            <a:pPr>
              <a:lnSpc>
                <a:spcPct val="150000"/>
              </a:lnSpc>
            </a:pPr>
            <a:r>
              <a:rPr lang="fr-FR" sz="2800" dirty="0">
                <a:solidFill>
                  <a:schemeClr val="bg1">
                    <a:lumMod val="65000"/>
                  </a:schemeClr>
                </a:solidFill>
              </a:rPr>
              <a:t>Repères</a:t>
            </a:r>
          </a:p>
          <a:p>
            <a:pPr>
              <a:lnSpc>
                <a:spcPct val="150000"/>
              </a:lnSpc>
            </a:pPr>
            <a:r>
              <a:rPr lang="fr-FR" sz="2800" dirty="0" smtClean="0">
                <a:solidFill>
                  <a:schemeClr val="bg1">
                    <a:lumMod val="65000"/>
                  </a:schemeClr>
                </a:solidFill>
              </a:rPr>
              <a:t>Présentation de quelques outils</a:t>
            </a:r>
          </a:p>
          <a:p>
            <a:pPr>
              <a:lnSpc>
                <a:spcPct val="150000"/>
              </a:lnSpc>
            </a:pPr>
            <a:r>
              <a:rPr lang="fr-FR" sz="2800" b="1" dirty="0">
                <a:solidFill>
                  <a:schemeClr val="tx1"/>
                </a:solidFill>
              </a:rPr>
              <a:t>Réseaux sociaux et visibilité du chercheur</a:t>
            </a:r>
          </a:p>
          <a:p>
            <a:pPr>
              <a:lnSpc>
                <a:spcPct val="150000"/>
              </a:lnSpc>
            </a:pPr>
            <a:r>
              <a:rPr lang="fr-FR" sz="2800" dirty="0" smtClean="0">
                <a:solidFill>
                  <a:schemeClr val="bg1">
                    <a:lumMod val="65000"/>
                  </a:schemeClr>
                </a:solidFill>
              </a:rPr>
              <a:t>Publication </a:t>
            </a:r>
            <a:r>
              <a:rPr lang="fr-FR" sz="2800" dirty="0">
                <a:solidFill>
                  <a:schemeClr val="bg1">
                    <a:lumMod val="65000"/>
                  </a:schemeClr>
                </a:solidFill>
              </a:rPr>
              <a:t>scientifique </a:t>
            </a:r>
            <a:r>
              <a:rPr lang="fr-FR" sz="2800" dirty="0" smtClean="0">
                <a:solidFill>
                  <a:schemeClr val="bg1">
                    <a:lumMod val="65000"/>
                  </a:schemeClr>
                </a:solidFill>
              </a:rPr>
              <a:t>et réseaux sociaux</a:t>
            </a:r>
          </a:p>
          <a:p>
            <a:pPr>
              <a:lnSpc>
                <a:spcPct val="150000"/>
              </a:lnSpc>
            </a:pPr>
            <a:r>
              <a:rPr lang="fr-FR" sz="2800" dirty="0">
                <a:solidFill>
                  <a:schemeClr val="bg1">
                    <a:lumMod val="65000"/>
                  </a:schemeClr>
                </a:solidFill>
              </a:rPr>
              <a:t>Enjeux académiques présents et à venir</a:t>
            </a:r>
          </a:p>
          <a:p>
            <a:pPr>
              <a:lnSpc>
                <a:spcPct val="150000"/>
              </a:lnSpc>
            </a:pPr>
            <a:endParaRPr lang="fr-FR" sz="2800" dirty="0">
              <a:solidFill>
                <a:schemeClr val="bg1">
                  <a:lumMod val="65000"/>
                </a:schemeClr>
              </a:solidFill>
            </a:endParaRPr>
          </a:p>
        </p:txBody>
      </p:sp>
    </p:spTree>
    <p:extLst>
      <p:ext uri="{BB962C8B-B14F-4D97-AF65-F5344CB8AC3E}">
        <p14:creationId xmlns:p14="http://schemas.microsoft.com/office/powerpoint/2010/main" val="993741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17594" y="660252"/>
            <a:ext cx="7308812" cy="5537496"/>
          </a:xfrm>
          <a:prstGeom prst="rect">
            <a:avLst/>
          </a:prstGeom>
        </p:spPr>
      </p:pic>
      <p:sp>
        <p:nvSpPr>
          <p:cNvPr id="7" name="Flèche droite 6"/>
          <p:cNvSpPr/>
          <p:nvPr/>
        </p:nvSpPr>
        <p:spPr>
          <a:xfrm rot="10800000">
            <a:off x="6948264" y="2924944"/>
            <a:ext cx="1605744"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800000">
            <a:off x="6948264" y="4149080"/>
            <a:ext cx="1605744"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479393" y="6381328"/>
            <a:ext cx="2231701" cy="230832"/>
          </a:xfrm>
          <a:prstGeom prst="rect">
            <a:avLst/>
          </a:prstGeom>
        </p:spPr>
        <p:txBody>
          <a:bodyPr wrap="none">
            <a:spAutoFit/>
          </a:bodyPr>
          <a:lstStyle/>
          <a:p>
            <a:r>
              <a:rPr lang="fr-FR" sz="900" dirty="0" smtClean="0">
                <a:latin typeface="+mj-lt"/>
                <a:hlinkClick r:id="rId4"/>
              </a:rPr>
              <a:t>étude Université d’Utrecht, 2015-2016</a:t>
            </a:r>
            <a:endParaRPr lang="fr-FR" sz="900" dirty="0">
              <a:latin typeface="+mj-lt"/>
            </a:endParaRPr>
          </a:p>
        </p:txBody>
      </p:sp>
    </p:spTree>
    <p:extLst>
      <p:ext uri="{BB962C8B-B14F-4D97-AF65-F5344CB8AC3E}">
        <p14:creationId xmlns:p14="http://schemas.microsoft.com/office/powerpoint/2010/main" val="7953013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07904" y="198799"/>
            <a:ext cx="5048272" cy="6460402"/>
          </a:xfrm>
          <a:prstGeom prst="rect">
            <a:avLst/>
          </a:prstGeom>
        </p:spPr>
      </p:pic>
      <p:sp>
        <p:nvSpPr>
          <p:cNvPr id="2" name="Titre 1"/>
          <p:cNvSpPr>
            <a:spLocks noGrp="1"/>
          </p:cNvSpPr>
          <p:nvPr>
            <p:ph type="title"/>
          </p:nvPr>
        </p:nvSpPr>
        <p:spPr/>
        <p:txBody>
          <a:bodyPr/>
          <a:lstStyle/>
          <a:p>
            <a:r>
              <a:rPr lang="fr-FR" dirty="0" smtClean="0"/>
              <a:t>Être visible </a:t>
            </a:r>
            <a:br>
              <a:rPr lang="fr-FR" dirty="0" smtClean="0"/>
            </a:br>
            <a:r>
              <a:rPr lang="fr-FR" sz="1400" dirty="0" smtClean="0"/>
              <a:t>-  pourquoi</a:t>
            </a:r>
            <a:endParaRPr lang="fr-FR" sz="1400" dirty="0"/>
          </a:p>
        </p:txBody>
      </p:sp>
      <p:sp>
        <p:nvSpPr>
          <p:cNvPr id="5" name="ZoneTexte 4"/>
          <p:cNvSpPr txBox="1"/>
          <p:nvPr/>
        </p:nvSpPr>
        <p:spPr>
          <a:xfrm>
            <a:off x="8280107" y="1345212"/>
            <a:ext cx="1368152" cy="523220"/>
          </a:xfrm>
          <a:prstGeom prst="rect">
            <a:avLst/>
          </a:prstGeom>
          <a:noFill/>
        </p:spPr>
        <p:txBody>
          <a:bodyPr wrap="square" rtlCol="0">
            <a:spAutoFit/>
          </a:bodyPr>
          <a:lstStyle/>
          <a:p>
            <a:r>
              <a:rPr lang="fr-FR" sz="2800" dirty="0" smtClean="0">
                <a:latin typeface="+mj-lt"/>
              </a:rPr>
              <a:t>?</a:t>
            </a:r>
            <a:endParaRPr lang="fr-FR" sz="1600" dirty="0">
              <a:latin typeface="+mj-lt"/>
            </a:endParaRPr>
          </a:p>
        </p:txBody>
      </p:sp>
      <p:sp>
        <p:nvSpPr>
          <p:cNvPr id="9" name="ZoneTexte 8"/>
          <p:cNvSpPr txBox="1"/>
          <p:nvPr/>
        </p:nvSpPr>
        <p:spPr>
          <a:xfrm>
            <a:off x="8388424" y="4777988"/>
            <a:ext cx="1368152" cy="523220"/>
          </a:xfrm>
          <a:prstGeom prst="rect">
            <a:avLst/>
          </a:prstGeom>
          <a:noFill/>
        </p:spPr>
        <p:txBody>
          <a:bodyPr wrap="square" rtlCol="0">
            <a:spAutoFit/>
          </a:bodyPr>
          <a:lstStyle/>
          <a:p>
            <a:r>
              <a:rPr lang="fr-FR" sz="2800" dirty="0" smtClean="0">
                <a:latin typeface="+mj-lt"/>
              </a:rPr>
              <a:t>?</a:t>
            </a:r>
            <a:endParaRPr lang="fr-FR" sz="1600" dirty="0">
              <a:latin typeface="+mj-lt"/>
            </a:endParaRPr>
          </a:p>
        </p:txBody>
      </p:sp>
      <p:sp>
        <p:nvSpPr>
          <p:cNvPr id="7" name="Rectangle 6"/>
          <p:cNvSpPr/>
          <p:nvPr/>
        </p:nvSpPr>
        <p:spPr>
          <a:xfrm>
            <a:off x="6706580" y="332656"/>
            <a:ext cx="1296144" cy="230832"/>
          </a:xfrm>
          <a:prstGeom prst="rect">
            <a:avLst/>
          </a:prstGeom>
        </p:spPr>
        <p:txBody>
          <a:bodyPr wrap="square">
            <a:spAutoFit/>
          </a:bodyPr>
          <a:lstStyle/>
          <a:p>
            <a:r>
              <a:rPr lang="fr-FR" sz="900" dirty="0" smtClean="0">
                <a:latin typeface="+mj-lt"/>
                <a:cs typeface="Arial" panose="020B0604020202020204" pitchFamily="34" charset="0"/>
                <a:hlinkClick r:id="rId4"/>
              </a:rPr>
              <a:t>requête Google</a:t>
            </a:r>
            <a:endParaRPr lang="fr-FR" sz="900" dirty="0">
              <a:latin typeface="+mj-lt"/>
              <a:cs typeface="Arial" panose="020B0604020202020204" pitchFamily="34" charset="0"/>
            </a:endParaRPr>
          </a:p>
        </p:txBody>
      </p:sp>
      <p:pic>
        <p:nvPicPr>
          <p:cNvPr id="8" name="Picture 4" descr="Googl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0761" y="2926437"/>
            <a:ext cx="3009136" cy="1017796"/>
          </a:xfrm>
          <a:prstGeom prst="rect">
            <a:avLst/>
          </a:prstGeom>
          <a:solidFill>
            <a:schemeClr val="bg1"/>
          </a:solidFill>
          <a:extLst/>
        </p:spPr>
      </p:pic>
      <p:sp>
        <p:nvSpPr>
          <p:cNvPr id="12" name="ZoneTexte 11"/>
          <p:cNvSpPr txBox="1"/>
          <p:nvPr/>
        </p:nvSpPr>
        <p:spPr>
          <a:xfrm>
            <a:off x="8359597" y="6063608"/>
            <a:ext cx="1368152" cy="523220"/>
          </a:xfrm>
          <a:prstGeom prst="rect">
            <a:avLst/>
          </a:prstGeom>
          <a:noFill/>
        </p:spPr>
        <p:txBody>
          <a:bodyPr wrap="square" rtlCol="0">
            <a:spAutoFit/>
          </a:bodyPr>
          <a:lstStyle/>
          <a:p>
            <a:r>
              <a:rPr lang="fr-FR" sz="2800" dirty="0" smtClean="0">
                <a:latin typeface="+mj-lt"/>
              </a:rPr>
              <a:t>?</a:t>
            </a:r>
            <a:endParaRPr lang="fr-FR" sz="1600" dirty="0">
              <a:latin typeface="+mj-lt"/>
            </a:endParaRPr>
          </a:p>
        </p:txBody>
      </p:sp>
    </p:spTree>
    <p:extLst>
      <p:ext uri="{BB962C8B-B14F-4D97-AF65-F5344CB8AC3E}">
        <p14:creationId xmlns:p14="http://schemas.microsoft.com/office/powerpoint/2010/main" val="420555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7"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1560" y="1149837"/>
            <a:ext cx="4155015" cy="3456384"/>
          </a:xfrm>
          <a:prstGeom prst="rect">
            <a:avLst/>
          </a:prstGeom>
        </p:spPr>
      </p:pic>
      <p:sp>
        <p:nvSpPr>
          <p:cNvPr id="2" name="Titre 1"/>
          <p:cNvSpPr>
            <a:spLocks noGrp="1"/>
          </p:cNvSpPr>
          <p:nvPr>
            <p:ph type="title"/>
          </p:nvPr>
        </p:nvSpPr>
        <p:spPr/>
        <p:txBody>
          <a:bodyPr/>
          <a:lstStyle/>
          <a:p>
            <a:r>
              <a:rPr lang="fr-FR" dirty="0"/>
              <a:t>Ê</a:t>
            </a:r>
            <a:r>
              <a:rPr lang="fr-FR" dirty="0" smtClean="0"/>
              <a:t>tre visible</a:t>
            </a:r>
            <a:br>
              <a:rPr lang="fr-FR" dirty="0" smtClean="0"/>
            </a:br>
            <a:r>
              <a:rPr lang="fr-FR" sz="1400" dirty="0" smtClean="0"/>
              <a:t>-  pourquoi</a:t>
            </a:r>
            <a:endParaRPr lang="fr-FR" sz="1400" dirty="0"/>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860032" y="1584134"/>
            <a:ext cx="3240673" cy="1175189"/>
          </a:xfrm>
          <a:prstGeom prst="rect">
            <a:avLst/>
          </a:prstGeom>
          <a:effectLst>
            <a:outerShdw blurRad="292100" dist="139700" dir="2700000" algn="ctr" rotWithShape="0">
              <a:srgbClr val="000000">
                <a:alpha val="65000"/>
              </a:srgbClr>
            </a:outerShdw>
          </a:effectLst>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49538" y="3310077"/>
            <a:ext cx="3620988" cy="1423984"/>
          </a:xfrm>
          <a:prstGeom prst="rect">
            <a:avLst/>
          </a:prstGeom>
          <a:effectLst>
            <a:outerShdw blurRad="292100" dist="139700" dir="2700000" algn="ctr" rotWithShape="0">
              <a:srgbClr val="000000">
                <a:alpha val="65000"/>
              </a:srgbClr>
            </a:outerShdw>
          </a:effectLst>
        </p:spPr>
      </p:pic>
      <p:pic>
        <p:nvPicPr>
          <p:cNvPr id="7" name="Imag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5576" y="4803971"/>
            <a:ext cx="3396124" cy="1617202"/>
          </a:xfrm>
          <a:prstGeom prst="rect">
            <a:avLst/>
          </a:prstGeom>
          <a:effectLst>
            <a:outerShdw blurRad="292100" dist="139700" dir="2700000" algn="ctr" rotWithShape="0">
              <a:srgbClr val="000000">
                <a:alpha val="65000"/>
              </a:srgbClr>
            </a:outerShdw>
          </a:effectLst>
        </p:spPr>
      </p:pic>
      <p:pic>
        <p:nvPicPr>
          <p:cNvPr id="11" name="Image 1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196668" y="3814133"/>
            <a:ext cx="3421572" cy="278321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243029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p:txBody>
          <a:bodyPr>
            <a:normAutofit/>
          </a:bodyPr>
          <a:lstStyle/>
          <a:p>
            <a:pPr>
              <a:lnSpc>
                <a:spcPct val="150000"/>
              </a:lnSpc>
            </a:pPr>
            <a:r>
              <a:rPr lang="fr-FR" sz="2800" dirty="0" smtClean="0">
                <a:solidFill>
                  <a:schemeClr val="tx1"/>
                </a:solidFill>
              </a:rPr>
              <a:t>Repères</a:t>
            </a:r>
          </a:p>
          <a:p>
            <a:pPr>
              <a:lnSpc>
                <a:spcPct val="150000"/>
              </a:lnSpc>
            </a:pPr>
            <a:r>
              <a:rPr lang="fr-FR" sz="2800" dirty="0" smtClean="0">
                <a:solidFill>
                  <a:schemeClr val="tx1"/>
                </a:solidFill>
              </a:rPr>
              <a:t>Présentation de quelques outils</a:t>
            </a:r>
          </a:p>
          <a:p>
            <a:pPr>
              <a:lnSpc>
                <a:spcPct val="150000"/>
              </a:lnSpc>
            </a:pPr>
            <a:r>
              <a:rPr lang="fr-FR" sz="2800" dirty="0" smtClean="0">
                <a:solidFill>
                  <a:schemeClr val="tx1"/>
                </a:solidFill>
              </a:rPr>
              <a:t>Réseaux sociaux et visibilité du chercheur</a:t>
            </a:r>
          </a:p>
          <a:p>
            <a:pPr>
              <a:lnSpc>
                <a:spcPct val="150000"/>
              </a:lnSpc>
            </a:pPr>
            <a:r>
              <a:rPr lang="fr-FR" sz="2800" dirty="0" smtClean="0">
                <a:solidFill>
                  <a:schemeClr val="tx1"/>
                </a:solidFill>
              </a:rPr>
              <a:t>Publication scientifique et réseaux sociaux</a:t>
            </a:r>
          </a:p>
          <a:p>
            <a:pPr>
              <a:lnSpc>
                <a:spcPct val="150000"/>
              </a:lnSpc>
            </a:pPr>
            <a:r>
              <a:rPr lang="fr-FR" sz="2800" dirty="0" smtClean="0">
                <a:solidFill>
                  <a:schemeClr val="tx1"/>
                </a:solidFill>
              </a:rPr>
              <a:t>Enjeux académiques présents et à venir</a:t>
            </a:r>
            <a:endParaRPr lang="fr-FR" sz="2800" dirty="0">
              <a:solidFill>
                <a:schemeClr val="tx1"/>
              </a:solidFill>
            </a:endParaRPr>
          </a:p>
        </p:txBody>
      </p:sp>
    </p:spTree>
    <p:extLst>
      <p:ext uri="{BB962C8B-B14F-4D97-AF65-F5344CB8AC3E}">
        <p14:creationId xmlns:p14="http://schemas.microsoft.com/office/powerpoint/2010/main" val="6568792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19261" y="1402675"/>
            <a:ext cx="4850063" cy="5144006"/>
          </a:xfrm>
          <a:prstGeom prst="rect">
            <a:avLst/>
          </a:prstGeom>
        </p:spPr>
      </p:pic>
      <p:sp>
        <p:nvSpPr>
          <p:cNvPr id="2" name="Titre 1"/>
          <p:cNvSpPr>
            <a:spLocks noGrp="1"/>
          </p:cNvSpPr>
          <p:nvPr>
            <p:ph type="title"/>
          </p:nvPr>
        </p:nvSpPr>
        <p:spPr/>
        <p:txBody>
          <a:bodyPr/>
          <a:lstStyle/>
          <a:p>
            <a:r>
              <a:rPr lang="fr-FR" dirty="0"/>
              <a:t>Ê</a:t>
            </a:r>
            <a:r>
              <a:rPr lang="fr-FR" dirty="0" smtClean="0"/>
              <a:t>tre visible </a:t>
            </a:r>
            <a:br>
              <a:rPr lang="fr-FR" dirty="0" smtClean="0"/>
            </a:br>
            <a:r>
              <a:rPr lang="fr-FR" sz="1400" dirty="0" smtClean="0"/>
              <a:t>- comment</a:t>
            </a:r>
            <a:endParaRPr lang="fr-FR" sz="1400" dirty="0"/>
          </a:p>
        </p:txBody>
      </p:sp>
      <p:sp>
        <p:nvSpPr>
          <p:cNvPr id="6" name="ZoneTexte 5"/>
          <p:cNvSpPr txBox="1">
            <a:spLocks noChangeArrowheads="1"/>
          </p:cNvSpPr>
          <p:nvPr/>
        </p:nvSpPr>
        <p:spPr bwMode="auto">
          <a:xfrm>
            <a:off x="5292080" y="1916832"/>
            <a:ext cx="576263" cy="460375"/>
          </a:xfrm>
          <a:prstGeom prst="rect">
            <a:avLst/>
          </a:prstGeom>
          <a:solidFill>
            <a:schemeClr val="tx1">
              <a:lumMod val="50000"/>
              <a:lumOff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2400" b="1" dirty="0">
                <a:solidFill>
                  <a:schemeClr val="bg1"/>
                </a:solidFill>
                <a:latin typeface="+mj-lt"/>
                <a:cs typeface="Arial" panose="020B0604020202020204" pitchFamily="34" charset="0"/>
              </a:rPr>
              <a:t>1</a:t>
            </a:r>
          </a:p>
        </p:txBody>
      </p:sp>
      <p:sp>
        <p:nvSpPr>
          <p:cNvPr id="8" name="ZoneTexte 7"/>
          <p:cNvSpPr txBox="1">
            <a:spLocks noChangeArrowheads="1"/>
          </p:cNvSpPr>
          <p:nvPr/>
        </p:nvSpPr>
        <p:spPr bwMode="auto">
          <a:xfrm>
            <a:off x="3984604" y="4911254"/>
            <a:ext cx="576262" cy="461962"/>
          </a:xfrm>
          <a:prstGeom prst="rect">
            <a:avLst/>
          </a:prstGeom>
          <a:solidFill>
            <a:schemeClr val="tx1">
              <a:lumMod val="50000"/>
              <a:lumOff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2400" b="1" dirty="0">
                <a:solidFill>
                  <a:schemeClr val="bg1"/>
                </a:solidFill>
                <a:latin typeface="+mj-lt"/>
                <a:cs typeface="Arial" panose="020B0604020202020204" pitchFamily="34" charset="0"/>
              </a:rPr>
              <a:t>2</a:t>
            </a:r>
          </a:p>
        </p:txBody>
      </p:sp>
      <p:sp>
        <p:nvSpPr>
          <p:cNvPr id="10" name="ZoneTexte 9"/>
          <p:cNvSpPr txBox="1">
            <a:spLocks noChangeArrowheads="1"/>
          </p:cNvSpPr>
          <p:nvPr/>
        </p:nvSpPr>
        <p:spPr bwMode="auto">
          <a:xfrm>
            <a:off x="6881986" y="5043565"/>
            <a:ext cx="574675" cy="460375"/>
          </a:xfrm>
          <a:prstGeom prst="rect">
            <a:avLst/>
          </a:prstGeom>
          <a:solidFill>
            <a:schemeClr val="tx1">
              <a:lumMod val="50000"/>
              <a:lumOff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2400" b="1" dirty="0">
                <a:solidFill>
                  <a:schemeClr val="bg1"/>
                </a:solidFill>
                <a:latin typeface="+mj-lt"/>
                <a:cs typeface="Arial" panose="020B0604020202020204" pitchFamily="34" charset="0"/>
              </a:rPr>
              <a:t>3</a:t>
            </a:r>
          </a:p>
        </p:txBody>
      </p:sp>
    </p:spTree>
    <p:extLst>
      <p:ext uri="{BB962C8B-B14F-4D97-AF65-F5344CB8AC3E}">
        <p14:creationId xmlns:p14="http://schemas.microsoft.com/office/powerpoint/2010/main" val="4257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prstClr val="white">
                    <a:lumMod val="65000"/>
                  </a:prstClr>
                </a:solidFill>
              </a:rPr>
              <a:t>Points d’attention</a:t>
            </a:r>
            <a:br>
              <a:rPr lang="fr-FR" dirty="0" smtClean="0">
                <a:solidFill>
                  <a:prstClr val="white">
                    <a:lumMod val="65000"/>
                  </a:prstClr>
                </a:solidFill>
              </a:rPr>
            </a:br>
            <a:r>
              <a:rPr lang="fr-FR" sz="1400" dirty="0" smtClean="0">
                <a:solidFill>
                  <a:prstClr val="white">
                    <a:lumMod val="65000"/>
                  </a:prstClr>
                </a:solidFill>
              </a:rPr>
              <a:t>-  référencement</a:t>
            </a:r>
            <a:endParaRPr lang="fr-FR" dirty="0"/>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01022" y="1282788"/>
            <a:ext cx="5698757" cy="4162669"/>
          </a:xfrm>
          <a:prstGeom prst="rect">
            <a:avLst/>
          </a:prstGeom>
          <a:effectLst>
            <a:outerShdw blurRad="50800" dist="38100" dir="5400000" algn="t" rotWithShape="0">
              <a:prstClr val="black">
                <a:alpha val="40000"/>
              </a:prstClr>
            </a:outerShdw>
          </a:effectLst>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19850" y="2454038"/>
            <a:ext cx="2095500" cy="3771900"/>
          </a:xfrm>
          <a:prstGeom prst="rect">
            <a:avLst/>
          </a:prstGeom>
          <a:effectLst>
            <a:outerShdw blurRad="50800" dist="38100" dir="5400000" algn="t" rotWithShape="0">
              <a:prstClr val="black">
                <a:alpha val="40000"/>
              </a:prstClr>
            </a:outerShdw>
          </a:effectLst>
        </p:spPr>
      </p:pic>
      <p:sp>
        <p:nvSpPr>
          <p:cNvPr id="3" name="Accolade ouvrante 2"/>
          <p:cNvSpPr/>
          <p:nvPr/>
        </p:nvSpPr>
        <p:spPr>
          <a:xfrm>
            <a:off x="1882139" y="2293620"/>
            <a:ext cx="83821" cy="2407920"/>
          </a:xfrm>
          <a:prstGeom prst="leftBrac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Ellipse 4"/>
          <p:cNvSpPr/>
          <p:nvPr/>
        </p:nvSpPr>
        <p:spPr>
          <a:xfrm>
            <a:off x="6553200" y="3429000"/>
            <a:ext cx="596900" cy="355600"/>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llipse 6"/>
          <p:cNvSpPr/>
          <p:nvPr/>
        </p:nvSpPr>
        <p:spPr>
          <a:xfrm>
            <a:off x="6553200" y="4607162"/>
            <a:ext cx="1168400" cy="422038"/>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Ellipse 7"/>
          <p:cNvSpPr/>
          <p:nvPr/>
        </p:nvSpPr>
        <p:spPr>
          <a:xfrm>
            <a:off x="6553200" y="5234438"/>
            <a:ext cx="965200" cy="42976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Ellipse 8"/>
          <p:cNvSpPr/>
          <p:nvPr/>
        </p:nvSpPr>
        <p:spPr>
          <a:xfrm>
            <a:off x="3067050" y="4607162"/>
            <a:ext cx="444500" cy="168038"/>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11"/>
          <p:cNvSpPr/>
          <p:nvPr/>
        </p:nvSpPr>
        <p:spPr>
          <a:xfrm>
            <a:off x="395536" y="5433368"/>
            <a:ext cx="1040670" cy="230832"/>
          </a:xfrm>
          <a:prstGeom prst="rect">
            <a:avLst/>
          </a:prstGeom>
        </p:spPr>
        <p:txBody>
          <a:bodyPr wrap="none">
            <a:spAutoFit/>
          </a:bodyPr>
          <a:lstStyle/>
          <a:p>
            <a:pPr lvl="0"/>
            <a:r>
              <a:rPr lang="fr-FR" sz="900" dirty="0">
                <a:solidFill>
                  <a:prstClr val="black"/>
                </a:solidFill>
                <a:hlinkClick r:id="rId5"/>
              </a:rPr>
              <a:t>Profil Academia</a:t>
            </a:r>
            <a:endParaRPr lang="fr-FR" sz="900" dirty="0">
              <a:solidFill>
                <a:prstClr val="black"/>
              </a:solidFill>
            </a:endParaRPr>
          </a:p>
        </p:txBody>
      </p:sp>
    </p:spTree>
    <p:extLst>
      <p:ext uri="{BB962C8B-B14F-4D97-AF65-F5344CB8AC3E}">
        <p14:creationId xmlns:p14="http://schemas.microsoft.com/office/powerpoint/2010/main" val="26344578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prstClr val="white">
                    <a:lumMod val="65000"/>
                  </a:prstClr>
                </a:solidFill>
              </a:rPr>
              <a:t>Points d’attention</a:t>
            </a:r>
            <a:br>
              <a:rPr lang="fr-FR" dirty="0">
                <a:solidFill>
                  <a:prstClr val="white">
                    <a:lumMod val="65000"/>
                  </a:prstClr>
                </a:solidFill>
              </a:rPr>
            </a:br>
            <a:r>
              <a:rPr lang="fr-FR" sz="1400" dirty="0">
                <a:solidFill>
                  <a:prstClr val="white">
                    <a:lumMod val="65000"/>
                  </a:prstClr>
                </a:solidFill>
              </a:rPr>
              <a:t>-  </a:t>
            </a:r>
            <a:r>
              <a:rPr lang="fr-FR" sz="1400" dirty="0" smtClean="0">
                <a:solidFill>
                  <a:prstClr val="white">
                    <a:lumMod val="65000"/>
                  </a:prstClr>
                </a:solidFill>
              </a:rPr>
              <a:t>rationalisation</a:t>
            </a:r>
            <a:endParaRPr lang="fr-FR"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0868" y="1473667"/>
            <a:ext cx="7482263" cy="4215466"/>
          </a:xfrm>
          <a:prstGeom prst="rect">
            <a:avLst/>
          </a:prstGeom>
          <a:effectLst>
            <a:outerShdw blurRad="50800" dist="38100" dir="2700000" algn="tl" rotWithShape="0">
              <a:prstClr val="black">
                <a:alpha val="40000"/>
              </a:prstClr>
            </a:outerShdw>
          </a:effectLst>
        </p:spPr>
      </p:pic>
      <p:sp>
        <p:nvSpPr>
          <p:cNvPr id="6" name="Ellipse 5"/>
          <p:cNvSpPr/>
          <p:nvPr/>
        </p:nvSpPr>
        <p:spPr>
          <a:xfrm>
            <a:off x="4139952" y="3212976"/>
            <a:ext cx="432048" cy="28803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6386645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prstClr val="white">
                    <a:lumMod val="65000"/>
                  </a:prstClr>
                </a:solidFill>
              </a:rPr>
              <a:t>Points d’attention</a:t>
            </a:r>
            <a:br>
              <a:rPr lang="fr-FR" dirty="0">
                <a:solidFill>
                  <a:prstClr val="white">
                    <a:lumMod val="65000"/>
                  </a:prstClr>
                </a:solidFill>
              </a:rPr>
            </a:br>
            <a:r>
              <a:rPr lang="fr-FR" sz="1400" dirty="0">
                <a:solidFill>
                  <a:prstClr val="white">
                    <a:lumMod val="65000"/>
                  </a:prstClr>
                </a:solidFill>
              </a:rPr>
              <a:t>-  </a:t>
            </a:r>
            <a:r>
              <a:rPr lang="fr-FR" sz="1400" dirty="0" smtClean="0">
                <a:solidFill>
                  <a:prstClr val="white">
                    <a:lumMod val="65000"/>
                  </a:prstClr>
                </a:solidFill>
              </a:rPr>
              <a:t>expression personnelle</a:t>
            </a:r>
            <a:endParaRPr lang="fr-FR" sz="1400" dirty="0"/>
          </a:p>
        </p:txBody>
      </p:sp>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08931" y="1413356"/>
            <a:ext cx="3580772" cy="5112568"/>
          </a:xfrm>
          <a:prstGeom prst="rect">
            <a:avLst/>
          </a:prstGeom>
        </p:spPr>
      </p:pic>
      <p:sp>
        <p:nvSpPr>
          <p:cNvPr id="5" name="Rectangle 4"/>
          <p:cNvSpPr/>
          <p:nvPr/>
        </p:nvSpPr>
        <p:spPr>
          <a:xfrm>
            <a:off x="1390226" y="6525924"/>
            <a:ext cx="4572000" cy="215444"/>
          </a:xfrm>
          <a:prstGeom prst="rect">
            <a:avLst/>
          </a:prstGeom>
        </p:spPr>
        <p:txBody>
          <a:bodyPr>
            <a:spAutoFit/>
          </a:bodyPr>
          <a:lstStyle/>
          <a:p>
            <a:r>
              <a:rPr lang="fr-FR" sz="800" dirty="0" smtClean="0">
                <a:hlinkClick r:id="rId4"/>
              </a:rPr>
              <a:t>source</a:t>
            </a:r>
            <a:endParaRPr lang="fr-FR" sz="800" dirty="0"/>
          </a:p>
        </p:txBody>
      </p:sp>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60484" y="3969640"/>
            <a:ext cx="5325819" cy="145826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37597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p:txBody>
          <a:bodyPr>
            <a:normAutofit/>
          </a:bodyPr>
          <a:lstStyle/>
          <a:p>
            <a:pPr>
              <a:lnSpc>
                <a:spcPct val="150000"/>
              </a:lnSpc>
            </a:pPr>
            <a:r>
              <a:rPr lang="fr-FR" sz="2800" dirty="0">
                <a:solidFill>
                  <a:schemeClr val="bg1">
                    <a:lumMod val="65000"/>
                  </a:schemeClr>
                </a:solidFill>
              </a:rPr>
              <a:t>Repères</a:t>
            </a:r>
          </a:p>
          <a:p>
            <a:pPr>
              <a:lnSpc>
                <a:spcPct val="150000"/>
              </a:lnSpc>
            </a:pPr>
            <a:r>
              <a:rPr lang="fr-FR" sz="2800" dirty="0" smtClean="0">
                <a:solidFill>
                  <a:schemeClr val="bg1">
                    <a:lumMod val="65000"/>
                  </a:schemeClr>
                </a:solidFill>
              </a:rPr>
              <a:t>Présentation de quelques outils</a:t>
            </a:r>
          </a:p>
          <a:p>
            <a:pPr>
              <a:lnSpc>
                <a:spcPct val="150000"/>
              </a:lnSpc>
            </a:pPr>
            <a:r>
              <a:rPr lang="fr-FR" sz="2800" dirty="0" smtClean="0">
                <a:solidFill>
                  <a:schemeClr val="bg1">
                    <a:lumMod val="65000"/>
                  </a:schemeClr>
                </a:solidFill>
              </a:rPr>
              <a:t>Réseaux sociaux et visibilité du chercheur</a:t>
            </a:r>
          </a:p>
          <a:p>
            <a:pPr>
              <a:lnSpc>
                <a:spcPct val="150000"/>
              </a:lnSpc>
            </a:pPr>
            <a:r>
              <a:rPr lang="fr-FR" sz="2800" b="1" dirty="0" smtClean="0">
                <a:solidFill>
                  <a:schemeClr val="tx1"/>
                </a:solidFill>
              </a:rPr>
              <a:t>Publication </a:t>
            </a:r>
            <a:r>
              <a:rPr lang="fr-FR" sz="2800" b="1" dirty="0">
                <a:solidFill>
                  <a:schemeClr val="tx1"/>
                </a:solidFill>
              </a:rPr>
              <a:t>scientifique </a:t>
            </a:r>
            <a:r>
              <a:rPr lang="fr-FR" sz="2800" b="1" dirty="0" smtClean="0">
                <a:solidFill>
                  <a:schemeClr val="tx1"/>
                </a:solidFill>
              </a:rPr>
              <a:t>et réseaux sociaux</a:t>
            </a:r>
          </a:p>
          <a:p>
            <a:pPr>
              <a:lnSpc>
                <a:spcPct val="150000"/>
              </a:lnSpc>
            </a:pPr>
            <a:r>
              <a:rPr lang="fr-FR" sz="2800" dirty="0">
                <a:solidFill>
                  <a:schemeClr val="bg1">
                    <a:lumMod val="65000"/>
                  </a:schemeClr>
                </a:solidFill>
              </a:rPr>
              <a:t>Enjeux académiques présents et à venir</a:t>
            </a:r>
          </a:p>
          <a:p>
            <a:pPr>
              <a:lnSpc>
                <a:spcPct val="150000"/>
              </a:lnSpc>
            </a:pPr>
            <a:endParaRPr lang="fr-FR" sz="2800" b="1" dirty="0">
              <a:solidFill>
                <a:srgbClr val="0060A9"/>
              </a:solidFill>
            </a:endParaRPr>
          </a:p>
        </p:txBody>
      </p:sp>
    </p:spTree>
    <p:extLst>
      <p:ext uri="{BB962C8B-B14F-4D97-AF65-F5344CB8AC3E}">
        <p14:creationId xmlns:p14="http://schemas.microsoft.com/office/powerpoint/2010/main" val="441680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Des usages en évolution</a:t>
            </a:r>
            <a:endParaRPr lang="fr-FR" dirty="0"/>
          </a:p>
        </p:txBody>
      </p:sp>
      <p:sp>
        <p:nvSpPr>
          <p:cNvPr id="5" name="Rectangle 4"/>
          <p:cNvSpPr/>
          <p:nvPr/>
        </p:nvSpPr>
        <p:spPr>
          <a:xfrm>
            <a:off x="3524790" y="6453336"/>
            <a:ext cx="1971092" cy="272960"/>
          </a:xfrm>
          <a:prstGeom prst="rect">
            <a:avLst/>
          </a:prstGeom>
        </p:spPr>
        <p:txBody>
          <a:bodyPr wrap="square">
            <a:spAutoFit/>
          </a:bodyPr>
          <a:lstStyle/>
          <a:p>
            <a:pPr algn="ctr">
              <a:lnSpc>
                <a:spcPct val="150000"/>
              </a:lnSpc>
              <a:spcBef>
                <a:spcPct val="20000"/>
              </a:spcBef>
              <a:spcAft>
                <a:spcPts val="300"/>
              </a:spcAft>
            </a:pPr>
            <a:r>
              <a:rPr lang="fr-FR" sz="900" dirty="0">
                <a:latin typeface="+mj-lt"/>
                <a:cs typeface="Arial" panose="020B0604020202020204" pitchFamily="34" charset="0"/>
                <a:hlinkClick r:id="rId3"/>
              </a:rPr>
              <a:t>étude </a:t>
            </a:r>
            <a:r>
              <a:rPr lang="fr-FR" sz="900" dirty="0" smtClean="0">
                <a:latin typeface="+mj-lt"/>
                <a:cs typeface="Arial" panose="020B0604020202020204" pitchFamily="34" charset="0"/>
                <a:hlinkClick r:id="rId3"/>
              </a:rPr>
              <a:t>Springer Nature</a:t>
            </a:r>
            <a:r>
              <a:rPr lang="fr-FR" sz="900" dirty="0">
                <a:latin typeface="+mj-lt"/>
                <a:cs typeface="Arial" panose="020B0604020202020204" pitchFamily="34" charset="0"/>
                <a:hlinkClick r:id="rId3"/>
              </a:rPr>
              <a:t>, </a:t>
            </a:r>
            <a:r>
              <a:rPr lang="fr-FR" sz="900" dirty="0" smtClean="0">
                <a:latin typeface="+mj-lt"/>
                <a:cs typeface="Arial" panose="020B0604020202020204" pitchFamily="34" charset="0"/>
                <a:hlinkClick r:id="rId3"/>
              </a:rPr>
              <a:t>2017</a:t>
            </a:r>
            <a:endParaRPr lang="fr-FR" sz="900" dirty="0">
              <a:latin typeface="+mj-lt"/>
              <a:cs typeface="Arial" panose="020B0604020202020204" pitchFamily="34" charset="0"/>
            </a:endParaRPr>
          </a:p>
        </p:txBody>
      </p:sp>
      <p:pic>
        <p:nvPicPr>
          <p:cNvPr id="7" name="Imag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15716" y="1298221"/>
            <a:ext cx="5112568" cy="5174165"/>
          </a:xfrm>
          <a:prstGeom prst="rect">
            <a:avLst/>
          </a:prstGeom>
        </p:spPr>
      </p:pic>
      <p:sp>
        <p:nvSpPr>
          <p:cNvPr id="8" name="ZoneTexte 7"/>
          <p:cNvSpPr txBox="1">
            <a:spLocks noChangeArrowheads="1"/>
          </p:cNvSpPr>
          <p:nvPr/>
        </p:nvSpPr>
        <p:spPr bwMode="auto">
          <a:xfrm>
            <a:off x="7020073" y="3456030"/>
            <a:ext cx="576263" cy="460375"/>
          </a:xfrm>
          <a:prstGeom prst="rect">
            <a:avLst/>
          </a:prstGeom>
          <a:solidFill>
            <a:schemeClr val="tx1">
              <a:lumMod val="50000"/>
              <a:lumOff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2400" b="1">
                <a:solidFill>
                  <a:schemeClr val="bg1"/>
                </a:solidFill>
                <a:latin typeface="+mj-lt"/>
                <a:cs typeface="Arial" panose="020B0604020202020204" pitchFamily="34" charset="0"/>
              </a:rPr>
              <a:t>1</a:t>
            </a:r>
          </a:p>
        </p:txBody>
      </p:sp>
      <p:sp>
        <p:nvSpPr>
          <p:cNvPr id="9" name="ZoneTexte 8"/>
          <p:cNvSpPr txBox="1">
            <a:spLocks noChangeArrowheads="1"/>
          </p:cNvSpPr>
          <p:nvPr/>
        </p:nvSpPr>
        <p:spPr bwMode="auto">
          <a:xfrm>
            <a:off x="7092280" y="4869160"/>
            <a:ext cx="576262" cy="461962"/>
          </a:xfrm>
          <a:prstGeom prst="rect">
            <a:avLst/>
          </a:prstGeom>
          <a:solidFill>
            <a:schemeClr val="tx1">
              <a:lumMod val="50000"/>
              <a:lumOff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2400" b="1" dirty="0">
                <a:solidFill>
                  <a:schemeClr val="bg1"/>
                </a:solidFill>
                <a:latin typeface="+mj-lt"/>
                <a:cs typeface="Arial" panose="020B0604020202020204" pitchFamily="34" charset="0"/>
              </a:rPr>
              <a:t>2</a:t>
            </a:r>
          </a:p>
        </p:txBody>
      </p:sp>
      <p:sp>
        <p:nvSpPr>
          <p:cNvPr id="10" name="ZoneTexte 9"/>
          <p:cNvSpPr txBox="1">
            <a:spLocks noChangeArrowheads="1"/>
          </p:cNvSpPr>
          <p:nvPr/>
        </p:nvSpPr>
        <p:spPr bwMode="auto">
          <a:xfrm>
            <a:off x="2195578" y="5992961"/>
            <a:ext cx="574675" cy="460375"/>
          </a:xfrm>
          <a:prstGeom prst="rect">
            <a:avLst/>
          </a:prstGeom>
          <a:solidFill>
            <a:schemeClr val="tx1">
              <a:lumMod val="50000"/>
              <a:lumOff val="5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fr-FR" altLang="fr-FR" sz="2400" b="1" dirty="0">
                <a:solidFill>
                  <a:schemeClr val="bg1"/>
                </a:solidFill>
                <a:latin typeface="+mj-lt"/>
                <a:cs typeface="Arial" panose="020B0604020202020204" pitchFamily="34" charset="0"/>
              </a:rPr>
              <a:t>3</a:t>
            </a:r>
          </a:p>
        </p:txBody>
      </p:sp>
      <p:sp>
        <p:nvSpPr>
          <p:cNvPr id="11" name="Rectangle 10"/>
          <p:cNvSpPr/>
          <p:nvPr/>
        </p:nvSpPr>
        <p:spPr>
          <a:xfrm>
            <a:off x="5148064" y="1988840"/>
            <a:ext cx="864096" cy="360040"/>
          </a:xfrm>
          <a:prstGeom prst="rect">
            <a:avLst/>
          </a:prstGeom>
          <a:noFill/>
          <a:ln w="5715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546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48208" y="1340769"/>
            <a:ext cx="8647584" cy="4392488"/>
          </a:xfrm>
          <a:prstGeom prst="rect">
            <a:avLst/>
          </a:prstGeom>
        </p:spPr>
      </p:pic>
      <p:sp>
        <p:nvSpPr>
          <p:cNvPr id="7" name="Flèche droite 6"/>
          <p:cNvSpPr/>
          <p:nvPr/>
        </p:nvSpPr>
        <p:spPr>
          <a:xfrm rot="10800000">
            <a:off x="3191361" y="3545572"/>
            <a:ext cx="576064"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800000">
            <a:off x="8244408" y="3311105"/>
            <a:ext cx="586409"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479393" y="5858685"/>
            <a:ext cx="2185214" cy="230832"/>
          </a:xfrm>
          <a:prstGeom prst="rect">
            <a:avLst/>
          </a:prstGeom>
        </p:spPr>
        <p:txBody>
          <a:bodyPr wrap="none">
            <a:spAutoFit/>
          </a:bodyPr>
          <a:lstStyle/>
          <a:p>
            <a:r>
              <a:rPr lang="fr-FR" sz="900" dirty="0">
                <a:latin typeface="Trebuchet MS" panose="020B0603020202020204" pitchFamily="34" charset="0"/>
                <a:hlinkClick r:id="rId4"/>
              </a:rPr>
              <a:t>étude Université d’Utrecht, 2015-2016</a:t>
            </a:r>
            <a:endParaRPr lang="fr-FR" sz="900" dirty="0">
              <a:latin typeface="Trebuchet MS" panose="020B0603020202020204" pitchFamily="34" charset="0"/>
            </a:endParaRPr>
          </a:p>
        </p:txBody>
      </p:sp>
      <p:sp>
        <p:nvSpPr>
          <p:cNvPr id="11" name="Titre 1"/>
          <p:cNvSpPr>
            <a:spLocks noGrp="1"/>
          </p:cNvSpPr>
          <p:nvPr>
            <p:ph type="title"/>
          </p:nvPr>
        </p:nvSpPr>
        <p:spPr>
          <a:xfrm>
            <a:off x="395536" y="332656"/>
            <a:ext cx="8229600" cy="634082"/>
          </a:xfrm>
        </p:spPr>
        <p:txBody>
          <a:bodyPr/>
          <a:lstStyle/>
          <a:p>
            <a:r>
              <a:rPr lang="fr-FR" dirty="0" smtClean="0"/>
              <a:t>De nouvelles opportunités ?</a:t>
            </a:r>
            <a:br>
              <a:rPr lang="fr-FR" dirty="0" smtClean="0"/>
            </a:br>
            <a:r>
              <a:rPr lang="fr-FR" sz="1400" dirty="0" smtClean="0"/>
              <a:t>- accès à l’information</a:t>
            </a:r>
            <a:endParaRPr lang="fr-FR" sz="1400" dirty="0"/>
          </a:p>
        </p:txBody>
      </p:sp>
    </p:spTree>
    <p:extLst>
      <p:ext uri="{BB962C8B-B14F-4D97-AF65-F5344CB8AC3E}">
        <p14:creationId xmlns:p14="http://schemas.microsoft.com/office/powerpoint/2010/main" val="238069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2000" y="1450106"/>
            <a:ext cx="8640000" cy="4269767"/>
          </a:xfrm>
          <a:prstGeom prst="rect">
            <a:avLst/>
          </a:prstGeom>
        </p:spPr>
      </p:pic>
      <p:sp>
        <p:nvSpPr>
          <p:cNvPr id="7" name="Flèche droite 6"/>
          <p:cNvSpPr/>
          <p:nvPr/>
        </p:nvSpPr>
        <p:spPr>
          <a:xfrm rot="10800000">
            <a:off x="2987824" y="3516320"/>
            <a:ext cx="576064"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800000">
            <a:off x="8244408" y="3516320"/>
            <a:ext cx="586409"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479393" y="5817002"/>
            <a:ext cx="2231701" cy="230832"/>
          </a:xfrm>
          <a:prstGeom prst="rect">
            <a:avLst/>
          </a:prstGeom>
        </p:spPr>
        <p:txBody>
          <a:bodyPr wrap="none">
            <a:spAutoFit/>
          </a:bodyPr>
          <a:lstStyle/>
          <a:p>
            <a:r>
              <a:rPr lang="fr-FR" sz="900" dirty="0">
                <a:latin typeface="+mj-lt"/>
                <a:hlinkClick r:id="rId4"/>
              </a:rPr>
              <a:t>étude Université d’Utrecht, 2015-2016</a:t>
            </a:r>
            <a:endParaRPr lang="fr-FR" sz="900" dirty="0">
              <a:latin typeface="+mj-lt"/>
            </a:endParaRPr>
          </a:p>
        </p:txBody>
      </p:sp>
      <p:sp>
        <p:nvSpPr>
          <p:cNvPr id="11" name="Titre 1"/>
          <p:cNvSpPr>
            <a:spLocks noGrp="1"/>
          </p:cNvSpPr>
          <p:nvPr>
            <p:ph type="title"/>
          </p:nvPr>
        </p:nvSpPr>
        <p:spPr>
          <a:xfrm>
            <a:off x="395536" y="332656"/>
            <a:ext cx="8229600" cy="634082"/>
          </a:xfrm>
        </p:spPr>
        <p:txBody>
          <a:bodyPr/>
          <a:lstStyle/>
          <a:p>
            <a:r>
              <a:rPr lang="fr-FR" dirty="0" smtClean="0"/>
              <a:t>De nouvelles opportunités ?</a:t>
            </a:r>
            <a:br>
              <a:rPr lang="fr-FR" dirty="0" smtClean="0"/>
            </a:br>
            <a:r>
              <a:rPr lang="fr-FR" sz="1400" dirty="0" smtClean="0"/>
              <a:t>- </a:t>
            </a:r>
            <a:r>
              <a:rPr lang="fr-FR" sz="1400" dirty="0"/>
              <a:t>accès à l’information</a:t>
            </a:r>
          </a:p>
        </p:txBody>
      </p:sp>
    </p:spTree>
    <p:extLst>
      <p:ext uri="{BB962C8B-B14F-4D97-AF65-F5344CB8AC3E}">
        <p14:creationId xmlns:p14="http://schemas.microsoft.com/office/powerpoint/2010/main" val="3240245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De nouvelles opportunités ?</a:t>
            </a:r>
            <a:r>
              <a:rPr lang="fr-FR" dirty="0"/>
              <a:t/>
            </a:r>
            <a:br>
              <a:rPr lang="fr-FR" dirty="0"/>
            </a:br>
            <a:r>
              <a:rPr lang="fr-FR" sz="1400" dirty="0"/>
              <a:t>- </a:t>
            </a:r>
            <a:r>
              <a:rPr lang="fr-FR" sz="1400" dirty="0" smtClean="0"/>
              <a:t>projets</a:t>
            </a:r>
            <a:endParaRPr lang="fr-FR" sz="1400" dirty="0"/>
          </a:p>
        </p:txBody>
      </p:sp>
      <p:pic>
        <p:nvPicPr>
          <p:cNvPr id="8" name="Imag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2915" y="1196752"/>
            <a:ext cx="5159472" cy="5112568"/>
          </a:xfrm>
          <a:prstGeom prst="rect">
            <a:avLst/>
          </a:prstGeom>
        </p:spPr>
      </p:pic>
      <p:sp>
        <p:nvSpPr>
          <p:cNvPr id="9" name="Rectangle 8"/>
          <p:cNvSpPr/>
          <p:nvPr/>
        </p:nvSpPr>
        <p:spPr>
          <a:xfrm>
            <a:off x="323528" y="6284515"/>
            <a:ext cx="773832" cy="215444"/>
          </a:xfrm>
          <a:prstGeom prst="rect">
            <a:avLst/>
          </a:prstGeom>
        </p:spPr>
        <p:txBody>
          <a:bodyPr wrap="square">
            <a:spAutoFit/>
          </a:bodyPr>
          <a:lstStyle/>
          <a:p>
            <a:r>
              <a:rPr lang="fr-FR" sz="800" dirty="0" smtClean="0">
                <a:hlinkClick r:id="rId4"/>
              </a:rPr>
              <a:t>source</a:t>
            </a:r>
            <a:endParaRPr lang="fr-FR" sz="800" dirty="0"/>
          </a:p>
        </p:txBody>
      </p:sp>
      <p:pic>
        <p:nvPicPr>
          <p:cNvPr id="10" name="Imag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796136" y="1484784"/>
            <a:ext cx="3168352" cy="4566155"/>
          </a:xfrm>
          <a:prstGeom prst="rect">
            <a:avLst/>
          </a:prstGeom>
        </p:spPr>
      </p:pic>
      <p:sp>
        <p:nvSpPr>
          <p:cNvPr id="11" name="Rectangle 10"/>
          <p:cNvSpPr/>
          <p:nvPr/>
        </p:nvSpPr>
        <p:spPr>
          <a:xfrm>
            <a:off x="8571813" y="6021868"/>
            <a:ext cx="557808" cy="215444"/>
          </a:xfrm>
          <a:prstGeom prst="rect">
            <a:avLst/>
          </a:prstGeom>
        </p:spPr>
        <p:txBody>
          <a:bodyPr wrap="square">
            <a:spAutoFit/>
          </a:bodyPr>
          <a:lstStyle/>
          <a:p>
            <a:r>
              <a:rPr lang="fr-FR" sz="800" dirty="0" smtClean="0">
                <a:hlinkClick r:id="rId6"/>
              </a:rPr>
              <a:t>source</a:t>
            </a:r>
            <a:endParaRPr lang="fr-FR" sz="800" dirty="0"/>
          </a:p>
        </p:txBody>
      </p:sp>
    </p:spTree>
    <p:extLst>
      <p:ext uri="{BB962C8B-B14F-4D97-AF65-F5344CB8AC3E}">
        <p14:creationId xmlns:p14="http://schemas.microsoft.com/office/powerpoint/2010/main" val="23852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 nouvelles opportunités ?</a:t>
            </a:r>
            <a:br>
              <a:rPr lang="fr-FR" dirty="0" smtClean="0"/>
            </a:br>
            <a:r>
              <a:rPr lang="fr-FR" sz="1400" dirty="0" smtClean="0"/>
              <a:t>- </a:t>
            </a:r>
            <a:r>
              <a:rPr lang="fr-FR" sz="1400" i="1" dirty="0" err="1" smtClean="0"/>
              <a:t>reviews</a:t>
            </a:r>
            <a:endParaRPr lang="fr-FR" sz="1400" i="1" dirty="0"/>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628" y="1858734"/>
            <a:ext cx="7642743" cy="3140531"/>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876256" y="4999265"/>
            <a:ext cx="1656184" cy="230832"/>
          </a:xfrm>
          <a:prstGeom prst="rect">
            <a:avLst/>
          </a:prstGeom>
        </p:spPr>
        <p:txBody>
          <a:bodyPr wrap="square">
            <a:spAutoFit/>
          </a:bodyPr>
          <a:lstStyle/>
          <a:p>
            <a:r>
              <a:rPr lang="fr-FR" sz="900" dirty="0">
                <a:latin typeface="+mj-lt"/>
                <a:hlinkClick r:id="rId4"/>
              </a:rPr>
              <a:t>L. Clark, </a:t>
            </a:r>
            <a:r>
              <a:rPr lang="fr-FR" sz="900" dirty="0" err="1">
                <a:latin typeface="+mj-lt"/>
                <a:hlinkClick r:id="rId4"/>
              </a:rPr>
              <a:t>Wired</a:t>
            </a:r>
            <a:r>
              <a:rPr lang="fr-FR" sz="900" dirty="0">
                <a:latin typeface="+mj-lt"/>
                <a:hlinkClick r:id="rId4"/>
              </a:rPr>
              <a:t>, 14/03/2014</a:t>
            </a:r>
            <a:endParaRPr lang="fr-FR" sz="900" dirty="0">
              <a:latin typeface="+mj-lt"/>
            </a:endParaRPr>
          </a:p>
        </p:txBody>
      </p:sp>
    </p:spTree>
    <p:extLst>
      <p:ext uri="{BB962C8B-B14F-4D97-AF65-F5344CB8AC3E}">
        <p14:creationId xmlns:p14="http://schemas.microsoft.com/office/powerpoint/2010/main" val="3397144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a:t>
            </a:r>
          </a:p>
        </p:txBody>
      </p:sp>
      <p:sp>
        <p:nvSpPr>
          <p:cNvPr id="3" name="Espace réservé du contenu 2"/>
          <p:cNvSpPr>
            <a:spLocks noGrp="1"/>
          </p:cNvSpPr>
          <p:nvPr>
            <p:ph idx="1"/>
          </p:nvPr>
        </p:nvSpPr>
        <p:spPr/>
        <p:txBody>
          <a:bodyPr>
            <a:normAutofit/>
          </a:bodyPr>
          <a:lstStyle/>
          <a:p>
            <a:pPr>
              <a:lnSpc>
                <a:spcPct val="150000"/>
              </a:lnSpc>
            </a:pPr>
            <a:r>
              <a:rPr lang="fr-FR" sz="2800" b="1" dirty="0" smtClean="0">
                <a:solidFill>
                  <a:schemeClr val="tx1"/>
                </a:solidFill>
              </a:rPr>
              <a:t>Repères</a:t>
            </a:r>
          </a:p>
          <a:p>
            <a:pPr>
              <a:lnSpc>
                <a:spcPct val="150000"/>
              </a:lnSpc>
            </a:pPr>
            <a:r>
              <a:rPr lang="fr-FR" sz="2800" dirty="0" smtClean="0">
                <a:solidFill>
                  <a:schemeClr val="bg1">
                    <a:lumMod val="65000"/>
                  </a:schemeClr>
                </a:solidFill>
              </a:rPr>
              <a:t>Présentation de quelques outils</a:t>
            </a:r>
          </a:p>
          <a:p>
            <a:pPr>
              <a:lnSpc>
                <a:spcPct val="150000"/>
              </a:lnSpc>
            </a:pPr>
            <a:r>
              <a:rPr lang="fr-FR" sz="2800" dirty="0" smtClean="0">
                <a:solidFill>
                  <a:schemeClr val="bg1">
                    <a:lumMod val="65000"/>
                  </a:schemeClr>
                </a:solidFill>
              </a:rPr>
              <a:t>Réseaux sociaux et visibilité du chercheur</a:t>
            </a:r>
          </a:p>
          <a:p>
            <a:pPr>
              <a:lnSpc>
                <a:spcPct val="150000"/>
              </a:lnSpc>
            </a:pPr>
            <a:r>
              <a:rPr lang="fr-FR" sz="2800" dirty="0" smtClean="0">
                <a:solidFill>
                  <a:schemeClr val="bg1">
                    <a:lumMod val="65000"/>
                  </a:schemeClr>
                </a:solidFill>
              </a:rPr>
              <a:t>Publication </a:t>
            </a:r>
            <a:r>
              <a:rPr lang="fr-FR" sz="2800" dirty="0">
                <a:solidFill>
                  <a:schemeClr val="bg1">
                    <a:lumMod val="65000"/>
                  </a:schemeClr>
                </a:solidFill>
              </a:rPr>
              <a:t>scientifique </a:t>
            </a:r>
            <a:r>
              <a:rPr lang="fr-FR" sz="2800" dirty="0" smtClean="0">
                <a:solidFill>
                  <a:schemeClr val="bg1">
                    <a:lumMod val="65000"/>
                  </a:schemeClr>
                </a:solidFill>
              </a:rPr>
              <a:t>et réseaux sociaux</a:t>
            </a:r>
          </a:p>
          <a:p>
            <a:pPr>
              <a:lnSpc>
                <a:spcPct val="150000"/>
              </a:lnSpc>
            </a:pPr>
            <a:r>
              <a:rPr lang="fr-FR" sz="2800" dirty="0">
                <a:solidFill>
                  <a:schemeClr val="bg1">
                    <a:lumMod val="65000"/>
                  </a:schemeClr>
                </a:solidFill>
              </a:rPr>
              <a:t>Enjeux académiques présents et à venir</a:t>
            </a:r>
          </a:p>
          <a:p>
            <a:pPr>
              <a:lnSpc>
                <a:spcPct val="150000"/>
              </a:lnSpc>
            </a:pPr>
            <a:endParaRPr lang="fr-FR" sz="2800" dirty="0">
              <a:solidFill>
                <a:schemeClr val="bg1">
                  <a:lumMod val="65000"/>
                </a:schemeClr>
              </a:solidFill>
            </a:endParaRPr>
          </a:p>
        </p:txBody>
      </p:sp>
    </p:spTree>
    <p:extLst>
      <p:ext uri="{BB962C8B-B14F-4D97-AF65-F5344CB8AC3E}">
        <p14:creationId xmlns:p14="http://schemas.microsoft.com/office/powerpoint/2010/main" val="15711516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2000" y="1343688"/>
            <a:ext cx="8640000" cy="4345263"/>
          </a:xfrm>
          <a:prstGeom prst="rect">
            <a:avLst/>
          </a:prstGeom>
        </p:spPr>
      </p:pic>
      <p:sp>
        <p:nvSpPr>
          <p:cNvPr id="7" name="Flèche droite 6"/>
          <p:cNvSpPr/>
          <p:nvPr/>
        </p:nvSpPr>
        <p:spPr>
          <a:xfrm rot="10800000">
            <a:off x="4355976" y="3234945"/>
            <a:ext cx="576064"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7"/>
          <p:cNvSpPr/>
          <p:nvPr/>
        </p:nvSpPr>
        <p:spPr>
          <a:xfrm rot="10800000">
            <a:off x="7956376" y="3210899"/>
            <a:ext cx="586409" cy="234467"/>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3479393" y="5817002"/>
            <a:ext cx="2231701" cy="230832"/>
          </a:xfrm>
          <a:prstGeom prst="rect">
            <a:avLst/>
          </a:prstGeom>
        </p:spPr>
        <p:txBody>
          <a:bodyPr wrap="none">
            <a:spAutoFit/>
          </a:bodyPr>
          <a:lstStyle/>
          <a:p>
            <a:r>
              <a:rPr lang="fr-FR" sz="900" dirty="0" smtClean="0">
                <a:latin typeface="+mj-lt"/>
                <a:hlinkClick r:id="rId4"/>
              </a:rPr>
              <a:t>étude Université d’Utrecht, 2015-2016</a:t>
            </a:r>
            <a:endParaRPr lang="fr-FR" sz="900" dirty="0">
              <a:latin typeface="+mj-lt"/>
            </a:endParaRPr>
          </a:p>
        </p:txBody>
      </p:sp>
      <p:sp>
        <p:nvSpPr>
          <p:cNvPr id="11" name="Titre 1"/>
          <p:cNvSpPr>
            <a:spLocks noGrp="1"/>
          </p:cNvSpPr>
          <p:nvPr>
            <p:ph type="title"/>
          </p:nvPr>
        </p:nvSpPr>
        <p:spPr>
          <a:xfrm>
            <a:off x="395536" y="332656"/>
            <a:ext cx="8229600" cy="634082"/>
          </a:xfrm>
        </p:spPr>
        <p:txBody>
          <a:bodyPr/>
          <a:lstStyle/>
          <a:p>
            <a:r>
              <a:rPr lang="fr-FR" dirty="0" smtClean="0"/>
              <a:t>De nouvelles opportunités ?</a:t>
            </a:r>
            <a:br>
              <a:rPr lang="fr-FR" dirty="0" smtClean="0"/>
            </a:br>
            <a:r>
              <a:rPr lang="fr-FR" sz="1400" dirty="0" smtClean="0"/>
              <a:t>- dépôt</a:t>
            </a:r>
            <a:endParaRPr lang="fr-FR" sz="1400" dirty="0"/>
          </a:p>
        </p:txBody>
      </p:sp>
    </p:spTree>
    <p:extLst>
      <p:ext uri="{BB962C8B-B14F-4D97-AF65-F5344CB8AC3E}">
        <p14:creationId xmlns:p14="http://schemas.microsoft.com/office/powerpoint/2010/main" val="13350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Image 1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8657" y="1124744"/>
            <a:ext cx="6143897" cy="5190756"/>
          </a:xfrm>
          <a:prstGeom prst="rect">
            <a:avLst/>
          </a:prstGeom>
        </p:spPr>
      </p:pic>
      <p:sp>
        <p:nvSpPr>
          <p:cNvPr id="2" name="Titre 1"/>
          <p:cNvSpPr>
            <a:spLocks noGrp="1"/>
          </p:cNvSpPr>
          <p:nvPr>
            <p:ph type="title"/>
          </p:nvPr>
        </p:nvSpPr>
        <p:spPr/>
        <p:txBody>
          <a:bodyPr/>
          <a:lstStyle/>
          <a:p>
            <a:r>
              <a:rPr lang="fr-FR" dirty="0"/>
              <a:t>De nouvelles opportunités </a:t>
            </a:r>
            <a:r>
              <a:rPr lang="fr-FR" dirty="0" smtClean="0"/>
              <a:t>?</a:t>
            </a:r>
            <a:br>
              <a:rPr lang="fr-FR" dirty="0" smtClean="0"/>
            </a:br>
            <a:r>
              <a:rPr lang="fr-FR" sz="1400" dirty="0" smtClean="0"/>
              <a:t>- dépôt</a:t>
            </a:r>
            <a:endParaRPr lang="fr-FR" sz="1400" dirty="0"/>
          </a:p>
        </p:txBody>
      </p:sp>
      <p:sp>
        <p:nvSpPr>
          <p:cNvPr id="7" name="Rectangle 6"/>
          <p:cNvSpPr/>
          <p:nvPr/>
        </p:nvSpPr>
        <p:spPr>
          <a:xfrm>
            <a:off x="179512" y="6315500"/>
            <a:ext cx="4572000" cy="230832"/>
          </a:xfrm>
          <a:prstGeom prst="rect">
            <a:avLst/>
          </a:prstGeom>
        </p:spPr>
        <p:txBody>
          <a:bodyPr>
            <a:spAutoFit/>
          </a:bodyPr>
          <a:lstStyle/>
          <a:p>
            <a:r>
              <a:rPr lang="fr-FR" sz="900" i="1" dirty="0" err="1">
                <a:latin typeface="+mj-lt"/>
                <a:hlinkClick r:id="rId4"/>
              </a:rPr>
              <a:t>Ranking</a:t>
            </a:r>
            <a:r>
              <a:rPr lang="fr-FR" sz="900" i="1" dirty="0">
                <a:latin typeface="+mj-lt"/>
                <a:hlinkClick r:id="rId4"/>
              </a:rPr>
              <a:t> web of </a:t>
            </a:r>
            <a:r>
              <a:rPr lang="fr-FR" sz="900" i="1" dirty="0" err="1" smtClean="0">
                <a:latin typeface="+mj-lt"/>
                <a:hlinkClick r:id="rId4"/>
              </a:rPr>
              <a:t>repositories</a:t>
            </a:r>
            <a:r>
              <a:rPr lang="fr-FR" sz="900" i="1" dirty="0" smtClean="0">
                <a:latin typeface="+mj-lt"/>
                <a:hlinkClick r:id="rId4"/>
              </a:rPr>
              <a:t>, </a:t>
            </a:r>
            <a:r>
              <a:rPr lang="fr-FR" sz="900" dirty="0" smtClean="0">
                <a:latin typeface="+mj-lt"/>
                <a:hlinkClick r:id="rId4"/>
              </a:rPr>
              <a:t>07/2017</a:t>
            </a:r>
            <a:endParaRPr lang="fr-FR" sz="900" i="1" dirty="0">
              <a:latin typeface="+mj-lt"/>
            </a:endParaRPr>
          </a:p>
        </p:txBody>
      </p:sp>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47664" y="4187478"/>
            <a:ext cx="7416824" cy="165735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532440" y="5790456"/>
            <a:ext cx="576064" cy="230832"/>
          </a:xfrm>
          <a:prstGeom prst="rect">
            <a:avLst/>
          </a:prstGeom>
        </p:spPr>
        <p:txBody>
          <a:bodyPr wrap="square">
            <a:spAutoFit/>
          </a:bodyPr>
          <a:lstStyle/>
          <a:p>
            <a:r>
              <a:rPr lang="fr-FR" sz="900" dirty="0">
                <a:latin typeface="+mj-lt"/>
                <a:hlinkClick r:id="rId6"/>
              </a:rPr>
              <a:t>source</a:t>
            </a:r>
            <a:endParaRPr lang="fr-FR" sz="900" dirty="0">
              <a:latin typeface="+mj-lt"/>
            </a:endParaRPr>
          </a:p>
        </p:txBody>
      </p:sp>
      <p:sp>
        <p:nvSpPr>
          <p:cNvPr id="10" name="Ellipse 9"/>
          <p:cNvSpPr/>
          <p:nvPr/>
        </p:nvSpPr>
        <p:spPr>
          <a:xfrm>
            <a:off x="2051720" y="2852936"/>
            <a:ext cx="792088" cy="504056"/>
          </a:xfrm>
          <a:prstGeom prst="ellipse">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863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De nouvelles opportunités ?</a:t>
            </a:r>
            <a:br>
              <a:rPr lang="fr-FR" dirty="0"/>
            </a:br>
            <a:r>
              <a:rPr lang="fr-FR" sz="1400" dirty="0"/>
              <a:t>- dépôt</a:t>
            </a:r>
            <a:endParaRPr lang="fr-FR"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2844"/>
          <a:stretch/>
        </p:blipFill>
        <p:spPr>
          <a:xfrm>
            <a:off x="502762" y="4581128"/>
            <a:ext cx="8389718" cy="920446"/>
          </a:xfrm>
          <a:prstGeom prst="rect">
            <a:avLst/>
          </a:prstGeom>
          <a:effectLst>
            <a:outerShdw blurRad="50800" dist="38100" dir="5400000" algn="t" rotWithShape="0">
              <a:prstClr val="black">
                <a:alpha val="40000"/>
              </a:prst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62" y="2002567"/>
            <a:ext cx="3585881" cy="2151530"/>
          </a:xfrm>
          <a:prstGeom prst="rect">
            <a:avLst/>
          </a:prstGeom>
        </p:spPr>
      </p:pic>
      <p:sp>
        <p:nvSpPr>
          <p:cNvPr id="5" name="Rectangle 4"/>
          <p:cNvSpPr/>
          <p:nvPr/>
        </p:nvSpPr>
        <p:spPr>
          <a:xfrm>
            <a:off x="8398434" y="5541639"/>
            <a:ext cx="494046" cy="215444"/>
          </a:xfrm>
          <a:prstGeom prst="rect">
            <a:avLst/>
          </a:prstGeom>
        </p:spPr>
        <p:txBody>
          <a:bodyPr wrap="none">
            <a:spAutoFit/>
          </a:bodyPr>
          <a:lstStyle/>
          <a:p>
            <a:pPr marL="92075" indent="-92075">
              <a:defRPr/>
            </a:pPr>
            <a:r>
              <a:rPr lang="fr-FR" sz="800" dirty="0">
                <a:latin typeface="+mj-lt"/>
                <a:cs typeface="Arial" panose="020B0604020202020204" pitchFamily="34" charset="0"/>
                <a:hlinkClick r:id="rId5"/>
              </a:rPr>
              <a:t>source</a:t>
            </a:r>
            <a:endParaRPr lang="fr-FR" sz="800" dirty="0">
              <a:latin typeface="+mj-lt"/>
              <a:cs typeface="Arial" panose="020B0604020202020204" pitchFamily="34" charset="0"/>
            </a:endParaRPr>
          </a:p>
        </p:txBody>
      </p:sp>
    </p:spTree>
    <p:extLst>
      <p:ext uri="{BB962C8B-B14F-4D97-AF65-F5344CB8AC3E}">
        <p14:creationId xmlns:p14="http://schemas.microsoft.com/office/powerpoint/2010/main" val="25584105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de </a:t>
            </a:r>
            <a:r>
              <a:rPr lang="fr-FR" dirty="0" smtClean="0"/>
              <a:t>nouveaux </a:t>
            </a:r>
            <a:r>
              <a:rPr lang="fr-FR" dirty="0"/>
              <a:t>risques ?</a:t>
            </a:r>
            <a:br>
              <a:rPr lang="fr-FR" dirty="0"/>
            </a:br>
            <a:r>
              <a:rPr lang="fr-FR" sz="1400" dirty="0" smtClean="0"/>
              <a:t>- droit sur les données</a:t>
            </a:r>
            <a:endParaRPr lang="fr-FR" sz="1400" dirty="0"/>
          </a:p>
        </p:txBody>
      </p:sp>
      <p:sp>
        <p:nvSpPr>
          <p:cNvPr id="4" name="Rectangle 3"/>
          <p:cNvSpPr/>
          <p:nvPr/>
        </p:nvSpPr>
        <p:spPr>
          <a:xfrm>
            <a:off x="7644373" y="5331949"/>
            <a:ext cx="1109599" cy="230832"/>
          </a:xfrm>
          <a:prstGeom prst="rect">
            <a:avLst/>
          </a:prstGeom>
        </p:spPr>
        <p:txBody>
          <a:bodyPr wrap="none">
            <a:spAutoFit/>
          </a:bodyPr>
          <a:lstStyle/>
          <a:p>
            <a:r>
              <a:rPr lang="fr-FR" sz="900" dirty="0" smtClean="0">
                <a:latin typeface="+mj-lt"/>
                <a:cs typeface="Arial" panose="020B0604020202020204" pitchFamily="34" charset="0"/>
                <a:hlinkClick r:id="rId3"/>
              </a:rPr>
              <a:t>Academia, </a:t>
            </a:r>
            <a:r>
              <a:rPr lang="fr-FR" sz="900" i="1" dirty="0">
                <a:latin typeface="+mj-lt"/>
                <a:cs typeface="Arial" panose="020B0604020202020204" pitchFamily="34" charset="0"/>
                <a:hlinkClick r:id="rId3"/>
              </a:rPr>
              <a:t>T</a:t>
            </a:r>
            <a:r>
              <a:rPr lang="fr-FR" sz="900" i="1" dirty="0" smtClean="0">
                <a:latin typeface="+mj-lt"/>
                <a:cs typeface="Arial" panose="020B0604020202020204" pitchFamily="34" charset="0"/>
                <a:hlinkClick r:id="rId3"/>
              </a:rPr>
              <a:t>erms</a:t>
            </a:r>
            <a:endParaRPr lang="fr-FR" sz="900" i="1" dirty="0">
              <a:latin typeface="+mj-lt"/>
              <a:cs typeface="Arial" panose="020B0604020202020204" pitchFamily="34" charset="0"/>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53" y="1890421"/>
            <a:ext cx="2464000" cy="432000"/>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80098" y="2759100"/>
            <a:ext cx="7645038" cy="257284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925567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de </a:t>
            </a:r>
            <a:r>
              <a:rPr lang="fr-FR" dirty="0" smtClean="0"/>
              <a:t>nouveaux </a:t>
            </a:r>
            <a:r>
              <a:rPr lang="fr-FR" dirty="0"/>
              <a:t>risques ?</a:t>
            </a:r>
            <a:br>
              <a:rPr lang="fr-FR" dirty="0"/>
            </a:br>
            <a:r>
              <a:rPr lang="fr-FR" sz="1400" dirty="0" smtClean="0"/>
              <a:t>- droit des publications</a:t>
            </a:r>
            <a:endParaRPr lang="fr-FR" sz="1400" dirty="0"/>
          </a:p>
        </p:txBody>
      </p:sp>
      <p:sp>
        <p:nvSpPr>
          <p:cNvPr id="10" name="Ellipse 9"/>
          <p:cNvSpPr/>
          <p:nvPr/>
        </p:nvSpPr>
        <p:spPr>
          <a:xfrm>
            <a:off x="1751400" y="5949280"/>
            <a:ext cx="4212698" cy="576064"/>
          </a:xfrm>
          <a:prstGeom prst="ellipse">
            <a:avLst/>
          </a:prstGeom>
          <a:noFill/>
          <a:ln w="317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829552" y="1497522"/>
            <a:ext cx="5484896" cy="5027822"/>
          </a:xfrm>
          <a:prstGeom prst="rect">
            <a:avLst/>
          </a:prstGeom>
        </p:spPr>
      </p:pic>
      <p:sp>
        <p:nvSpPr>
          <p:cNvPr id="7" name="Ellipse 6"/>
          <p:cNvSpPr/>
          <p:nvPr/>
        </p:nvSpPr>
        <p:spPr>
          <a:xfrm>
            <a:off x="2123728" y="2636911"/>
            <a:ext cx="3600400" cy="504057"/>
          </a:xfrm>
          <a:prstGeom prst="ellipse">
            <a:avLst/>
          </a:prstGeom>
          <a:noFill/>
          <a:ln w="317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43779" y="4760558"/>
            <a:ext cx="389850" cy="923330"/>
          </a:xfrm>
          <a:prstGeom prst="rect">
            <a:avLst/>
          </a:prstGeom>
        </p:spPr>
        <p:txBody>
          <a:bodyPr wrap="none">
            <a:spAutoFit/>
          </a:bodyPr>
          <a:lstStyle/>
          <a:p>
            <a:r>
              <a:rPr lang="fr-FR" altLang="fr-FR" sz="5400" b="1" dirty="0" smtClean="0">
                <a:solidFill>
                  <a:srgbClr val="A6A6A6"/>
                </a:solidFill>
                <a:latin typeface="+mj-lt"/>
                <a:cs typeface="Arial" panose="020B0604020202020204" pitchFamily="34" charset="0"/>
              </a:rPr>
              <a:t>!</a:t>
            </a:r>
            <a:endParaRPr lang="fr-FR" sz="3600" b="1" dirty="0">
              <a:solidFill>
                <a:srgbClr val="A6A6A6"/>
              </a:solidFill>
              <a:latin typeface="+mj-lt"/>
              <a:cs typeface="Arial" panose="020B0604020202020204" pitchFamily="34" charset="0"/>
            </a:endParaRPr>
          </a:p>
        </p:txBody>
      </p:sp>
    </p:spTree>
    <p:extLst>
      <p:ext uri="{BB962C8B-B14F-4D97-AF65-F5344CB8AC3E}">
        <p14:creationId xmlns:p14="http://schemas.microsoft.com/office/powerpoint/2010/main" val="7016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de </a:t>
            </a:r>
            <a:r>
              <a:rPr lang="fr-FR" dirty="0" smtClean="0"/>
              <a:t>nouveaux </a:t>
            </a:r>
            <a:r>
              <a:rPr lang="fr-FR" dirty="0"/>
              <a:t>risques ?</a:t>
            </a:r>
            <a:br>
              <a:rPr lang="fr-FR" dirty="0"/>
            </a:br>
            <a:r>
              <a:rPr lang="fr-FR" sz="1400" dirty="0"/>
              <a:t>- droit des publications</a:t>
            </a:r>
          </a:p>
        </p:txBody>
      </p:sp>
      <p:sp>
        <p:nvSpPr>
          <p:cNvPr id="6" name="Rectangle 5"/>
          <p:cNvSpPr/>
          <p:nvPr/>
        </p:nvSpPr>
        <p:spPr>
          <a:xfrm>
            <a:off x="89405" y="4407694"/>
            <a:ext cx="1133872" cy="230832"/>
          </a:xfrm>
          <a:prstGeom prst="rect">
            <a:avLst/>
          </a:prstGeom>
        </p:spPr>
        <p:txBody>
          <a:bodyPr wrap="square">
            <a:spAutoFit/>
          </a:bodyPr>
          <a:lstStyle/>
          <a:p>
            <a:r>
              <a:rPr lang="fr-FR" sz="900" dirty="0" smtClean="0">
                <a:latin typeface="+mj-lt"/>
                <a:hlinkClick r:id="rId3"/>
              </a:rPr>
              <a:t>site</a:t>
            </a:r>
            <a:endParaRPr lang="fr-FR" sz="900" dirty="0">
              <a:latin typeface="+mj-lt"/>
            </a:endParaRP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517" t="-4"/>
          <a:stretch/>
        </p:blipFill>
        <p:spPr>
          <a:xfrm>
            <a:off x="121353" y="1124744"/>
            <a:ext cx="5530767" cy="3240360"/>
          </a:xfrm>
          <a:prstGeom prst="rect">
            <a:avLst/>
          </a:prstGeom>
        </p:spPr>
      </p:pic>
      <p:pic>
        <p:nvPicPr>
          <p:cNvPr id="5" name="Image 4"/>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5787631" y="1372766"/>
            <a:ext cx="3141199" cy="5157192"/>
          </a:xfrm>
          <a:prstGeom prst="rect">
            <a:avLst/>
          </a:prstGeom>
        </p:spPr>
      </p:pic>
    </p:spTree>
    <p:extLst>
      <p:ext uri="{BB962C8B-B14F-4D97-AF65-F5344CB8AC3E}">
        <p14:creationId xmlns:p14="http://schemas.microsoft.com/office/powerpoint/2010/main" val="13015247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Et de nouveaux risques ?</a:t>
            </a:r>
            <a:br>
              <a:rPr lang="fr-FR" dirty="0"/>
            </a:br>
            <a:r>
              <a:rPr lang="fr-FR" sz="1400" dirty="0"/>
              <a:t>- droit des publications</a:t>
            </a:r>
            <a:endParaRPr lang="fr-FR" dirty="0"/>
          </a:p>
        </p:txBody>
      </p:sp>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16454" y="1268760"/>
            <a:ext cx="3734693" cy="4396045"/>
          </a:xfrm>
          <a:prstGeom prst="rect">
            <a:avLst/>
          </a:prstGeom>
        </p:spPr>
      </p:pic>
      <p:sp>
        <p:nvSpPr>
          <p:cNvPr id="6" name="Rectangle 5"/>
          <p:cNvSpPr/>
          <p:nvPr/>
        </p:nvSpPr>
        <p:spPr>
          <a:xfrm>
            <a:off x="1998020" y="6587841"/>
            <a:ext cx="545718" cy="230832"/>
          </a:xfrm>
          <a:prstGeom prst="rect">
            <a:avLst/>
          </a:prstGeom>
        </p:spPr>
        <p:txBody>
          <a:bodyPr wrap="square">
            <a:spAutoFit/>
          </a:bodyPr>
          <a:lstStyle/>
          <a:p>
            <a:r>
              <a:rPr lang="fr-FR" sz="900" dirty="0" smtClean="0">
                <a:hlinkClick r:id="rId4"/>
              </a:rPr>
              <a:t>source</a:t>
            </a:r>
            <a:endParaRPr lang="fr-FR" sz="900" dirty="0"/>
          </a:p>
        </p:txBody>
      </p:sp>
      <p:sp>
        <p:nvSpPr>
          <p:cNvPr id="7" name="Rectangle 6"/>
          <p:cNvSpPr/>
          <p:nvPr/>
        </p:nvSpPr>
        <p:spPr>
          <a:xfrm>
            <a:off x="8532440" y="5646440"/>
            <a:ext cx="705336" cy="230832"/>
          </a:xfrm>
          <a:prstGeom prst="rect">
            <a:avLst/>
          </a:prstGeom>
        </p:spPr>
        <p:txBody>
          <a:bodyPr wrap="square">
            <a:spAutoFit/>
          </a:bodyPr>
          <a:lstStyle/>
          <a:p>
            <a:r>
              <a:rPr lang="fr-FR" sz="900" dirty="0" smtClean="0">
                <a:hlinkClick r:id="rId5"/>
              </a:rPr>
              <a:t>source</a:t>
            </a:r>
            <a:endParaRPr lang="fr-FR" sz="900" dirty="0"/>
          </a:p>
        </p:txBody>
      </p:sp>
      <p:pic>
        <p:nvPicPr>
          <p:cNvPr id="9" name="Imag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19562" y="1124791"/>
            <a:ext cx="4225963" cy="2951959"/>
          </a:xfrm>
          <a:prstGeom prst="rect">
            <a:avLst/>
          </a:prstGeom>
        </p:spPr>
      </p:pic>
      <p:sp>
        <p:nvSpPr>
          <p:cNvPr id="10" name="Rectangle 9"/>
          <p:cNvSpPr/>
          <p:nvPr/>
        </p:nvSpPr>
        <p:spPr>
          <a:xfrm>
            <a:off x="257738" y="4090946"/>
            <a:ext cx="4572000" cy="230832"/>
          </a:xfrm>
          <a:prstGeom prst="rect">
            <a:avLst/>
          </a:prstGeom>
        </p:spPr>
        <p:txBody>
          <a:bodyPr>
            <a:spAutoFit/>
          </a:bodyPr>
          <a:lstStyle/>
          <a:p>
            <a:r>
              <a:rPr lang="fr-FR" sz="900" dirty="0" smtClean="0">
                <a:hlinkClick r:id="rId7"/>
              </a:rPr>
              <a:t>source</a:t>
            </a:r>
            <a:endParaRPr lang="fr-FR" sz="900" dirty="0"/>
          </a:p>
        </p:txBody>
      </p:sp>
      <p:pic>
        <p:nvPicPr>
          <p:cNvPr id="3" name="Image 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83768" y="2340920"/>
            <a:ext cx="3252237" cy="448726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41351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re 1"/>
          <p:cNvSpPr txBox="1">
            <a:spLocks/>
          </p:cNvSpPr>
          <p:nvPr/>
        </p:nvSpPr>
        <p:spPr>
          <a:xfrm>
            <a:off x="70148" y="1671799"/>
            <a:ext cx="8229600" cy="634082"/>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endParaRPr lang="fr-FR" sz="1400" dirty="0"/>
          </a:p>
        </p:txBody>
      </p:sp>
      <p:sp>
        <p:nvSpPr>
          <p:cNvPr id="11" name="Titre 10"/>
          <p:cNvSpPr>
            <a:spLocks noGrp="1"/>
          </p:cNvSpPr>
          <p:nvPr>
            <p:ph type="title"/>
          </p:nvPr>
        </p:nvSpPr>
        <p:spPr/>
        <p:txBody>
          <a:bodyPr/>
          <a:lstStyle/>
          <a:p>
            <a:r>
              <a:rPr lang="fr-FR" dirty="0"/>
              <a:t>Et de nouveaux risques ?</a:t>
            </a:r>
            <a:br>
              <a:rPr lang="fr-FR" dirty="0"/>
            </a:br>
            <a:r>
              <a:rPr lang="fr-FR" sz="1400" dirty="0"/>
              <a:t>- droit des </a:t>
            </a:r>
            <a:r>
              <a:rPr lang="fr-FR" sz="1400" dirty="0" smtClean="0"/>
              <a:t>publications</a:t>
            </a:r>
            <a:endParaRPr lang="fr-FR" sz="1800" dirty="0"/>
          </a:p>
        </p:txBody>
      </p:sp>
      <p:sp>
        <p:nvSpPr>
          <p:cNvPr id="13" name="Rectangle 12"/>
          <p:cNvSpPr/>
          <p:nvPr/>
        </p:nvSpPr>
        <p:spPr>
          <a:xfrm>
            <a:off x="305272" y="1412776"/>
            <a:ext cx="8587208" cy="5124480"/>
          </a:xfrm>
          <a:prstGeom prst="rect">
            <a:avLst/>
          </a:prstGeom>
        </p:spPr>
        <p:txBody>
          <a:bodyPr wrap="square">
            <a:spAutoFit/>
          </a:bodyPr>
          <a:lstStyle/>
          <a:p>
            <a:r>
              <a:rPr lang="fr-FR" b="1" dirty="0">
                <a:solidFill>
                  <a:srgbClr val="A5A4A6"/>
                </a:solidFill>
                <a:hlinkClick r:id="rId3"/>
              </a:rPr>
              <a:t>Loi n°2016-1321 du 7 octobre 2016 pour une République numérique</a:t>
            </a:r>
            <a:endParaRPr lang="fr-FR" b="1" dirty="0">
              <a:solidFill>
                <a:srgbClr val="A5A4A6"/>
              </a:solidFill>
            </a:endParaRPr>
          </a:p>
          <a:p>
            <a:endParaRPr lang="fr-FR" dirty="0">
              <a:solidFill>
                <a:schemeClr val="bg1"/>
              </a:solidFill>
            </a:endParaRPr>
          </a:p>
          <a:p>
            <a:pPr>
              <a:spcBef>
                <a:spcPts val="600"/>
              </a:spcBef>
              <a:spcAft>
                <a:spcPts val="300"/>
              </a:spcAft>
            </a:pPr>
            <a:r>
              <a:rPr lang="fr-FR" sz="1600" dirty="0" smtClean="0">
                <a:solidFill>
                  <a:schemeClr val="bg1"/>
                </a:solidFill>
              </a:rPr>
              <a:t>Chapitre </a:t>
            </a:r>
            <a:r>
              <a:rPr lang="fr-FR" sz="1600" dirty="0">
                <a:solidFill>
                  <a:schemeClr val="bg1"/>
                </a:solidFill>
              </a:rPr>
              <a:t>II : Economie du savoir </a:t>
            </a:r>
          </a:p>
          <a:p>
            <a:pPr>
              <a:spcBef>
                <a:spcPts val="600"/>
              </a:spcBef>
              <a:spcAft>
                <a:spcPts val="300"/>
              </a:spcAft>
            </a:pPr>
            <a:r>
              <a:rPr lang="fr-FR" sz="1600" dirty="0">
                <a:solidFill>
                  <a:schemeClr val="bg1"/>
                </a:solidFill>
              </a:rPr>
              <a:t>Article </a:t>
            </a:r>
            <a:r>
              <a:rPr lang="fr-FR" sz="1600" dirty="0" smtClean="0">
                <a:solidFill>
                  <a:schemeClr val="bg1"/>
                </a:solidFill>
              </a:rPr>
              <a:t>30</a:t>
            </a:r>
          </a:p>
          <a:p>
            <a:pPr>
              <a:spcBef>
                <a:spcPts val="600"/>
              </a:spcBef>
              <a:spcAft>
                <a:spcPts val="300"/>
              </a:spcAft>
            </a:pPr>
            <a:r>
              <a:rPr lang="fr-FR" sz="1600" dirty="0" smtClean="0">
                <a:solidFill>
                  <a:schemeClr val="bg1"/>
                </a:solidFill>
              </a:rPr>
              <a:t>« </a:t>
            </a:r>
            <a:r>
              <a:rPr lang="fr-FR" sz="1600" dirty="0">
                <a:solidFill>
                  <a:schemeClr val="bg1"/>
                </a:solidFill>
              </a:rPr>
              <a:t>Art. L. 533-4.-I.-</a:t>
            </a:r>
            <a:r>
              <a:rPr lang="fr-FR" sz="1600" dirty="0" smtClean="0">
                <a:solidFill>
                  <a:schemeClr val="bg1"/>
                </a:solidFill>
              </a:rPr>
              <a:t>Lorsqu’un </a:t>
            </a:r>
            <a:r>
              <a:rPr lang="fr-FR" sz="1600" dirty="0">
                <a:solidFill>
                  <a:schemeClr val="bg1"/>
                </a:solidFill>
              </a:rPr>
              <a:t>écrit scientifique issu </a:t>
            </a:r>
            <a:r>
              <a:rPr lang="fr-FR" sz="1600" dirty="0" smtClean="0">
                <a:solidFill>
                  <a:schemeClr val="bg1"/>
                </a:solidFill>
              </a:rPr>
              <a:t>d’une </a:t>
            </a:r>
            <a:r>
              <a:rPr lang="fr-FR" sz="1600" dirty="0">
                <a:solidFill>
                  <a:schemeClr val="bg1"/>
                </a:solidFill>
              </a:rPr>
              <a:t>activité de recherche financée </a:t>
            </a:r>
            <a:r>
              <a:rPr lang="fr-FR" sz="1600" dirty="0" smtClean="0">
                <a:solidFill>
                  <a:schemeClr val="bg1"/>
                </a:solidFill>
              </a:rPr>
              <a:t/>
            </a:r>
            <a:br>
              <a:rPr lang="fr-FR" sz="1600" dirty="0" smtClean="0">
                <a:solidFill>
                  <a:schemeClr val="bg1"/>
                </a:solidFill>
              </a:rPr>
            </a:br>
            <a:r>
              <a:rPr lang="fr-FR" sz="1600" dirty="0" smtClean="0">
                <a:solidFill>
                  <a:schemeClr val="bg1"/>
                </a:solidFill>
              </a:rPr>
              <a:t>au </a:t>
            </a:r>
            <a:r>
              <a:rPr lang="fr-FR" sz="1600" dirty="0">
                <a:solidFill>
                  <a:schemeClr val="bg1"/>
                </a:solidFill>
              </a:rPr>
              <a:t>moins pour moitié par des dotations de </a:t>
            </a:r>
            <a:r>
              <a:rPr lang="fr-FR" sz="1600" dirty="0" smtClean="0">
                <a:solidFill>
                  <a:schemeClr val="bg1"/>
                </a:solidFill>
              </a:rPr>
              <a:t>l’Etat</a:t>
            </a:r>
            <a:r>
              <a:rPr lang="fr-FR" sz="1600" dirty="0">
                <a:solidFill>
                  <a:schemeClr val="bg1"/>
                </a:solidFill>
              </a:rPr>
              <a:t>, des collectivités territoriales ou </a:t>
            </a:r>
            <a:r>
              <a:rPr lang="fr-FR" sz="1600" dirty="0" smtClean="0">
                <a:solidFill>
                  <a:schemeClr val="bg1"/>
                </a:solidFill>
              </a:rPr>
              <a:t/>
            </a:r>
            <a:br>
              <a:rPr lang="fr-FR" sz="1600" dirty="0" smtClean="0">
                <a:solidFill>
                  <a:schemeClr val="bg1"/>
                </a:solidFill>
              </a:rPr>
            </a:br>
            <a:r>
              <a:rPr lang="fr-FR" sz="1600" dirty="0" smtClean="0">
                <a:solidFill>
                  <a:schemeClr val="bg1"/>
                </a:solidFill>
              </a:rPr>
              <a:t>des </a:t>
            </a:r>
            <a:r>
              <a:rPr lang="fr-FR" sz="1600" dirty="0">
                <a:solidFill>
                  <a:schemeClr val="bg1"/>
                </a:solidFill>
              </a:rPr>
              <a:t>établissements publics, par des subventions </a:t>
            </a:r>
            <a:r>
              <a:rPr lang="fr-FR" sz="1600" dirty="0" smtClean="0">
                <a:solidFill>
                  <a:schemeClr val="bg1"/>
                </a:solidFill>
              </a:rPr>
              <a:t>d’agences </a:t>
            </a:r>
            <a:r>
              <a:rPr lang="fr-FR" sz="1600" dirty="0">
                <a:solidFill>
                  <a:schemeClr val="bg1"/>
                </a:solidFill>
              </a:rPr>
              <a:t>de financement nationales ou par des fonds de </a:t>
            </a:r>
            <a:r>
              <a:rPr lang="fr-FR" sz="1600" dirty="0" smtClean="0">
                <a:solidFill>
                  <a:schemeClr val="bg1"/>
                </a:solidFill>
              </a:rPr>
              <a:t>l’Union </a:t>
            </a:r>
            <a:r>
              <a:rPr lang="fr-FR" sz="1600" dirty="0">
                <a:solidFill>
                  <a:schemeClr val="bg1"/>
                </a:solidFill>
              </a:rPr>
              <a:t>européenne est publié dans un périodique paraissant au moins une fois par an, son auteur dispose, même après avoir accordé des droits exclusifs à </a:t>
            </a:r>
            <a:r>
              <a:rPr lang="fr-FR" sz="1600" dirty="0" smtClean="0">
                <a:solidFill>
                  <a:schemeClr val="bg1"/>
                </a:solidFill>
              </a:rPr>
              <a:t/>
            </a:r>
            <a:br>
              <a:rPr lang="fr-FR" sz="1600" dirty="0" smtClean="0">
                <a:solidFill>
                  <a:schemeClr val="bg1"/>
                </a:solidFill>
              </a:rPr>
            </a:br>
            <a:r>
              <a:rPr lang="fr-FR" sz="1600" dirty="0" smtClean="0">
                <a:solidFill>
                  <a:schemeClr val="bg1"/>
                </a:solidFill>
              </a:rPr>
              <a:t>un </a:t>
            </a:r>
            <a:r>
              <a:rPr lang="fr-FR" sz="1600" dirty="0">
                <a:solidFill>
                  <a:schemeClr val="bg1"/>
                </a:solidFill>
              </a:rPr>
              <a:t>éditeur, du droit de mettre à disposition gratuitement dans un format ouvert, </a:t>
            </a:r>
            <a:br>
              <a:rPr lang="fr-FR" sz="1600" dirty="0">
                <a:solidFill>
                  <a:schemeClr val="bg1"/>
                </a:solidFill>
              </a:rPr>
            </a:br>
            <a:r>
              <a:rPr lang="fr-FR" sz="1600" dirty="0" smtClean="0">
                <a:solidFill>
                  <a:schemeClr val="bg1"/>
                </a:solidFill>
              </a:rPr>
              <a:t>par </a:t>
            </a:r>
            <a:r>
              <a:rPr lang="fr-FR" sz="1600" dirty="0">
                <a:solidFill>
                  <a:schemeClr val="bg1"/>
                </a:solidFill>
              </a:rPr>
              <a:t>voie numérique, sous réserve de </a:t>
            </a:r>
            <a:r>
              <a:rPr lang="fr-FR" sz="1600" dirty="0" smtClean="0">
                <a:solidFill>
                  <a:schemeClr val="bg1"/>
                </a:solidFill>
              </a:rPr>
              <a:t>l’accord </a:t>
            </a:r>
            <a:r>
              <a:rPr lang="fr-FR" sz="1600" dirty="0">
                <a:solidFill>
                  <a:schemeClr val="bg1"/>
                </a:solidFill>
              </a:rPr>
              <a:t>des éventuels coauteurs, la version finale </a:t>
            </a:r>
            <a:r>
              <a:rPr lang="fr-FR" sz="1600" dirty="0" smtClean="0">
                <a:solidFill>
                  <a:schemeClr val="bg1"/>
                </a:solidFill>
              </a:rPr>
              <a:t/>
            </a:r>
            <a:br>
              <a:rPr lang="fr-FR" sz="1600" dirty="0" smtClean="0">
                <a:solidFill>
                  <a:schemeClr val="bg1"/>
                </a:solidFill>
              </a:rPr>
            </a:br>
            <a:r>
              <a:rPr lang="fr-FR" sz="1600" dirty="0" smtClean="0">
                <a:solidFill>
                  <a:schemeClr val="bg1"/>
                </a:solidFill>
              </a:rPr>
              <a:t>de </a:t>
            </a:r>
            <a:r>
              <a:rPr lang="fr-FR" sz="1600" dirty="0">
                <a:solidFill>
                  <a:schemeClr val="bg1"/>
                </a:solidFill>
              </a:rPr>
              <a:t>son manuscrit acceptée pour publication, dès lors que </a:t>
            </a:r>
            <a:r>
              <a:rPr lang="fr-FR" sz="1600" dirty="0" smtClean="0">
                <a:solidFill>
                  <a:schemeClr val="bg1"/>
                </a:solidFill>
              </a:rPr>
              <a:t>l’éditeur </a:t>
            </a:r>
            <a:r>
              <a:rPr lang="fr-FR" sz="1600" dirty="0">
                <a:solidFill>
                  <a:schemeClr val="bg1"/>
                </a:solidFill>
              </a:rPr>
              <a:t>met lui-même celle-ci gratuitement à disposition par voie numérique ou, à défaut, à </a:t>
            </a:r>
            <a:r>
              <a:rPr lang="fr-FR" sz="1600" dirty="0" smtClean="0">
                <a:solidFill>
                  <a:schemeClr val="bg1"/>
                </a:solidFill>
              </a:rPr>
              <a:t>l’expiration d’un </a:t>
            </a:r>
            <a:r>
              <a:rPr lang="fr-FR" sz="1600" dirty="0">
                <a:solidFill>
                  <a:schemeClr val="bg1"/>
                </a:solidFill>
              </a:rPr>
              <a:t>délai courant à compter de la date de la première publication. Ce délai est au maximum de </a:t>
            </a:r>
            <a:r>
              <a:rPr lang="fr-FR" sz="1600" dirty="0" smtClean="0">
                <a:solidFill>
                  <a:schemeClr val="bg1"/>
                </a:solidFill>
              </a:rPr>
              <a:t/>
            </a:r>
            <a:br>
              <a:rPr lang="fr-FR" sz="1600" dirty="0" smtClean="0">
                <a:solidFill>
                  <a:schemeClr val="bg1"/>
                </a:solidFill>
              </a:rPr>
            </a:br>
            <a:r>
              <a:rPr lang="fr-FR" sz="1600" dirty="0" smtClean="0">
                <a:solidFill>
                  <a:schemeClr val="bg1"/>
                </a:solidFill>
              </a:rPr>
              <a:t>six </a:t>
            </a:r>
            <a:r>
              <a:rPr lang="fr-FR" sz="1600" dirty="0">
                <a:solidFill>
                  <a:schemeClr val="bg1"/>
                </a:solidFill>
              </a:rPr>
              <a:t>mois pour une publication dans le domaine des sciences, de la technique et de la médecine et de douze mois dans celui des sciences humaines et sociales</a:t>
            </a:r>
            <a:r>
              <a:rPr lang="fr-FR" sz="1600" dirty="0" smtClean="0">
                <a:solidFill>
                  <a:schemeClr val="bg1"/>
                </a:solidFill>
              </a:rPr>
              <a:t>.</a:t>
            </a:r>
          </a:p>
          <a:p>
            <a:pPr>
              <a:spcBef>
                <a:spcPts val="600"/>
              </a:spcBef>
              <a:spcAft>
                <a:spcPts val="300"/>
              </a:spcAft>
            </a:pPr>
            <a:r>
              <a:rPr lang="fr-FR" sz="1600" dirty="0" smtClean="0">
                <a:solidFill>
                  <a:schemeClr val="bg1"/>
                </a:solidFill>
              </a:rPr>
              <a:t>« </a:t>
            </a:r>
            <a:r>
              <a:rPr lang="fr-FR" sz="1600" dirty="0">
                <a:solidFill>
                  <a:schemeClr val="bg1"/>
                </a:solidFill>
              </a:rPr>
              <a:t>La version mise à disposition en application du premier alinéa ne peut faire </a:t>
            </a:r>
            <a:r>
              <a:rPr lang="fr-FR" sz="1600" dirty="0" smtClean="0">
                <a:solidFill>
                  <a:schemeClr val="bg1"/>
                </a:solidFill>
              </a:rPr>
              <a:t>l’objet d’une </a:t>
            </a:r>
            <a:r>
              <a:rPr lang="fr-FR" sz="1600" dirty="0">
                <a:solidFill>
                  <a:schemeClr val="bg1"/>
                </a:solidFill>
              </a:rPr>
              <a:t>exploitation dans le cadre </a:t>
            </a:r>
            <a:r>
              <a:rPr lang="fr-FR" sz="1600" dirty="0" smtClean="0">
                <a:solidFill>
                  <a:schemeClr val="bg1"/>
                </a:solidFill>
              </a:rPr>
              <a:t>d’une </a:t>
            </a:r>
            <a:r>
              <a:rPr lang="fr-FR" sz="1600" dirty="0">
                <a:solidFill>
                  <a:schemeClr val="bg1"/>
                </a:solidFill>
              </a:rPr>
              <a:t>activité </a:t>
            </a:r>
            <a:r>
              <a:rPr lang="fr-FR" sz="1600" dirty="0" smtClean="0">
                <a:solidFill>
                  <a:schemeClr val="bg1"/>
                </a:solidFill>
              </a:rPr>
              <a:t>d’édition </a:t>
            </a:r>
            <a:r>
              <a:rPr lang="fr-FR" sz="1600" dirty="0">
                <a:solidFill>
                  <a:schemeClr val="bg1"/>
                </a:solidFill>
              </a:rPr>
              <a:t>à caractère </a:t>
            </a:r>
            <a:r>
              <a:rPr lang="fr-FR" sz="1600" dirty="0" smtClean="0">
                <a:solidFill>
                  <a:schemeClr val="bg1"/>
                </a:solidFill>
              </a:rPr>
              <a:t>commercial ». </a:t>
            </a:r>
            <a:endParaRPr lang="fr-FR" sz="1600" dirty="0">
              <a:solidFill>
                <a:schemeClr val="bg1"/>
              </a:solidFill>
            </a:endParaRPr>
          </a:p>
        </p:txBody>
      </p:sp>
      <p:sp>
        <p:nvSpPr>
          <p:cNvPr id="15" name="Étoile à 5 branches 14"/>
          <p:cNvSpPr/>
          <p:nvPr/>
        </p:nvSpPr>
        <p:spPr>
          <a:xfrm>
            <a:off x="8534028" y="5877272"/>
            <a:ext cx="502468" cy="432048"/>
          </a:xfrm>
          <a:prstGeom prst="star5">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Étoile à 5 branches 5"/>
          <p:cNvSpPr/>
          <p:nvPr/>
        </p:nvSpPr>
        <p:spPr>
          <a:xfrm>
            <a:off x="8534028" y="3861048"/>
            <a:ext cx="502468" cy="432048"/>
          </a:xfrm>
          <a:prstGeom prst="star5">
            <a:avLst/>
          </a:prstGeom>
          <a:solidFill>
            <a:srgbClr val="A6A6A6"/>
          </a:solid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900993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FR" dirty="0"/>
              <a:t>Et de nouveaux risques ?</a:t>
            </a:r>
            <a:br>
              <a:rPr lang="fr-FR" dirty="0"/>
            </a:br>
            <a:r>
              <a:rPr lang="fr-FR" sz="1400" dirty="0"/>
              <a:t>- réseaux et éditeurs</a:t>
            </a:r>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53769" y="2848506"/>
            <a:ext cx="7971367" cy="1795940"/>
          </a:xfrm>
          <a:prstGeom prst="rect">
            <a:avLst/>
          </a:prstGeom>
        </p:spPr>
      </p:pic>
      <p:sp>
        <p:nvSpPr>
          <p:cNvPr id="10" name="Rectangle 9"/>
          <p:cNvSpPr/>
          <p:nvPr/>
        </p:nvSpPr>
        <p:spPr>
          <a:xfrm>
            <a:off x="539552" y="4637338"/>
            <a:ext cx="487634" cy="215444"/>
          </a:xfrm>
          <a:prstGeom prst="rect">
            <a:avLst/>
          </a:prstGeom>
        </p:spPr>
        <p:txBody>
          <a:bodyPr wrap="none">
            <a:spAutoFit/>
          </a:bodyPr>
          <a:lstStyle/>
          <a:p>
            <a:r>
              <a:rPr lang="en-US" sz="800" u="sng" dirty="0" smtClean="0">
                <a:hlinkClick r:id="rId4"/>
              </a:rPr>
              <a:t>source</a:t>
            </a:r>
            <a:endParaRPr lang="fr-FR" sz="800" dirty="0"/>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2207899"/>
            <a:ext cx="2464000" cy="432000"/>
          </a:xfrm>
          <a:prstGeom prst="rect">
            <a:avLst/>
          </a:prstGeom>
        </p:spPr>
      </p:pic>
    </p:spTree>
    <p:extLst>
      <p:ext uri="{BB962C8B-B14F-4D97-AF65-F5344CB8AC3E}">
        <p14:creationId xmlns:p14="http://schemas.microsoft.com/office/powerpoint/2010/main" val="3911668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de </a:t>
            </a:r>
            <a:r>
              <a:rPr lang="fr-FR" dirty="0" smtClean="0"/>
              <a:t>nouveaux </a:t>
            </a:r>
            <a:r>
              <a:rPr lang="fr-FR" dirty="0"/>
              <a:t>risques </a:t>
            </a:r>
            <a:r>
              <a:rPr lang="fr-FR" dirty="0" smtClean="0"/>
              <a:t>?</a:t>
            </a:r>
            <a:br>
              <a:rPr lang="fr-FR" dirty="0" smtClean="0"/>
            </a:br>
            <a:r>
              <a:rPr lang="fr-FR" sz="1400" dirty="0" smtClean="0"/>
              <a:t>- réseaux et éditeurs</a:t>
            </a:r>
            <a:endParaRPr lang="fr-FR" sz="1400" dirty="0"/>
          </a:p>
        </p:txBody>
      </p:sp>
      <p:sp>
        <p:nvSpPr>
          <p:cNvPr id="7" name="Rectangle 6"/>
          <p:cNvSpPr/>
          <p:nvPr/>
        </p:nvSpPr>
        <p:spPr>
          <a:xfrm>
            <a:off x="2663788" y="6381328"/>
            <a:ext cx="3816424" cy="230832"/>
          </a:xfrm>
          <a:prstGeom prst="rect">
            <a:avLst/>
          </a:prstGeom>
        </p:spPr>
        <p:txBody>
          <a:bodyPr wrap="square">
            <a:spAutoFit/>
          </a:bodyPr>
          <a:lstStyle/>
          <a:p>
            <a:r>
              <a:rPr lang="fr-FR" sz="900" dirty="0">
                <a:latin typeface="+mj-lt"/>
                <a:hlinkClick r:id="rId3"/>
              </a:rPr>
              <a:t>Communiqué commun </a:t>
            </a:r>
            <a:r>
              <a:rPr lang="fr-FR" sz="900" dirty="0" smtClean="0">
                <a:latin typeface="+mj-lt"/>
                <a:hlinkClick r:id="rId3"/>
              </a:rPr>
              <a:t>ResearchGate / Springer Nature, 9/10/2017</a:t>
            </a:r>
            <a:endParaRPr lang="fr-FR" sz="900" dirty="0">
              <a:latin typeface="+mj-lt"/>
            </a:endParaRPr>
          </a:p>
        </p:txBody>
      </p:sp>
      <p:pic>
        <p:nvPicPr>
          <p:cNvPr id="4" name="Imag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205626" y="1309603"/>
            <a:ext cx="6732748" cy="5066913"/>
          </a:xfrm>
          <a:prstGeom prst="rect">
            <a:avLst/>
          </a:prstGeom>
        </p:spPr>
      </p:pic>
    </p:spTree>
    <p:extLst>
      <p:ext uri="{BB962C8B-B14F-4D97-AF65-F5344CB8AC3E}">
        <p14:creationId xmlns:p14="http://schemas.microsoft.com/office/powerpoint/2010/main" val="1804357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58459" y="1661266"/>
            <a:ext cx="6227081" cy="830997"/>
          </a:xfrm>
          <a:prstGeom prst="rect">
            <a:avLst/>
          </a:prstGeom>
        </p:spPr>
        <p:txBody>
          <a:bodyPr wrap="square">
            <a:spAutoFit/>
          </a:bodyPr>
          <a:lstStyle/>
          <a:p>
            <a:pPr algn="ctr"/>
            <a:r>
              <a:rPr lang="fr-FR" sz="4800" b="1" i="1" dirty="0" err="1" smtClean="0">
                <a:solidFill>
                  <a:srgbClr val="A5A4A6"/>
                </a:solidFill>
                <a:cs typeface="Arial" panose="020B0604020202020204" pitchFamily="34" charset="0"/>
                <a:sym typeface="Wingdings" pitchFamily="2" charset="2"/>
              </a:rPr>
              <a:t>Publish</a:t>
            </a:r>
            <a:r>
              <a:rPr lang="fr-FR" sz="4800" b="1" i="1" dirty="0" smtClean="0">
                <a:solidFill>
                  <a:srgbClr val="A5A4A6"/>
                </a:solidFill>
                <a:cs typeface="Arial" panose="020B0604020202020204" pitchFamily="34" charset="0"/>
                <a:sym typeface="Wingdings" pitchFamily="2" charset="2"/>
              </a:rPr>
              <a:t> or </a:t>
            </a:r>
            <a:r>
              <a:rPr lang="fr-FR" sz="4800" b="1" i="1" dirty="0" err="1" smtClean="0">
                <a:solidFill>
                  <a:srgbClr val="A5A4A6"/>
                </a:solidFill>
                <a:cs typeface="Arial" panose="020B0604020202020204" pitchFamily="34" charset="0"/>
                <a:sym typeface="Wingdings" pitchFamily="2" charset="2"/>
              </a:rPr>
              <a:t>Perish</a:t>
            </a:r>
            <a:endParaRPr lang="fr-FR" sz="900" i="1" dirty="0">
              <a:solidFill>
                <a:prstClr val="black"/>
              </a:solidFill>
            </a:endParaRPr>
          </a:p>
        </p:txBody>
      </p:sp>
      <p:sp>
        <p:nvSpPr>
          <p:cNvPr id="7" name="Flèche vers le bas 6"/>
          <p:cNvSpPr/>
          <p:nvPr/>
        </p:nvSpPr>
        <p:spPr>
          <a:xfrm>
            <a:off x="4362450" y="2968817"/>
            <a:ext cx="419100" cy="850900"/>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black"/>
              </a:solidFill>
            </a:endParaRPr>
          </a:p>
        </p:txBody>
      </p:sp>
      <p:sp>
        <p:nvSpPr>
          <p:cNvPr id="8" name="Rectangle 7"/>
          <p:cNvSpPr/>
          <p:nvPr/>
        </p:nvSpPr>
        <p:spPr>
          <a:xfrm>
            <a:off x="1331640" y="4293219"/>
            <a:ext cx="6470041" cy="830997"/>
          </a:xfrm>
          <a:prstGeom prst="rect">
            <a:avLst/>
          </a:prstGeom>
        </p:spPr>
        <p:txBody>
          <a:bodyPr wrap="none">
            <a:spAutoFit/>
          </a:bodyPr>
          <a:lstStyle/>
          <a:p>
            <a:r>
              <a:rPr lang="fr-FR" sz="4800" b="1" i="1" dirty="0" smtClean="0">
                <a:solidFill>
                  <a:srgbClr val="A5A4A6"/>
                </a:solidFill>
                <a:cs typeface="Arial" panose="020B0604020202020204" pitchFamily="34" charset="0"/>
                <a:sym typeface="Wingdings" pitchFamily="2" charset="2"/>
              </a:rPr>
              <a:t>Be </a:t>
            </a:r>
            <a:r>
              <a:rPr lang="fr-FR" sz="4800" b="1" i="1" dirty="0" smtClean="0">
                <a:solidFill>
                  <a:schemeClr val="bg1"/>
                </a:solidFill>
                <a:cs typeface="Arial" panose="020B0604020202020204" pitchFamily="34" charset="0"/>
                <a:sym typeface="Wingdings" pitchFamily="2" charset="2"/>
              </a:rPr>
              <a:t>visible </a:t>
            </a:r>
            <a:r>
              <a:rPr lang="fr-FR" sz="4800" b="1" i="1" dirty="0" smtClean="0">
                <a:solidFill>
                  <a:srgbClr val="A5A4A6"/>
                </a:solidFill>
                <a:cs typeface="Arial" panose="020B0604020202020204" pitchFamily="34" charset="0"/>
                <a:sym typeface="Wingdings" pitchFamily="2" charset="2"/>
              </a:rPr>
              <a:t>or </a:t>
            </a:r>
            <a:r>
              <a:rPr lang="fr-FR" sz="4800" b="1" i="1" dirty="0" err="1" smtClean="0">
                <a:solidFill>
                  <a:srgbClr val="A5A4A6"/>
                </a:solidFill>
                <a:cs typeface="Arial" panose="020B0604020202020204" pitchFamily="34" charset="0"/>
                <a:sym typeface="Wingdings" pitchFamily="2" charset="2"/>
              </a:rPr>
              <a:t>Vanish</a:t>
            </a:r>
            <a:endParaRPr lang="fr-FR" sz="900" i="1" dirty="0">
              <a:solidFill>
                <a:prstClr val="black"/>
              </a:solidFill>
            </a:endParaRPr>
          </a:p>
        </p:txBody>
      </p:sp>
    </p:spTree>
    <p:extLst>
      <p:ext uri="{BB962C8B-B14F-4D97-AF65-F5344CB8AC3E}">
        <p14:creationId xmlns:p14="http://schemas.microsoft.com/office/powerpoint/2010/main" val="94421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3608" y="1371438"/>
            <a:ext cx="7056784" cy="4835204"/>
          </a:xfrm>
          <a:prstGeom prst="rect">
            <a:avLst/>
          </a:prstGeom>
        </p:spPr>
      </p:pic>
      <p:sp>
        <p:nvSpPr>
          <p:cNvPr id="2" name="Titre 1"/>
          <p:cNvSpPr>
            <a:spLocks noGrp="1"/>
          </p:cNvSpPr>
          <p:nvPr>
            <p:ph type="title"/>
          </p:nvPr>
        </p:nvSpPr>
        <p:spPr/>
        <p:txBody>
          <a:bodyPr/>
          <a:lstStyle/>
          <a:p>
            <a:r>
              <a:rPr lang="fr-FR" dirty="0"/>
              <a:t>De nouvelles opportunités ?</a:t>
            </a:r>
            <a:br>
              <a:rPr lang="fr-FR" dirty="0"/>
            </a:br>
            <a:r>
              <a:rPr lang="fr-FR" sz="1400" dirty="0"/>
              <a:t>- </a:t>
            </a:r>
            <a:r>
              <a:rPr lang="fr-FR" sz="1400" dirty="0" smtClean="0"/>
              <a:t>métries et impact</a:t>
            </a:r>
            <a:endParaRPr lang="fr-FR" dirty="0"/>
          </a:p>
        </p:txBody>
      </p:sp>
      <p:sp>
        <p:nvSpPr>
          <p:cNvPr id="5" name="Ellipse 4"/>
          <p:cNvSpPr/>
          <p:nvPr/>
        </p:nvSpPr>
        <p:spPr>
          <a:xfrm>
            <a:off x="2123728" y="3573017"/>
            <a:ext cx="1872208" cy="360040"/>
          </a:xfrm>
          <a:prstGeom prst="ellipse">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57478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88024" y="1442859"/>
            <a:ext cx="4017600" cy="4337054"/>
          </a:xfrm>
          <a:prstGeom prst="rect">
            <a:avLst/>
          </a:prstGeom>
        </p:spPr>
      </p:pic>
      <p:sp>
        <p:nvSpPr>
          <p:cNvPr id="2" name="Titre 1"/>
          <p:cNvSpPr>
            <a:spLocks noGrp="1"/>
          </p:cNvSpPr>
          <p:nvPr>
            <p:ph type="title"/>
          </p:nvPr>
        </p:nvSpPr>
        <p:spPr/>
        <p:txBody>
          <a:bodyPr/>
          <a:lstStyle/>
          <a:p>
            <a:r>
              <a:rPr lang="fr-FR" dirty="0"/>
              <a:t>Et de </a:t>
            </a:r>
            <a:r>
              <a:rPr lang="fr-FR" dirty="0" smtClean="0"/>
              <a:t>nouveaux </a:t>
            </a:r>
            <a:r>
              <a:rPr lang="fr-FR" dirty="0"/>
              <a:t>risques ?</a:t>
            </a:r>
            <a:br>
              <a:rPr lang="fr-FR" dirty="0"/>
            </a:br>
            <a:r>
              <a:rPr lang="fr-FR" sz="1400" dirty="0"/>
              <a:t>- métries et impact</a:t>
            </a:r>
          </a:p>
        </p:txBody>
      </p:sp>
      <p:pic>
        <p:nvPicPr>
          <p:cNvPr id="13" name="Imag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bwMode="auto">
          <a:xfrm>
            <a:off x="323529" y="1424975"/>
            <a:ext cx="4017013" cy="4380289"/>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251520" y="5805264"/>
            <a:ext cx="1987613" cy="369332"/>
          </a:xfrm>
          <a:prstGeom prst="rect">
            <a:avLst/>
          </a:prstGeom>
        </p:spPr>
        <p:txBody>
          <a:bodyPr wrap="square">
            <a:spAutoFit/>
          </a:bodyPr>
          <a:lstStyle/>
          <a:p>
            <a:r>
              <a:rPr lang="fr-FR" sz="900" dirty="0" smtClean="0">
                <a:latin typeface="+mj-lt"/>
                <a:hlinkClick r:id="rId5"/>
              </a:rPr>
              <a:t>sur Academia (via C. </a:t>
            </a:r>
            <a:r>
              <a:rPr lang="fr-FR" sz="900" dirty="0" err="1" smtClean="0">
                <a:latin typeface="+mj-lt"/>
                <a:hlinkClick r:id="rId5"/>
              </a:rPr>
              <a:t>Benech</a:t>
            </a:r>
            <a:r>
              <a:rPr lang="fr-FR" sz="900" dirty="0" smtClean="0">
                <a:latin typeface="+mj-lt"/>
              </a:rPr>
              <a:t> </a:t>
            </a:r>
            <a:r>
              <a:rPr lang="fr-FR" sz="900" dirty="0" smtClean="0">
                <a:solidFill>
                  <a:schemeClr val="bg1"/>
                </a:solidFill>
                <a:latin typeface="+mj-lt"/>
              </a:rPr>
              <a:t>(ancienne interface)</a:t>
            </a:r>
            <a:r>
              <a:rPr lang="fr-FR" sz="900" dirty="0" smtClean="0">
                <a:latin typeface="+mj-lt"/>
              </a:rPr>
              <a:t>)</a:t>
            </a:r>
            <a:endParaRPr lang="fr-FR" sz="900" dirty="0">
              <a:latin typeface="+mj-lt"/>
            </a:endParaRPr>
          </a:p>
        </p:txBody>
      </p:sp>
      <p:sp>
        <p:nvSpPr>
          <p:cNvPr id="16" name="Rectangle 15"/>
          <p:cNvSpPr/>
          <p:nvPr/>
        </p:nvSpPr>
        <p:spPr>
          <a:xfrm>
            <a:off x="7578080" y="5787676"/>
            <a:ext cx="1314400" cy="369332"/>
          </a:xfrm>
          <a:prstGeom prst="rect">
            <a:avLst/>
          </a:prstGeom>
        </p:spPr>
        <p:txBody>
          <a:bodyPr wrap="square">
            <a:spAutoFit/>
          </a:bodyPr>
          <a:lstStyle/>
          <a:p>
            <a:pPr algn="r"/>
            <a:r>
              <a:rPr lang="fr-FR" sz="900" dirty="0" smtClean="0">
                <a:solidFill>
                  <a:schemeClr val="bg1"/>
                </a:solidFill>
                <a:latin typeface="+mj-lt"/>
              </a:rPr>
              <a:t>sur </a:t>
            </a:r>
            <a:r>
              <a:rPr lang="fr-FR" sz="900" dirty="0" smtClean="0">
                <a:solidFill>
                  <a:schemeClr val="bg1"/>
                </a:solidFill>
                <a:latin typeface="+mj-lt"/>
              </a:rPr>
              <a:t>ResearchGate (ancienne interface)</a:t>
            </a:r>
            <a:endParaRPr lang="fr-FR" sz="900" dirty="0">
              <a:solidFill>
                <a:schemeClr val="bg1"/>
              </a:solidFill>
              <a:latin typeface="+mj-lt"/>
            </a:endParaRPr>
          </a:p>
        </p:txBody>
      </p:sp>
      <p:sp>
        <p:nvSpPr>
          <p:cNvPr id="8" name="Rectangle 7"/>
          <p:cNvSpPr/>
          <p:nvPr/>
        </p:nvSpPr>
        <p:spPr>
          <a:xfrm>
            <a:off x="5821829" y="2030360"/>
            <a:ext cx="1512168" cy="276999"/>
          </a:xfrm>
          <a:prstGeom prst="rect">
            <a:avLst/>
          </a:prstGeom>
        </p:spPr>
        <p:txBody>
          <a:bodyPr wrap="square">
            <a:spAutoFit/>
          </a:bodyPr>
          <a:lstStyle/>
          <a:p>
            <a:r>
              <a:rPr lang="fr-FR" sz="1200" dirty="0">
                <a:latin typeface="+mj-lt"/>
                <a:cs typeface="Arial" panose="020B0604020202020204" pitchFamily="34" charset="0"/>
              </a:rPr>
              <a:t>= </a:t>
            </a:r>
            <a:r>
              <a:rPr lang="fr-FR" sz="1200" dirty="0" err="1">
                <a:latin typeface="+mj-lt"/>
                <a:cs typeface="Arial" panose="020B0604020202020204" pitchFamily="34" charset="0"/>
              </a:rPr>
              <a:t>RGscore</a:t>
            </a:r>
            <a:endParaRPr lang="fr-FR" sz="1200" dirty="0">
              <a:latin typeface="+mj-lt"/>
              <a:cs typeface="Arial" panose="020B0604020202020204" pitchFamily="34" charset="0"/>
            </a:endParaRPr>
          </a:p>
        </p:txBody>
      </p:sp>
      <p:sp>
        <p:nvSpPr>
          <p:cNvPr id="9" name="Ellipse 8"/>
          <p:cNvSpPr/>
          <p:nvPr/>
        </p:nvSpPr>
        <p:spPr>
          <a:xfrm>
            <a:off x="5374347" y="2091335"/>
            <a:ext cx="432048" cy="216024"/>
          </a:xfrm>
          <a:prstGeom prst="ellipse">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395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Et de nouveaux risques ?</a:t>
            </a:r>
            <a:br>
              <a:rPr lang="fr-FR" dirty="0"/>
            </a:br>
            <a:r>
              <a:rPr lang="fr-FR" sz="1400" dirty="0"/>
              <a:t>- métries et impact</a:t>
            </a:r>
          </a:p>
        </p:txBody>
      </p:sp>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8308" y="1251744"/>
            <a:ext cx="6827383" cy="5351374"/>
          </a:xfrm>
          <a:prstGeom prst="rect">
            <a:avLst/>
          </a:prstGeom>
        </p:spPr>
      </p:pic>
      <p:sp>
        <p:nvSpPr>
          <p:cNvPr id="7" name="Rectangle 6"/>
          <p:cNvSpPr/>
          <p:nvPr/>
        </p:nvSpPr>
        <p:spPr>
          <a:xfrm>
            <a:off x="7597434" y="6595886"/>
            <a:ext cx="776514" cy="215444"/>
          </a:xfrm>
          <a:prstGeom prst="rect">
            <a:avLst/>
          </a:prstGeom>
        </p:spPr>
        <p:txBody>
          <a:bodyPr wrap="square">
            <a:spAutoFit/>
          </a:bodyPr>
          <a:lstStyle/>
          <a:p>
            <a:r>
              <a:rPr lang="fr-FR" sz="800" dirty="0" smtClean="0">
                <a:hlinkClick r:id="rId4"/>
              </a:rPr>
              <a:t>source</a:t>
            </a:r>
            <a:endParaRPr lang="fr-FR" sz="800" dirty="0"/>
          </a:p>
        </p:txBody>
      </p:sp>
      <p:sp>
        <p:nvSpPr>
          <p:cNvPr id="8" name="Titre 1"/>
          <p:cNvSpPr txBox="1">
            <a:spLocks/>
          </p:cNvSpPr>
          <p:nvPr/>
        </p:nvSpPr>
        <p:spPr>
          <a:xfrm>
            <a:off x="547936" y="485056"/>
            <a:ext cx="822960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kern="1200" cap="none" spc="0" baseline="0">
                <a:solidFill>
                  <a:schemeClr val="bg1">
                    <a:lumMod val="65000"/>
                  </a:schemeClr>
                </a:solidFill>
                <a:latin typeface="Century Schoolbook" panose="02040604050505020304" pitchFamily="18" charset="0"/>
                <a:ea typeface="+mj-ea"/>
                <a:cs typeface="Arial" panose="020B0604020202020204" pitchFamily="34" charset="0"/>
              </a:defRPr>
            </a:lvl1pPr>
          </a:lstStyle>
          <a:p>
            <a:endParaRPr lang="fr-FR" sz="1400" dirty="0"/>
          </a:p>
        </p:txBody>
      </p:sp>
    </p:spTree>
    <p:extLst>
      <p:ext uri="{BB962C8B-B14F-4D97-AF65-F5344CB8AC3E}">
        <p14:creationId xmlns:p14="http://schemas.microsoft.com/office/powerpoint/2010/main" val="6067334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de nouveaux risques ?</a:t>
            </a:r>
            <a:br>
              <a:rPr lang="fr-FR" dirty="0"/>
            </a:br>
            <a:r>
              <a:rPr lang="fr-FR" sz="1400" dirty="0">
                <a:solidFill>
                  <a:prstClr val="white">
                    <a:lumMod val="65000"/>
                  </a:prstClr>
                </a:solidFill>
              </a:rPr>
              <a:t>- </a:t>
            </a:r>
            <a:r>
              <a:rPr lang="fr-FR" sz="1400" dirty="0"/>
              <a:t>métries et impact</a:t>
            </a:r>
            <a:endParaRPr lang="fr-F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8864" y="1196751"/>
            <a:ext cx="5472608" cy="4492673"/>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58766" y="2348880"/>
            <a:ext cx="3389698" cy="4111872"/>
          </a:xfrm>
          <a:prstGeom prst="rect">
            <a:avLst/>
          </a:prstGeom>
          <a:effectLst>
            <a:outerShdw blurRad="292100" dist="139700" dir="2700000" algn="ctr" rotWithShape="0">
              <a:srgbClr val="000000">
                <a:alpha val="65000"/>
              </a:srgbClr>
            </a:outerShdw>
          </a:effectLst>
        </p:spPr>
      </p:pic>
      <p:sp>
        <p:nvSpPr>
          <p:cNvPr id="11" name="Double flèche horizontale 10"/>
          <p:cNvSpPr/>
          <p:nvPr/>
        </p:nvSpPr>
        <p:spPr>
          <a:xfrm>
            <a:off x="4489036" y="4117482"/>
            <a:ext cx="1440160" cy="255736"/>
          </a:xfrm>
          <a:prstGeom prst="lef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69209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de nouveaux risques ?</a:t>
            </a:r>
            <a:br>
              <a:rPr lang="fr-FR" dirty="0"/>
            </a:br>
            <a:r>
              <a:rPr lang="fr-FR" sz="1400" dirty="0" smtClean="0"/>
              <a:t>- </a:t>
            </a:r>
            <a:r>
              <a:rPr lang="fr-FR" sz="1400" dirty="0"/>
              <a:t>métries et impact</a:t>
            </a:r>
            <a:endParaRPr lang="fr-FR" dirty="0"/>
          </a:p>
        </p:txBody>
      </p:sp>
      <p:sp>
        <p:nvSpPr>
          <p:cNvPr id="6" name="Rectangle 5"/>
          <p:cNvSpPr/>
          <p:nvPr/>
        </p:nvSpPr>
        <p:spPr>
          <a:xfrm>
            <a:off x="7136756" y="5329261"/>
            <a:ext cx="1488380" cy="230832"/>
          </a:xfrm>
          <a:prstGeom prst="rect">
            <a:avLst/>
          </a:prstGeom>
        </p:spPr>
        <p:txBody>
          <a:bodyPr wrap="square">
            <a:spAutoFit/>
          </a:bodyPr>
          <a:lstStyle/>
          <a:p>
            <a:r>
              <a:rPr lang="fr-FR" sz="900" i="1" dirty="0" err="1">
                <a:latin typeface="+mj-lt"/>
                <a:hlinkClick r:id="rId3"/>
              </a:rPr>
              <a:t>Altmetrics</a:t>
            </a:r>
            <a:r>
              <a:rPr lang="fr-FR" sz="900" i="1" dirty="0">
                <a:latin typeface="+mj-lt"/>
                <a:hlinkClick r:id="rId3"/>
              </a:rPr>
              <a:t> : a </a:t>
            </a:r>
            <a:r>
              <a:rPr lang="fr-FR" sz="900" i="1" dirty="0" err="1">
                <a:latin typeface="+mj-lt"/>
                <a:hlinkClick r:id="rId3"/>
              </a:rPr>
              <a:t>manifesto</a:t>
            </a:r>
            <a:r>
              <a:rPr lang="fr-FR" sz="900" i="1" dirty="0">
                <a:latin typeface="+mj-lt"/>
              </a:rPr>
              <a:t> </a:t>
            </a:r>
          </a:p>
        </p:txBody>
      </p:sp>
      <p:pic>
        <p:nvPicPr>
          <p:cNvPr id="1026" name="Picture 2" descr="http://altmetrics.org/wp-content/uploads/2010/10/four-ways-to-measure-impact-co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625" y="1606982"/>
            <a:ext cx="7754749" cy="3722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685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re 1"/>
          <p:cNvSpPr txBox="1">
            <a:spLocks/>
          </p:cNvSpPr>
          <p:nvPr/>
        </p:nvSpPr>
        <p:spPr>
          <a:xfrm>
            <a:off x="395536" y="332656"/>
            <a:ext cx="822960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kern="1200" cap="none" spc="0" baseline="0">
                <a:solidFill>
                  <a:schemeClr val="bg1">
                    <a:lumMod val="65000"/>
                  </a:schemeClr>
                </a:solidFill>
                <a:latin typeface="Century Schoolbook" panose="02040604050505020304" pitchFamily="18" charset="0"/>
                <a:ea typeface="+mj-ea"/>
                <a:cs typeface="Arial" panose="020B0604020202020204" pitchFamily="34" charset="0"/>
              </a:defRPr>
            </a:lvl1pPr>
          </a:lstStyle>
          <a:p>
            <a:r>
              <a:rPr lang="fr-FR" dirty="0" smtClean="0"/>
              <a:t>Et de nouveaux risques ?</a:t>
            </a:r>
            <a:br>
              <a:rPr lang="fr-FR" dirty="0" smtClean="0"/>
            </a:br>
            <a:r>
              <a:rPr lang="fr-FR" sz="1400" dirty="0"/>
              <a:t>- métries et impact</a:t>
            </a:r>
            <a:endParaRPr lang="fr-FR" dirty="0"/>
          </a:p>
        </p:txBody>
      </p:sp>
      <p:pic>
        <p:nvPicPr>
          <p:cNvPr id="8" name="Imag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5536" y="1196752"/>
            <a:ext cx="4769444" cy="3701658"/>
          </a:xfrm>
          <a:prstGeom prst="rect">
            <a:avLst/>
          </a:prstGeom>
        </p:spPr>
      </p:pic>
      <p:sp>
        <p:nvSpPr>
          <p:cNvPr id="2" name="Rectangle 1"/>
          <p:cNvSpPr/>
          <p:nvPr/>
        </p:nvSpPr>
        <p:spPr>
          <a:xfrm>
            <a:off x="251520" y="4898410"/>
            <a:ext cx="773832" cy="230832"/>
          </a:xfrm>
          <a:prstGeom prst="rect">
            <a:avLst/>
          </a:prstGeom>
        </p:spPr>
        <p:txBody>
          <a:bodyPr wrap="square">
            <a:spAutoFit/>
          </a:bodyPr>
          <a:lstStyle/>
          <a:p>
            <a:r>
              <a:rPr lang="fr-FR" sz="900" dirty="0" smtClean="0">
                <a:latin typeface="+mj-lt"/>
                <a:hlinkClick r:id="rId4"/>
              </a:rPr>
              <a:t>source</a:t>
            </a:r>
            <a:endParaRPr lang="fr-FR" sz="900" dirty="0">
              <a:latin typeface="+mj-lt"/>
            </a:endParaRPr>
          </a:p>
        </p:txBody>
      </p:sp>
      <p:pic>
        <p:nvPicPr>
          <p:cNvPr id="5" name="Image 4"/>
          <p:cNvPicPr>
            <a:picLocks noChangeAspect="1"/>
          </p:cNvPicPr>
          <p:nvPr/>
        </p:nvPicPr>
        <p:blipFill rotWithShape="1">
          <a:blip r:embed="rId5"/>
          <a:srcRect l="3374" t="7166"/>
          <a:stretch/>
        </p:blipFill>
        <p:spPr>
          <a:xfrm>
            <a:off x="3685828" y="4581128"/>
            <a:ext cx="5292080" cy="1865759"/>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8518376" y="6446887"/>
            <a:ext cx="701824" cy="230832"/>
          </a:xfrm>
          <a:prstGeom prst="rect">
            <a:avLst/>
          </a:prstGeom>
        </p:spPr>
        <p:txBody>
          <a:bodyPr wrap="square">
            <a:spAutoFit/>
          </a:bodyPr>
          <a:lstStyle/>
          <a:p>
            <a:r>
              <a:rPr lang="fr-FR" sz="900" dirty="0" smtClean="0">
                <a:hlinkClick r:id="rId6"/>
              </a:rPr>
              <a:t>source</a:t>
            </a:r>
            <a:endParaRPr lang="fr-FR" sz="900" dirty="0"/>
          </a:p>
        </p:txBody>
      </p:sp>
    </p:spTree>
    <p:extLst>
      <p:ext uri="{BB962C8B-B14F-4D97-AF65-F5344CB8AC3E}">
        <p14:creationId xmlns:p14="http://schemas.microsoft.com/office/powerpoint/2010/main" val="19153263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395536" y="332656"/>
            <a:ext cx="8229600" cy="634082"/>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kern="1200" cap="none" spc="0" baseline="0">
                <a:solidFill>
                  <a:schemeClr val="bg1">
                    <a:lumMod val="65000"/>
                  </a:schemeClr>
                </a:solidFill>
                <a:latin typeface="Century Schoolbook" panose="02040604050505020304" pitchFamily="18" charset="0"/>
                <a:ea typeface="+mj-ea"/>
                <a:cs typeface="Arial" panose="020B0604020202020204" pitchFamily="34" charset="0"/>
              </a:defRPr>
            </a:lvl1pPr>
          </a:lstStyle>
          <a:p>
            <a:r>
              <a:rPr lang="fr-FR" dirty="0" smtClean="0"/>
              <a:t>Et de nouveaux risques ?</a:t>
            </a:r>
            <a:br>
              <a:rPr lang="fr-FR" dirty="0" smtClean="0"/>
            </a:br>
            <a:r>
              <a:rPr lang="fr-FR" sz="1400" dirty="0"/>
              <a:t>- métries et impact</a:t>
            </a:r>
            <a:endParaRPr lang="fr-FR" dirty="0"/>
          </a:p>
        </p:txBody>
      </p:sp>
      <p:pic>
        <p:nvPicPr>
          <p:cNvPr id="10" name="Image 9"/>
          <p:cNvPicPr>
            <a:picLocks noChangeAspect="1"/>
          </p:cNvPicPr>
          <p:nvPr/>
        </p:nvPicPr>
        <p:blipFill rotWithShape="1">
          <a:blip r:embed="rId3"/>
          <a:srcRect l="51969" t="29965" r="17713" b="10801"/>
          <a:stretch/>
        </p:blipFill>
        <p:spPr>
          <a:xfrm>
            <a:off x="476293" y="1412776"/>
            <a:ext cx="4496246" cy="4941246"/>
          </a:xfrm>
          <a:prstGeom prst="rect">
            <a:avLst/>
          </a:prstGeom>
        </p:spPr>
      </p:pic>
      <p:sp>
        <p:nvSpPr>
          <p:cNvPr id="11" name="Rectangle 10"/>
          <p:cNvSpPr/>
          <p:nvPr/>
        </p:nvSpPr>
        <p:spPr>
          <a:xfrm>
            <a:off x="395536" y="6354022"/>
            <a:ext cx="576064" cy="230832"/>
          </a:xfrm>
          <a:prstGeom prst="rect">
            <a:avLst/>
          </a:prstGeom>
        </p:spPr>
        <p:txBody>
          <a:bodyPr wrap="square">
            <a:spAutoFit/>
          </a:bodyPr>
          <a:lstStyle/>
          <a:p>
            <a:r>
              <a:rPr lang="fr-FR" sz="900" dirty="0" smtClean="0">
                <a:hlinkClick r:id="rId4"/>
              </a:rPr>
              <a:t>source</a:t>
            </a:r>
            <a:endParaRPr lang="fr-FR" sz="900" dirty="0"/>
          </a:p>
        </p:txBody>
      </p:sp>
      <p:pic>
        <p:nvPicPr>
          <p:cNvPr id="16" name="Image 15"/>
          <p:cNvPicPr>
            <a:picLocks noChangeAspect="1"/>
          </p:cNvPicPr>
          <p:nvPr/>
        </p:nvPicPr>
        <p:blipFill>
          <a:blip r:embed="rId5"/>
          <a:stretch>
            <a:fillRect/>
          </a:stretch>
        </p:blipFill>
        <p:spPr>
          <a:xfrm>
            <a:off x="4510336" y="2774167"/>
            <a:ext cx="4413176" cy="2853191"/>
          </a:xfrm>
          <a:prstGeom prst="rect">
            <a:avLst/>
          </a:prstGeom>
          <a:effectLst>
            <a:outerShdw blurRad="292100" dist="139700" dir="2700000" algn="ctr" rotWithShape="0">
              <a:srgbClr val="000000">
                <a:alpha val="65000"/>
              </a:srgbClr>
            </a:outerShdw>
          </a:effectLst>
        </p:spPr>
      </p:pic>
      <p:sp>
        <p:nvSpPr>
          <p:cNvPr id="17" name="Rectangle 16"/>
          <p:cNvSpPr/>
          <p:nvPr/>
        </p:nvSpPr>
        <p:spPr>
          <a:xfrm>
            <a:off x="8478688" y="5589240"/>
            <a:ext cx="629816" cy="230832"/>
          </a:xfrm>
          <a:prstGeom prst="rect">
            <a:avLst/>
          </a:prstGeom>
        </p:spPr>
        <p:txBody>
          <a:bodyPr wrap="square">
            <a:spAutoFit/>
          </a:bodyPr>
          <a:lstStyle/>
          <a:p>
            <a:r>
              <a:rPr lang="fr-FR" sz="900" dirty="0" smtClean="0">
                <a:hlinkClick r:id="rId6"/>
              </a:rPr>
              <a:t>source</a:t>
            </a:r>
            <a:endParaRPr lang="fr-FR" sz="900" dirty="0"/>
          </a:p>
        </p:txBody>
      </p:sp>
    </p:spTree>
    <p:extLst>
      <p:ext uri="{BB962C8B-B14F-4D97-AF65-F5344CB8AC3E}">
        <p14:creationId xmlns:p14="http://schemas.microsoft.com/office/powerpoint/2010/main" val="4237740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a:t>
            </a:r>
            <a:endParaRPr lang="fr-FR" dirty="0"/>
          </a:p>
        </p:txBody>
      </p:sp>
      <p:sp>
        <p:nvSpPr>
          <p:cNvPr id="3" name="Espace réservé du contenu 2"/>
          <p:cNvSpPr>
            <a:spLocks noGrp="1"/>
          </p:cNvSpPr>
          <p:nvPr>
            <p:ph idx="1"/>
          </p:nvPr>
        </p:nvSpPr>
        <p:spPr/>
        <p:txBody>
          <a:bodyPr>
            <a:normAutofit/>
          </a:bodyPr>
          <a:lstStyle/>
          <a:p>
            <a:pPr>
              <a:lnSpc>
                <a:spcPct val="150000"/>
              </a:lnSpc>
            </a:pPr>
            <a:r>
              <a:rPr lang="fr-FR" sz="2800" dirty="0">
                <a:solidFill>
                  <a:schemeClr val="bg1">
                    <a:lumMod val="65000"/>
                  </a:schemeClr>
                </a:solidFill>
              </a:rPr>
              <a:t>Repères</a:t>
            </a:r>
          </a:p>
          <a:p>
            <a:pPr>
              <a:lnSpc>
                <a:spcPct val="150000"/>
              </a:lnSpc>
            </a:pPr>
            <a:r>
              <a:rPr lang="fr-FR" sz="2800" dirty="0" smtClean="0">
                <a:solidFill>
                  <a:schemeClr val="bg1">
                    <a:lumMod val="65000"/>
                  </a:schemeClr>
                </a:solidFill>
              </a:rPr>
              <a:t>Présentation de quelques outils</a:t>
            </a:r>
          </a:p>
          <a:p>
            <a:pPr>
              <a:lnSpc>
                <a:spcPct val="150000"/>
              </a:lnSpc>
            </a:pPr>
            <a:r>
              <a:rPr lang="fr-FR" sz="2800" dirty="0" smtClean="0">
                <a:solidFill>
                  <a:schemeClr val="bg1">
                    <a:lumMod val="65000"/>
                  </a:schemeClr>
                </a:solidFill>
              </a:rPr>
              <a:t>Réseaux sociaux et visibilité du chercheur</a:t>
            </a:r>
          </a:p>
          <a:p>
            <a:pPr>
              <a:lnSpc>
                <a:spcPct val="150000"/>
              </a:lnSpc>
            </a:pPr>
            <a:r>
              <a:rPr lang="fr-FR" sz="2800" dirty="0">
                <a:solidFill>
                  <a:schemeClr val="bg1">
                    <a:lumMod val="65000"/>
                  </a:schemeClr>
                </a:solidFill>
              </a:rPr>
              <a:t>Publication scientifique et réseaux sociaux</a:t>
            </a:r>
          </a:p>
          <a:p>
            <a:pPr>
              <a:lnSpc>
                <a:spcPct val="150000"/>
              </a:lnSpc>
            </a:pPr>
            <a:r>
              <a:rPr lang="fr-FR" sz="2800" b="1" dirty="0">
                <a:solidFill>
                  <a:schemeClr val="tx1"/>
                </a:solidFill>
              </a:rPr>
              <a:t>Enjeux académiques présents et à venir</a:t>
            </a:r>
          </a:p>
          <a:p>
            <a:pPr>
              <a:lnSpc>
                <a:spcPct val="150000"/>
              </a:lnSpc>
            </a:pPr>
            <a:endParaRPr lang="fr-FR" sz="2800" b="1" dirty="0">
              <a:solidFill>
                <a:srgbClr val="0060A9"/>
              </a:solidFill>
            </a:endParaRPr>
          </a:p>
        </p:txBody>
      </p:sp>
    </p:spTree>
    <p:extLst>
      <p:ext uri="{BB962C8B-B14F-4D97-AF65-F5344CB8AC3E}">
        <p14:creationId xmlns:p14="http://schemas.microsoft.com/office/powerpoint/2010/main" val="31952913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txBox="1">
            <a:spLocks/>
          </p:cNvSpPr>
          <p:nvPr/>
        </p:nvSpPr>
        <p:spPr>
          <a:xfrm>
            <a:off x="1108303" y="2492896"/>
            <a:ext cx="3437801" cy="567679"/>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3000" dirty="0" smtClean="0"/>
              <a:t> </a:t>
            </a:r>
            <a:endParaRPr lang="fr-FR" sz="3000" dirty="0"/>
          </a:p>
        </p:txBody>
      </p:sp>
      <p:sp>
        <p:nvSpPr>
          <p:cNvPr id="7" name="Espace réservé du contenu 2"/>
          <p:cNvSpPr txBox="1">
            <a:spLocks/>
          </p:cNvSpPr>
          <p:nvPr/>
        </p:nvSpPr>
        <p:spPr>
          <a:xfrm>
            <a:off x="467544" y="3573016"/>
            <a:ext cx="3653825" cy="567679"/>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fr-FR" sz="3000" dirty="0" smtClean="0"/>
              <a:t> </a:t>
            </a:r>
            <a:endParaRPr lang="fr-FR" sz="3000" dirty="0"/>
          </a:p>
        </p:txBody>
      </p:sp>
      <p:pic>
        <p:nvPicPr>
          <p:cNvPr id="3" name="Imag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86508" y="462837"/>
            <a:ext cx="4919192" cy="5932325"/>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2015552" y="6374355"/>
            <a:ext cx="557808" cy="230832"/>
          </a:xfrm>
          <a:prstGeom prst="rect">
            <a:avLst/>
          </a:prstGeom>
        </p:spPr>
        <p:txBody>
          <a:bodyPr wrap="square">
            <a:spAutoFit/>
          </a:bodyPr>
          <a:lstStyle/>
          <a:p>
            <a:r>
              <a:rPr lang="fr-FR" sz="900" dirty="0" smtClean="0">
                <a:latin typeface="+mj-lt"/>
                <a:hlinkClick r:id="rId4"/>
              </a:rPr>
              <a:t>source</a:t>
            </a:r>
            <a:endParaRPr lang="fr-FR" sz="900" dirty="0">
              <a:latin typeface="+mj-lt"/>
            </a:endParaRPr>
          </a:p>
        </p:txBody>
      </p:sp>
    </p:spTree>
    <p:extLst>
      <p:ext uri="{BB962C8B-B14F-4D97-AF65-F5344CB8AC3E}">
        <p14:creationId xmlns:p14="http://schemas.microsoft.com/office/powerpoint/2010/main" val="26635495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Enjeux pour les chercheurs</a:t>
            </a:r>
            <a:endParaRPr lang="fr-FR" sz="1400" dirty="0"/>
          </a:p>
        </p:txBody>
      </p:sp>
      <p:pic>
        <p:nvPicPr>
          <p:cNvPr id="10" name="Image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03647" y="1340768"/>
            <a:ext cx="6303199" cy="4320480"/>
          </a:xfrm>
          <a:prstGeom prst="rect">
            <a:avLst/>
          </a:prstGeom>
        </p:spPr>
      </p:pic>
      <p:sp>
        <p:nvSpPr>
          <p:cNvPr id="3" name="Rectangle 2"/>
          <p:cNvSpPr/>
          <p:nvPr/>
        </p:nvSpPr>
        <p:spPr>
          <a:xfrm>
            <a:off x="3969770" y="5678498"/>
            <a:ext cx="1204460" cy="215444"/>
          </a:xfrm>
          <a:prstGeom prst="rect">
            <a:avLst/>
          </a:prstGeom>
        </p:spPr>
        <p:txBody>
          <a:bodyPr wrap="square">
            <a:spAutoFit/>
          </a:bodyPr>
          <a:lstStyle/>
          <a:p>
            <a:r>
              <a:rPr lang="fr-FR" sz="800" dirty="0">
                <a:latin typeface="+mj-lt"/>
                <a:hlinkClick r:id="rId4"/>
              </a:rPr>
              <a:t>é</a:t>
            </a:r>
            <a:r>
              <a:rPr lang="fr-FR" sz="800" dirty="0" smtClean="0">
                <a:latin typeface="+mj-lt"/>
                <a:hlinkClick r:id="rId4"/>
              </a:rPr>
              <a:t>tude Couperin 2014</a:t>
            </a:r>
            <a:endParaRPr lang="fr-FR" sz="800" dirty="0">
              <a:latin typeface="+mj-lt"/>
            </a:endParaRPr>
          </a:p>
        </p:txBody>
      </p:sp>
    </p:spTree>
    <p:extLst>
      <p:ext uri="{BB962C8B-B14F-4D97-AF65-F5344CB8AC3E}">
        <p14:creationId xmlns:p14="http://schemas.microsoft.com/office/powerpoint/2010/main" val="4212019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rme libre 15"/>
          <p:cNvSpPr/>
          <p:nvPr/>
        </p:nvSpPr>
        <p:spPr>
          <a:xfrm>
            <a:off x="2744924" y="858344"/>
            <a:ext cx="3654152" cy="5141312"/>
          </a:xfrm>
          <a:custGeom>
            <a:avLst/>
            <a:gdLst>
              <a:gd name="connsiteX0" fmla="*/ 88900 w 4267200"/>
              <a:gd name="connsiteY0" fmla="*/ 50800 h 6121400"/>
              <a:gd name="connsiteX1" fmla="*/ 330200 w 4267200"/>
              <a:gd name="connsiteY1" fmla="*/ 50800 h 6121400"/>
              <a:gd name="connsiteX2" fmla="*/ 342900 w 4267200"/>
              <a:gd name="connsiteY2" fmla="*/ 88900 h 6121400"/>
              <a:gd name="connsiteX3" fmla="*/ 419100 w 4267200"/>
              <a:gd name="connsiteY3" fmla="*/ 114300 h 6121400"/>
              <a:gd name="connsiteX4" fmla="*/ 647700 w 4267200"/>
              <a:gd name="connsiteY4" fmla="*/ 101600 h 6121400"/>
              <a:gd name="connsiteX5" fmla="*/ 685800 w 4267200"/>
              <a:gd name="connsiteY5" fmla="*/ 88900 h 6121400"/>
              <a:gd name="connsiteX6" fmla="*/ 762000 w 4267200"/>
              <a:gd name="connsiteY6" fmla="*/ 38100 h 6121400"/>
              <a:gd name="connsiteX7" fmla="*/ 825500 w 4267200"/>
              <a:gd name="connsiteY7" fmla="*/ 50800 h 6121400"/>
              <a:gd name="connsiteX8" fmla="*/ 889000 w 4267200"/>
              <a:gd name="connsiteY8" fmla="*/ 101600 h 6121400"/>
              <a:gd name="connsiteX9" fmla="*/ 1054100 w 4267200"/>
              <a:gd name="connsiteY9" fmla="*/ 114300 h 6121400"/>
              <a:gd name="connsiteX10" fmla="*/ 1092200 w 4267200"/>
              <a:gd name="connsiteY10" fmla="*/ 139700 h 6121400"/>
              <a:gd name="connsiteX11" fmla="*/ 1130300 w 4267200"/>
              <a:gd name="connsiteY11" fmla="*/ 114300 h 6121400"/>
              <a:gd name="connsiteX12" fmla="*/ 1231900 w 4267200"/>
              <a:gd name="connsiteY12" fmla="*/ 127000 h 6121400"/>
              <a:gd name="connsiteX13" fmla="*/ 1155700 w 4267200"/>
              <a:gd name="connsiteY13" fmla="*/ 76200 h 6121400"/>
              <a:gd name="connsiteX14" fmla="*/ 1193800 w 4267200"/>
              <a:gd name="connsiteY14" fmla="*/ 50800 h 6121400"/>
              <a:gd name="connsiteX15" fmla="*/ 1270000 w 4267200"/>
              <a:gd name="connsiteY15" fmla="*/ 25400 h 6121400"/>
              <a:gd name="connsiteX16" fmla="*/ 1562100 w 4267200"/>
              <a:gd name="connsiteY16" fmla="*/ 50800 h 6121400"/>
              <a:gd name="connsiteX17" fmla="*/ 1663700 w 4267200"/>
              <a:gd name="connsiteY17" fmla="*/ 76200 h 6121400"/>
              <a:gd name="connsiteX18" fmla="*/ 2108200 w 4267200"/>
              <a:gd name="connsiteY18" fmla="*/ 63500 h 6121400"/>
              <a:gd name="connsiteX19" fmla="*/ 2159000 w 4267200"/>
              <a:gd name="connsiteY19" fmla="*/ 50800 h 6121400"/>
              <a:gd name="connsiteX20" fmla="*/ 2387600 w 4267200"/>
              <a:gd name="connsiteY20" fmla="*/ 63500 h 6121400"/>
              <a:gd name="connsiteX21" fmla="*/ 2463800 w 4267200"/>
              <a:gd name="connsiteY21" fmla="*/ 88900 h 6121400"/>
              <a:gd name="connsiteX22" fmla="*/ 2476500 w 4267200"/>
              <a:gd name="connsiteY22" fmla="*/ 50800 h 6121400"/>
              <a:gd name="connsiteX23" fmla="*/ 2552700 w 4267200"/>
              <a:gd name="connsiteY23" fmla="*/ 25400 h 6121400"/>
              <a:gd name="connsiteX24" fmla="*/ 2743200 w 4267200"/>
              <a:gd name="connsiteY24" fmla="*/ 38100 h 6121400"/>
              <a:gd name="connsiteX25" fmla="*/ 2781300 w 4267200"/>
              <a:gd name="connsiteY25" fmla="*/ 25400 h 6121400"/>
              <a:gd name="connsiteX26" fmla="*/ 2971800 w 4267200"/>
              <a:gd name="connsiteY26" fmla="*/ 38100 h 6121400"/>
              <a:gd name="connsiteX27" fmla="*/ 3060700 w 4267200"/>
              <a:gd name="connsiteY27" fmla="*/ 139700 h 6121400"/>
              <a:gd name="connsiteX28" fmla="*/ 3098800 w 4267200"/>
              <a:gd name="connsiteY28" fmla="*/ 152400 h 6121400"/>
              <a:gd name="connsiteX29" fmla="*/ 3111500 w 4267200"/>
              <a:gd name="connsiteY29" fmla="*/ 114300 h 6121400"/>
              <a:gd name="connsiteX30" fmla="*/ 3086100 w 4267200"/>
              <a:gd name="connsiteY30" fmla="*/ 38100 h 6121400"/>
              <a:gd name="connsiteX31" fmla="*/ 3492500 w 4267200"/>
              <a:gd name="connsiteY31" fmla="*/ 50800 h 6121400"/>
              <a:gd name="connsiteX32" fmla="*/ 3606800 w 4267200"/>
              <a:gd name="connsiteY32" fmla="*/ 101600 h 6121400"/>
              <a:gd name="connsiteX33" fmla="*/ 3594100 w 4267200"/>
              <a:gd name="connsiteY33" fmla="*/ 25400 h 6121400"/>
              <a:gd name="connsiteX34" fmla="*/ 3632200 w 4267200"/>
              <a:gd name="connsiteY34" fmla="*/ 0 h 6121400"/>
              <a:gd name="connsiteX35" fmla="*/ 3949700 w 4267200"/>
              <a:gd name="connsiteY35" fmla="*/ 12700 h 6121400"/>
              <a:gd name="connsiteX36" fmla="*/ 4038600 w 4267200"/>
              <a:gd name="connsiteY36" fmla="*/ 25400 h 6121400"/>
              <a:gd name="connsiteX37" fmla="*/ 4102100 w 4267200"/>
              <a:gd name="connsiteY37" fmla="*/ 38100 h 6121400"/>
              <a:gd name="connsiteX38" fmla="*/ 4127500 w 4267200"/>
              <a:gd name="connsiteY38" fmla="*/ 76200 h 6121400"/>
              <a:gd name="connsiteX39" fmla="*/ 4152900 w 4267200"/>
              <a:gd name="connsiteY39" fmla="*/ 152400 h 6121400"/>
              <a:gd name="connsiteX40" fmla="*/ 4191000 w 4267200"/>
              <a:gd name="connsiteY40" fmla="*/ 127000 h 6121400"/>
              <a:gd name="connsiteX41" fmla="*/ 4216400 w 4267200"/>
              <a:gd name="connsiteY41" fmla="*/ 165100 h 6121400"/>
              <a:gd name="connsiteX42" fmla="*/ 4203700 w 4267200"/>
              <a:gd name="connsiteY42" fmla="*/ 317500 h 6121400"/>
              <a:gd name="connsiteX43" fmla="*/ 4216400 w 4267200"/>
              <a:gd name="connsiteY43" fmla="*/ 406400 h 6121400"/>
              <a:gd name="connsiteX44" fmla="*/ 4229100 w 4267200"/>
              <a:gd name="connsiteY44" fmla="*/ 457200 h 6121400"/>
              <a:gd name="connsiteX45" fmla="*/ 4241800 w 4267200"/>
              <a:gd name="connsiteY45" fmla="*/ 533400 h 6121400"/>
              <a:gd name="connsiteX46" fmla="*/ 4229100 w 4267200"/>
              <a:gd name="connsiteY46" fmla="*/ 571500 h 6121400"/>
              <a:gd name="connsiteX47" fmla="*/ 4178300 w 4267200"/>
              <a:gd name="connsiteY47" fmla="*/ 584200 h 6121400"/>
              <a:gd name="connsiteX48" fmla="*/ 4140200 w 4267200"/>
              <a:gd name="connsiteY48" fmla="*/ 609600 h 6121400"/>
              <a:gd name="connsiteX49" fmla="*/ 4152900 w 4267200"/>
              <a:gd name="connsiteY49" fmla="*/ 685800 h 6121400"/>
              <a:gd name="connsiteX50" fmla="*/ 4191000 w 4267200"/>
              <a:gd name="connsiteY50" fmla="*/ 723900 h 6121400"/>
              <a:gd name="connsiteX51" fmla="*/ 4203700 w 4267200"/>
              <a:gd name="connsiteY51" fmla="*/ 774700 h 6121400"/>
              <a:gd name="connsiteX52" fmla="*/ 4229100 w 4267200"/>
              <a:gd name="connsiteY52" fmla="*/ 812800 h 6121400"/>
              <a:gd name="connsiteX53" fmla="*/ 4254500 w 4267200"/>
              <a:gd name="connsiteY53" fmla="*/ 889000 h 6121400"/>
              <a:gd name="connsiteX54" fmla="*/ 4216400 w 4267200"/>
              <a:gd name="connsiteY54" fmla="*/ 1041400 h 6121400"/>
              <a:gd name="connsiteX55" fmla="*/ 4203700 w 4267200"/>
              <a:gd name="connsiteY55" fmla="*/ 1079500 h 6121400"/>
              <a:gd name="connsiteX56" fmla="*/ 4216400 w 4267200"/>
              <a:gd name="connsiteY56" fmla="*/ 1193800 h 6121400"/>
              <a:gd name="connsiteX57" fmla="*/ 4241800 w 4267200"/>
              <a:gd name="connsiteY57" fmla="*/ 1270000 h 6121400"/>
              <a:gd name="connsiteX58" fmla="*/ 4254500 w 4267200"/>
              <a:gd name="connsiteY58" fmla="*/ 1308100 h 6121400"/>
              <a:gd name="connsiteX59" fmla="*/ 4267200 w 4267200"/>
              <a:gd name="connsiteY59" fmla="*/ 1384300 h 6121400"/>
              <a:gd name="connsiteX60" fmla="*/ 4254500 w 4267200"/>
              <a:gd name="connsiteY60" fmla="*/ 1473200 h 6121400"/>
              <a:gd name="connsiteX61" fmla="*/ 4241800 w 4267200"/>
              <a:gd name="connsiteY61" fmla="*/ 1511300 h 6121400"/>
              <a:gd name="connsiteX62" fmla="*/ 4229100 w 4267200"/>
              <a:gd name="connsiteY62" fmla="*/ 1562100 h 6121400"/>
              <a:gd name="connsiteX63" fmla="*/ 4216400 w 4267200"/>
              <a:gd name="connsiteY63" fmla="*/ 1790700 h 6121400"/>
              <a:gd name="connsiteX64" fmla="*/ 4203700 w 4267200"/>
              <a:gd name="connsiteY64" fmla="*/ 1854200 h 6121400"/>
              <a:gd name="connsiteX65" fmla="*/ 4216400 w 4267200"/>
              <a:gd name="connsiteY65" fmla="*/ 2260600 h 6121400"/>
              <a:gd name="connsiteX66" fmla="*/ 4203700 w 4267200"/>
              <a:gd name="connsiteY66" fmla="*/ 2679700 h 6121400"/>
              <a:gd name="connsiteX67" fmla="*/ 4178300 w 4267200"/>
              <a:gd name="connsiteY67" fmla="*/ 2717800 h 6121400"/>
              <a:gd name="connsiteX68" fmla="*/ 4191000 w 4267200"/>
              <a:gd name="connsiteY68" fmla="*/ 2768600 h 6121400"/>
              <a:gd name="connsiteX69" fmla="*/ 4267200 w 4267200"/>
              <a:gd name="connsiteY69" fmla="*/ 2794000 h 6121400"/>
              <a:gd name="connsiteX70" fmla="*/ 4241800 w 4267200"/>
              <a:gd name="connsiteY70" fmla="*/ 2971800 h 6121400"/>
              <a:gd name="connsiteX71" fmla="*/ 4216400 w 4267200"/>
              <a:gd name="connsiteY71" fmla="*/ 3009900 h 6121400"/>
              <a:gd name="connsiteX72" fmla="*/ 4191000 w 4267200"/>
              <a:gd name="connsiteY72" fmla="*/ 3086100 h 6121400"/>
              <a:gd name="connsiteX73" fmla="*/ 4216400 w 4267200"/>
              <a:gd name="connsiteY73" fmla="*/ 3403600 h 6121400"/>
              <a:gd name="connsiteX74" fmla="*/ 4229100 w 4267200"/>
              <a:gd name="connsiteY74" fmla="*/ 3441700 h 6121400"/>
              <a:gd name="connsiteX75" fmla="*/ 4216400 w 4267200"/>
              <a:gd name="connsiteY75" fmla="*/ 3517900 h 6121400"/>
              <a:gd name="connsiteX76" fmla="*/ 4191000 w 4267200"/>
              <a:gd name="connsiteY76" fmla="*/ 3556000 h 6121400"/>
              <a:gd name="connsiteX77" fmla="*/ 4152900 w 4267200"/>
              <a:gd name="connsiteY77" fmla="*/ 3683000 h 6121400"/>
              <a:gd name="connsiteX78" fmla="*/ 4165600 w 4267200"/>
              <a:gd name="connsiteY78" fmla="*/ 4114800 h 6121400"/>
              <a:gd name="connsiteX79" fmla="*/ 4216400 w 4267200"/>
              <a:gd name="connsiteY79" fmla="*/ 4229100 h 6121400"/>
              <a:gd name="connsiteX80" fmla="*/ 4229100 w 4267200"/>
              <a:gd name="connsiteY80" fmla="*/ 4267200 h 6121400"/>
              <a:gd name="connsiteX81" fmla="*/ 4241800 w 4267200"/>
              <a:gd name="connsiteY81" fmla="*/ 4356100 h 6121400"/>
              <a:gd name="connsiteX82" fmla="*/ 4254500 w 4267200"/>
              <a:gd name="connsiteY82" fmla="*/ 4394200 h 6121400"/>
              <a:gd name="connsiteX83" fmla="*/ 4229100 w 4267200"/>
              <a:gd name="connsiteY83" fmla="*/ 4622800 h 6121400"/>
              <a:gd name="connsiteX84" fmla="*/ 4203700 w 4267200"/>
              <a:gd name="connsiteY84" fmla="*/ 4699000 h 6121400"/>
              <a:gd name="connsiteX85" fmla="*/ 4178300 w 4267200"/>
              <a:gd name="connsiteY85" fmla="*/ 4775200 h 6121400"/>
              <a:gd name="connsiteX86" fmla="*/ 4165600 w 4267200"/>
              <a:gd name="connsiteY86" fmla="*/ 4813300 h 6121400"/>
              <a:gd name="connsiteX87" fmla="*/ 4152900 w 4267200"/>
              <a:gd name="connsiteY87" fmla="*/ 4851400 h 6121400"/>
              <a:gd name="connsiteX88" fmla="*/ 4178300 w 4267200"/>
              <a:gd name="connsiteY88" fmla="*/ 5003800 h 6121400"/>
              <a:gd name="connsiteX89" fmla="*/ 4191000 w 4267200"/>
              <a:gd name="connsiteY89" fmla="*/ 5054600 h 6121400"/>
              <a:gd name="connsiteX90" fmla="*/ 4216400 w 4267200"/>
              <a:gd name="connsiteY90" fmla="*/ 5130800 h 6121400"/>
              <a:gd name="connsiteX91" fmla="*/ 4229100 w 4267200"/>
              <a:gd name="connsiteY91" fmla="*/ 5384800 h 6121400"/>
              <a:gd name="connsiteX92" fmla="*/ 4241800 w 4267200"/>
              <a:gd name="connsiteY92" fmla="*/ 5473700 h 6121400"/>
              <a:gd name="connsiteX93" fmla="*/ 4229100 w 4267200"/>
              <a:gd name="connsiteY93" fmla="*/ 5994400 h 6121400"/>
              <a:gd name="connsiteX94" fmla="*/ 4216400 w 4267200"/>
              <a:gd name="connsiteY94" fmla="*/ 6070600 h 6121400"/>
              <a:gd name="connsiteX95" fmla="*/ 4178300 w 4267200"/>
              <a:gd name="connsiteY95" fmla="*/ 6083300 h 6121400"/>
              <a:gd name="connsiteX96" fmla="*/ 4114800 w 4267200"/>
              <a:gd name="connsiteY96" fmla="*/ 6096000 h 6121400"/>
              <a:gd name="connsiteX97" fmla="*/ 4038600 w 4267200"/>
              <a:gd name="connsiteY97" fmla="*/ 6121400 h 6121400"/>
              <a:gd name="connsiteX98" fmla="*/ 3987800 w 4267200"/>
              <a:gd name="connsiteY98" fmla="*/ 6108700 h 6121400"/>
              <a:gd name="connsiteX99" fmla="*/ 3949700 w 4267200"/>
              <a:gd name="connsiteY99" fmla="*/ 6070600 h 6121400"/>
              <a:gd name="connsiteX100" fmla="*/ 3873500 w 4267200"/>
              <a:gd name="connsiteY100" fmla="*/ 6032500 h 6121400"/>
              <a:gd name="connsiteX101" fmla="*/ 3746500 w 4267200"/>
              <a:gd name="connsiteY101" fmla="*/ 6032500 h 6121400"/>
              <a:gd name="connsiteX102" fmla="*/ 3670300 w 4267200"/>
              <a:gd name="connsiteY102" fmla="*/ 6007100 h 6121400"/>
              <a:gd name="connsiteX103" fmla="*/ 3556000 w 4267200"/>
              <a:gd name="connsiteY103" fmla="*/ 6019800 h 6121400"/>
              <a:gd name="connsiteX104" fmla="*/ 3479800 w 4267200"/>
              <a:gd name="connsiteY104" fmla="*/ 6045200 h 6121400"/>
              <a:gd name="connsiteX105" fmla="*/ 3441700 w 4267200"/>
              <a:gd name="connsiteY105" fmla="*/ 6057900 h 6121400"/>
              <a:gd name="connsiteX106" fmla="*/ 3403600 w 4267200"/>
              <a:gd name="connsiteY106" fmla="*/ 6070600 h 6121400"/>
              <a:gd name="connsiteX107" fmla="*/ 3314700 w 4267200"/>
              <a:gd name="connsiteY107" fmla="*/ 6096000 h 6121400"/>
              <a:gd name="connsiteX108" fmla="*/ 3060700 w 4267200"/>
              <a:gd name="connsiteY108" fmla="*/ 6083300 h 6121400"/>
              <a:gd name="connsiteX109" fmla="*/ 2997200 w 4267200"/>
              <a:gd name="connsiteY109" fmla="*/ 6070600 h 6121400"/>
              <a:gd name="connsiteX110" fmla="*/ 2895600 w 4267200"/>
              <a:gd name="connsiteY110" fmla="*/ 6096000 h 6121400"/>
              <a:gd name="connsiteX111" fmla="*/ 2730500 w 4267200"/>
              <a:gd name="connsiteY111" fmla="*/ 6070600 h 6121400"/>
              <a:gd name="connsiteX112" fmla="*/ 2692400 w 4267200"/>
              <a:gd name="connsiteY112" fmla="*/ 6057900 h 6121400"/>
              <a:gd name="connsiteX113" fmla="*/ 2489200 w 4267200"/>
              <a:gd name="connsiteY113" fmla="*/ 6045200 h 6121400"/>
              <a:gd name="connsiteX114" fmla="*/ 1879600 w 4267200"/>
              <a:gd name="connsiteY114" fmla="*/ 6070600 h 6121400"/>
              <a:gd name="connsiteX115" fmla="*/ 1778000 w 4267200"/>
              <a:gd name="connsiteY115" fmla="*/ 6096000 h 6121400"/>
              <a:gd name="connsiteX116" fmla="*/ 1790700 w 4267200"/>
              <a:gd name="connsiteY116" fmla="*/ 6057900 h 6121400"/>
              <a:gd name="connsiteX117" fmla="*/ 1790700 w 4267200"/>
              <a:gd name="connsiteY117" fmla="*/ 6007100 h 6121400"/>
              <a:gd name="connsiteX118" fmla="*/ 1714500 w 4267200"/>
              <a:gd name="connsiteY118" fmla="*/ 6032500 h 6121400"/>
              <a:gd name="connsiteX119" fmla="*/ 1663700 w 4267200"/>
              <a:gd name="connsiteY119" fmla="*/ 6083300 h 6121400"/>
              <a:gd name="connsiteX120" fmla="*/ 1168400 w 4267200"/>
              <a:gd name="connsiteY120" fmla="*/ 6070600 h 6121400"/>
              <a:gd name="connsiteX121" fmla="*/ 1054100 w 4267200"/>
              <a:gd name="connsiteY121" fmla="*/ 6032500 h 6121400"/>
              <a:gd name="connsiteX122" fmla="*/ 927100 w 4267200"/>
              <a:gd name="connsiteY122" fmla="*/ 6019800 h 6121400"/>
              <a:gd name="connsiteX123" fmla="*/ 939800 w 4267200"/>
              <a:gd name="connsiteY123" fmla="*/ 6057900 h 6121400"/>
              <a:gd name="connsiteX124" fmla="*/ 939800 w 4267200"/>
              <a:gd name="connsiteY124" fmla="*/ 6096000 h 6121400"/>
              <a:gd name="connsiteX125" fmla="*/ 825500 w 4267200"/>
              <a:gd name="connsiteY125" fmla="*/ 6083300 h 6121400"/>
              <a:gd name="connsiteX126" fmla="*/ 736600 w 4267200"/>
              <a:gd name="connsiteY126" fmla="*/ 6057900 h 6121400"/>
              <a:gd name="connsiteX127" fmla="*/ 685800 w 4267200"/>
              <a:gd name="connsiteY127" fmla="*/ 6045200 h 6121400"/>
              <a:gd name="connsiteX128" fmla="*/ 152400 w 4267200"/>
              <a:gd name="connsiteY128" fmla="*/ 6057900 h 6121400"/>
              <a:gd name="connsiteX129" fmla="*/ 114300 w 4267200"/>
              <a:gd name="connsiteY129" fmla="*/ 6070600 h 6121400"/>
              <a:gd name="connsiteX130" fmla="*/ 38100 w 4267200"/>
              <a:gd name="connsiteY130" fmla="*/ 6083300 h 6121400"/>
              <a:gd name="connsiteX131" fmla="*/ 50800 w 4267200"/>
              <a:gd name="connsiteY131" fmla="*/ 5956300 h 6121400"/>
              <a:gd name="connsiteX132" fmla="*/ 76200 w 4267200"/>
              <a:gd name="connsiteY132" fmla="*/ 5715000 h 6121400"/>
              <a:gd name="connsiteX133" fmla="*/ 63500 w 4267200"/>
              <a:gd name="connsiteY133" fmla="*/ 5435600 h 6121400"/>
              <a:gd name="connsiteX134" fmla="*/ 63500 w 4267200"/>
              <a:gd name="connsiteY134" fmla="*/ 5143500 h 6121400"/>
              <a:gd name="connsiteX135" fmla="*/ 127000 w 4267200"/>
              <a:gd name="connsiteY135" fmla="*/ 5130800 h 6121400"/>
              <a:gd name="connsiteX136" fmla="*/ 127000 w 4267200"/>
              <a:gd name="connsiteY136" fmla="*/ 4927600 h 6121400"/>
              <a:gd name="connsiteX137" fmla="*/ 25400 w 4267200"/>
              <a:gd name="connsiteY137" fmla="*/ 4953000 h 6121400"/>
              <a:gd name="connsiteX138" fmla="*/ 50800 w 4267200"/>
              <a:gd name="connsiteY138" fmla="*/ 4838700 h 6121400"/>
              <a:gd name="connsiteX139" fmla="*/ 63500 w 4267200"/>
              <a:gd name="connsiteY139" fmla="*/ 4699000 h 6121400"/>
              <a:gd name="connsiteX140" fmla="*/ 88900 w 4267200"/>
              <a:gd name="connsiteY140" fmla="*/ 4597400 h 6121400"/>
              <a:gd name="connsiteX141" fmla="*/ 63500 w 4267200"/>
              <a:gd name="connsiteY141" fmla="*/ 4305300 h 6121400"/>
              <a:gd name="connsiteX142" fmla="*/ 88900 w 4267200"/>
              <a:gd name="connsiteY142" fmla="*/ 3771900 h 6121400"/>
              <a:gd name="connsiteX143" fmla="*/ 76200 w 4267200"/>
              <a:gd name="connsiteY143" fmla="*/ 3581400 h 6121400"/>
              <a:gd name="connsiteX144" fmla="*/ 38100 w 4267200"/>
              <a:gd name="connsiteY144" fmla="*/ 3467100 h 6121400"/>
              <a:gd name="connsiteX145" fmla="*/ 25400 w 4267200"/>
              <a:gd name="connsiteY145" fmla="*/ 3429000 h 6121400"/>
              <a:gd name="connsiteX146" fmla="*/ 63500 w 4267200"/>
              <a:gd name="connsiteY146" fmla="*/ 3403600 h 6121400"/>
              <a:gd name="connsiteX147" fmla="*/ 88900 w 4267200"/>
              <a:gd name="connsiteY147" fmla="*/ 3327400 h 6121400"/>
              <a:gd name="connsiteX148" fmla="*/ 50800 w 4267200"/>
              <a:gd name="connsiteY148" fmla="*/ 3073400 h 6121400"/>
              <a:gd name="connsiteX149" fmla="*/ 63500 w 4267200"/>
              <a:gd name="connsiteY149" fmla="*/ 2971800 h 6121400"/>
              <a:gd name="connsiteX150" fmla="*/ 101600 w 4267200"/>
              <a:gd name="connsiteY150" fmla="*/ 2959100 h 6121400"/>
              <a:gd name="connsiteX151" fmla="*/ 114300 w 4267200"/>
              <a:gd name="connsiteY151" fmla="*/ 2921000 h 6121400"/>
              <a:gd name="connsiteX152" fmla="*/ 88900 w 4267200"/>
              <a:gd name="connsiteY152" fmla="*/ 2882900 h 6121400"/>
              <a:gd name="connsiteX153" fmla="*/ 50800 w 4267200"/>
              <a:gd name="connsiteY153" fmla="*/ 2844800 h 6121400"/>
              <a:gd name="connsiteX154" fmla="*/ 38100 w 4267200"/>
              <a:gd name="connsiteY154" fmla="*/ 2806700 h 6121400"/>
              <a:gd name="connsiteX155" fmla="*/ 12700 w 4267200"/>
              <a:gd name="connsiteY155" fmla="*/ 2768600 h 6121400"/>
              <a:gd name="connsiteX156" fmla="*/ 25400 w 4267200"/>
              <a:gd name="connsiteY156" fmla="*/ 2654300 h 6121400"/>
              <a:gd name="connsiteX157" fmla="*/ 38100 w 4267200"/>
              <a:gd name="connsiteY157" fmla="*/ 2552700 h 6121400"/>
              <a:gd name="connsiteX158" fmla="*/ 50800 w 4267200"/>
              <a:gd name="connsiteY158" fmla="*/ 2413000 h 6121400"/>
              <a:gd name="connsiteX159" fmla="*/ 76200 w 4267200"/>
              <a:gd name="connsiteY159" fmla="*/ 2336800 h 6121400"/>
              <a:gd name="connsiteX160" fmla="*/ 38100 w 4267200"/>
              <a:gd name="connsiteY160" fmla="*/ 2171700 h 6121400"/>
              <a:gd name="connsiteX161" fmla="*/ 12700 w 4267200"/>
              <a:gd name="connsiteY161" fmla="*/ 2095500 h 6121400"/>
              <a:gd name="connsiteX162" fmla="*/ 25400 w 4267200"/>
              <a:gd name="connsiteY162" fmla="*/ 1968500 h 6121400"/>
              <a:gd name="connsiteX163" fmla="*/ 38100 w 4267200"/>
              <a:gd name="connsiteY163" fmla="*/ 1917700 h 6121400"/>
              <a:gd name="connsiteX164" fmla="*/ 76200 w 4267200"/>
              <a:gd name="connsiteY164" fmla="*/ 1524000 h 6121400"/>
              <a:gd name="connsiteX165" fmla="*/ 63500 w 4267200"/>
              <a:gd name="connsiteY165" fmla="*/ 1384300 h 6121400"/>
              <a:gd name="connsiteX166" fmla="*/ 38100 w 4267200"/>
              <a:gd name="connsiteY166" fmla="*/ 1295400 h 6121400"/>
              <a:gd name="connsiteX167" fmla="*/ 38100 w 4267200"/>
              <a:gd name="connsiteY167" fmla="*/ 1003300 h 6121400"/>
              <a:gd name="connsiteX168" fmla="*/ 152400 w 4267200"/>
              <a:gd name="connsiteY168" fmla="*/ 990600 h 6121400"/>
              <a:gd name="connsiteX169" fmla="*/ 88900 w 4267200"/>
              <a:gd name="connsiteY169" fmla="*/ 889000 h 6121400"/>
              <a:gd name="connsiteX170" fmla="*/ 63500 w 4267200"/>
              <a:gd name="connsiteY170" fmla="*/ 812800 h 6121400"/>
              <a:gd name="connsiteX171" fmla="*/ 50800 w 4267200"/>
              <a:gd name="connsiteY171" fmla="*/ 774700 h 6121400"/>
              <a:gd name="connsiteX172" fmla="*/ 38100 w 4267200"/>
              <a:gd name="connsiteY172" fmla="*/ 520700 h 6121400"/>
              <a:gd name="connsiteX173" fmla="*/ 63500 w 4267200"/>
              <a:gd name="connsiteY173" fmla="*/ 482600 h 6121400"/>
              <a:gd name="connsiteX174" fmla="*/ 38100 w 4267200"/>
              <a:gd name="connsiteY174" fmla="*/ 381000 h 6121400"/>
              <a:gd name="connsiteX175" fmla="*/ 12700 w 4267200"/>
              <a:gd name="connsiteY175" fmla="*/ 215900 h 6121400"/>
              <a:gd name="connsiteX176" fmla="*/ 0 w 4267200"/>
              <a:gd name="connsiteY176" fmla="*/ 177800 h 6121400"/>
              <a:gd name="connsiteX177" fmla="*/ 50800 w 4267200"/>
              <a:gd name="connsiteY177" fmla="*/ 114300 h 6121400"/>
              <a:gd name="connsiteX178" fmla="*/ 76200 w 4267200"/>
              <a:gd name="connsiteY178" fmla="*/ 76200 h 6121400"/>
              <a:gd name="connsiteX179" fmla="*/ 165100 w 4267200"/>
              <a:gd name="connsiteY179" fmla="*/ 50800 h 612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4267200" h="6121400">
                <a:moveTo>
                  <a:pt x="88900" y="50800"/>
                </a:moveTo>
                <a:cubicBezTo>
                  <a:pt x="178467" y="35872"/>
                  <a:pt x="227475" y="21450"/>
                  <a:pt x="330200" y="50800"/>
                </a:cubicBezTo>
                <a:cubicBezTo>
                  <a:pt x="343072" y="54478"/>
                  <a:pt x="332007" y="81119"/>
                  <a:pt x="342900" y="88900"/>
                </a:cubicBezTo>
                <a:cubicBezTo>
                  <a:pt x="364687" y="104462"/>
                  <a:pt x="419100" y="114300"/>
                  <a:pt x="419100" y="114300"/>
                </a:cubicBezTo>
                <a:cubicBezTo>
                  <a:pt x="495300" y="110067"/>
                  <a:pt x="571726" y="108836"/>
                  <a:pt x="647700" y="101600"/>
                </a:cubicBezTo>
                <a:cubicBezTo>
                  <a:pt x="661027" y="100331"/>
                  <a:pt x="674098" y="95401"/>
                  <a:pt x="685800" y="88900"/>
                </a:cubicBezTo>
                <a:cubicBezTo>
                  <a:pt x="712485" y="74075"/>
                  <a:pt x="762000" y="38100"/>
                  <a:pt x="762000" y="38100"/>
                </a:cubicBezTo>
                <a:cubicBezTo>
                  <a:pt x="783167" y="42333"/>
                  <a:pt x="806758" y="40090"/>
                  <a:pt x="825500" y="50800"/>
                </a:cubicBezTo>
                <a:cubicBezTo>
                  <a:pt x="898626" y="92586"/>
                  <a:pt x="801074" y="90609"/>
                  <a:pt x="889000" y="101600"/>
                </a:cubicBezTo>
                <a:cubicBezTo>
                  <a:pt x="943770" y="108446"/>
                  <a:pt x="999067" y="110067"/>
                  <a:pt x="1054100" y="114300"/>
                </a:cubicBezTo>
                <a:cubicBezTo>
                  <a:pt x="1074198" y="214790"/>
                  <a:pt x="1051712" y="180188"/>
                  <a:pt x="1092200" y="139700"/>
                </a:cubicBezTo>
                <a:cubicBezTo>
                  <a:pt x="1102993" y="128907"/>
                  <a:pt x="1117600" y="122767"/>
                  <a:pt x="1130300" y="114300"/>
                </a:cubicBezTo>
                <a:cubicBezTo>
                  <a:pt x="1164167" y="118533"/>
                  <a:pt x="1212968" y="155398"/>
                  <a:pt x="1231900" y="127000"/>
                </a:cubicBezTo>
                <a:cubicBezTo>
                  <a:pt x="1248833" y="101600"/>
                  <a:pt x="1155700" y="76200"/>
                  <a:pt x="1155700" y="76200"/>
                </a:cubicBezTo>
                <a:cubicBezTo>
                  <a:pt x="1168400" y="67733"/>
                  <a:pt x="1179852" y="56999"/>
                  <a:pt x="1193800" y="50800"/>
                </a:cubicBezTo>
                <a:cubicBezTo>
                  <a:pt x="1218266" y="39926"/>
                  <a:pt x="1270000" y="25400"/>
                  <a:pt x="1270000" y="25400"/>
                </a:cubicBezTo>
                <a:cubicBezTo>
                  <a:pt x="1434264" y="34526"/>
                  <a:pt x="1448058" y="24483"/>
                  <a:pt x="1562100" y="50800"/>
                </a:cubicBezTo>
                <a:cubicBezTo>
                  <a:pt x="1596115" y="58650"/>
                  <a:pt x="1663700" y="76200"/>
                  <a:pt x="1663700" y="76200"/>
                </a:cubicBezTo>
                <a:cubicBezTo>
                  <a:pt x="1811867" y="71967"/>
                  <a:pt x="1960167" y="71091"/>
                  <a:pt x="2108200" y="63500"/>
                </a:cubicBezTo>
                <a:cubicBezTo>
                  <a:pt x="2125632" y="62606"/>
                  <a:pt x="2141546" y="50800"/>
                  <a:pt x="2159000" y="50800"/>
                </a:cubicBezTo>
                <a:cubicBezTo>
                  <a:pt x="2235318" y="50800"/>
                  <a:pt x="2311400" y="59267"/>
                  <a:pt x="2387600" y="63500"/>
                </a:cubicBezTo>
                <a:cubicBezTo>
                  <a:pt x="2413000" y="71967"/>
                  <a:pt x="2455333" y="114300"/>
                  <a:pt x="2463800" y="88900"/>
                </a:cubicBezTo>
                <a:cubicBezTo>
                  <a:pt x="2468033" y="76200"/>
                  <a:pt x="2465607" y="58581"/>
                  <a:pt x="2476500" y="50800"/>
                </a:cubicBezTo>
                <a:cubicBezTo>
                  <a:pt x="2498287" y="35238"/>
                  <a:pt x="2552700" y="25400"/>
                  <a:pt x="2552700" y="25400"/>
                </a:cubicBezTo>
                <a:cubicBezTo>
                  <a:pt x="2616200" y="29633"/>
                  <a:pt x="2679559" y="38100"/>
                  <a:pt x="2743200" y="38100"/>
                </a:cubicBezTo>
                <a:cubicBezTo>
                  <a:pt x="2756587" y="38100"/>
                  <a:pt x="2767913" y="25400"/>
                  <a:pt x="2781300" y="25400"/>
                </a:cubicBezTo>
                <a:cubicBezTo>
                  <a:pt x="2844941" y="25400"/>
                  <a:pt x="2908300" y="33867"/>
                  <a:pt x="2971800" y="38100"/>
                </a:cubicBezTo>
                <a:cubicBezTo>
                  <a:pt x="3009900" y="95250"/>
                  <a:pt x="3007783" y="113242"/>
                  <a:pt x="3060700" y="139700"/>
                </a:cubicBezTo>
                <a:cubicBezTo>
                  <a:pt x="3072674" y="145687"/>
                  <a:pt x="3086100" y="148167"/>
                  <a:pt x="3098800" y="152400"/>
                </a:cubicBezTo>
                <a:cubicBezTo>
                  <a:pt x="3103033" y="139700"/>
                  <a:pt x="3112978" y="127605"/>
                  <a:pt x="3111500" y="114300"/>
                </a:cubicBezTo>
                <a:cubicBezTo>
                  <a:pt x="3108543" y="87690"/>
                  <a:pt x="3059339" y="37264"/>
                  <a:pt x="3086100" y="38100"/>
                </a:cubicBezTo>
                <a:lnTo>
                  <a:pt x="3492500" y="50800"/>
                </a:lnTo>
                <a:cubicBezTo>
                  <a:pt x="3583180" y="81027"/>
                  <a:pt x="3546423" y="61348"/>
                  <a:pt x="3606800" y="101600"/>
                </a:cubicBezTo>
                <a:cubicBezTo>
                  <a:pt x="3602567" y="76200"/>
                  <a:pt x="3587855" y="50382"/>
                  <a:pt x="3594100" y="25400"/>
                </a:cubicBezTo>
                <a:cubicBezTo>
                  <a:pt x="3597802" y="10592"/>
                  <a:pt x="3616946" y="545"/>
                  <a:pt x="3632200" y="0"/>
                </a:cubicBezTo>
                <a:lnTo>
                  <a:pt x="3949700" y="12700"/>
                </a:lnTo>
                <a:cubicBezTo>
                  <a:pt x="3979333" y="16933"/>
                  <a:pt x="4009073" y="20479"/>
                  <a:pt x="4038600" y="25400"/>
                </a:cubicBezTo>
                <a:cubicBezTo>
                  <a:pt x="4059892" y="28949"/>
                  <a:pt x="4083358" y="27390"/>
                  <a:pt x="4102100" y="38100"/>
                </a:cubicBezTo>
                <a:cubicBezTo>
                  <a:pt x="4115352" y="45673"/>
                  <a:pt x="4121301" y="62252"/>
                  <a:pt x="4127500" y="76200"/>
                </a:cubicBezTo>
                <a:cubicBezTo>
                  <a:pt x="4138374" y="100666"/>
                  <a:pt x="4152900" y="152400"/>
                  <a:pt x="4152900" y="152400"/>
                </a:cubicBezTo>
                <a:cubicBezTo>
                  <a:pt x="4165600" y="143933"/>
                  <a:pt x="4176033" y="124007"/>
                  <a:pt x="4191000" y="127000"/>
                </a:cubicBezTo>
                <a:cubicBezTo>
                  <a:pt x="4205967" y="129993"/>
                  <a:pt x="4215385" y="149870"/>
                  <a:pt x="4216400" y="165100"/>
                </a:cubicBezTo>
                <a:cubicBezTo>
                  <a:pt x="4219791" y="215963"/>
                  <a:pt x="4207933" y="266700"/>
                  <a:pt x="4203700" y="317500"/>
                </a:cubicBezTo>
                <a:cubicBezTo>
                  <a:pt x="4207933" y="347133"/>
                  <a:pt x="4211045" y="376949"/>
                  <a:pt x="4216400" y="406400"/>
                </a:cubicBezTo>
                <a:cubicBezTo>
                  <a:pt x="4219522" y="423573"/>
                  <a:pt x="4225677" y="440084"/>
                  <a:pt x="4229100" y="457200"/>
                </a:cubicBezTo>
                <a:cubicBezTo>
                  <a:pt x="4234150" y="482450"/>
                  <a:pt x="4237567" y="508000"/>
                  <a:pt x="4241800" y="533400"/>
                </a:cubicBezTo>
                <a:cubicBezTo>
                  <a:pt x="4237567" y="546100"/>
                  <a:pt x="4239553" y="563137"/>
                  <a:pt x="4229100" y="571500"/>
                </a:cubicBezTo>
                <a:cubicBezTo>
                  <a:pt x="4215470" y="582404"/>
                  <a:pt x="4194343" y="577324"/>
                  <a:pt x="4178300" y="584200"/>
                </a:cubicBezTo>
                <a:cubicBezTo>
                  <a:pt x="4164271" y="590213"/>
                  <a:pt x="4152900" y="601133"/>
                  <a:pt x="4140200" y="609600"/>
                </a:cubicBezTo>
                <a:cubicBezTo>
                  <a:pt x="4144433" y="635000"/>
                  <a:pt x="4142442" y="662269"/>
                  <a:pt x="4152900" y="685800"/>
                </a:cubicBezTo>
                <a:cubicBezTo>
                  <a:pt x="4160194" y="702213"/>
                  <a:pt x="4182089" y="708306"/>
                  <a:pt x="4191000" y="723900"/>
                </a:cubicBezTo>
                <a:cubicBezTo>
                  <a:pt x="4199660" y="739055"/>
                  <a:pt x="4196824" y="758657"/>
                  <a:pt x="4203700" y="774700"/>
                </a:cubicBezTo>
                <a:cubicBezTo>
                  <a:pt x="4209713" y="788729"/>
                  <a:pt x="4222901" y="798852"/>
                  <a:pt x="4229100" y="812800"/>
                </a:cubicBezTo>
                <a:cubicBezTo>
                  <a:pt x="4239974" y="837266"/>
                  <a:pt x="4254500" y="889000"/>
                  <a:pt x="4254500" y="889000"/>
                </a:cubicBezTo>
                <a:cubicBezTo>
                  <a:pt x="4237398" y="991610"/>
                  <a:pt x="4249943" y="940771"/>
                  <a:pt x="4216400" y="1041400"/>
                </a:cubicBezTo>
                <a:lnTo>
                  <a:pt x="4203700" y="1079500"/>
                </a:lnTo>
                <a:cubicBezTo>
                  <a:pt x="4207933" y="1117600"/>
                  <a:pt x="4208882" y="1156210"/>
                  <a:pt x="4216400" y="1193800"/>
                </a:cubicBezTo>
                <a:cubicBezTo>
                  <a:pt x="4221651" y="1220054"/>
                  <a:pt x="4233333" y="1244600"/>
                  <a:pt x="4241800" y="1270000"/>
                </a:cubicBezTo>
                <a:cubicBezTo>
                  <a:pt x="4246033" y="1282700"/>
                  <a:pt x="4252299" y="1294895"/>
                  <a:pt x="4254500" y="1308100"/>
                </a:cubicBezTo>
                <a:lnTo>
                  <a:pt x="4267200" y="1384300"/>
                </a:lnTo>
                <a:cubicBezTo>
                  <a:pt x="4262967" y="1413933"/>
                  <a:pt x="4260371" y="1443847"/>
                  <a:pt x="4254500" y="1473200"/>
                </a:cubicBezTo>
                <a:cubicBezTo>
                  <a:pt x="4251875" y="1486327"/>
                  <a:pt x="4245478" y="1498428"/>
                  <a:pt x="4241800" y="1511300"/>
                </a:cubicBezTo>
                <a:cubicBezTo>
                  <a:pt x="4237005" y="1528083"/>
                  <a:pt x="4233333" y="1545167"/>
                  <a:pt x="4229100" y="1562100"/>
                </a:cubicBezTo>
                <a:cubicBezTo>
                  <a:pt x="4224867" y="1638300"/>
                  <a:pt x="4223011" y="1714669"/>
                  <a:pt x="4216400" y="1790700"/>
                </a:cubicBezTo>
                <a:cubicBezTo>
                  <a:pt x="4214530" y="1812205"/>
                  <a:pt x="4203700" y="1832614"/>
                  <a:pt x="4203700" y="1854200"/>
                </a:cubicBezTo>
                <a:cubicBezTo>
                  <a:pt x="4203700" y="1989733"/>
                  <a:pt x="4212167" y="2125133"/>
                  <a:pt x="4216400" y="2260600"/>
                </a:cubicBezTo>
                <a:cubicBezTo>
                  <a:pt x="4212167" y="2400300"/>
                  <a:pt x="4215307" y="2540419"/>
                  <a:pt x="4203700" y="2679700"/>
                </a:cubicBezTo>
                <a:cubicBezTo>
                  <a:pt x="4202432" y="2694911"/>
                  <a:pt x="4180459" y="2702690"/>
                  <a:pt x="4178300" y="2717800"/>
                </a:cubicBezTo>
                <a:cubicBezTo>
                  <a:pt x="4175832" y="2735079"/>
                  <a:pt x="4177748" y="2757241"/>
                  <a:pt x="4191000" y="2768600"/>
                </a:cubicBezTo>
                <a:cubicBezTo>
                  <a:pt x="4211328" y="2786024"/>
                  <a:pt x="4267200" y="2794000"/>
                  <a:pt x="4267200" y="2794000"/>
                </a:cubicBezTo>
                <a:cubicBezTo>
                  <a:pt x="4263955" y="2829692"/>
                  <a:pt x="4266232" y="2922935"/>
                  <a:pt x="4241800" y="2971800"/>
                </a:cubicBezTo>
                <a:cubicBezTo>
                  <a:pt x="4234974" y="2985452"/>
                  <a:pt x="4222599" y="2995952"/>
                  <a:pt x="4216400" y="3009900"/>
                </a:cubicBezTo>
                <a:cubicBezTo>
                  <a:pt x="4205526" y="3034366"/>
                  <a:pt x="4191000" y="3086100"/>
                  <a:pt x="4191000" y="3086100"/>
                </a:cubicBezTo>
                <a:cubicBezTo>
                  <a:pt x="4196659" y="3193628"/>
                  <a:pt x="4193142" y="3298940"/>
                  <a:pt x="4216400" y="3403600"/>
                </a:cubicBezTo>
                <a:cubicBezTo>
                  <a:pt x="4219304" y="3416668"/>
                  <a:pt x="4224867" y="3429000"/>
                  <a:pt x="4229100" y="3441700"/>
                </a:cubicBezTo>
                <a:cubicBezTo>
                  <a:pt x="4224867" y="3467100"/>
                  <a:pt x="4224543" y="3493471"/>
                  <a:pt x="4216400" y="3517900"/>
                </a:cubicBezTo>
                <a:cubicBezTo>
                  <a:pt x="4211573" y="3532380"/>
                  <a:pt x="4197199" y="3542052"/>
                  <a:pt x="4191000" y="3556000"/>
                </a:cubicBezTo>
                <a:cubicBezTo>
                  <a:pt x="4173332" y="3595754"/>
                  <a:pt x="4163455" y="3640780"/>
                  <a:pt x="4152900" y="3683000"/>
                </a:cubicBezTo>
                <a:cubicBezTo>
                  <a:pt x="4157133" y="3826933"/>
                  <a:pt x="4154831" y="3971208"/>
                  <a:pt x="4165600" y="4114800"/>
                </a:cubicBezTo>
                <a:cubicBezTo>
                  <a:pt x="4171382" y="4191894"/>
                  <a:pt x="4190084" y="4176468"/>
                  <a:pt x="4216400" y="4229100"/>
                </a:cubicBezTo>
                <a:cubicBezTo>
                  <a:pt x="4222387" y="4241074"/>
                  <a:pt x="4224867" y="4254500"/>
                  <a:pt x="4229100" y="4267200"/>
                </a:cubicBezTo>
                <a:cubicBezTo>
                  <a:pt x="4233333" y="4296833"/>
                  <a:pt x="4235929" y="4326747"/>
                  <a:pt x="4241800" y="4356100"/>
                </a:cubicBezTo>
                <a:cubicBezTo>
                  <a:pt x="4244425" y="4369227"/>
                  <a:pt x="4254500" y="4380813"/>
                  <a:pt x="4254500" y="4394200"/>
                </a:cubicBezTo>
                <a:cubicBezTo>
                  <a:pt x="4254500" y="4481405"/>
                  <a:pt x="4252115" y="4546084"/>
                  <a:pt x="4229100" y="4622800"/>
                </a:cubicBezTo>
                <a:cubicBezTo>
                  <a:pt x="4221407" y="4648445"/>
                  <a:pt x="4212167" y="4673600"/>
                  <a:pt x="4203700" y="4699000"/>
                </a:cubicBezTo>
                <a:lnTo>
                  <a:pt x="4178300" y="4775200"/>
                </a:lnTo>
                <a:lnTo>
                  <a:pt x="4165600" y="4813300"/>
                </a:lnTo>
                <a:lnTo>
                  <a:pt x="4152900" y="4851400"/>
                </a:lnTo>
                <a:cubicBezTo>
                  <a:pt x="4163502" y="4925615"/>
                  <a:pt x="4163444" y="4936946"/>
                  <a:pt x="4178300" y="5003800"/>
                </a:cubicBezTo>
                <a:cubicBezTo>
                  <a:pt x="4182086" y="5020839"/>
                  <a:pt x="4185984" y="5037882"/>
                  <a:pt x="4191000" y="5054600"/>
                </a:cubicBezTo>
                <a:cubicBezTo>
                  <a:pt x="4198693" y="5080245"/>
                  <a:pt x="4216400" y="5130800"/>
                  <a:pt x="4216400" y="5130800"/>
                </a:cubicBezTo>
                <a:cubicBezTo>
                  <a:pt x="4220633" y="5215467"/>
                  <a:pt x="4222838" y="5300259"/>
                  <a:pt x="4229100" y="5384800"/>
                </a:cubicBezTo>
                <a:cubicBezTo>
                  <a:pt x="4231311" y="5414652"/>
                  <a:pt x="4241800" y="5443766"/>
                  <a:pt x="4241800" y="5473700"/>
                </a:cubicBezTo>
                <a:cubicBezTo>
                  <a:pt x="4241800" y="5647318"/>
                  <a:pt x="4236481" y="5820939"/>
                  <a:pt x="4229100" y="5994400"/>
                </a:cubicBezTo>
                <a:cubicBezTo>
                  <a:pt x="4228005" y="6020127"/>
                  <a:pt x="4229176" y="6048242"/>
                  <a:pt x="4216400" y="6070600"/>
                </a:cubicBezTo>
                <a:cubicBezTo>
                  <a:pt x="4209758" y="6082223"/>
                  <a:pt x="4191287" y="6080053"/>
                  <a:pt x="4178300" y="6083300"/>
                </a:cubicBezTo>
                <a:cubicBezTo>
                  <a:pt x="4157359" y="6088535"/>
                  <a:pt x="4135625" y="6090320"/>
                  <a:pt x="4114800" y="6096000"/>
                </a:cubicBezTo>
                <a:cubicBezTo>
                  <a:pt x="4088969" y="6103045"/>
                  <a:pt x="4038600" y="6121400"/>
                  <a:pt x="4038600" y="6121400"/>
                </a:cubicBezTo>
                <a:cubicBezTo>
                  <a:pt x="4021667" y="6117167"/>
                  <a:pt x="4002955" y="6117360"/>
                  <a:pt x="3987800" y="6108700"/>
                </a:cubicBezTo>
                <a:cubicBezTo>
                  <a:pt x="3972206" y="6099789"/>
                  <a:pt x="3963498" y="6082098"/>
                  <a:pt x="3949700" y="6070600"/>
                </a:cubicBezTo>
                <a:cubicBezTo>
                  <a:pt x="3916874" y="6043245"/>
                  <a:pt x="3911685" y="6045228"/>
                  <a:pt x="3873500" y="6032500"/>
                </a:cubicBezTo>
                <a:cubicBezTo>
                  <a:pt x="3814122" y="6052293"/>
                  <a:pt x="3832733" y="6052400"/>
                  <a:pt x="3746500" y="6032500"/>
                </a:cubicBezTo>
                <a:cubicBezTo>
                  <a:pt x="3720412" y="6026480"/>
                  <a:pt x="3670300" y="6007100"/>
                  <a:pt x="3670300" y="6007100"/>
                </a:cubicBezTo>
                <a:cubicBezTo>
                  <a:pt x="3632200" y="6011333"/>
                  <a:pt x="3593590" y="6012282"/>
                  <a:pt x="3556000" y="6019800"/>
                </a:cubicBezTo>
                <a:cubicBezTo>
                  <a:pt x="3529746" y="6025051"/>
                  <a:pt x="3505200" y="6036733"/>
                  <a:pt x="3479800" y="6045200"/>
                </a:cubicBezTo>
                <a:lnTo>
                  <a:pt x="3441700" y="6057900"/>
                </a:lnTo>
                <a:cubicBezTo>
                  <a:pt x="3429000" y="6062133"/>
                  <a:pt x="3416587" y="6067353"/>
                  <a:pt x="3403600" y="6070600"/>
                </a:cubicBezTo>
                <a:cubicBezTo>
                  <a:pt x="3339813" y="6086547"/>
                  <a:pt x="3369359" y="6077780"/>
                  <a:pt x="3314700" y="6096000"/>
                </a:cubicBezTo>
                <a:cubicBezTo>
                  <a:pt x="3230033" y="6091767"/>
                  <a:pt x="3145202" y="6090060"/>
                  <a:pt x="3060700" y="6083300"/>
                </a:cubicBezTo>
                <a:cubicBezTo>
                  <a:pt x="3039183" y="6081579"/>
                  <a:pt x="3018786" y="6070600"/>
                  <a:pt x="2997200" y="6070600"/>
                </a:cubicBezTo>
                <a:cubicBezTo>
                  <a:pt x="2966549" y="6070600"/>
                  <a:pt x="2925665" y="6085978"/>
                  <a:pt x="2895600" y="6096000"/>
                </a:cubicBezTo>
                <a:cubicBezTo>
                  <a:pt x="2833908" y="6088289"/>
                  <a:pt x="2788680" y="6085145"/>
                  <a:pt x="2730500" y="6070600"/>
                </a:cubicBezTo>
                <a:cubicBezTo>
                  <a:pt x="2717513" y="6067353"/>
                  <a:pt x="2705713" y="6059301"/>
                  <a:pt x="2692400" y="6057900"/>
                </a:cubicBezTo>
                <a:cubicBezTo>
                  <a:pt x="2624907" y="6050796"/>
                  <a:pt x="2556933" y="6049433"/>
                  <a:pt x="2489200" y="6045200"/>
                </a:cubicBezTo>
                <a:cubicBezTo>
                  <a:pt x="2286000" y="6053667"/>
                  <a:pt x="2072540" y="6006287"/>
                  <a:pt x="1879600" y="6070600"/>
                </a:cubicBezTo>
                <a:cubicBezTo>
                  <a:pt x="1821022" y="6090126"/>
                  <a:pt x="1854627" y="6080675"/>
                  <a:pt x="1778000" y="6096000"/>
                </a:cubicBezTo>
                <a:cubicBezTo>
                  <a:pt x="1782233" y="6083300"/>
                  <a:pt x="1783274" y="6069039"/>
                  <a:pt x="1790700" y="6057900"/>
                </a:cubicBezTo>
                <a:cubicBezTo>
                  <a:pt x="1825293" y="6006010"/>
                  <a:pt x="1855508" y="6028703"/>
                  <a:pt x="1790700" y="6007100"/>
                </a:cubicBezTo>
                <a:cubicBezTo>
                  <a:pt x="1765300" y="6015567"/>
                  <a:pt x="1722967" y="6007100"/>
                  <a:pt x="1714500" y="6032500"/>
                </a:cubicBezTo>
                <a:cubicBezTo>
                  <a:pt x="1697567" y="6083300"/>
                  <a:pt x="1714500" y="6066367"/>
                  <a:pt x="1663700" y="6083300"/>
                </a:cubicBezTo>
                <a:cubicBezTo>
                  <a:pt x="1498600" y="6079067"/>
                  <a:pt x="1333188" y="6081586"/>
                  <a:pt x="1168400" y="6070600"/>
                </a:cubicBezTo>
                <a:cubicBezTo>
                  <a:pt x="901700" y="6052820"/>
                  <a:pt x="1206500" y="6047740"/>
                  <a:pt x="1054100" y="6032500"/>
                </a:cubicBezTo>
                <a:lnTo>
                  <a:pt x="927100" y="6019800"/>
                </a:lnTo>
                <a:cubicBezTo>
                  <a:pt x="931333" y="6032500"/>
                  <a:pt x="931437" y="6047447"/>
                  <a:pt x="939800" y="6057900"/>
                </a:cubicBezTo>
                <a:cubicBezTo>
                  <a:pt x="970898" y="6096773"/>
                  <a:pt x="1008291" y="6073170"/>
                  <a:pt x="939800" y="6096000"/>
                </a:cubicBezTo>
                <a:cubicBezTo>
                  <a:pt x="901700" y="6091767"/>
                  <a:pt x="863389" y="6089129"/>
                  <a:pt x="825500" y="6083300"/>
                </a:cubicBezTo>
                <a:cubicBezTo>
                  <a:pt x="782489" y="6076683"/>
                  <a:pt x="775324" y="6068964"/>
                  <a:pt x="736600" y="6057900"/>
                </a:cubicBezTo>
                <a:cubicBezTo>
                  <a:pt x="719817" y="6053105"/>
                  <a:pt x="702733" y="6049433"/>
                  <a:pt x="685800" y="6045200"/>
                </a:cubicBezTo>
                <a:cubicBezTo>
                  <a:pt x="508000" y="6049433"/>
                  <a:pt x="330075" y="6050003"/>
                  <a:pt x="152400" y="6057900"/>
                </a:cubicBezTo>
                <a:cubicBezTo>
                  <a:pt x="139026" y="6058494"/>
                  <a:pt x="127368" y="6067696"/>
                  <a:pt x="114300" y="6070600"/>
                </a:cubicBezTo>
                <a:cubicBezTo>
                  <a:pt x="89163" y="6076186"/>
                  <a:pt x="63500" y="6079067"/>
                  <a:pt x="38100" y="6083300"/>
                </a:cubicBezTo>
                <a:cubicBezTo>
                  <a:pt x="42333" y="6040967"/>
                  <a:pt x="47407" y="5998709"/>
                  <a:pt x="50800" y="5956300"/>
                </a:cubicBezTo>
                <a:cubicBezTo>
                  <a:pt x="68738" y="5732077"/>
                  <a:pt x="46947" y="5832013"/>
                  <a:pt x="76200" y="5715000"/>
                </a:cubicBezTo>
                <a:cubicBezTo>
                  <a:pt x="71967" y="5621867"/>
                  <a:pt x="70650" y="5528555"/>
                  <a:pt x="63500" y="5435600"/>
                </a:cubicBezTo>
                <a:cubicBezTo>
                  <a:pt x="51858" y="5284250"/>
                  <a:pt x="-45143" y="5505644"/>
                  <a:pt x="63500" y="5143500"/>
                </a:cubicBezTo>
                <a:cubicBezTo>
                  <a:pt x="69703" y="5122825"/>
                  <a:pt x="105833" y="5135033"/>
                  <a:pt x="127000" y="5130800"/>
                </a:cubicBezTo>
                <a:cubicBezTo>
                  <a:pt x="147868" y="5068197"/>
                  <a:pt x="179017" y="4991176"/>
                  <a:pt x="127000" y="4927600"/>
                </a:cubicBezTo>
                <a:cubicBezTo>
                  <a:pt x="104894" y="4900582"/>
                  <a:pt x="59267" y="4944533"/>
                  <a:pt x="25400" y="4953000"/>
                </a:cubicBezTo>
                <a:cubicBezTo>
                  <a:pt x="33557" y="4920370"/>
                  <a:pt x="46769" y="4870946"/>
                  <a:pt x="50800" y="4838700"/>
                </a:cubicBezTo>
                <a:cubicBezTo>
                  <a:pt x="56600" y="4792302"/>
                  <a:pt x="57700" y="4745398"/>
                  <a:pt x="63500" y="4699000"/>
                </a:cubicBezTo>
                <a:cubicBezTo>
                  <a:pt x="69630" y="4649959"/>
                  <a:pt x="75077" y="4638870"/>
                  <a:pt x="88900" y="4597400"/>
                </a:cubicBezTo>
                <a:cubicBezTo>
                  <a:pt x="80433" y="4500033"/>
                  <a:pt x="60627" y="4402992"/>
                  <a:pt x="63500" y="4305300"/>
                </a:cubicBezTo>
                <a:cubicBezTo>
                  <a:pt x="77203" y="3839385"/>
                  <a:pt x="58340" y="4016384"/>
                  <a:pt x="88900" y="3771900"/>
                </a:cubicBezTo>
                <a:cubicBezTo>
                  <a:pt x="84667" y="3708400"/>
                  <a:pt x="85200" y="3644401"/>
                  <a:pt x="76200" y="3581400"/>
                </a:cubicBezTo>
                <a:lnTo>
                  <a:pt x="38100" y="3467100"/>
                </a:lnTo>
                <a:lnTo>
                  <a:pt x="25400" y="3429000"/>
                </a:lnTo>
                <a:cubicBezTo>
                  <a:pt x="38100" y="3420533"/>
                  <a:pt x="55410" y="3416543"/>
                  <a:pt x="63500" y="3403600"/>
                </a:cubicBezTo>
                <a:cubicBezTo>
                  <a:pt x="77690" y="3380896"/>
                  <a:pt x="88900" y="3327400"/>
                  <a:pt x="88900" y="3327400"/>
                </a:cubicBezTo>
                <a:cubicBezTo>
                  <a:pt x="55156" y="3158682"/>
                  <a:pt x="67796" y="3243357"/>
                  <a:pt x="50800" y="3073400"/>
                </a:cubicBezTo>
                <a:cubicBezTo>
                  <a:pt x="55033" y="3039533"/>
                  <a:pt x="49638" y="3002989"/>
                  <a:pt x="63500" y="2971800"/>
                </a:cubicBezTo>
                <a:cubicBezTo>
                  <a:pt x="68937" y="2959567"/>
                  <a:pt x="92134" y="2968566"/>
                  <a:pt x="101600" y="2959100"/>
                </a:cubicBezTo>
                <a:cubicBezTo>
                  <a:pt x="111066" y="2949634"/>
                  <a:pt x="110067" y="2933700"/>
                  <a:pt x="114300" y="2921000"/>
                </a:cubicBezTo>
                <a:cubicBezTo>
                  <a:pt x="105833" y="2908300"/>
                  <a:pt x="98671" y="2894626"/>
                  <a:pt x="88900" y="2882900"/>
                </a:cubicBezTo>
                <a:cubicBezTo>
                  <a:pt x="77402" y="2869102"/>
                  <a:pt x="60763" y="2859744"/>
                  <a:pt x="50800" y="2844800"/>
                </a:cubicBezTo>
                <a:cubicBezTo>
                  <a:pt x="43374" y="2833661"/>
                  <a:pt x="44087" y="2818674"/>
                  <a:pt x="38100" y="2806700"/>
                </a:cubicBezTo>
                <a:cubicBezTo>
                  <a:pt x="31274" y="2793048"/>
                  <a:pt x="21167" y="2781300"/>
                  <a:pt x="12700" y="2768600"/>
                </a:cubicBezTo>
                <a:cubicBezTo>
                  <a:pt x="16933" y="2730500"/>
                  <a:pt x="20921" y="2692372"/>
                  <a:pt x="25400" y="2654300"/>
                </a:cubicBezTo>
                <a:cubicBezTo>
                  <a:pt x="29388" y="2620404"/>
                  <a:pt x="34527" y="2586643"/>
                  <a:pt x="38100" y="2552700"/>
                </a:cubicBezTo>
                <a:cubicBezTo>
                  <a:pt x="42995" y="2506198"/>
                  <a:pt x="42674" y="2459047"/>
                  <a:pt x="50800" y="2413000"/>
                </a:cubicBezTo>
                <a:cubicBezTo>
                  <a:pt x="55453" y="2386633"/>
                  <a:pt x="76200" y="2336800"/>
                  <a:pt x="76200" y="2336800"/>
                </a:cubicBezTo>
                <a:cubicBezTo>
                  <a:pt x="54783" y="2144045"/>
                  <a:pt x="83916" y="2286241"/>
                  <a:pt x="38100" y="2171700"/>
                </a:cubicBezTo>
                <a:cubicBezTo>
                  <a:pt x="28156" y="2146841"/>
                  <a:pt x="12700" y="2095500"/>
                  <a:pt x="12700" y="2095500"/>
                </a:cubicBezTo>
                <a:cubicBezTo>
                  <a:pt x="16933" y="2053167"/>
                  <a:pt x="19383" y="2010617"/>
                  <a:pt x="25400" y="1968500"/>
                </a:cubicBezTo>
                <a:cubicBezTo>
                  <a:pt x="27868" y="1951221"/>
                  <a:pt x="35842" y="1935008"/>
                  <a:pt x="38100" y="1917700"/>
                </a:cubicBezTo>
                <a:cubicBezTo>
                  <a:pt x="55833" y="1781750"/>
                  <a:pt x="64980" y="1658644"/>
                  <a:pt x="76200" y="1524000"/>
                </a:cubicBezTo>
                <a:cubicBezTo>
                  <a:pt x="71967" y="1477433"/>
                  <a:pt x="69680" y="1430649"/>
                  <a:pt x="63500" y="1384300"/>
                </a:cubicBezTo>
                <a:cubicBezTo>
                  <a:pt x="59956" y="1357722"/>
                  <a:pt x="46807" y="1321521"/>
                  <a:pt x="38100" y="1295400"/>
                </a:cubicBezTo>
                <a:cubicBezTo>
                  <a:pt x="34017" y="1250490"/>
                  <a:pt x="7091" y="1043612"/>
                  <a:pt x="38100" y="1003300"/>
                </a:cubicBezTo>
                <a:cubicBezTo>
                  <a:pt x="61473" y="972915"/>
                  <a:pt x="114300" y="994833"/>
                  <a:pt x="152400" y="990600"/>
                </a:cubicBezTo>
                <a:cubicBezTo>
                  <a:pt x="122173" y="899920"/>
                  <a:pt x="149277" y="929252"/>
                  <a:pt x="88900" y="889000"/>
                </a:cubicBezTo>
                <a:lnTo>
                  <a:pt x="63500" y="812800"/>
                </a:lnTo>
                <a:lnTo>
                  <a:pt x="50800" y="774700"/>
                </a:lnTo>
                <a:cubicBezTo>
                  <a:pt x="46567" y="690033"/>
                  <a:pt x="34418" y="605392"/>
                  <a:pt x="38100" y="520700"/>
                </a:cubicBezTo>
                <a:cubicBezTo>
                  <a:pt x="38763" y="505451"/>
                  <a:pt x="61607" y="497746"/>
                  <a:pt x="63500" y="482600"/>
                </a:cubicBezTo>
                <a:cubicBezTo>
                  <a:pt x="66286" y="460309"/>
                  <a:pt x="46394" y="405881"/>
                  <a:pt x="38100" y="381000"/>
                </a:cubicBezTo>
                <a:cubicBezTo>
                  <a:pt x="34049" y="352642"/>
                  <a:pt x="19748" y="247618"/>
                  <a:pt x="12700" y="215900"/>
                </a:cubicBezTo>
                <a:cubicBezTo>
                  <a:pt x="9796" y="202832"/>
                  <a:pt x="4233" y="190500"/>
                  <a:pt x="0" y="177800"/>
                </a:cubicBezTo>
                <a:cubicBezTo>
                  <a:pt x="26340" y="72441"/>
                  <a:pt x="-11830" y="164404"/>
                  <a:pt x="50800" y="114300"/>
                </a:cubicBezTo>
                <a:cubicBezTo>
                  <a:pt x="62719" y="104765"/>
                  <a:pt x="63257" y="84290"/>
                  <a:pt x="76200" y="76200"/>
                </a:cubicBezTo>
                <a:cubicBezTo>
                  <a:pt x="118982" y="49461"/>
                  <a:pt x="131545" y="50800"/>
                  <a:pt x="165100" y="50800"/>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Playbill" panose="040506030A0602020202" pitchFamily="82" charset="0"/>
              <a:cs typeface="Arial" panose="020B0604020202020204" pitchFamily="34" charset="0"/>
            </a:endParaRPr>
          </a:p>
        </p:txBody>
      </p:sp>
      <p:sp>
        <p:nvSpPr>
          <p:cNvPr id="17" name="Rectangle 16"/>
          <p:cNvSpPr/>
          <p:nvPr/>
        </p:nvSpPr>
        <p:spPr>
          <a:xfrm>
            <a:off x="2312876" y="937620"/>
            <a:ext cx="4572000" cy="2246769"/>
          </a:xfrm>
          <a:prstGeom prst="rect">
            <a:avLst/>
          </a:prstGeom>
        </p:spPr>
        <p:txBody>
          <a:bodyPr>
            <a:spAutoFit/>
          </a:bodyPr>
          <a:lstStyle/>
          <a:p>
            <a:pPr algn="ctr"/>
            <a:r>
              <a:rPr lang="fr-FR" sz="7200" dirty="0">
                <a:solidFill>
                  <a:prstClr val="black"/>
                </a:solidFill>
                <a:latin typeface="Playbill" panose="040506030A0602020202" pitchFamily="82" charset="0"/>
                <a:cs typeface="Arial" panose="020B0604020202020204" pitchFamily="34" charset="0"/>
              </a:rPr>
              <a:t>WANTED</a:t>
            </a:r>
            <a:endParaRPr lang="fr-FR" sz="4400" dirty="0">
              <a:solidFill>
                <a:prstClr val="black"/>
              </a:solidFill>
              <a:latin typeface="Playbill" panose="040506030A0602020202" pitchFamily="82" charset="0"/>
              <a:cs typeface="Arial" panose="020B0604020202020204" pitchFamily="34" charset="0"/>
            </a:endParaRPr>
          </a:p>
          <a:p>
            <a:pPr algn="ctr"/>
            <a:endParaRPr lang="fr-FR" sz="100" dirty="0">
              <a:solidFill>
                <a:prstClr val="black"/>
              </a:solidFill>
              <a:latin typeface="Playbill" panose="040506030A0602020202" pitchFamily="82" charset="0"/>
              <a:cs typeface="Arial" panose="020B0604020202020204" pitchFamily="34" charset="0"/>
            </a:endParaRPr>
          </a:p>
          <a:p>
            <a:pPr algn="ctr"/>
            <a:r>
              <a:rPr lang="fr-FR" sz="4400" dirty="0" err="1">
                <a:solidFill>
                  <a:prstClr val="black"/>
                </a:solidFill>
                <a:latin typeface="Playbill" panose="040506030A0602020202" pitchFamily="82" charset="0"/>
                <a:cs typeface="Arial" panose="020B0604020202020204" pitchFamily="34" charset="0"/>
              </a:rPr>
              <a:t>Looking</a:t>
            </a:r>
            <a:r>
              <a:rPr lang="fr-FR" sz="4400" dirty="0">
                <a:solidFill>
                  <a:prstClr val="black"/>
                </a:solidFill>
                <a:latin typeface="Playbill" panose="040506030A0602020202" pitchFamily="82" charset="0"/>
                <a:cs typeface="Arial" panose="020B0604020202020204" pitchFamily="34" charset="0"/>
              </a:rPr>
              <a:t> for</a:t>
            </a:r>
          </a:p>
          <a:p>
            <a:pPr algn="ctr"/>
            <a:endParaRPr lang="fr-FR" dirty="0">
              <a:solidFill>
                <a:prstClr val="black"/>
              </a:solidFill>
              <a:latin typeface="Arial" panose="020B0604020202020204" pitchFamily="34" charset="0"/>
              <a:cs typeface="Arial" panose="020B0604020202020204" pitchFamily="34" charset="0"/>
            </a:endParaRPr>
          </a:p>
        </p:txBody>
      </p:sp>
      <p:sp>
        <p:nvSpPr>
          <p:cNvPr id="5" name="Rectangle 4"/>
          <p:cNvSpPr/>
          <p:nvPr/>
        </p:nvSpPr>
        <p:spPr>
          <a:xfrm>
            <a:off x="3794812" y="5025370"/>
            <a:ext cx="1608134" cy="707886"/>
          </a:xfrm>
          <a:prstGeom prst="rect">
            <a:avLst/>
          </a:prstGeom>
        </p:spPr>
        <p:txBody>
          <a:bodyPr wrap="none">
            <a:spAutoFit/>
          </a:bodyPr>
          <a:lstStyle/>
          <a:p>
            <a:pPr algn="ctr"/>
            <a:r>
              <a:rPr lang="fr-FR" sz="4000" dirty="0" smtClean="0">
                <a:solidFill>
                  <a:prstClr val="black"/>
                </a:solidFill>
                <a:latin typeface="Playbill" panose="040506030A0602020202" pitchFamily="82" charset="0"/>
                <a:cs typeface="Arial" panose="020B0604020202020204" pitchFamily="34" charset="0"/>
              </a:rPr>
              <a:t>Eric </a:t>
            </a:r>
            <a:r>
              <a:rPr lang="fr-FR" sz="4000" dirty="0" err="1" smtClean="0">
                <a:solidFill>
                  <a:prstClr val="black"/>
                </a:solidFill>
                <a:latin typeface="Playbill" panose="040506030A0602020202" pitchFamily="82" charset="0"/>
                <a:cs typeface="Arial" panose="020B0604020202020204" pitchFamily="34" charset="0"/>
              </a:rPr>
              <a:t>Verdeil</a:t>
            </a:r>
            <a:endParaRPr lang="fr-FR" sz="4000" dirty="0">
              <a:solidFill>
                <a:prstClr val="black"/>
              </a:solidFill>
              <a:latin typeface="Playbill" panose="040506030A0602020202" pitchFamily="82" charset="0"/>
              <a:cs typeface="Arial" panose="020B0604020202020204" pitchFamily="34" charset="0"/>
            </a:endParaRPr>
          </a:p>
        </p:txBody>
      </p:sp>
      <p:pic>
        <p:nvPicPr>
          <p:cNvPr id="2" name="Imag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62164" y="2924944"/>
            <a:ext cx="1845940" cy="1845940"/>
          </a:xfrm>
          <a:prstGeom prst="rect">
            <a:avLst/>
          </a:prstGeom>
        </p:spPr>
      </p:pic>
    </p:spTree>
    <p:extLst>
      <p:ext uri="{BB962C8B-B14F-4D97-AF65-F5344CB8AC3E}">
        <p14:creationId xmlns:p14="http://schemas.microsoft.com/office/powerpoint/2010/main" val="3004578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pour les </a:t>
            </a:r>
            <a:r>
              <a:rPr lang="fr-FR" dirty="0" smtClean="0"/>
              <a:t>chercheurs</a:t>
            </a:r>
            <a:br>
              <a:rPr lang="fr-FR" dirty="0" smtClean="0"/>
            </a:br>
            <a:r>
              <a:rPr lang="fr-FR" sz="1400" dirty="0" smtClean="0"/>
              <a:t>- infobésité</a:t>
            </a:r>
            <a:endParaRPr lang="fr-FR" sz="1400" dirty="0"/>
          </a:p>
        </p:txBody>
      </p:sp>
      <p:pic>
        <p:nvPicPr>
          <p:cNvPr id="10" name="Image 9"/>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375756" y="1196752"/>
            <a:ext cx="4392488" cy="5233602"/>
          </a:xfrm>
          <a:prstGeom prst="rect">
            <a:avLst/>
          </a:prstGeom>
        </p:spPr>
      </p:pic>
      <p:sp>
        <p:nvSpPr>
          <p:cNvPr id="11" name="Rectangle 10"/>
          <p:cNvSpPr/>
          <p:nvPr/>
        </p:nvSpPr>
        <p:spPr>
          <a:xfrm>
            <a:off x="2267744" y="6430354"/>
            <a:ext cx="576064" cy="230014"/>
          </a:xfrm>
          <a:prstGeom prst="rect">
            <a:avLst/>
          </a:prstGeom>
        </p:spPr>
        <p:txBody>
          <a:bodyPr wrap="square">
            <a:spAutoFit/>
          </a:bodyPr>
          <a:lstStyle/>
          <a:p>
            <a:r>
              <a:rPr lang="fr-FR" sz="900" dirty="0">
                <a:latin typeface="+mj-lt"/>
                <a:hlinkClick r:id="rId4"/>
              </a:rPr>
              <a:t>source</a:t>
            </a:r>
            <a:endParaRPr lang="fr-FR" sz="900" dirty="0">
              <a:latin typeface="+mj-lt"/>
            </a:endParaRPr>
          </a:p>
        </p:txBody>
      </p:sp>
    </p:spTree>
    <p:extLst>
      <p:ext uri="{BB962C8B-B14F-4D97-AF65-F5344CB8AC3E}">
        <p14:creationId xmlns:p14="http://schemas.microsoft.com/office/powerpoint/2010/main" val="5388837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63023" y="1398146"/>
            <a:ext cx="5616624" cy="4784460"/>
          </a:xfrm>
          <a:prstGeom prst="rect">
            <a:avLst/>
          </a:prstGeom>
        </p:spPr>
      </p:pic>
      <p:sp>
        <p:nvSpPr>
          <p:cNvPr id="2" name="Titre 1"/>
          <p:cNvSpPr>
            <a:spLocks noGrp="1"/>
          </p:cNvSpPr>
          <p:nvPr>
            <p:ph type="title"/>
          </p:nvPr>
        </p:nvSpPr>
        <p:spPr/>
        <p:txBody>
          <a:bodyPr/>
          <a:lstStyle/>
          <a:p>
            <a:r>
              <a:rPr lang="fr-FR" dirty="0"/>
              <a:t>Enjeux pour les </a:t>
            </a:r>
            <a:r>
              <a:rPr lang="fr-FR" dirty="0" smtClean="0"/>
              <a:t>chercheurs</a:t>
            </a:r>
            <a:br>
              <a:rPr lang="fr-FR" dirty="0" smtClean="0"/>
            </a:br>
            <a:r>
              <a:rPr lang="fr-FR" sz="1400" dirty="0" smtClean="0"/>
              <a:t>- captation des données personnelles</a:t>
            </a:r>
            <a:endParaRPr lang="fr-FR" sz="1400" dirty="0"/>
          </a:p>
        </p:txBody>
      </p:sp>
      <p:sp>
        <p:nvSpPr>
          <p:cNvPr id="8" name="Ellipse 7"/>
          <p:cNvSpPr/>
          <p:nvPr/>
        </p:nvSpPr>
        <p:spPr>
          <a:xfrm>
            <a:off x="2752764" y="4293096"/>
            <a:ext cx="2390778" cy="936104"/>
          </a:xfrm>
          <a:prstGeom prst="ellipse">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sp>
        <p:nvSpPr>
          <p:cNvPr id="9" name="Ellipse 8"/>
          <p:cNvSpPr/>
          <p:nvPr/>
        </p:nvSpPr>
        <p:spPr>
          <a:xfrm>
            <a:off x="3919406" y="5553574"/>
            <a:ext cx="992950" cy="629031"/>
          </a:xfrm>
          <a:prstGeom prst="ellipse">
            <a:avLst/>
          </a:prstGeom>
          <a:noFill/>
          <a:ln w="317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lumMod val="50000"/>
                  <a:lumOff val="50000"/>
                </a:schemeClr>
              </a:solidFill>
            </a:endParaRPr>
          </a:p>
        </p:txBody>
      </p:sp>
      <p:pic>
        <p:nvPicPr>
          <p:cNvPr id="5" name="Imag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16216" y="3212976"/>
            <a:ext cx="2335535" cy="3280478"/>
          </a:xfrm>
          <a:prstGeom prst="rect">
            <a:avLst/>
          </a:prstGeom>
        </p:spPr>
      </p:pic>
      <p:sp>
        <p:nvSpPr>
          <p:cNvPr id="7" name="Flèche droite 6"/>
          <p:cNvSpPr/>
          <p:nvPr/>
        </p:nvSpPr>
        <p:spPr>
          <a:xfrm>
            <a:off x="5276775" y="4948346"/>
            <a:ext cx="1605744" cy="605228"/>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395536" y="6182605"/>
            <a:ext cx="773832" cy="230832"/>
          </a:xfrm>
          <a:prstGeom prst="rect">
            <a:avLst/>
          </a:prstGeom>
        </p:spPr>
        <p:txBody>
          <a:bodyPr wrap="square">
            <a:spAutoFit/>
          </a:bodyPr>
          <a:lstStyle/>
          <a:p>
            <a:r>
              <a:rPr lang="fr-FR" sz="900" dirty="0" smtClean="0">
                <a:hlinkClick r:id="rId5"/>
              </a:rPr>
              <a:t>référence</a:t>
            </a:r>
            <a:endParaRPr lang="fr-FR" sz="900" dirty="0"/>
          </a:p>
        </p:txBody>
      </p:sp>
    </p:spTree>
    <p:extLst>
      <p:ext uri="{BB962C8B-B14F-4D97-AF65-F5344CB8AC3E}">
        <p14:creationId xmlns:p14="http://schemas.microsoft.com/office/powerpoint/2010/main" val="399325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solidFill>
                  <a:prstClr val="white">
                    <a:lumMod val="65000"/>
                  </a:prstClr>
                </a:solidFill>
              </a:rPr>
              <a:t>Enjeux pour les chercheurs</a:t>
            </a:r>
            <a:br>
              <a:rPr lang="fr-FR" dirty="0">
                <a:solidFill>
                  <a:prstClr val="white">
                    <a:lumMod val="65000"/>
                  </a:prstClr>
                </a:solidFill>
              </a:rPr>
            </a:br>
            <a:r>
              <a:rPr lang="fr-FR" sz="1400" dirty="0">
                <a:solidFill>
                  <a:prstClr val="white">
                    <a:lumMod val="65000"/>
                  </a:prstClr>
                </a:solidFill>
              </a:rPr>
              <a:t>- captation des données personnelles</a:t>
            </a:r>
            <a:endParaRPr lang="fr-FR" dirty="0"/>
          </a:p>
        </p:txBody>
      </p:sp>
      <p:sp>
        <p:nvSpPr>
          <p:cNvPr id="11" name="Rectangle 10"/>
          <p:cNvSpPr/>
          <p:nvPr/>
        </p:nvSpPr>
        <p:spPr>
          <a:xfrm>
            <a:off x="565874" y="1412776"/>
            <a:ext cx="2646878" cy="369332"/>
          </a:xfrm>
          <a:prstGeom prst="rect">
            <a:avLst/>
          </a:prstGeom>
        </p:spPr>
        <p:txBody>
          <a:bodyPr wrap="none">
            <a:spAutoFit/>
          </a:bodyPr>
          <a:lstStyle/>
          <a:p>
            <a:r>
              <a:rPr lang="fr-FR" dirty="0" smtClean="0">
                <a:solidFill>
                  <a:schemeClr val="bg1"/>
                </a:solidFill>
              </a:rPr>
              <a:t>Exemple sur </a:t>
            </a:r>
            <a:r>
              <a:rPr lang="fr-FR" dirty="0" smtClean="0">
                <a:solidFill>
                  <a:schemeClr val="bg1"/>
                </a:solidFill>
              </a:rPr>
              <a:t>Academia</a:t>
            </a:r>
            <a:endParaRPr lang="fr-FR" dirty="0">
              <a:solidFill>
                <a:schemeClr val="bg1"/>
              </a:solidFill>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5536" y="2060848"/>
            <a:ext cx="6552728" cy="3771354"/>
          </a:xfrm>
          <a:prstGeom prst="rect">
            <a:avLst/>
          </a:prstGeom>
        </p:spPr>
      </p:pic>
      <p:sp>
        <p:nvSpPr>
          <p:cNvPr id="8" name="Ellipse 7"/>
          <p:cNvSpPr/>
          <p:nvPr/>
        </p:nvSpPr>
        <p:spPr>
          <a:xfrm>
            <a:off x="2492800" y="4509120"/>
            <a:ext cx="3735384" cy="792088"/>
          </a:xfrm>
          <a:prstGeom prst="ellipse">
            <a:avLst/>
          </a:prstGeom>
          <a:noFill/>
          <a:ln w="31750">
            <a:solidFill>
              <a:srgbClr val="A5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516216" y="3068960"/>
            <a:ext cx="2232248" cy="3595091"/>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7926579" y="5478259"/>
            <a:ext cx="679994" cy="707886"/>
          </a:xfrm>
          <a:prstGeom prst="rect">
            <a:avLst/>
          </a:prstGeom>
        </p:spPr>
        <p:txBody>
          <a:bodyPr wrap="none">
            <a:spAutoFit/>
          </a:bodyPr>
          <a:lstStyle/>
          <a:p>
            <a:r>
              <a:rPr lang="fr-FR" sz="4000" b="1" spc="100" dirty="0" smtClean="0">
                <a:solidFill>
                  <a:srgbClr val="A5A4A6"/>
                </a:solidFill>
              </a:rPr>
              <a:t>!!!</a:t>
            </a:r>
            <a:endParaRPr lang="fr-FR" dirty="0">
              <a:solidFill>
                <a:srgbClr val="A5A4A6"/>
              </a:solidFill>
            </a:endParaRPr>
          </a:p>
        </p:txBody>
      </p:sp>
    </p:spTree>
    <p:extLst>
      <p:ext uri="{BB962C8B-B14F-4D97-AF65-F5344CB8AC3E}">
        <p14:creationId xmlns:p14="http://schemas.microsoft.com/office/powerpoint/2010/main" val="37527652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solidFill>
                  <a:prstClr val="white">
                    <a:lumMod val="65000"/>
                  </a:prstClr>
                </a:solidFill>
              </a:rPr>
              <a:t>Enjeux pour les chercheurs</a:t>
            </a:r>
            <a:br>
              <a:rPr lang="fr-FR" dirty="0">
                <a:solidFill>
                  <a:prstClr val="white">
                    <a:lumMod val="65000"/>
                  </a:prstClr>
                </a:solidFill>
              </a:rPr>
            </a:br>
            <a:r>
              <a:rPr lang="fr-FR" sz="1400" dirty="0">
                <a:solidFill>
                  <a:prstClr val="white">
                    <a:lumMod val="65000"/>
                  </a:prstClr>
                </a:solidFill>
              </a:rPr>
              <a:t>- captation des données personnelles</a:t>
            </a:r>
            <a:endParaRPr lang="fr-FR" dirty="0"/>
          </a:p>
        </p:txBody>
      </p:sp>
      <p:sp>
        <p:nvSpPr>
          <p:cNvPr id="7" name="Rectangle 6"/>
          <p:cNvSpPr/>
          <p:nvPr/>
        </p:nvSpPr>
        <p:spPr>
          <a:xfrm>
            <a:off x="6974889" y="6455256"/>
            <a:ext cx="1175322" cy="230832"/>
          </a:xfrm>
          <a:prstGeom prst="rect">
            <a:avLst/>
          </a:prstGeom>
        </p:spPr>
        <p:txBody>
          <a:bodyPr wrap="none">
            <a:spAutoFit/>
          </a:bodyPr>
          <a:lstStyle/>
          <a:p>
            <a:r>
              <a:rPr lang="fr-FR" sz="900" dirty="0" smtClean="0">
                <a:latin typeface="+mj-lt"/>
                <a:cs typeface="Arial" panose="020B0604020202020204" pitchFamily="34" charset="0"/>
                <a:hlinkClick r:id="rId3"/>
              </a:rPr>
              <a:t>Academia, </a:t>
            </a:r>
            <a:r>
              <a:rPr lang="fr-FR" sz="900" i="1" dirty="0" err="1" smtClean="0">
                <a:latin typeface="+mj-lt"/>
                <a:cs typeface="Arial" panose="020B0604020202020204" pitchFamily="34" charset="0"/>
                <a:hlinkClick r:id="rId3"/>
              </a:rPr>
              <a:t>Privacy</a:t>
            </a:r>
            <a:endParaRPr lang="fr-FR" sz="900" i="1" dirty="0">
              <a:latin typeface="+mj-lt"/>
              <a:cs typeface="Arial" panose="020B0604020202020204" pitchFamily="34" charset="0"/>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54" y="1342194"/>
            <a:ext cx="2464000" cy="4320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1988840"/>
            <a:ext cx="7521600" cy="2070623"/>
          </a:xfrm>
          <a:prstGeom prst="rect">
            <a:avLst/>
          </a:prstGeom>
        </p:spPr>
      </p:pic>
      <p:sp>
        <p:nvSpPr>
          <p:cNvPr id="11" name="Rectangle 10"/>
          <p:cNvSpPr/>
          <p:nvPr/>
        </p:nvSpPr>
        <p:spPr>
          <a:xfrm>
            <a:off x="7380312" y="4059463"/>
            <a:ext cx="1109599" cy="230832"/>
          </a:xfrm>
          <a:prstGeom prst="rect">
            <a:avLst/>
          </a:prstGeom>
        </p:spPr>
        <p:txBody>
          <a:bodyPr wrap="none">
            <a:spAutoFit/>
          </a:bodyPr>
          <a:lstStyle/>
          <a:p>
            <a:r>
              <a:rPr lang="fr-FR" sz="900" dirty="0" smtClean="0">
                <a:latin typeface="+mj-lt"/>
                <a:cs typeface="Arial" panose="020B0604020202020204" pitchFamily="34" charset="0"/>
                <a:hlinkClick r:id="rId6"/>
              </a:rPr>
              <a:t>Academia, </a:t>
            </a:r>
            <a:r>
              <a:rPr lang="fr-FR" sz="900" i="1" dirty="0" err="1" smtClean="0">
                <a:latin typeface="+mj-lt"/>
                <a:cs typeface="Arial" panose="020B0604020202020204" pitchFamily="34" charset="0"/>
                <a:hlinkClick r:id="rId6"/>
              </a:rPr>
              <a:t>Terms</a:t>
            </a:r>
            <a:endParaRPr lang="fr-FR" sz="900" i="1" dirty="0">
              <a:latin typeface="+mj-lt"/>
              <a:cs typeface="Arial" panose="020B0604020202020204" pitchFamily="34" charset="0"/>
            </a:endParaRPr>
          </a:p>
        </p:txBody>
      </p:sp>
      <p:pic>
        <p:nvPicPr>
          <p:cNvPr id="2" name="Image 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26556" y="4474913"/>
            <a:ext cx="7123655" cy="1978793"/>
          </a:xfrm>
          <a:prstGeom prst="rect">
            <a:avLst/>
          </a:prstGeom>
        </p:spPr>
      </p:pic>
    </p:spTree>
    <p:extLst>
      <p:ext uri="{BB962C8B-B14F-4D97-AF65-F5344CB8AC3E}">
        <p14:creationId xmlns:p14="http://schemas.microsoft.com/office/powerpoint/2010/main" val="2974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services </a:t>
            </a:r>
            <a:r>
              <a:rPr lang="fr-FR" i="1" dirty="0" smtClean="0"/>
              <a:t>for profit</a:t>
            </a:r>
            <a:endParaRPr lang="fr-FR" sz="1400" i="1" dirty="0"/>
          </a:p>
        </p:txBody>
      </p:sp>
      <p:sp>
        <p:nvSpPr>
          <p:cNvPr id="5" name="Espace réservé du contenu 2"/>
          <p:cNvSpPr txBox="1">
            <a:spLocks/>
          </p:cNvSpPr>
          <p:nvPr/>
        </p:nvSpPr>
        <p:spPr>
          <a:xfrm>
            <a:off x="1108303" y="2492896"/>
            <a:ext cx="3437801" cy="567679"/>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3000" dirty="0" smtClean="0"/>
              <a:t> </a:t>
            </a:r>
            <a:endParaRPr lang="fr-FR" sz="3000" dirty="0"/>
          </a:p>
        </p:txBody>
      </p:sp>
      <p:sp>
        <p:nvSpPr>
          <p:cNvPr id="6" name="Espace réservé du contenu 2"/>
          <p:cNvSpPr txBox="1">
            <a:spLocks/>
          </p:cNvSpPr>
          <p:nvPr/>
        </p:nvSpPr>
        <p:spPr>
          <a:xfrm>
            <a:off x="5238655" y="3437385"/>
            <a:ext cx="3437801" cy="567679"/>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4000" dirty="0" smtClean="0">
                <a:solidFill>
                  <a:schemeClr val="bg1"/>
                </a:solidFill>
                <a:latin typeface="+mj-lt"/>
              </a:rPr>
              <a:t>= </a:t>
            </a:r>
            <a:r>
              <a:rPr lang="fr-FR" sz="4000" b="1" spc="100" dirty="0" smtClean="0">
                <a:solidFill>
                  <a:schemeClr val="bg1"/>
                </a:solidFill>
                <a:latin typeface="+mj-lt"/>
              </a:rPr>
              <a:t>$$$$</a:t>
            </a:r>
            <a:r>
              <a:rPr lang="fr-FR" sz="4000" spc="100" dirty="0" smtClean="0">
                <a:solidFill>
                  <a:schemeClr val="bg1"/>
                </a:solidFill>
                <a:latin typeface="+mj-lt"/>
              </a:rPr>
              <a:t> </a:t>
            </a:r>
            <a:endParaRPr lang="fr-FR" sz="4000" spc="100" dirty="0">
              <a:solidFill>
                <a:schemeClr val="bg1"/>
              </a:solidFill>
              <a:latin typeface="+mj-lt"/>
            </a:endParaRPr>
          </a:p>
        </p:txBody>
      </p:sp>
      <p:sp>
        <p:nvSpPr>
          <p:cNvPr id="7" name="Espace réservé du contenu 2"/>
          <p:cNvSpPr txBox="1">
            <a:spLocks/>
          </p:cNvSpPr>
          <p:nvPr/>
        </p:nvSpPr>
        <p:spPr>
          <a:xfrm>
            <a:off x="467544" y="3573016"/>
            <a:ext cx="3653825" cy="567679"/>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Tx/>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Tx/>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fr-FR" sz="3000" dirty="0" smtClean="0"/>
              <a:t> </a:t>
            </a:r>
            <a:endParaRPr lang="fr-FR" sz="3000" dirty="0"/>
          </a:p>
        </p:txBody>
      </p:sp>
      <p:graphicFrame>
        <p:nvGraphicFramePr>
          <p:cNvPr id="8" name="Tableau 7"/>
          <p:cNvGraphicFramePr>
            <a:graphicFrameLocks noGrp="1"/>
          </p:cNvGraphicFramePr>
          <p:nvPr>
            <p:extLst>
              <p:ext uri="{D42A27DB-BD31-4B8C-83A1-F6EECF244321}">
                <p14:modId xmlns:p14="http://schemas.microsoft.com/office/powerpoint/2010/main" val="1548378918"/>
              </p:ext>
            </p:extLst>
          </p:nvPr>
        </p:nvGraphicFramePr>
        <p:xfrm>
          <a:off x="467544" y="1901056"/>
          <a:ext cx="3979839" cy="4336256"/>
        </p:xfrm>
        <a:graphic>
          <a:graphicData uri="http://schemas.openxmlformats.org/drawingml/2006/table">
            <a:tbl>
              <a:tblPr firstRow="1" bandRow="1">
                <a:tableStyleId>{5C22544A-7EE6-4342-B048-85BDC9FD1C3A}</a:tableStyleId>
              </a:tblPr>
              <a:tblGrid>
                <a:gridCol w="3979839"/>
              </a:tblGrid>
              <a:tr h="1084064">
                <a:tc>
                  <a:txBody>
                    <a:bodyPr/>
                    <a:lstStyle/>
                    <a:p>
                      <a:pPr marL="0" marR="0" lvl="0" indent="0" algn="r" defTabSz="914400" rtl="0" eaLnBrk="1" fontAlgn="auto" latinLnBrk="0" hangingPunct="1">
                        <a:lnSpc>
                          <a:spcPct val="100000"/>
                        </a:lnSpc>
                        <a:spcBef>
                          <a:spcPct val="20000"/>
                        </a:spcBef>
                        <a:spcAft>
                          <a:spcPts val="0"/>
                        </a:spcAft>
                        <a:buClrTx/>
                        <a:buSzTx/>
                        <a:buFontTx/>
                        <a:buNone/>
                        <a:tabLst/>
                        <a:defRPr/>
                      </a:pPr>
                      <a:r>
                        <a:rPr kumimoji="0" lang="fr-FR" sz="3000" b="0" i="0" u="none" strike="noStrike" kern="1200" cap="none" spc="0" normalizeH="0" baseline="0" noProof="0" dirty="0" smtClean="0">
                          <a:ln>
                            <a:noFill/>
                          </a:ln>
                          <a:solidFill>
                            <a:schemeClr val="bg1"/>
                          </a:solidFill>
                          <a:effectLst/>
                          <a:uLnTx/>
                          <a:uFillTx/>
                          <a:latin typeface="+mj-lt"/>
                          <a:cs typeface="Arial" panose="020B0604020202020204" pitchFamily="34" charset="0"/>
                        </a:rPr>
                        <a:t>Academia.edu </a:t>
                      </a:r>
                    </a:p>
                    <a:p>
                      <a:pPr algn="r"/>
                      <a:endParaRPr lang="fr-FR" sz="3000" dirty="0">
                        <a:solidFill>
                          <a:schemeClr val="bg1"/>
                        </a:solidFill>
                        <a:latin typeface="+mj-lt"/>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1084064">
                <a:tc>
                  <a:txBody>
                    <a:bodyPr/>
                    <a:lstStyle/>
                    <a:p>
                      <a:pPr algn="r"/>
                      <a:r>
                        <a:rPr lang="fr-FR" sz="3000" dirty="0" smtClean="0">
                          <a:solidFill>
                            <a:schemeClr val="bg1"/>
                          </a:solidFill>
                          <a:latin typeface="+mj-lt"/>
                          <a:cs typeface="Arial" panose="020B0604020202020204" pitchFamily="34" charset="0"/>
                        </a:rPr>
                        <a:t>ResearchGate.net</a:t>
                      </a:r>
                      <a:endParaRPr lang="fr-FR" sz="3000" dirty="0">
                        <a:solidFill>
                          <a:schemeClr val="bg1"/>
                        </a:solidFill>
                        <a:latin typeface="+mj-lt"/>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1084064">
                <a:tc>
                  <a:txBody>
                    <a:bodyPr/>
                    <a:lstStyle/>
                    <a:p>
                      <a:pPr algn="r"/>
                      <a:r>
                        <a:rPr lang="fr-FR" sz="3000" dirty="0" err="1" smtClean="0">
                          <a:solidFill>
                            <a:schemeClr val="bg1"/>
                          </a:solidFill>
                          <a:latin typeface="+mj-lt"/>
                          <a:cs typeface="Arial" panose="020B0604020202020204" pitchFamily="34" charset="0"/>
                        </a:rPr>
                        <a:t>Mendeley</a:t>
                      </a:r>
                      <a:endParaRPr lang="fr-FR" sz="3000" dirty="0">
                        <a:solidFill>
                          <a:schemeClr val="bg1"/>
                        </a:solidFill>
                        <a:latin typeface="+mj-lt"/>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084064">
                <a:tc>
                  <a:txBody>
                    <a:bodyPr/>
                    <a:lstStyle/>
                    <a:p>
                      <a:pPr algn="r"/>
                      <a:r>
                        <a:rPr lang="fr-FR" sz="3000" dirty="0" smtClean="0">
                          <a:solidFill>
                            <a:schemeClr val="bg1"/>
                          </a:solidFill>
                          <a:latin typeface="+mj-lt"/>
                          <a:cs typeface="Arial" panose="020B0604020202020204" pitchFamily="34" charset="0"/>
                        </a:rPr>
                        <a:t>…</a:t>
                      </a:r>
                      <a:endParaRPr lang="fr-FR" sz="3000" dirty="0">
                        <a:solidFill>
                          <a:schemeClr val="bg1"/>
                        </a:solidFill>
                        <a:latin typeface="+mj-lt"/>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821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p:txBody>
          <a:bodyPr/>
          <a:lstStyle/>
          <a:p>
            <a:r>
              <a:rPr lang="fr-FR" dirty="0" smtClean="0"/>
              <a:t>Enjeux pour la science</a:t>
            </a:r>
            <a:br>
              <a:rPr lang="fr-FR" dirty="0" smtClean="0"/>
            </a:br>
            <a:r>
              <a:rPr lang="fr-FR" sz="1400" dirty="0" smtClean="0"/>
              <a:t>- une gratuité à quel prix ?</a:t>
            </a:r>
            <a:endParaRPr lang="fr-FR" sz="1400" i="1" dirty="0"/>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99238" y="1628800"/>
            <a:ext cx="7545524" cy="4600930"/>
          </a:xfrm>
          <a:prstGeom prst="rect">
            <a:avLst/>
          </a:prstGeom>
        </p:spPr>
      </p:pic>
    </p:spTree>
    <p:extLst>
      <p:ext uri="{BB962C8B-B14F-4D97-AF65-F5344CB8AC3E}">
        <p14:creationId xmlns:p14="http://schemas.microsoft.com/office/powerpoint/2010/main" val="23983565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pour la science</a:t>
            </a:r>
            <a:r>
              <a:rPr lang="fr-FR" dirty="0" smtClean="0"/>
              <a:t/>
            </a:r>
            <a:br>
              <a:rPr lang="fr-FR" dirty="0" smtClean="0"/>
            </a:br>
            <a:r>
              <a:rPr lang="fr-FR" sz="1400" dirty="0" smtClean="0"/>
              <a:t>- des métadonnées descriptives peu contrôlées</a:t>
            </a:r>
            <a:endParaRPr lang="fr-FR" sz="1400" dirty="0"/>
          </a:p>
        </p:txBody>
      </p:sp>
      <p:pic>
        <p:nvPicPr>
          <p:cNvPr id="23" name="Image 2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224" y="2056480"/>
            <a:ext cx="2988000" cy="3084983"/>
          </a:xfrm>
          <a:prstGeom prst="rect">
            <a:avLst/>
          </a:prstGeom>
          <a:effectLst>
            <a:outerShdw blurRad="292100" dist="139700" dir="2700000" algn="ctr" rotWithShape="0">
              <a:srgbClr val="000000">
                <a:alpha val="65000"/>
              </a:srgbClr>
            </a:outerShdw>
          </a:effectLst>
        </p:spPr>
      </p:pic>
      <p:pic>
        <p:nvPicPr>
          <p:cNvPr id="24" name="Image 2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71932" y="2832810"/>
            <a:ext cx="2988000" cy="3260056"/>
          </a:xfrm>
          <a:prstGeom prst="rect">
            <a:avLst/>
          </a:prstGeom>
          <a:effectLst>
            <a:outerShdw blurRad="292100" dist="139700" dir="2700000" algn="ctr" rotWithShape="0">
              <a:srgbClr val="000000">
                <a:alpha val="65000"/>
              </a:srgbClr>
            </a:outerShdw>
          </a:effectLst>
        </p:spPr>
      </p:pic>
      <p:pic>
        <p:nvPicPr>
          <p:cNvPr id="25" name="Image 2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58510" y="2056480"/>
            <a:ext cx="2988000" cy="2624843"/>
          </a:xfrm>
          <a:prstGeom prst="rect">
            <a:avLst/>
          </a:prstGeom>
          <a:effectLst>
            <a:outerShdw blurRad="292100" dist="139700" dir="2700000" algn="ctr" rotWithShape="0">
              <a:srgbClr val="000000">
                <a:alpha val="65000"/>
              </a:srgbClr>
            </a:outerShdw>
          </a:effectLst>
        </p:spPr>
      </p:pic>
      <p:pic>
        <p:nvPicPr>
          <p:cNvPr id="26" name="Image 2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11960" y="3679347"/>
            <a:ext cx="2988000" cy="2924232"/>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9548" y="1255532"/>
            <a:ext cx="4981575" cy="495300"/>
          </a:xfrm>
          <a:prstGeom prst="rect">
            <a:avLst/>
          </a:prstGeom>
        </p:spPr>
      </p:pic>
      <p:pic>
        <p:nvPicPr>
          <p:cNvPr id="4" name="Image 3"/>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5953349" y="2438716"/>
            <a:ext cx="2997277" cy="320373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872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pour la science</a:t>
            </a:r>
            <a:br>
              <a:rPr lang="fr-FR" dirty="0"/>
            </a:br>
            <a:r>
              <a:rPr lang="fr-FR" sz="1400" dirty="0"/>
              <a:t>- </a:t>
            </a:r>
            <a:r>
              <a:rPr lang="fr-FR" sz="1400" dirty="0" smtClean="0"/>
              <a:t>des métadonnées bibliographiques insuffisantes</a:t>
            </a:r>
            <a:endParaRPr lang="fr-FR" sz="1400" dirty="0"/>
          </a:p>
        </p:txBody>
      </p:sp>
      <p:pic>
        <p:nvPicPr>
          <p:cNvPr id="3" name="Imag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7584" y="1340188"/>
            <a:ext cx="3133321" cy="4968552"/>
          </a:xfrm>
          <a:prstGeom prst="rect">
            <a:avLst/>
          </a:prstGeom>
        </p:spPr>
      </p:pic>
      <p:pic>
        <p:nvPicPr>
          <p:cNvPr id="6" name="Imag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572000" y="2135657"/>
            <a:ext cx="4053136" cy="337761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5312987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5576" y="6150496"/>
            <a:ext cx="3312368" cy="369332"/>
          </a:xfrm>
          <a:prstGeom prst="rect">
            <a:avLst/>
          </a:prstGeom>
        </p:spPr>
        <p:txBody>
          <a:bodyPr wrap="square">
            <a:spAutoFit/>
          </a:bodyPr>
          <a:lstStyle/>
          <a:p>
            <a:pPr algn="ctr"/>
            <a:r>
              <a:rPr lang="fr-FR" sz="900" dirty="0" smtClean="0">
                <a:solidFill>
                  <a:schemeClr val="bg1"/>
                </a:solidFill>
                <a:latin typeface="+mj-lt"/>
                <a:ea typeface="Calibri" panose="020F0502020204030204" pitchFamily="34" charset="0"/>
                <a:cs typeface="Times New Roman" panose="02020603050405020304" pitchFamily="18" charset="0"/>
              </a:rPr>
              <a:t>Ex. de métadonnées sur une archive ouverte : </a:t>
            </a:r>
            <a:r>
              <a:rPr lang="fr-FR" sz="900" u="sng" dirty="0" smtClean="0">
                <a:solidFill>
                  <a:schemeClr val="bg1"/>
                </a:solidFill>
                <a:latin typeface="+mj-lt"/>
                <a:ea typeface="Calibri" panose="020F0502020204030204" pitchFamily="34" charset="0"/>
                <a:cs typeface="Times New Roman" panose="02020603050405020304" pitchFamily="18" charset="0"/>
                <a:hlinkClick r:id="rId3"/>
              </a:rPr>
              <a:t>HAL</a:t>
            </a:r>
            <a:r>
              <a:rPr lang="fr-FR" sz="900" u="sng" dirty="0" smtClean="0">
                <a:solidFill>
                  <a:schemeClr val="bg1"/>
                </a:solidFill>
                <a:latin typeface="+mj-lt"/>
                <a:ea typeface="Calibri" panose="020F0502020204030204" pitchFamily="34" charset="0"/>
                <a:cs typeface="Times New Roman" panose="02020603050405020304" pitchFamily="18" charset="0"/>
              </a:rPr>
              <a:t/>
            </a:r>
            <a:br>
              <a:rPr lang="fr-FR" sz="900" u="sng" dirty="0" smtClean="0">
                <a:solidFill>
                  <a:schemeClr val="bg1"/>
                </a:solidFill>
                <a:latin typeface="+mj-lt"/>
                <a:ea typeface="Calibri" panose="020F0502020204030204" pitchFamily="34" charset="0"/>
                <a:cs typeface="Times New Roman" panose="02020603050405020304" pitchFamily="18" charset="0"/>
              </a:rPr>
            </a:br>
            <a:r>
              <a:rPr lang="fr-FR" sz="900" dirty="0" smtClean="0">
                <a:solidFill>
                  <a:schemeClr val="bg1"/>
                </a:solidFill>
                <a:latin typeface="+mj-lt"/>
                <a:ea typeface="Calibri" panose="020F0502020204030204" pitchFamily="34" charset="0"/>
                <a:cs typeface="Times New Roman" panose="02020603050405020304" pitchFamily="18" charset="0"/>
              </a:rPr>
              <a:t>dont… le titre de la revue !</a:t>
            </a:r>
            <a:endParaRPr lang="fr-FR" sz="900" dirty="0">
              <a:solidFill>
                <a:schemeClr val="bg1"/>
              </a:solidFill>
              <a:latin typeface="+mj-lt"/>
            </a:endParaRPr>
          </a:p>
        </p:txBody>
      </p:sp>
      <p:sp>
        <p:nvSpPr>
          <p:cNvPr id="10" name="Rectangle 9"/>
          <p:cNvSpPr/>
          <p:nvPr/>
        </p:nvSpPr>
        <p:spPr>
          <a:xfrm>
            <a:off x="5292080" y="6150496"/>
            <a:ext cx="3024336" cy="369332"/>
          </a:xfrm>
          <a:prstGeom prst="rect">
            <a:avLst/>
          </a:prstGeom>
        </p:spPr>
        <p:txBody>
          <a:bodyPr wrap="square">
            <a:spAutoFit/>
          </a:bodyPr>
          <a:lstStyle/>
          <a:p>
            <a:pPr algn="ctr"/>
            <a:r>
              <a:rPr lang="fr-FR" sz="900" dirty="0" smtClean="0">
                <a:solidFill>
                  <a:schemeClr val="bg1"/>
                </a:solidFill>
                <a:latin typeface="+mj-lt"/>
                <a:ea typeface="Calibri" panose="020F0502020204030204" pitchFamily="34" charset="0"/>
                <a:cs typeface="Times New Roman" panose="02020603050405020304" pitchFamily="18" charset="0"/>
              </a:rPr>
              <a:t>Ex. de métadonnées récupérées sur </a:t>
            </a:r>
            <a:r>
              <a:rPr lang="fr-FR" sz="900" dirty="0" smtClean="0">
                <a:solidFill>
                  <a:schemeClr val="bg1"/>
                </a:solidFill>
                <a:latin typeface="+mj-lt"/>
                <a:ea typeface="Calibri" panose="020F0502020204030204" pitchFamily="34" charset="0"/>
                <a:cs typeface="Times New Roman" panose="02020603050405020304" pitchFamily="18" charset="0"/>
                <a:hlinkClick r:id="rId4"/>
              </a:rPr>
              <a:t>ResearchGate</a:t>
            </a:r>
            <a:r>
              <a:rPr lang="fr-FR" sz="900" dirty="0" smtClean="0">
                <a:solidFill>
                  <a:schemeClr val="bg1"/>
                </a:solidFill>
                <a:latin typeface="+mj-lt"/>
                <a:ea typeface="Calibri" panose="020F0502020204030204" pitchFamily="34" charset="0"/>
                <a:cs typeface="Times New Roman" panose="02020603050405020304" pitchFamily="18" charset="0"/>
              </a:rPr>
              <a:t/>
            </a:r>
            <a:br>
              <a:rPr lang="fr-FR" sz="900" dirty="0" smtClean="0">
                <a:solidFill>
                  <a:schemeClr val="bg1"/>
                </a:solidFill>
                <a:latin typeface="+mj-lt"/>
                <a:ea typeface="Calibri" panose="020F0502020204030204" pitchFamily="34" charset="0"/>
                <a:cs typeface="Times New Roman" panose="02020603050405020304" pitchFamily="18" charset="0"/>
              </a:rPr>
            </a:br>
            <a:r>
              <a:rPr lang="fr-FR" sz="900" dirty="0" smtClean="0">
                <a:solidFill>
                  <a:schemeClr val="bg1"/>
                </a:solidFill>
                <a:latin typeface="+mj-lt"/>
                <a:ea typeface="Calibri" panose="020F0502020204030204" pitchFamily="34" charset="0"/>
                <a:cs typeface="Times New Roman" panose="02020603050405020304" pitchFamily="18" charset="0"/>
              </a:rPr>
              <a:t>références ???</a:t>
            </a:r>
            <a:endParaRPr lang="fr-FR" sz="900" dirty="0">
              <a:solidFill>
                <a:schemeClr val="bg1"/>
              </a:solidFill>
              <a:latin typeface="+mj-lt"/>
            </a:endParaRPr>
          </a:p>
        </p:txBody>
      </p:sp>
      <p:sp>
        <p:nvSpPr>
          <p:cNvPr id="11" name="Titre 1"/>
          <p:cNvSpPr>
            <a:spLocks noGrp="1"/>
          </p:cNvSpPr>
          <p:nvPr>
            <p:ph type="title"/>
          </p:nvPr>
        </p:nvSpPr>
        <p:spPr>
          <a:xfrm>
            <a:off x="395536" y="332656"/>
            <a:ext cx="8229600" cy="634082"/>
          </a:xfrm>
        </p:spPr>
        <p:txBody>
          <a:bodyPr/>
          <a:lstStyle/>
          <a:p>
            <a:r>
              <a:rPr lang="fr-FR" dirty="0"/>
              <a:t>Enjeux pour la science</a:t>
            </a:r>
            <a:r>
              <a:rPr lang="fr-FR" dirty="0">
                <a:solidFill>
                  <a:prstClr val="white">
                    <a:lumMod val="65000"/>
                  </a:prstClr>
                </a:solidFill>
              </a:rPr>
              <a:t/>
            </a:r>
            <a:br>
              <a:rPr lang="fr-FR" dirty="0">
                <a:solidFill>
                  <a:prstClr val="white">
                    <a:lumMod val="65000"/>
                  </a:prstClr>
                </a:solidFill>
              </a:rPr>
            </a:br>
            <a:r>
              <a:rPr lang="fr-FR" sz="1400" dirty="0">
                <a:solidFill>
                  <a:prstClr val="white">
                    <a:lumMod val="65000"/>
                  </a:prstClr>
                </a:solidFill>
              </a:rPr>
              <a:t>- </a:t>
            </a:r>
            <a:r>
              <a:rPr lang="fr-FR" sz="1400" dirty="0" smtClean="0">
                <a:solidFill>
                  <a:prstClr val="white">
                    <a:lumMod val="65000"/>
                  </a:prstClr>
                </a:solidFill>
              </a:rPr>
              <a:t>absence d’interopérabilité</a:t>
            </a:r>
            <a:endParaRPr lang="fr-FR" sz="1400" dirty="0"/>
          </a:p>
        </p:txBody>
      </p:sp>
      <p:pic>
        <p:nvPicPr>
          <p:cNvPr id="12" name="Imag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548" y="1484783"/>
            <a:ext cx="3924436" cy="4593809"/>
          </a:xfrm>
          <a:prstGeom prst="rect">
            <a:avLst/>
          </a:prstGeom>
          <a:effectLst>
            <a:outerShdw blurRad="50800" dist="38100" dir="2700000" algn="tl" rotWithShape="0">
              <a:prstClr val="black">
                <a:alpha val="40000"/>
              </a:prstClr>
            </a:outerShdw>
          </a:effectLst>
        </p:spPr>
      </p:pic>
      <p:pic>
        <p:nvPicPr>
          <p:cNvPr id="15" name="Image 14"/>
          <p:cNvPicPr/>
          <p:nvPr/>
        </p:nvPicPr>
        <p:blipFill rotWithShape="1">
          <a:blip r:embed="rId6" cstate="email">
            <a:extLst>
              <a:ext uri="{28A0092B-C50C-407E-A947-70E740481C1C}">
                <a14:useLocalDpi xmlns:a14="http://schemas.microsoft.com/office/drawing/2010/main" val="0"/>
              </a:ext>
            </a:extLst>
          </a:blip>
          <a:srcRect/>
          <a:stretch/>
        </p:blipFill>
        <p:spPr bwMode="auto">
          <a:xfrm>
            <a:off x="4691299" y="2794061"/>
            <a:ext cx="3960440" cy="184881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170960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pour la science</a:t>
            </a:r>
            <a:r>
              <a:rPr lang="fr-FR" dirty="0">
                <a:solidFill>
                  <a:prstClr val="white">
                    <a:lumMod val="65000"/>
                  </a:prstClr>
                </a:solidFill>
              </a:rPr>
              <a:t/>
            </a:r>
            <a:br>
              <a:rPr lang="fr-FR" dirty="0">
                <a:solidFill>
                  <a:prstClr val="white">
                    <a:lumMod val="65000"/>
                  </a:prstClr>
                </a:solidFill>
              </a:rPr>
            </a:br>
            <a:r>
              <a:rPr lang="fr-FR" sz="1400" dirty="0">
                <a:solidFill>
                  <a:prstClr val="white">
                    <a:lumMod val="65000"/>
                  </a:prstClr>
                </a:solidFill>
              </a:rPr>
              <a:t>- </a:t>
            </a:r>
            <a:r>
              <a:rPr lang="fr-FR" sz="1400" dirty="0"/>
              <a:t>des outils non scientifiques</a:t>
            </a:r>
          </a:p>
        </p:txBody>
      </p:sp>
      <p:sp>
        <p:nvSpPr>
          <p:cNvPr id="4" name="Rectangle 3"/>
          <p:cNvSpPr/>
          <p:nvPr/>
        </p:nvSpPr>
        <p:spPr>
          <a:xfrm>
            <a:off x="6405332" y="5733256"/>
            <a:ext cx="806631" cy="230832"/>
          </a:xfrm>
          <a:prstGeom prst="rect">
            <a:avLst/>
          </a:prstGeom>
        </p:spPr>
        <p:txBody>
          <a:bodyPr wrap="none">
            <a:spAutoFit/>
          </a:bodyPr>
          <a:lstStyle/>
          <a:p>
            <a:r>
              <a:rPr lang="fr-FR" sz="900" dirty="0" smtClean="0">
                <a:latin typeface="+mj-lt"/>
                <a:hlinkClick r:id="rId3"/>
              </a:rPr>
              <a:t>Profil </a:t>
            </a:r>
            <a:r>
              <a:rPr lang="fr-FR" sz="900" dirty="0" err="1" smtClean="0">
                <a:latin typeface="+mj-lt"/>
                <a:hlinkClick r:id="rId3"/>
              </a:rPr>
              <a:t>IdRef</a:t>
            </a:r>
            <a:endParaRPr lang="fr-FR" sz="900" dirty="0">
              <a:latin typeface="+mj-lt"/>
            </a:endParaRP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5536" y="2276872"/>
            <a:ext cx="4067944" cy="3333879"/>
          </a:xfrm>
          <a:prstGeom prst="rect">
            <a:avLst/>
          </a:prstGeom>
        </p:spPr>
      </p:pic>
      <p:sp>
        <p:nvSpPr>
          <p:cNvPr id="7" name="Rectangle 6"/>
          <p:cNvSpPr/>
          <p:nvPr/>
        </p:nvSpPr>
        <p:spPr>
          <a:xfrm>
            <a:off x="1964476" y="5748644"/>
            <a:ext cx="930063" cy="215444"/>
          </a:xfrm>
          <a:prstGeom prst="rect">
            <a:avLst/>
          </a:prstGeom>
        </p:spPr>
        <p:txBody>
          <a:bodyPr wrap="none">
            <a:spAutoFit/>
          </a:bodyPr>
          <a:lstStyle/>
          <a:p>
            <a:r>
              <a:rPr lang="fr-FR" sz="800" dirty="0" smtClean="0">
                <a:hlinkClick r:id="rId5"/>
              </a:rPr>
              <a:t>Compte ORCID</a:t>
            </a:r>
            <a:endParaRPr lang="fr-FR" sz="800" dirty="0"/>
          </a:p>
        </p:txBody>
      </p:sp>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648875" y="2276872"/>
            <a:ext cx="4319547" cy="3333879"/>
          </a:xfrm>
          <a:prstGeom prst="rect">
            <a:avLst/>
          </a:prstGeom>
        </p:spPr>
      </p:pic>
    </p:spTree>
    <p:extLst>
      <p:ext uri="{BB962C8B-B14F-4D97-AF65-F5344CB8AC3E}">
        <p14:creationId xmlns:p14="http://schemas.microsoft.com/office/powerpoint/2010/main" val="2779206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3018" y="1824674"/>
            <a:ext cx="5825613" cy="830997"/>
          </a:xfrm>
          <a:prstGeom prst="rect">
            <a:avLst/>
          </a:prstGeom>
        </p:spPr>
        <p:txBody>
          <a:bodyPr wrap="square">
            <a:spAutoFit/>
          </a:bodyPr>
          <a:lstStyle/>
          <a:p>
            <a:pPr lvl="0"/>
            <a:r>
              <a:rPr lang="fr-FR" sz="4800" b="1" i="1" dirty="0">
                <a:solidFill>
                  <a:schemeClr val="bg1"/>
                </a:solidFill>
                <a:cs typeface="Arial" panose="020B0604020202020204" pitchFamily="34" charset="0"/>
                <a:sym typeface="Wingdings" pitchFamily="2" charset="2"/>
              </a:rPr>
              <a:t>open</a:t>
            </a:r>
            <a:r>
              <a:rPr lang="fr-FR" sz="4800" b="1" i="1" dirty="0">
                <a:solidFill>
                  <a:srgbClr val="A5A4A6"/>
                </a:solidFill>
                <a:cs typeface="Arial" panose="020B0604020202020204" pitchFamily="34" charset="0"/>
                <a:sym typeface="Wingdings" pitchFamily="2" charset="2"/>
              </a:rPr>
              <a:t> access</a:t>
            </a:r>
            <a:endParaRPr lang="fr-FR" sz="4800" b="1" i="1" dirty="0">
              <a:solidFill>
                <a:srgbClr val="A5A4A6"/>
              </a:solidFill>
              <a:cs typeface="Arial" panose="020B0604020202020204" pitchFamily="34" charset="0"/>
            </a:endParaRPr>
          </a:p>
        </p:txBody>
      </p:sp>
      <p:sp>
        <p:nvSpPr>
          <p:cNvPr id="7" name="Rectangle 6"/>
          <p:cNvSpPr/>
          <p:nvPr/>
        </p:nvSpPr>
        <p:spPr>
          <a:xfrm>
            <a:off x="4812677" y="3195313"/>
            <a:ext cx="5825613" cy="830997"/>
          </a:xfrm>
          <a:prstGeom prst="rect">
            <a:avLst/>
          </a:prstGeom>
        </p:spPr>
        <p:txBody>
          <a:bodyPr wrap="square">
            <a:spAutoFit/>
          </a:bodyPr>
          <a:lstStyle/>
          <a:p>
            <a:pPr lvl="0"/>
            <a:r>
              <a:rPr lang="fr-FR" sz="4800" b="1" i="1" dirty="0">
                <a:solidFill>
                  <a:srgbClr val="A5A4A6"/>
                </a:solidFill>
                <a:cs typeface="Arial" panose="020B0604020202020204" pitchFamily="34" charset="0"/>
                <a:sym typeface="Wingdings" pitchFamily="2" charset="2"/>
              </a:rPr>
              <a:t>open </a:t>
            </a:r>
            <a:r>
              <a:rPr lang="fr-FR" sz="4800" b="1" i="1" dirty="0">
                <a:solidFill>
                  <a:schemeClr val="bg1"/>
                </a:solidFill>
                <a:cs typeface="Arial" panose="020B0604020202020204" pitchFamily="34" charset="0"/>
                <a:sym typeface="Wingdings" pitchFamily="2" charset="2"/>
              </a:rPr>
              <a:t>science</a:t>
            </a:r>
            <a:endParaRPr lang="fr-FR" sz="4800" b="1" i="1" dirty="0">
              <a:solidFill>
                <a:schemeClr val="bg1"/>
              </a:solidFill>
              <a:cs typeface="Arial" panose="020B0604020202020204" pitchFamily="34" charset="0"/>
            </a:endParaRPr>
          </a:p>
        </p:txBody>
      </p:sp>
      <p:sp>
        <p:nvSpPr>
          <p:cNvPr id="8" name="Rectangle 7"/>
          <p:cNvSpPr/>
          <p:nvPr/>
        </p:nvSpPr>
        <p:spPr>
          <a:xfrm>
            <a:off x="543018" y="4202328"/>
            <a:ext cx="5825613" cy="830997"/>
          </a:xfrm>
          <a:prstGeom prst="rect">
            <a:avLst/>
          </a:prstGeom>
        </p:spPr>
        <p:txBody>
          <a:bodyPr wrap="square">
            <a:spAutoFit/>
          </a:bodyPr>
          <a:lstStyle/>
          <a:p>
            <a:pPr lvl="0"/>
            <a:r>
              <a:rPr lang="fr-FR" sz="4800" b="1" i="1" dirty="0">
                <a:solidFill>
                  <a:schemeClr val="bg1"/>
                </a:solidFill>
                <a:cs typeface="Arial" panose="020B0604020202020204" pitchFamily="34" charset="0"/>
                <a:sym typeface="Wingdings" pitchFamily="2" charset="2"/>
              </a:rPr>
              <a:t>free</a:t>
            </a:r>
            <a:r>
              <a:rPr lang="fr-FR" sz="4800" b="1" i="1" dirty="0">
                <a:solidFill>
                  <a:srgbClr val="A5A4A6"/>
                </a:solidFill>
                <a:cs typeface="Arial" panose="020B0604020202020204" pitchFamily="34" charset="0"/>
                <a:sym typeface="Wingdings" pitchFamily="2" charset="2"/>
              </a:rPr>
              <a:t> access</a:t>
            </a:r>
            <a:endParaRPr lang="fr-FR" sz="4800" b="1" i="1" dirty="0">
              <a:solidFill>
                <a:srgbClr val="A5A4A6"/>
              </a:solidFill>
              <a:cs typeface="Arial" panose="020B0604020202020204" pitchFamily="34" charset="0"/>
            </a:endParaRPr>
          </a:p>
        </p:txBody>
      </p:sp>
    </p:spTree>
    <p:extLst>
      <p:ext uri="{BB962C8B-B14F-4D97-AF65-F5344CB8AC3E}">
        <p14:creationId xmlns:p14="http://schemas.microsoft.com/office/powerpoint/2010/main" val="9690375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pour la science</a:t>
            </a:r>
            <a:r>
              <a:rPr lang="fr-FR" dirty="0">
                <a:solidFill>
                  <a:prstClr val="white">
                    <a:lumMod val="65000"/>
                  </a:prstClr>
                </a:solidFill>
              </a:rPr>
              <a:t/>
            </a:r>
            <a:br>
              <a:rPr lang="fr-FR" dirty="0">
                <a:solidFill>
                  <a:prstClr val="white">
                    <a:lumMod val="65000"/>
                  </a:prstClr>
                </a:solidFill>
              </a:rPr>
            </a:br>
            <a:r>
              <a:rPr lang="fr-FR" sz="1400" dirty="0">
                <a:solidFill>
                  <a:prstClr val="white">
                    <a:lumMod val="65000"/>
                  </a:prstClr>
                </a:solidFill>
              </a:rPr>
              <a:t>- </a:t>
            </a:r>
            <a:r>
              <a:rPr lang="fr-FR" sz="1400" dirty="0" smtClean="0">
                <a:solidFill>
                  <a:prstClr val="white">
                    <a:lumMod val="65000"/>
                  </a:prstClr>
                </a:solidFill>
              </a:rPr>
              <a:t>pérennité des services</a:t>
            </a:r>
            <a:endParaRPr lang="fr-FR" sz="1400" dirty="0"/>
          </a:p>
        </p:txBody>
      </p:sp>
      <p:pic>
        <p:nvPicPr>
          <p:cNvPr id="3" name="Imag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8377" y="1412776"/>
            <a:ext cx="7887245" cy="4958411"/>
          </a:xfrm>
          <a:prstGeom prst="rect">
            <a:avLst/>
          </a:prstGeom>
          <a:effectLst>
            <a:outerShdw blurRad="292100" dist="139700" dir="2700000" algn="ctr" rotWithShape="0">
              <a:srgbClr val="000000">
                <a:alpha val="65000"/>
              </a:srgbClr>
            </a:outerShdw>
          </a:effectLst>
        </p:spPr>
      </p:pic>
      <p:sp>
        <p:nvSpPr>
          <p:cNvPr id="4" name="Rectangle 3"/>
          <p:cNvSpPr/>
          <p:nvPr/>
        </p:nvSpPr>
        <p:spPr>
          <a:xfrm>
            <a:off x="3625265" y="6471795"/>
            <a:ext cx="2015295" cy="230832"/>
          </a:xfrm>
          <a:prstGeom prst="rect">
            <a:avLst/>
          </a:prstGeom>
        </p:spPr>
        <p:txBody>
          <a:bodyPr wrap="none">
            <a:spAutoFit/>
          </a:bodyPr>
          <a:lstStyle/>
          <a:p>
            <a:r>
              <a:rPr lang="fr-FR" sz="900" dirty="0" smtClean="0">
                <a:solidFill>
                  <a:schemeClr val="bg1"/>
                </a:solidFill>
                <a:latin typeface="+mj-lt"/>
              </a:rPr>
              <a:t>†  http</a:t>
            </a:r>
            <a:r>
              <a:rPr lang="fr-FR" sz="900" dirty="0">
                <a:solidFill>
                  <a:schemeClr val="bg1"/>
                </a:solidFill>
                <a:latin typeface="+mj-lt"/>
              </a:rPr>
              <a:t>://www.biomedexperts.com/ </a:t>
            </a:r>
          </a:p>
        </p:txBody>
      </p:sp>
      <p:sp>
        <p:nvSpPr>
          <p:cNvPr id="9" name="Ellipse 8"/>
          <p:cNvSpPr/>
          <p:nvPr/>
        </p:nvSpPr>
        <p:spPr>
          <a:xfrm>
            <a:off x="4211960" y="2492896"/>
            <a:ext cx="2830393" cy="504056"/>
          </a:xfrm>
          <a:prstGeom prst="ellipse">
            <a:avLst/>
          </a:prstGeom>
          <a:noFill/>
          <a:ln w="31750">
            <a:solidFill>
              <a:srgbClr val="A5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39854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92068" y="1187358"/>
            <a:ext cx="6559863" cy="5282786"/>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6876256" y="6450998"/>
            <a:ext cx="1314400" cy="338554"/>
          </a:xfrm>
          <a:prstGeom prst="rect">
            <a:avLst/>
          </a:prstGeom>
        </p:spPr>
        <p:txBody>
          <a:bodyPr wrap="square">
            <a:spAutoFit/>
          </a:bodyPr>
          <a:lstStyle/>
          <a:p>
            <a:r>
              <a:rPr lang="fr-FR" sz="800" dirty="0" smtClean="0">
                <a:latin typeface="+mj-lt"/>
                <a:cs typeface="Arial" panose="020B0604020202020204" pitchFamily="34" charset="0"/>
                <a:hlinkClick r:id="rId4"/>
              </a:rPr>
              <a:t>Gary Hall</a:t>
            </a:r>
            <a:r>
              <a:rPr lang="fr-FR" sz="800" dirty="0" smtClean="0">
                <a:latin typeface="+mj-lt"/>
                <a:cs typeface="Arial" panose="020B0604020202020204" pitchFamily="34" charset="0"/>
              </a:rPr>
              <a:t>, </a:t>
            </a:r>
            <a:br>
              <a:rPr lang="fr-FR" sz="800" dirty="0" smtClean="0">
                <a:latin typeface="+mj-lt"/>
                <a:cs typeface="Arial" panose="020B0604020202020204" pitchFamily="34" charset="0"/>
              </a:rPr>
            </a:br>
            <a:r>
              <a:rPr lang="fr-FR" sz="800" dirty="0" smtClean="0">
                <a:latin typeface="+mj-lt"/>
                <a:cs typeface="Arial" panose="020B0604020202020204" pitchFamily="34" charset="0"/>
                <a:hlinkClick r:id="rId5"/>
              </a:rPr>
              <a:t>traduit en français</a:t>
            </a:r>
            <a:endParaRPr lang="fr-FR" sz="800" dirty="0">
              <a:latin typeface="+mj-lt"/>
              <a:cs typeface="Arial" panose="020B0604020202020204" pitchFamily="34" charset="0"/>
            </a:endParaRPr>
          </a:p>
        </p:txBody>
      </p:sp>
      <p:sp>
        <p:nvSpPr>
          <p:cNvPr id="3" name="Titre 2"/>
          <p:cNvSpPr>
            <a:spLocks noGrp="1"/>
          </p:cNvSpPr>
          <p:nvPr>
            <p:ph type="title"/>
          </p:nvPr>
        </p:nvSpPr>
        <p:spPr/>
        <p:txBody>
          <a:bodyPr/>
          <a:lstStyle/>
          <a:p>
            <a:r>
              <a:rPr lang="fr-FR" dirty="0"/>
              <a:t>Enjeux pour la science</a:t>
            </a:r>
            <a:br>
              <a:rPr lang="fr-FR" dirty="0"/>
            </a:br>
            <a:r>
              <a:rPr lang="fr-FR" sz="1400" dirty="0"/>
              <a:t>- réseaux et </a:t>
            </a:r>
            <a:r>
              <a:rPr lang="fr-FR" sz="1400" i="1" dirty="0"/>
              <a:t>open access</a:t>
            </a:r>
          </a:p>
        </p:txBody>
      </p:sp>
    </p:spTree>
    <p:extLst>
      <p:ext uri="{BB962C8B-B14F-4D97-AF65-F5344CB8AC3E}">
        <p14:creationId xmlns:p14="http://schemas.microsoft.com/office/powerpoint/2010/main" val="24321259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r>
              <a:rPr lang="fr-FR" dirty="0"/>
              <a:t>Enjeux pour la science</a:t>
            </a:r>
            <a:r>
              <a:rPr lang="fr-FR" dirty="0">
                <a:solidFill>
                  <a:prstClr val="white">
                    <a:lumMod val="65000"/>
                  </a:prstClr>
                </a:solidFill>
              </a:rPr>
              <a:t/>
            </a:r>
            <a:br>
              <a:rPr lang="fr-FR" dirty="0">
                <a:solidFill>
                  <a:prstClr val="white">
                    <a:lumMod val="65000"/>
                  </a:prstClr>
                </a:solidFill>
              </a:rPr>
            </a:br>
            <a:r>
              <a:rPr lang="fr-FR" sz="1400" dirty="0" smtClean="0">
                <a:solidFill>
                  <a:prstClr val="white">
                    <a:lumMod val="65000"/>
                  </a:prstClr>
                </a:solidFill>
              </a:rPr>
              <a:t>- préconisation d’organismes de recherche</a:t>
            </a:r>
            <a:endParaRPr lang="fr-FR" sz="1400" dirty="0"/>
          </a:p>
        </p:txBody>
      </p:sp>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06390" y="649697"/>
            <a:ext cx="2880320" cy="4094913"/>
          </a:xfrm>
          <a:prstGeom prst="rect">
            <a:avLst/>
          </a:prstGeom>
        </p:spPr>
      </p:pic>
      <p:sp>
        <p:nvSpPr>
          <p:cNvPr id="5" name="Rectangle 4"/>
          <p:cNvSpPr/>
          <p:nvPr/>
        </p:nvSpPr>
        <p:spPr>
          <a:xfrm rot="16200000">
            <a:off x="8494206" y="4209108"/>
            <a:ext cx="944193" cy="230832"/>
          </a:xfrm>
          <a:prstGeom prst="rect">
            <a:avLst/>
          </a:prstGeom>
        </p:spPr>
        <p:txBody>
          <a:bodyPr wrap="square">
            <a:spAutoFit/>
          </a:bodyPr>
          <a:lstStyle/>
          <a:p>
            <a:r>
              <a:rPr lang="fr-FR" sz="900" dirty="0" smtClean="0">
                <a:hlinkClick r:id="rId4"/>
              </a:rPr>
              <a:t>source</a:t>
            </a:r>
            <a:endParaRPr lang="fr-FR" sz="900" dirty="0"/>
          </a:p>
        </p:txBody>
      </p:sp>
      <p:sp>
        <p:nvSpPr>
          <p:cNvPr id="7" name="Rectangle 6"/>
          <p:cNvSpPr/>
          <p:nvPr/>
        </p:nvSpPr>
        <p:spPr>
          <a:xfrm rot="16200000">
            <a:off x="8303994" y="6167836"/>
            <a:ext cx="1093784" cy="230832"/>
          </a:xfrm>
          <a:prstGeom prst="rect">
            <a:avLst/>
          </a:prstGeom>
        </p:spPr>
        <p:txBody>
          <a:bodyPr wrap="square">
            <a:spAutoFit/>
          </a:bodyPr>
          <a:lstStyle/>
          <a:p>
            <a:r>
              <a:rPr lang="fr-FR" sz="900" dirty="0" smtClean="0">
                <a:hlinkClick r:id="rId5"/>
              </a:rPr>
              <a:t>source</a:t>
            </a:r>
            <a:endParaRPr lang="fr-FR" sz="900" dirty="0"/>
          </a:p>
        </p:txBody>
      </p:sp>
      <p:pic>
        <p:nvPicPr>
          <p:cNvPr id="8" name="Imag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72000" y="1825886"/>
            <a:ext cx="3349206" cy="3753494"/>
          </a:xfrm>
          <a:prstGeom prst="rect">
            <a:avLst/>
          </a:prstGeom>
          <a:effectLst>
            <a:outerShdw blurRad="50800" dist="38100" dir="5400000" algn="t" rotWithShape="0">
              <a:prstClr val="black">
                <a:alpha val="40000"/>
              </a:prstClr>
            </a:outerShdw>
          </a:effectLst>
        </p:spPr>
      </p:pic>
      <p:sp>
        <p:nvSpPr>
          <p:cNvPr id="9" name="Rectangle 8"/>
          <p:cNvSpPr/>
          <p:nvPr/>
        </p:nvSpPr>
        <p:spPr>
          <a:xfrm>
            <a:off x="4537696" y="5579380"/>
            <a:ext cx="864096" cy="230832"/>
          </a:xfrm>
          <a:prstGeom prst="rect">
            <a:avLst/>
          </a:prstGeom>
        </p:spPr>
        <p:txBody>
          <a:bodyPr wrap="square">
            <a:spAutoFit/>
          </a:bodyPr>
          <a:lstStyle/>
          <a:p>
            <a:r>
              <a:rPr lang="fr-FR" sz="900" dirty="0" smtClean="0">
                <a:hlinkClick r:id="rId7"/>
              </a:rPr>
              <a:t>source</a:t>
            </a:r>
            <a:endParaRPr lang="fr-FR" sz="900" dirty="0"/>
          </a:p>
        </p:txBody>
      </p:sp>
      <p:pic>
        <p:nvPicPr>
          <p:cNvPr id="6" name="Imag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796597" y="3163443"/>
            <a:ext cx="2989315" cy="3574675"/>
          </a:xfrm>
          <a:prstGeom prst="rect">
            <a:avLst/>
          </a:prstGeom>
          <a:effectLst>
            <a:outerShdw blurRad="50800" dist="38100" dir="5400000" algn="t" rotWithShape="0">
              <a:prstClr val="black">
                <a:alpha val="40000"/>
              </a:prstClr>
            </a:outerShdw>
          </a:effectLst>
        </p:spPr>
      </p:pic>
      <p:pic>
        <p:nvPicPr>
          <p:cNvPr id="2" name="Image 1"/>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768247" y="1486551"/>
            <a:ext cx="3384376" cy="4858217"/>
          </a:xfrm>
          <a:prstGeom prst="rect">
            <a:avLst/>
          </a:prstGeom>
        </p:spPr>
      </p:pic>
      <p:sp>
        <p:nvSpPr>
          <p:cNvPr id="3" name="Rectangle 2"/>
          <p:cNvSpPr/>
          <p:nvPr/>
        </p:nvSpPr>
        <p:spPr>
          <a:xfrm>
            <a:off x="612299" y="6323112"/>
            <a:ext cx="4572000" cy="230832"/>
          </a:xfrm>
          <a:prstGeom prst="rect">
            <a:avLst/>
          </a:prstGeom>
        </p:spPr>
        <p:txBody>
          <a:bodyPr>
            <a:spAutoFit/>
          </a:bodyPr>
          <a:lstStyle/>
          <a:p>
            <a:r>
              <a:rPr lang="fr-FR" sz="900" dirty="0">
                <a:hlinkClick r:id="rId10"/>
              </a:rPr>
              <a:t>source</a:t>
            </a:r>
            <a:endParaRPr lang="fr-FR" sz="900" dirty="0"/>
          </a:p>
        </p:txBody>
      </p:sp>
    </p:spTree>
    <p:extLst>
      <p:ext uri="{BB962C8B-B14F-4D97-AF65-F5344CB8AC3E}">
        <p14:creationId xmlns:p14="http://schemas.microsoft.com/office/powerpoint/2010/main" val="4028187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Espace réservé du contenu 2"/>
          <p:cNvSpPr>
            <a:spLocks noGrp="1"/>
          </p:cNvSpPr>
          <p:nvPr>
            <p:ph idx="1"/>
          </p:nvPr>
        </p:nvSpPr>
        <p:spPr>
          <a:xfrm>
            <a:off x="5220072" y="3140968"/>
            <a:ext cx="3250704" cy="1008112"/>
          </a:xfrm>
        </p:spPr>
        <p:txBody>
          <a:bodyPr/>
          <a:lstStyle/>
          <a:p>
            <a:pPr algn="ctr"/>
            <a:r>
              <a:rPr lang="fr-FR" dirty="0" smtClean="0"/>
              <a:t>« Le chercheur </a:t>
            </a:r>
            <a:br>
              <a:rPr lang="fr-FR" dirty="0" smtClean="0"/>
            </a:br>
            <a:r>
              <a:rPr lang="fr-FR" dirty="0" smtClean="0"/>
              <a:t>plus que l’équipe »</a:t>
            </a:r>
          </a:p>
          <a:p>
            <a:pPr algn="ctr"/>
            <a:r>
              <a:rPr lang="fr-FR" sz="1200" dirty="0" smtClean="0"/>
              <a:t>(</a:t>
            </a:r>
            <a:r>
              <a:rPr lang="fr-FR" sz="1200" dirty="0" smtClean="0">
                <a:hlinkClick r:id="rId3"/>
              </a:rPr>
              <a:t>W. </a:t>
            </a:r>
            <a:r>
              <a:rPr lang="fr-FR" sz="1200" dirty="0" err="1" smtClean="0">
                <a:hlinkClick r:id="rId3"/>
              </a:rPr>
              <a:t>Berthommière</a:t>
            </a:r>
            <a:r>
              <a:rPr lang="fr-FR" sz="1200" dirty="0" smtClean="0"/>
              <a:t>)</a:t>
            </a:r>
            <a:endParaRPr lang="fr-FR" sz="1200" dirty="0"/>
          </a:p>
        </p:txBody>
      </p:sp>
      <p:sp>
        <p:nvSpPr>
          <p:cNvPr id="11" name="Rectangle 10">
            <a:hlinkClick r:id="rId4"/>
          </p:cNvPr>
          <p:cNvSpPr/>
          <p:nvPr/>
        </p:nvSpPr>
        <p:spPr>
          <a:xfrm>
            <a:off x="4067944" y="6277699"/>
            <a:ext cx="1152128" cy="230832"/>
          </a:xfrm>
          <a:prstGeom prst="rect">
            <a:avLst/>
          </a:prstGeom>
        </p:spPr>
        <p:txBody>
          <a:bodyPr wrap="square">
            <a:spAutoFit/>
          </a:bodyPr>
          <a:lstStyle/>
          <a:p>
            <a:r>
              <a:rPr lang="fr-FR" sz="900" dirty="0" smtClean="0">
                <a:latin typeface="+mj-lt"/>
                <a:hlinkClick r:id="rId5"/>
              </a:rPr>
              <a:t>Page CNRS</a:t>
            </a:r>
            <a:endParaRPr lang="fr-FR" sz="900" dirty="0">
              <a:latin typeface="+mj-lt"/>
            </a:endParaRPr>
          </a:p>
        </p:txBody>
      </p:sp>
      <p:sp>
        <p:nvSpPr>
          <p:cNvPr id="4" name="Titre 3"/>
          <p:cNvSpPr>
            <a:spLocks noGrp="1"/>
          </p:cNvSpPr>
          <p:nvPr>
            <p:ph type="title"/>
          </p:nvPr>
        </p:nvSpPr>
        <p:spPr/>
        <p:txBody>
          <a:bodyPr/>
          <a:lstStyle/>
          <a:p>
            <a:r>
              <a:rPr lang="fr-FR" dirty="0"/>
              <a:t>Enjeux pour </a:t>
            </a:r>
            <a:r>
              <a:rPr lang="fr-FR" dirty="0" smtClean="0"/>
              <a:t>les institutions</a:t>
            </a:r>
            <a:r>
              <a:rPr lang="fr-FR" dirty="0"/>
              <a:t/>
            </a:r>
            <a:br>
              <a:rPr lang="fr-FR" dirty="0"/>
            </a:br>
            <a:r>
              <a:rPr lang="fr-FR" sz="1400" dirty="0"/>
              <a:t>- </a:t>
            </a:r>
            <a:r>
              <a:rPr lang="fr-FR" sz="1400" dirty="0" smtClean="0"/>
              <a:t>des profils institutionnels non validés</a:t>
            </a:r>
            <a:endParaRPr lang="fr-FR" dirty="0"/>
          </a:p>
        </p:txBody>
      </p:sp>
      <p:pic>
        <p:nvPicPr>
          <p:cNvPr id="5" name="Image 4"/>
          <p:cNvPicPr>
            <a:picLocks noChangeAspect="1"/>
          </p:cNvPicPr>
          <p:nvPr/>
        </p:nvPicPr>
        <p:blipFill>
          <a:blip r:embed="rId6"/>
          <a:stretch>
            <a:fillRect/>
          </a:stretch>
        </p:blipFill>
        <p:spPr>
          <a:xfrm>
            <a:off x="251520" y="1336589"/>
            <a:ext cx="4578445" cy="4932117"/>
          </a:xfrm>
          <a:prstGeom prst="rect">
            <a:avLst/>
          </a:prstGeom>
        </p:spPr>
      </p:pic>
      <p:pic>
        <p:nvPicPr>
          <p:cNvPr id="7" name="Imag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691680" y="4986024"/>
            <a:ext cx="3750003" cy="88959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1822103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Enjeux pour </a:t>
            </a:r>
            <a:r>
              <a:rPr lang="fr-FR" dirty="0" smtClean="0"/>
              <a:t>les institutions</a:t>
            </a:r>
            <a:r>
              <a:rPr lang="fr-FR" dirty="0"/>
              <a:t/>
            </a:r>
            <a:br>
              <a:rPr lang="fr-FR" dirty="0"/>
            </a:br>
            <a:r>
              <a:rPr lang="fr-FR" sz="1400" dirty="0"/>
              <a:t>- </a:t>
            </a:r>
            <a:r>
              <a:rPr lang="fr-FR" sz="1400" dirty="0" smtClean="0"/>
              <a:t>profiter de cette visibilité ?</a:t>
            </a:r>
            <a:endParaRPr lang="fr-FR" dirty="0"/>
          </a:p>
        </p:txBody>
      </p:sp>
      <p:pic>
        <p:nvPicPr>
          <p:cNvPr id="12" name="Image 11"/>
          <p:cNvPicPr>
            <a:picLocks noChangeAspect="1"/>
          </p:cNvPicPr>
          <p:nvPr/>
        </p:nvPicPr>
        <p:blipFill rotWithShape="1">
          <a:blip r:embed="rId3" cstate="email">
            <a:extLst>
              <a:ext uri="{28A0092B-C50C-407E-A947-70E740481C1C}">
                <a14:useLocalDpi xmlns:a14="http://schemas.microsoft.com/office/drawing/2010/main" val="0"/>
              </a:ext>
            </a:extLst>
          </a:blip>
          <a:srcRect b="5584"/>
          <a:stretch/>
        </p:blipFill>
        <p:spPr>
          <a:xfrm>
            <a:off x="136092" y="1567692"/>
            <a:ext cx="4376204" cy="3949540"/>
          </a:xfrm>
          <a:prstGeom prst="rect">
            <a:avLst/>
          </a:prstGeom>
        </p:spPr>
      </p:pic>
      <p:sp>
        <p:nvSpPr>
          <p:cNvPr id="13" name="Rectangle 12"/>
          <p:cNvSpPr/>
          <p:nvPr/>
        </p:nvSpPr>
        <p:spPr>
          <a:xfrm>
            <a:off x="61728" y="5517232"/>
            <a:ext cx="487634" cy="215444"/>
          </a:xfrm>
          <a:prstGeom prst="rect">
            <a:avLst/>
          </a:prstGeom>
        </p:spPr>
        <p:txBody>
          <a:bodyPr wrap="none">
            <a:spAutoFit/>
          </a:bodyPr>
          <a:lstStyle/>
          <a:p>
            <a:r>
              <a:rPr lang="fr-FR" sz="800" dirty="0" smtClean="0">
                <a:hlinkClick r:id="rId4"/>
              </a:rPr>
              <a:t>source</a:t>
            </a:r>
            <a:endParaRPr lang="fr-FR" sz="800" dirty="0"/>
          </a:p>
        </p:txBody>
      </p:sp>
      <p:sp>
        <p:nvSpPr>
          <p:cNvPr id="3" name="Rectangle 2"/>
          <p:cNvSpPr/>
          <p:nvPr/>
        </p:nvSpPr>
        <p:spPr>
          <a:xfrm>
            <a:off x="8625136" y="5610726"/>
            <a:ext cx="504056" cy="215444"/>
          </a:xfrm>
          <a:prstGeom prst="rect">
            <a:avLst/>
          </a:prstGeom>
        </p:spPr>
        <p:txBody>
          <a:bodyPr wrap="square">
            <a:spAutoFit/>
          </a:bodyPr>
          <a:lstStyle/>
          <a:p>
            <a:r>
              <a:rPr lang="fr-FR" sz="800" dirty="0" smtClean="0">
                <a:hlinkClick r:id="rId5"/>
              </a:rPr>
              <a:t>source</a:t>
            </a:r>
            <a:endParaRPr lang="fr-FR" sz="800" dirty="0"/>
          </a:p>
        </p:txBody>
      </p:sp>
      <p:pic>
        <p:nvPicPr>
          <p:cNvPr id="5" name="Image 4"/>
          <p:cNvPicPr>
            <a:picLocks noChangeAspect="1"/>
          </p:cNvPicPr>
          <p:nvPr/>
        </p:nvPicPr>
        <p:blipFill rotWithShape="1">
          <a:blip r:embed="rId6"/>
          <a:srcRect l="39762" t="15700" r="16926" b="12200"/>
          <a:stretch/>
        </p:blipFill>
        <p:spPr>
          <a:xfrm>
            <a:off x="4723291" y="1567692"/>
            <a:ext cx="4285914" cy="4013174"/>
          </a:xfrm>
          <a:prstGeom prst="rect">
            <a:avLst/>
          </a:prstGeom>
        </p:spPr>
      </p:pic>
      <p:pic>
        <p:nvPicPr>
          <p:cNvPr id="6" name="Image 5"/>
          <p:cNvPicPr>
            <a:picLocks noChangeAspect="1"/>
          </p:cNvPicPr>
          <p:nvPr/>
        </p:nvPicPr>
        <p:blipFill rotWithShape="1">
          <a:blip r:embed="rId7"/>
          <a:srcRect l="46456" t="17801" r="24801" b="37400"/>
          <a:stretch/>
        </p:blipFill>
        <p:spPr>
          <a:xfrm>
            <a:off x="5148064" y="4005064"/>
            <a:ext cx="2664296" cy="233582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5102244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Enjeux pour </a:t>
            </a:r>
            <a:r>
              <a:rPr lang="fr-FR" dirty="0" smtClean="0"/>
              <a:t>les institutions</a:t>
            </a:r>
            <a:r>
              <a:rPr lang="fr-FR" dirty="0"/>
              <a:t/>
            </a:r>
            <a:br>
              <a:rPr lang="fr-FR" dirty="0"/>
            </a:br>
            <a:r>
              <a:rPr lang="fr-FR" sz="1400" dirty="0"/>
              <a:t>- </a:t>
            </a:r>
            <a:r>
              <a:rPr lang="fr-FR" sz="1400" dirty="0" smtClean="0"/>
              <a:t>profiter de cette visibilité ?</a:t>
            </a:r>
            <a:endParaRPr lang="fr-FR" dirty="0"/>
          </a:p>
        </p:txBody>
      </p:sp>
      <p:pic>
        <p:nvPicPr>
          <p:cNvPr id="2" name="Imag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3608" y="1484784"/>
            <a:ext cx="7128792" cy="4670588"/>
          </a:xfrm>
          <a:prstGeom prst="rect">
            <a:avLst/>
          </a:prstGeom>
        </p:spPr>
      </p:pic>
      <p:sp>
        <p:nvSpPr>
          <p:cNvPr id="7" name="Ellipse 6"/>
          <p:cNvSpPr/>
          <p:nvPr/>
        </p:nvSpPr>
        <p:spPr>
          <a:xfrm>
            <a:off x="5508104" y="3933056"/>
            <a:ext cx="1944216" cy="432048"/>
          </a:xfrm>
          <a:prstGeom prst="ellipse">
            <a:avLst/>
          </a:prstGeom>
          <a:noFill/>
          <a:ln w="31750">
            <a:solidFill>
              <a:srgbClr val="A5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32836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Enjeux pour </a:t>
            </a:r>
            <a:r>
              <a:rPr lang="fr-FR" dirty="0" smtClean="0"/>
              <a:t>les institutions</a:t>
            </a:r>
            <a:br>
              <a:rPr lang="fr-FR" dirty="0" smtClean="0"/>
            </a:br>
            <a:r>
              <a:rPr lang="fr-FR" sz="1400" dirty="0" smtClean="0"/>
              <a:t>- accompagnement des chercheurs</a:t>
            </a:r>
            <a:endParaRPr lang="fr-FR" sz="1400" dirty="0"/>
          </a:p>
        </p:txBody>
      </p:sp>
      <p:sp>
        <p:nvSpPr>
          <p:cNvPr id="3" name="Espace réservé du contenu 2"/>
          <p:cNvSpPr>
            <a:spLocks noGrp="1"/>
          </p:cNvSpPr>
          <p:nvPr>
            <p:ph idx="1"/>
          </p:nvPr>
        </p:nvSpPr>
        <p:spPr>
          <a:xfrm>
            <a:off x="426393" y="2780928"/>
            <a:ext cx="8229600" cy="3057203"/>
          </a:xfrm>
        </p:spPr>
        <p:txBody>
          <a:bodyPr>
            <a:normAutofit/>
          </a:bodyPr>
          <a:lstStyle/>
          <a:p>
            <a:pPr algn="ctr"/>
            <a:r>
              <a:rPr lang="fr-FR" sz="2800" dirty="0"/>
              <a:t>Quel(s) rôle(s) </a:t>
            </a:r>
            <a:br>
              <a:rPr lang="fr-FR" sz="2800" dirty="0"/>
            </a:br>
            <a:r>
              <a:rPr lang="fr-FR" sz="2800" dirty="0"/>
              <a:t>pour les professionnels de l’IST ?</a:t>
            </a:r>
          </a:p>
        </p:txBody>
      </p:sp>
    </p:spTree>
    <p:extLst>
      <p:ext uri="{BB962C8B-B14F-4D97-AF65-F5344CB8AC3E}">
        <p14:creationId xmlns:p14="http://schemas.microsoft.com/office/powerpoint/2010/main" val="23564251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solidFill>
                  <a:prstClr val="white">
                    <a:lumMod val="65000"/>
                  </a:prstClr>
                </a:solidFill>
              </a:rPr>
              <a:t>Enjeux pour </a:t>
            </a:r>
            <a:r>
              <a:rPr lang="fr-FR" dirty="0"/>
              <a:t>les institutions</a:t>
            </a:r>
            <a:r>
              <a:rPr lang="fr-FR" dirty="0">
                <a:solidFill>
                  <a:prstClr val="white">
                    <a:lumMod val="65000"/>
                  </a:prstClr>
                </a:solidFill>
              </a:rPr>
              <a:t/>
            </a:r>
            <a:br>
              <a:rPr lang="fr-FR" dirty="0">
                <a:solidFill>
                  <a:prstClr val="white">
                    <a:lumMod val="65000"/>
                  </a:prstClr>
                </a:solidFill>
              </a:rPr>
            </a:br>
            <a:r>
              <a:rPr lang="fr-FR" sz="1400" dirty="0">
                <a:solidFill>
                  <a:prstClr val="white">
                    <a:lumMod val="65000"/>
                  </a:prstClr>
                </a:solidFill>
              </a:rPr>
              <a:t>- accompagnement des chercheurs</a:t>
            </a:r>
            <a:endParaRPr lang="fr-FR" dirty="0"/>
          </a:p>
        </p:txBody>
      </p:sp>
      <p:pic>
        <p:nvPicPr>
          <p:cNvPr id="9" name="Imag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12000" y="2331274"/>
            <a:ext cx="6120000" cy="2195452"/>
          </a:xfrm>
          <a:prstGeom prst="rect">
            <a:avLst/>
          </a:prstGeom>
        </p:spPr>
      </p:pic>
      <p:pic>
        <p:nvPicPr>
          <p:cNvPr id="11" name="Imag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12000" y="4869160"/>
            <a:ext cx="6120000" cy="1501667"/>
          </a:xfrm>
          <a:prstGeom prst="rect">
            <a:avLst/>
          </a:prstGeom>
        </p:spPr>
      </p:pic>
      <p:grpSp>
        <p:nvGrpSpPr>
          <p:cNvPr id="13" name="Groupe 12"/>
          <p:cNvGrpSpPr/>
          <p:nvPr/>
        </p:nvGrpSpPr>
        <p:grpSpPr>
          <a:xfrm>
            <a:off x="827584" y="1309172"/>
            <a:ext cx="7535023" cy="648000"/>
            <a:chOff x="1090113" y="1309172"/>
            <a:chExt cx="7535023" cy="648000"/>
          </a:xfrm>
        </p:grpSpPr>
        <p:sp>
          <p:nvSpPr>
            <p:cNvPr id="12" name="Rectangle 11"/>
            <p:cNvSpPr/>
            <p:nvPr/>
          </p:nvSpPr>
          <p:spPr>
            <a:xfrm>
              <a:off x="2987824" y="1309172"/>
              <a:ext cx="5637312" cy="646331"/>
            </a:xfrm>
            <a:prstGeom prst="rect">
              <a:avLst/>
            </a:prstGeom>
            <a:solidFill>
              <a:schemeClr val="bg1"/>
            </a:solidFill>
          </p:spPr>
          <p:txBody>
            <a:bodyPr wrap="square">
              <a:spAutoFit/>
            </a:bodyPr>
            <a:lstStyle/>
            <a:p>
              <a:pPr algn="ctr"/>
              <a:r>
                <a:rPr lang="en-US" b="1" dirty="0">
                  <a:solidFill>
                    <a:srgbClr val="C4027C"/>
                  </a:solidFill>
                  <a:hlinkClick r:id="rId5" tooltip="Permanent Link: Scholarly Impact &amp; Social Sciences Librarian at University of Texas at Arlington"/>
                </a:rPr>
                <a:t>Scholarly Impact &amp; Social Sciences Librarian </a:t>
              </a:r>
              <a:r>
                <a:rPr lang="en-US" b="1" dirty="0" smtClean="0">
                  <a:solidFill>
                    <a:srgbClr val="C4027C"/>
                  </a:solidFill>
                  <a:hlinkClick r:id="rId5" tooltip="Permanent Link: Scholarly Impact &amp; Social Sciences Librarian at University of Texas at Arlington"/>
                </a:rPr>
                <a:t/>
              </a:r>
              <a:br>
                <a:rPr lang="en-US" b="1" dirty="0" smtClean="0">
                  <a:solidFill>
                    <a:srgbClr val="C4027C"/>
                  </a:solidFill>
                  <a:hlinkClick r:id="rId5" tooltip="Permanent Link: Scholarly Impact &amp; Social Sciences Librarian at University of Texas at Arlington"/>
                </a:rPr>
              </a:br>
              <a:r>
                <a:rPr lang="en-US" b="1" dirty="0" smtClean="0">
                  <a:solidFill>
                    <a:srgbClr val="C4027C"/>
                  </a:solidFill>
                  <a:hlinkClick r:id="rId5" tooltip="Permanent Link: Scholarly Impact &amp; Social Sciences Librarian at University of Texas at Arlington"/>
                </a:rPr>
                <a:t>at </a:t>
              </a:r>
              <a:r>
                <a:rPr lang="en-US" b="1" dirty="0">
                  <a:solidFill>
                    <a:srgbClr val="C4027C"/>
                  </a:solidFill>
                  <a:hlinkClick r:id="rId5" tooltip="Permanent Link: Scholarly Impact &amp; Social Sciences Librarian at University of Texas at Arlington"/>
                </a:rPr>
                <a:t>University of Texas at Arlington</a:t>
              </a:r>
              <a:endParaRPr lang="en-US" b="1" dirty="0">
                <a:solidFill>
                  <a:srgbClr val="C4027C"/>
                </a:solidFill>
              </a:endParaRPr>
            </a:p>
          </p:txBody>
        </p:sp>
        <p:pic>
          <p:nvPicPr>
            <p:cNvPr id="1026" name="Picture 2" descr="https://uta.service-now.com/jobs/0e995add6f26590028235d65ad3ee4df.iix"/>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90113" y="1309172"/>
              <a:ext cx="1897711" cy="64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56256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1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57200" y="2924944"/>
            <a:ext cx="8229600" cy="3201219"/>
          </a:xfrm>
        </p:spPr>
        <p:txBody>
          <a:bodyPr>
            <a:normAutofit/>
          </a:bodyPr>
          <a:lstStyle/>
          <a:p>
            <a:pPr algn="ctr">
              <a:lnSpc>
                <a:spcPct val="150000"/>
              </a:lnSpc>
            </a:pPr>
            <a:r>
              <a:rPr lang="fr-FR" sz="3600" b="1" dirty="0" smtClean="0">
                <a:solidFill>
                  <a:schemeClr val="tx1"/>
                </a:solidFill>
              </a:rPr>
              <a:t>Conclusions ?</a:t>
            </a:r>
            <a:endParaRPr lang="fr-FR" sz="3600" b="1" dirty="0">
              <a:solidFill>
                <a:schemeClr val="tx1"/>
              </a:solidFill>
            </a:endParaRPr>
          </a:p>
        </p:txBody>
      </p:sp>
    </p:spTree>
    <p:extLst>
      <p:ext uri="{BB962C8B-B14F-4D97-AF65-F5344CB8AC3E}">
        <p14:creationId xmlns:p14="http://schemas.microsoft.com/office/powerpoint/2010/main" val="8872691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870992" y="1124744"/>
            <a:ext cx="8229600" cy="4968552"/>
          </a:xfrm>
        </p:spPr>
        <p:txBody>
          <a:bodyPr/>
          <a:lstStyle/>
          <a:p>
            <a:r>
              <a:rPr lang="fr-FR" sz="4000" dirty="0">
                <a:latin typeface="+mn-lt"/>
                <a:cs typeface="+mn-cs"/>
              </a:rPr>
              <a:t>Réseaux sociaux </a:t>
            </a:r>
          </a:p>
          <a:p>
            <a:endParaRPr lang="fr-FR" dirty="0"/>
          </a:p>
        </p:txBody>
      </p:sp>
      <p:sp>
        <p:nvSpPr>
          <p:cNvPr id="6" name="Rectangle 5"/>
          <p:cNvSpPr/>
          <p:nvPr/>
        </p:nvSpPr>
        <p:spPr>
          <a:xfrm>
            <a:off x="2699792" y="2780928"/>
            <a:ext cx="4572000" cy="2092881"/>
          </a:xfrm>
          <a:prstGeom prst="rect">
            <a:avLst/>
          </a:prstGeom>
        </p:spPr>
        <p:txBody>
          <a:bodyPr>
            <a:spAutoFit/>
          </a:bodyPr>
          <a:lstStyle/>
          <a:p>
            <a:pPr>
              <a:lnSpc>
                <a:spcPct val="150000"/>
              </a:lnSpc>
              <a:spcBef>
                <a:spcPts val="600"/>
              </a:spcBef>
              <a:spcAft>
                <a:spcPts val="600"/>
              </a:spcAft>
            </a:pPr>
            <a:r>
              <a:rPr lang="fr-FR" sz="4000" dirty="0" smtClean="0">
                <a:solidFill>
                  <a:schemeClr val="bg1"/>
                </a:solidFill>
              </a:rPr>
              <a:t>≠ </a:t>
            </a:r>
            <a:r>
              <a:rPr lang="fr-FR" sz="4000" i="1" dirty="0" smtClean="0">
                <a:solidFill>
                  <a:schemeClr val="bg1"/>
                </a:solidFill>
              </a:rPr>
              <a:t>open </a:t>
            </a:r>
            <a:r>
              <a:rPr lang="fr-FR" sz="4000" i="1" dirty="0">
                <a:solidFill>
                  <a:schemeClr val="bg1"/>
                </a:solidFill>
              </a:rPr>
              <a:t>access</a:t>
            </a:r>
          </a:p>
          <a:p>
            <a:pPr>
              <a:lnSpc>
                <a:spcPct val="150000"/>
              </a:lnSpc>
              <a:spcBef>
                <a:spcPts val="600"/>
              </a:spcBef>
              <a:spcAft>
                <a:spcPts val="600"/>
              </a:spcAft>
            </a:pPr>
            <a:r>
              <a:rPr lang="fr-FR" sz="4000" dirty="0">
                <a:solidFill>
                  <a:schemeClr val="bg1"/>
                </a:solidFill>
              </a:rPr>
              <a:t>≠ </a:t>
            </a:r>
            <a:r>
              <a:rPr lang="fr-FR" sz="4000" i="1" dirty="0" smtClean="0">
                <a:solidFill>
                  <a:schemeClr val="bg1"/>
                </a:solidFill>
              </a:rPr>
              <a:t>open </a:t>
            </a:r>
            <a:r>
              <a:rPr lang="fr-FR" sz="4000" i="1" dirty="0">
                <a:solidFill>
                  <a:schemeClr val="bg1"/>
                </a:solidFill>
              </a:rPr>
              <a:t>science</a:t>
            </a:r>
          </a:p>
        </p:txBody>
      </p:sp>
    </p:spTree>
    <p:extLst>
      <p:ext uri="{BB962C8B-B14F-4D97-AF65-F5344CB8AC3E}">
        <p14:creationId xmlns:p14="http://schemas.microsoft.com/office/powerpoint/2010/main" val="2833758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s://101innovations.files.wordpress.com/2015/06/innoscholcomm-logo-cc-by-1024x1024.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17581" y="0"/>
            <a:ext cx="6108837" cy="606158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555664" y="6017257"/>
            <a:ext cx="6070754" cy="840743"/>
          </a:xfrm>
          <a:prstGeom prst="rect">
            <a:avLst/>
          </a:prstGeom>
        </p:spPr>
      </p:pic>
    </p:spTree>
    <p:extLst>
      <p:ext uri="{BB962C8B-B14F-4D97-AF65-F5344CB8AC3E}">
        <p14:creationId xmlns:p14="http://schemas.microsoft.com/office/powerpoint/2010/main" val="18447283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t>
            </a:r>
            <a:r>
              <a:rPr lang="fr-FR" dirty="0" err="1" smtClean="0"/>
              <a:t>DeleteAcademiaEdu</a:t>
            </a:r>
            <a:r>
              <a:rPr lang="fr-FR" dirty="0" smtClean="0"/>
              <a:t> ?</a:t>
            </a:r>
            <a:endParaRPr lang="fr-FR" dirty="0"/>
          </a:p>
        </p:txBody>
      </p:sp>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7041" y="1202766"/>
            <a:ext cx="6369918" cy="5133405"/>
          </a:xfrm>
          <a:prstGeom prst="rect">
            <a:avLst/>
          </a:prstGeom>
          <a:effectLst>
            <a:outerShdw blurRad="292100" dist="139700" dir="2700000" algn="ctr" rotWithShape="0">
              <a:srgbClr val="000000">
                <a:alpha val="65000"/>
              </a:srgbClr>
            </a:outerShdw>
          </a:effectLst>
        </p:spPr>
      </p:pic>
      <p:sp>
        <p:nvSpPr>
          <p:cNvPr id="7" name="Rectangle 6"/>
          <p:cNvSpPr/>
          <p:nvPr/>
        </p:nvSpPr>
        <p:spPr>
          <a:xfrm>
            <a:off x="7308304" y="6336171"/>
            <a:ext cx="4572000" cy="230832"/>
          </a:xfrm>
          <a:prstGeom prst="rect">
            <a:avLst/>
          </a:prstGeom>
        </p:spPr>
        <p:txBody>
          <a:bodyPr>
            <a:spAutoFit/>
          </a:bodyPr>
          <a:lstStyle/>
          <a:p>
            <a:r>
              <a:rPr lang="fr-FR" sz="900" dirty="0" smtClean="0">
                <a:latin typeface="+mj-lt"/>
                <a:hlinkClick r:id="rId4"/>
              </a:rPr>
              <a:t>source</a:t>
            </a:r>
            <a:endParaRPr lang="fr-FR" sz="900" dirty="0">
              <a:latin typeface="+mj-lt"/>
            </a:endParaRPr>
          </a:p>
        </p:txBody>
      </p:sp>
    </p:spTree>
    <p:extLst>
      <p:ext uri="{BB962C8B-B14F-4D97-AF65-F5344CB8AC3E}">
        <p14:creationId xmlns:p14="http://schemas.microsoft.com/office/powerpoint/2010/main" val="4210082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63794" y="2183847"/>
            <a:ext cx="8616411" cy="3426409"/>
          </a:xfrm>
          <a:prstGeom prst="rect">
            <a:avLst/>
          </a:prstGeom>
        </p:spPr>
      </p:pic>
      <p:sp>
        <p:nvSpPr>
          <p:cNvPr id="7" name="Rectangle 6"/>
          <p:cNvSpPr/>
          <p:nvPr/>
        </p:nvSpPr>
        <p:spPr>
          <a:xfrm>
            <a:off x="8460432" y="5607112"/>
            <a:ext cx="504056" cy="215444"/>
          </a:xfrm>
          <a:prstGeom prst="rect">
            <a:avLst/>
          </a:prstGeom>
        </p:spPr>
        <p:txBody>
          <a:bodyPr wrap="square">
            <a:spAutoFit/>
          </a:bodyPr>
          <a:lstStyle/>
          <a:p>
            <a:r>
              <a:rPr lang="fr-FR" sz="800" dirty="0" smtClean="0">
                <a:hlinkClick r:id="rId4"/>
              </a:rPr>
              <a:t>source</a:t>
            </a:r>
            <a:endParaRPr lang="fr-FR" sz="800" dirty="0"/>
          </a:p>
        </p:txBody>
      </p:sp>
      <p:sp>
        <p:nvSpPr>
          <p:cNvPr id="10" name="Rectangle 9"/>
          <p:cNvSpPr/>
          <p:nvPr/>
        </p:nvSpPr>
        <p:spPr>
          <a:xfrm>
            <a:off x="236658" y="1484784"/>
            <a:ext cx="2226892" cy="507831"/>
          </a:xfrm>
          <a:prstGeom prst="rect">
            <a:avLst/>
          </a:prstGeom>
        </p:spPr>
        <p:txBody>
          <a:bodyPr wrap="none">
            <a:spAutoFit/>
          </a:bodyPr>
          <a:lstStyle/>
          <a:p>
            <a:pPr lvl="0">
              <a:lnSpc>
                <a:spcPct val="150000"/>
              </a:lnSpc>
              <a:spcBef>
                <a:spcPts val="600"/>
              </a:spcBef>
              <a:spcAft>
                <a:spcPts val="600"/>
              </a:spcAft>
            </a:pPr>
            <a:r>
              <a:rPr lang="fr-FR" dirty="0" smtClean="0">
                <a:solidFill>
                  <a:schemeClr val="bg1"/>
                </a:solidFill>
              </a:rPr>
              <a:t>Exemple </a:t>
            </a:r>
            <a:r>
              <a:rPr lang="fr-FR" dirty="0">
                <a:solidFill>
                  <a:schemeClr val="bg1"/>
                </a:solidFill>
              </a:rPr>
              <a:t>de l’INRA</a:t>
            </a:r>
          </a:p>
        </p:txBody>
      </p:sp>
      <p:sp>
        <p:nvSpPr>
          <p:cNvPr id="5" name="Titre 1"/>
          <p:cNvSpPr>
            <a:spLocks noGrp="1"/>
          </p:cNvSpPr>
          <p:nvPr>
            <p:ph type="title"/>
          </p:nvPr>
        </p:nvSpPr>
        <p:spPr>
          <a:xfrm>
            <a:off x="395536" y="332656"/>
            <a:ext cx="8229600" cy="634082"/>
          </a:xfrm>
        </p:spPr>
        <p:txBody>
          <a:bodyPr/>
          <a:lstStyle/>
          <a:p>
            <a:r>
              <a:rPr lang="fr-FR" dirty="0" smtClean="0"/>
              <a:t>De la diffusion à la visibilité</a:t>
            </a:r>
            <a:endParaRPr lang="fr-FR" dirty="0"/>
          </a:p>
        </p:txBody>
      </p:sp>
    </p:spTree>
    <p:extLst>
      <p:ext uri="{BB962C8B-B14F-4D97-AF65-F5344CB8AC3E}">
        <p14:creationId xmlns:p14="http://schemas.microsoft.com/office/powerpoint/2010/main" val="17966457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781348828"/>
              </p:ext>
            </p:extLst>
          </p:nvPr>
        </p:nvGraphicFramePr>
        <p:xfrm>
          <a:off x="539552" y="1052736"/>
          <a:ext cx="7977862" cy="5615940"/>
        </p:xfrm>
        <a:graphic>
          <a:graphicData uri="http://schemas.openxmlformats.org/drawingml/2006/table">
            <a:tbl>
              <a:tblPr firstRow="1" bandRow="1">
                <a:tableStyleId>{5C22544A-7EE6-4342-B048-85BDC9FD1C3A}</a:tableStyleId>
              </a:tblPr>
              <a:tblGrid>
                <a:gridCol w="3988931"/>
                <a:gridCol w="3988931"/>
              </a:tblGrid>
              <a:tr h="2752336">
                <a:tc>
                  <a:txBody>
                    <a:bodyPr/>
                    <a:lstStyle/>
                    <a:p>
                      <a:pPr>
                        <a:lnSpc>
                          <a:spcPct val="150000"/>
                        </a:lnSpc>
                        <a:spcBef>
                          <a:spcPts val="0"/>
                        </a:spcBef>
                        <a:spcAft>
                          <a:spcPts val="0"/>
                        </a:spcAft>
                      </a:pPr>
                      <a:r>
                        <a:rPr lang="fr-FR" sz="1600" dirty="0" smtClean="0">
                          <a:solidFill>
                            <a:schemeClr val="bg1"/>
                          </a:solidFill>
                          <a:latin typeface="+mj-lt"/>
                        </a:rPr>
                        <a:t>I. A MINIMA</a:t>
                      </a:r>
                      <a:endParaRPr lang="fr-FR" sz="1050" baseline="0" dirty="0" smtClean="0">
                        <a:solidFill>
                          <a:schemeClr val="bg1"/>
                        </a:solidFill>
                        <a:latin typeface="+mj-lt"/>
                      </a:endParaRPr>
                    </a:p>
                    <a:p>
                      <a:pPr marL="182563" indent="-182563">
                        <a:spcBef>
                          <a:spcPts val="600"/>
                        </a:spcBef>
                        <a:buFont typeface="Arial" panose="020B0604020202020204" pitchFamily="34" charset="0"/>
                        <a:buChar char="•"/>
                      </a:pPr>
                      <a:r>
                        <a:rPr lang="fr-FR" sz="1400" b="1" dirty="0" smtClean="0">
                          <a:solidFill>
                            <a:schemeClr val="bg1"/>
                          </a:solidFill>
                          <a:latin typeface="+mj-lt"/>
                        </a:rPr>
                        <a:t>but</a:t>
                      </a:r>
                      <a:endParaRPr lang="fr-FR" sz="1400" b="1" baseline="0" dirty="0" smtClean="0">
                        <a:solidFill>
                          <a:schemeClr val="bg1"/>
                        </a:solidFill>
                        <a:latin typeface="+mj-lt"/>
                      </a:endParaRPr>
                    </a:p>
                    <a:p>
                      <a:pPr marL="266700" indent="0" algn="l" defTabSz="914400" rtl="0" eaLnBrk="1" latinLnBrk="0" hangingPunct="1">
                        <a:buFont typeface="Arial" panose="020B0604020202020204" pitchFamily="34" charset="0"/>
                        <a:buNone/>
                      </a:pPr>
                      <a:r>
                        <a:rPr lang="fr-FR" sz="1200" b="0" kern="1200" dirty="0" smtClean="0">
                          <a:solidFill>
                            <a:schemeClr val="bg1"/>
                          </a:solidFill>
                          <a:latin typeface="+mj-lt"/>
                          <a:ea typeface="+mn-ea"/>
                          <a:cs typeface="+mn-cs"/>
                        </a:rPr>
                        <a:t>se réapproprier la page institutionnelle (</a:t>
                      </a:r>
                      <a:r>
                        <a:rPr lang="fr-FR" sz="1100" b="0" kern="1200" dirty="0" smtClean="0">
                          <a:solidFill>
                            <a:schemeClr val="bg1"/>
                          </a:solidFill>
                          <a:latin typeface="+mj-lt"/>
                          <a:ea typeface="+mn-ea"/>
                          <a:cs typeface="+mn-cs"/>
                        </a:rPr>
                        <a:t>CV</a:t>
                      </a:r>
                      <a:r>
                        <a:rPr lang="fr-FR" sz="1200" b="0" kern="1200" dirty="0" smtClean="0">
                          <a:solidFill>
                            <a:schemeClr val="bg1"/>
                          </a:solidFill>
                          <a:latin typeface="+mj-lt"/>
                          <a:ea typeface="+mn-ea"/>
                          <a:cs typeface="+mn-cs"/>
                        </a:rPr>
                        <a:t> enrichi)</a:t>
                      </a:r>
                    </a:p>
                    <a:p>
                      <a:pPr marL="182563" indent="-182563">
                        <a:buFont typeface="Arial" panose="020B0604020202020204" pitchFamily="34" charset="0"/>
                        <a:buChar char="•"/>
                      </a:pPr>
                      <a:r>
                        <a:rPr lang="fr-FR" sz="1400" b="1" dirty="0" smtClean="0">
                          <a:solidFill>
                            <a:schemeClr val="bg1"/>
                          </a:solidFill>
                          <a:latin typeface="+mj-lt"/>
                        </a:rPr>
                        <a:t>quoi</a:t>
                      </a:r>
                    </a:p>
                    <a:p>
                      <a:pPr marL="266700" indent="0">
                        <a:buFont typeface="Arial" panose="020B0604020202020204" pitchFamily="34" charset="0"/>
                        <a:buNone/>
                      </a:pPr>
                      <a:r>
                        <a:rPr lang="fr-FR" sz="1200" b="0" dirty="0" smtClean="0">
                          <a:solidFill>
                            <a:schemeClr val="bg1"/>
                          </a:solidFill>
                          <a:latin typeface="+mj-lt"/>
                        </a:rPr>
                        <a:t>profil (statut,</a:t>
                      </a:r>
                      <a:r>
                        <a:rPr lang="fr-FR" sz="1200" b="0" baseline="0" dirty="0" smtClean="0">
                          <a:solidFill>
                            <a:schemeClr val="bg1"/>
                          </a:solidFill>
                          <a:latin typeface="+mj-lt"/>
                        </a:rPr>
                        <a:t> poste, discipline/thèmes de recherche)</a:t>
                      </a:r>
                    </a:p>
                    <a:p>
                      <a:pPr marL="26670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kern="1200" baseline="0" dirty="0" smtClean="0">
                          <a:solidFill>
                            <a:schemeClr val="bg1"/>
                          </a:solidFill>
                          <a:latin typeface="+mj-lt"/>
                          <a:ea typeface="+mn-ea"/>
                          <a:cs typeface="+mn-cs"/>
                        </a:rPr>
                        <a:t>publications</a:t>
                      </a:r>
                    </a:p>
                    <a:p>
                      <a:pPr marL="266700" indent="0">
                        <a:buFont typeface="Arial" panose="020B0604020202020204" pitchFamily="34" charset="0"/>
                        <a:buNone/>
                      </a:pPr>
                      <a:r>
                        <a:rPr lang="fr-FR" sz="1200" b="0" baseline="0" dirty="0" smtClean="0">
                          <a:solidFill>
                            <a:schemeClr val="bg1"/>
                          </a:solidFill>
                          <a:latin typeface="+mj-lt"/>
                        </a:rPr>
                        <a:t>formulaire de contact</a:t>
                      </a:r>
                    </a:p>
                    <a:p>
                      <a:pPr marL="182563" indent="-182563" algn="l" defTabSz="914400" rtl="0" eaLnBrk="1" latinLnBrk="0" hangingPunct="1">
                        <a:spcBef>
                          <a:spcPts val="300"/>
                        </a:spcBef>
                        <a:buFont typeface="Arial" panose="020B0604020202020204" pitchFamily="34" charset="0"/>
                        <a:buChar char="•"/>
                      </a:pPr>
                      <a:r>
                        <a:rPr lang="fr-FR" sz="1400" b="1" kern="1200" dirty="0" smtClean="0">
                          <a:solidFill>
                            <a:schemeClr val="bg1"/>
                          </a:solidFill>
                          <a:latin typeface="+mj-lt"/>
                          <a:ea typeface="+mn-ea"/>
                          <a:cs typeface="+mn-cs"/>
                        </a:rPr>
                        <a:t>outils</a:t>
                      </a:r>
                    </a:p>
                    <a:p>
                      <a:pPr marL="266700" indent="0">
                        <a:buFont typeface="Arial" panose="020B0604020202020204" pitchFamily="34" charset="0"/>
                        <a:buNone/>
                      </a:pPr>
                      <a:r>
                        <a:rPr lang="fr-FR" sz="1200" b="0" dirty="0" smtClean="0">
                          <a:solidFill>
                            <a:schemeClr val="bg1"/>
                          </a:solidFill>
                          <a:latin typeface="+mj-lt"/>
                        </a:rPr>
                        <a:t>outils </a:t>
                      </a:r>
                      <a:r>
                        <a:rPr lang="fr-FR" sz="1200" b="0" baseline="0" dirty="0" smtClean="0">
                          <a:solidFill>
                            <a:schemeClr val="bg1"/>
                          </a:solidFill>
                          <a:latin typeface="+mj-lt"/>
                        </a:rPr>
                        <a:t>institutionnels (page de labo, HAL…)</a:t>
                      </a:r>
                      <a:endParaRPr lang="fr-FR" sz="1200" b="0" dirty="0" smtClean="0">
                        <a:solidFill>
                          <a:schemeClr val="bg1"/>
                        </a:solidFill>
                        <a:latin typeface="+mj-lt"/>
                      </a:endParaRPr>
                    </a:p>
                    <a:p>
                      <a:pPr marL="266700" indent="0">
                        <a:buFont typeface="Arial" panose="020B0604020202020204" pitchFamily="34" charset="0"/>
                        <a:buNone/>
                      </a:pPr>
                      <a:r>
                        <a:rPr lang="fr-FR" sz="1200" b="0" dirty="0" smtClean="0">
                          <a:solidFill>
                            <a:schemeClr val="bg1"/>
                          </a:solidFill>
                          <a:latin typeface="+mj-lt"/>
                        </a:rPr>
                        <a:t>réseaux sociaux professionnels et académiques</a:t>
                      </a:r>
                    </a:p>
                    <a:p>
                      <a:pPr marL="266700" indent="0">
                        <a:buFont typeface="Arial" panose="020B0604020202020204" pitchFamily="34" charset="0"/>
                        <a:buNone/>
                      </a:pPr>
                      <a:r>
                        <a:rPr lang="fr-FR" sz="1200" b="0" dirty="0" smtClean="0">
                          <a:solidFill>
                            <a:schemeClr val="bg1"/>
                          </a:solidFill>
                          <a:latin typeface="+mj-lt"/>
                        </a:rPr>
                        <a:t>site personnel</a:t>
                      </a:r>
                      <a:endParaRPr lang="fr-FR" sz="1200" b="0" dirty="0">
                        <a:solidFill>
                          <a:schemeClr val="bg1"/>
                        </a:solidFill>
                        <a:latin typeface="+mj-lt"/>
                      </a:endParaRPr>
                    </a:p>
                  </a:txBody>
                  <a:tcPr>
                    <a:lnL w="12700" cap="flat" cmpd="sng" algn="ctr">
                      <a:solidFill>
                        <a:srgbClr val="A5A4A6"/>
                      </a:solidFill>
                      <a:prstDash val="solid"/>
                      <a:round/>
                      <a:headEnd type="none" w="med" len="med"/>
                      <a:tailEnd type="none" w="med" len="med"/>
                    </a:lnL>
                    <a:lnR w="12700" cap="flat" cmpd="sng" algn="ctr">
                      <a:solidFill>
                        <a:srgbClr val="A5A4A6"/>
                      </a:solidFill>
                      <a:prstDash val="solid"/>
                      <a:round/>
                      <a:headEnd type="none" w="med" len="med"/>
                      <a:tailEnd type="none" w="med" len="med"/>
                    </a:lnR>
                    <a:lnT w="12700" cap="flat" cmpd="sng" algn="ctr">
                      <a:solidFill>
                        <a:srgbClr val="A5A4A6"/>
                      </a:solidFill>
                      <a:prstDash val="solid"/>
                      <a:round/>
                      <a:headEnd type="none" w="med" len="med"/>
                      <a:tailEnd type="none" w="med" len="med"/>
                    </a:lnT>
                    <a:lnB w="12700" cap="flat" cmpd="sng" algn="ctr">
                      <a:solidFill>
                        <a:srgbClr val="A5A4A6"/>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algn="r">
                        <a:lnSpc>
                          <a:spcPct val="150000"/>
                        </a:lnSpc>
                      </a:pPr>
                      <a:r>
                        <a:rPr lang="fr-FR" sz="1600" dirty="0" smtClean="0">
                          <a:solidFill>
                            <a:schemeClr val="bg1"/>
                          </a:solidFill>
                          <a:latin typeface="+mj-lt"/>
                        </a:rPr>
                        <a:t>BOOKMARK</a:t>
                      </a:r>
                      <a:r>
                        <a:rPr lang="fr-FR" sz="1400" dirty="0" smtClean="0">
                          <a:solidFill>
                            <a:schemeClr val="bg1"/>
                          </a:solidFill>
                          <a:latin typeface="+mj-lt"/>
                        </a:rPr>
                        <a:t> </a:t>
                      </a:r>
                      <a:r>
                        <a:rPr lang="fr-FR" sz="1600" dirty="0" smtClean="0">
                          <a:solidFill>
                            <a:schemeClr val="bg1"/>
                          </a:solidFill>
                          <a:latin typeface="+mj-lt"/>
                        </a:rPr>
                        <a:t>.II</a:t>
                      </a:r>
                    </a:p>
                    <a:p>
                      <a:pPr marL="169863" indent="-169863" algn="l">
                        <a:spcBef>
                          <a:spcPts val="600"/>
                        </a:spcBef>
                        <a:buFont typeface="Arial" panose="020B0604020202020204" pitchFamily="34" charset="0"/>
                        <a:buChar char="•"/>
                      </a:pPr>
                      <a:r>
                        <a:rPr lang="fr-FR" sz="1400" dirty="0" smtClean="0">
                          <a:solidFill>
                            <a:schemeClr val="bg1"/>
                          </a:solidFill>
                          <a:latin typeface="+mj-lt"/>
                        </a:rPr>
                        <a:t>but</a:t>
                      </a:r>
                    </a:p>
                    <a:p>
                      <a:pPr marL="266700" indent="0" algn="l" defTabSz="914400" rtl="0" eaLnBrk="1" latinLnBrk="0" hangingPunct="1">
                        <a:buFont typeface="Arial" panose="020B0604020202020204" pitchFamily="34" charset="0"/>
                        <a:buNone/>
                      </a:pPr>
                      <a:r>
                        <a:rPr lang="fr-FR" sz="1200" dirty="0" smtClean="0">
                          <a:solidFill>
                            <a:schemeClr val="bg1"/>
                          </a:solidFill>
                          <a:latin typeface="+mj-lt"/>
                        </a:rPr>
                        <a:t>organiser/partage</a:t>
                      </a:r>
                      <a:r>
                        <a:rPr lang="fr-FR" sz="1200" baseline="0" dirty="0" smtClean="0">
                          <a:solidFill>
                            <a:schemeClr val="bg1"/>
                          </a:solidFill>
                          <a:latin typeface="+mj-lt"/>
                        </a:rPr>
                        <a:t>r ses connaissances</a:t>
                      </a:r>
                      <a:endParaRPr lang="fr-FR" sz="1200" b="0" kern="1200" dirty="0" smtClean="0">
                        <a:solidFill>
                          <a:schemeClr val="bg1"/>
                        </a:solidFill>
                        <a:latin typeface="+mj-lt"/>
                        <a:ea typeface="+mn-ea"/>
                        <a:cs typeface="+mn-cs"/>
                      </a:endParaRPr>
                    </a:p>
                    <a:p>
                      <a:pPr marL="182563" indent="-182563" algn="l" defTabSz="914400" rtl="0" eaLnBrk="1" latinLnBrk="0" hangingPunct="1">
                        <a:buFont typeface="Arial" panose="020B0604020202020204" pitchFamily="34" charset="0"/>
                        <a:buChar char="•"/>
                      </a:pPr>
                      <a:r>
                        <a:rPr lang="fr-FR" sz="1400" b="1" kern="1200" dirty="0" smtClean="0">
                          <a:solidFill>
                            <a:schemeClr val="bg1"/>
                          </a:solidFill>
                          <a:latin typeface="+mj-lt"/>
                          <a:ea typeface="+mn-ea"/>
                          <a:cs typeface="+mn-cs"/>
                        </a:rPr>
                        <a:t>quoi</a:t>
                      </a:r>
                    </a:p>
                    <a:p>
                      <a:pPr marL="266700" indent="0" algn="l" defTabSz="914400" rtl="0" eaLnBrk="1" latinLnBrk="0" hangingPunct="1">
                        <a:buFont typeface="Arial" panose="020B0604020202020204" pitchFamily="34" charset="0"/>
                        <a:buNone/>
                      </a:pPr>
                      <a:r>
                        <a:rPr lang="fr-FR" sz="1200" b="0" kern="1200" dirty="0" smtClean="0">
                          <a:solidFill>
                            <a:schemeClr val="bg1"/>
                          </a:solidFill>
                          <a:latin typeface="+mj-lt"/>
                          <a:ea typeface="+mn-ea"/>
                          <a:cs typeface="+mn-cs"/>
                        </a:rPr>
                        <a:t>bibliographie</a:t>
                      </a:r>
                    </a:p>
                    <a:p>
                      <a:pPr marL="266700" indent="0" algn="l" defTabSz="914400" rtl="0" eaLnBrk="1" latinLnBrk="0" hangingPunct="1">
                        <a:buFont typeface="Arial" panose="020B0604020202020204" pitchFamily="34" charset="0"/>
                        <a:buNone/>
                      </a:pPr>
                      <a:r>
                        <a:rPr lang="fr-FR" sz="1200" b="0" kern="1200" dirty="0" smtClean="0">
                          <a:solidFill>
                            <a:schemeClr val="bg1"/>
                          </a:solidFill>
                          <a:latin typeface="+mj-lt"/>
                          <a:ea typeface="+mn-ea"/>
                          <a:cs typeface="+mn-cs"/>
                        </a:rPr>
                        <a:t>ressources</a:t>
                      </a:r>
                      <a:r>
                        <a:rPr lang="fr-FR" sz="1200" b="0" kern="1200" baseline="0" dirty="0" smtClean="0">
                          <a:solidFill>
                            <a:schemeClr val="bg1"/>
                          </a:solidFill>
                          <a:latin typeface="+mj-lt"/>
                          <a:ea typeface="+mn-ea"/>
                          <a:cs typeface="+mn-cs"/>
                        </a:rPr>
                        <a:t> web</a:t>
                      </a:r>
                    </a:p>
                    <a:p>
                      <a:pPr marL="266700" indent="0" algn="l" defTabSz="914400" rtl="0" eaLnBrk="1" latinLnBrk="0" hangingPunct="1">
                        <a:buFont typeface="Arial" panose="020B0604020202020204" pitchFamily="34" charset="0"/>
                        <a:buNone/>
                      </a:pPr>
                      <a:r>
                        <a:rPr lang="fr-FR" sz="1200" b="0" kern="1200" baseline="0" dirty="0" smtClean="0">
                          <a:solidFill>
                            <a:schemeClr val="bg1"/>
                          </a:solidFill>
                          <a:latin typeface="+mj-lt"/>
                          <a:ea typeface="+mn-ea"/>
                          <a:cs typeface="+mn-cs"/>
                        </a:rPr>
                        <a:t>publications</a:t>
                      </a:r>
                    </a:p>
                    <a:p>
                      <a:pPr marL="266700" indent="0" algn="l" defTabSz="914400" rtl="0" eaLnBrk="1" latinLnBrk="0" hangingPunct="1">
                        <a:buFont typeface="Arial" panose="020B0604020202020204" pitchFamily="34" charset="0"/>
                        <a:buNone/>
                      </a:pPr>
                      <a:r>
                        <a:rPr lang="fr-FR" sz="1200" b="0" kern="1200" baseline="0" dirty="0" smtClean="0">
                          <a:solidFill>
                            <a:schemeClr val="bg1"/>
                          </a:solidFill>
                          <a:latin typeface="+mj-lt"/>
                          <a:ea typeface="+mn-ea"/>
                          <a:cs typeface="+mn-cs"/>
                        </a:rPr>
                        <a:t>supports de présentation</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0" dirty="0" smtClean="0">
                          <a:solidFill>
                            <a:schemeClr val="bg1"/>
                          </a:solidFill>
                          <a:latin typeface="+mj-lt"/>
                        </a:rPr>
                        <a:t>outils </a:t>
                      </a:r>
                      <a:r>
                        <a:rPr lang="fr-FR" sz="1200" b="0" baseline="0" dirty="0" smtClean="0">
                          <a:solidFill>
                            <a:schemeClr val="bg1"/>
                          </a:solidFill>
                          <a:latin typeface="+mj-lt"/>
                        </a:rPr>
                        <a:t>institutionnels (HAL…)</a:t>
                      </a:r>
                      <a:endParaRPr kumimoji="0" lang="fr-FR" sz="1200" b="0" i="0" u="none" strike="noStrike" kern="1200" cap="none" spc="0" normalizeH="0" baseline="0" noProof="0" dirty="0" smtClean="0">
                        <a:ln>
                          <a:noFill/>
                        </a:ln>
                        <a:solidFill>
                          <a:schemeClr val="bg1"/>
                        </a:solidFill>
                        <a:effectLst/>
                        <a:uLnTx/>
                        <a:uFillTx/>
                        <a:latin typeface="+mj-lt"/>
                        <a:ea typeface="+mn-ea"/>
                        <a:cs typeface="+mn-cs"/>
                      </a:endParaRP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réseaux sociaux académiques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plateformes de contenu</a:t>
                      </a:r>
                      <a:endParaRPr lang="fr-FR" sz="1600" b="1" kern="1200" dirty="0">
                        <a:solidFill>
                          <a:schemeClr val="bg1"/>
                        </a:solidFill>
                        <a:latin typeface="+mj-lt"/>
                        <a:ea typeface="+mn-ea"/>
                        <a:cs typeface="+mn-cs"/>
                      </a:endParaRPr>
                    </a:p>
                  </a:txBody>
                  <a:tcPr>
                    <a:lnL w="12700" cap="flat" cmpd="sng" algn="ctr">
                      <a:solidFill>
                        <a:srgbClr val="A5A4A6"/>
                      </a:solidFill>
                      <a:prstDash val="solid"/>
                      <a:round/>
                      <a:headEnd type="none" w="med" len="med"/>
                      <a:tailEnd type="none" w="med" len="med"/>
                    </a:lnL>
                    <a:lnR w="12700" cap="flat" cmpd="sng" algn="ctr">
                      <a:solidFill>
                        <a:srgbClr val="A5A4A6"/>
                      </a:solidFill>
                      <a:prstDash val="solid"/>
                      <a:round/>
                      <a:headEnd type="none" w="med" len="med"/>
                      <a:tailEnd type="none" w="med" len="med"/>
                    </a:lnR>
                    <a:lnT w="12700" cap="flat" cmpd="sng" algn="ctr">
                      <a:solidFill>
                        <a:srgbClr val="A5A4A6"/>
                      </a:solidFill>
                      <a:prstDash val="solid"/>
                      <a:round/>
                      <a:headEnd type="none" w="med" len="med"/>
                      <a:tailEnd type="none" w="med" len="med"/>
                    </a:lnT>
                    <a:lnB w="12700" cap="flat" cmpd="sng" algn="ctr">
                      <a:solidFill>
                        <a:srgbClr val="A5A4A6"/>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25000"/>
                      </a:schemeClr>
                    </a:solidFill>
                  </a:tcPr>
                </a:tc>
              </a:tr>
              <a:tr h="2430280">
                <a:tc>
                  <a:txBody>
                    <a:bodyPr/>
                    <a:lstStyle/>
                    <a:p>
                      <a:pPr marL="182563" marR="0" lvl="0" indent="-18256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fr-FR" sz="500" b="1" kern="1200" noProof="0" dirty="0" smtClean="0">
                        <a:solidFill>
                          <a:schemeClr val="bg1"/>
                        </a:solidFill>
                        <a:latin typeface="+mj-lt"/>
                        <a:ea typeface="+mn-ea"/>
                        <a:cs typeface="+mn-cs"/>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but</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s’approprier un espace éditorial (récit de recherche)</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quoi</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activités de recherche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veille thématique</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articles de fond</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vulgarisation</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Twitter</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blogs (individuel ou non)</a:t>
                      </a:r>
                    </a:p>
                    <a:p>
                      <a:pPr marL="0" marR="0" indent="0" algn="l" defTabSz="914400" rtl="0" eaLnBrk="1" fontAlgn="auto" latinLnBrk="0" hangingPunct="1">
                        <a:lnSpc>
                          <a:spcPct val="150000"/>
                        </a:lnSpc>
                        <a:spcBef>
                          <a:spcPts val="600"/>
                        </a:spcBef>
                        <a:spcAft>
                          <a:spcPts val="0"/>
                        </a:spcAft>
                        <a:buClrTx/>
                        <a:buSzTx/>
                        <a:buFontTx/>
                        <a:buNone/>
                        <a:tabLst/>
                        <a:defRPr/>
                      </a:pPr>
                      <a:r>
                        <a:rPr lang="fr-FR" sz="1600" b="1" dirty="0" smtClean="0">
                          <a:solidFill>
                            <a:schemeClr val="bg1"/>
                          </a:solidFill>
                          <a:latin typeface="+mj-lt"/>
                        </a:rPr>
                        <a:t>III. AUTEUR</a:t>
                      </a:r>
                      <a:endParaRPr lang="fr-FR" sz="1400" b="1" dirty="0" smtClean="0">
                        <a:solidFill>
                          <a:schemeClr val="bg1"/>
                        </a:solidFill>
                        <a:latin typeface="+mj-lt"/>
                      </a:endParaRPr>
                    </a:p>
                  </a:txBody>
                  <a:tcPr>
                    <a:lnL w="12700" cap="flat" cmpd="sng" algn="ctr">
                      <a:solidFill>
                        <a:srgbClr val="A5A4A6"/>
                      </a:solidFill>
                      <a:prstDash val="solid"/>
                      <a:round/>
                      <a:headEnd type="none" w="med" len="med"/>
                      <a:tailEnd type="none" w="med" len="med"/>
                    </a:lnL>
                    <a:lnR w="12700" cap="flat" cmpd="sng" algn="ctr">
                      <a:solidFill>
                        <a:srgbClr val="A5A4A6"/>
                      </a:solidFill>
                      <a:prstDash val="solid"/>
                      <a:round/>
                      <a:headEnd type="none" w="med" len="med"/>
                      <a:tailEnd type="none" w="med" len="med"/>
                    </a:lnR>
                    <a:lnT w="12700" cap="flat" cmpd="sng" algn="ctr">
                      <a:solidFill>
                        <a:srgbClr val="A5A4A6"/>
                      </a:solidFill>
                      <a:prstDash val="solid"/>
                      <a:round/>
                      <a:headEnd type="none" w="med" len="med"/>
                      <a:tailEnd type="none" w="med" len="med"/>
                    </a:lnT>
                    <a:lnB w="12700" cap="flat" cmpd="sng" algn="ctr">
                      <a:solidFill>
                        <a:srgbClr val="A5A4A6"/>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500" b="1" kern="1200" noProof="0" dirty="0" smtClean="0">
                        <a:solidFill>
                          <a:schemeClr val="bg1"/>
                        </a:solidFill>
                        <a:latin typeface="+mj-lt"/>
                        <a:ea typeface="+mn-ea"/>
                        <a:cs typeface="+mn-cs"/>
                      </a:endParaRP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but</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construire une présence (étoilement)</a:t>
                      </a:r>
                    </a:p>
                    <a:p>
                      <a:pPr marL="182563" marR="0" lvl="0"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quoi</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CV</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activités </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publications</a:t>
                      </a:r>
                    </a:p>
                    <a:p>
                      <a:pPr marL="182563" marR="0" lvl="0" indent="-182563"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fr-FR" sz="1400" b="1" kern="1200" noProof="0" dirty="0" smtClean="0">
                          <a:solidFill>
                            <a:schemeClr val="bg1"/>
                          </a:solidFill>
                          <a:latin typeface="+mj-lt"/>
                          <a:ea typeface="+mn-ea"/>
                          <a:cs typeface="+mn-cs"/>
                        </a:rPr>
                        <a:t>outils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outils institutionnels (HAL…)</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autres outils (réseaux sociaux, Twitter, blogs)</a:t>
                      </a:r>
                    </a:p>
                    <a:p>
                      <a:pPr marL="2667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200" b="0" i="0" u="none" strike="noStrike" kern="1200" cap="none" spc="0" normalizeH="0" baseline="0" noProof="0" dirty="0" smtClean="0">
                          <a:ln>
                            <a:noFill/>
                          </a:ln>
                          <a:solidFill>
                            <a:schemeClr val="bg1"/>
                          </a:solidFill>
                          <a:effectLst/>
                          <a:uLnTx/>
                          <a:uFillTx/>
                          <a:latin typeface="+mj-lt"/>
                          <a:ea typeface="+mn-ea"/>
                          <a:cs typeface="+mn-cs"/>
                        </a:rPr>
                        <a:t>mais avec une URL de référence (-&gt; signature)</a:t>
                      </a:r>
                    </a:p>
                    <a:p>
                      <a:pPr algn="r">
                        <a:lnSpc>
                          <a:spcPct val="150000"/>
                        </a:lnSpc>
                        <a:spcBef>
                          <a:spcPts val="600"/>
                        </a:spcBef>
                      </a:pPr>
                      <a:endParaRPr lang="fr-FR" sz="500" b="1" dirty="0" smtClean="0">
                        <a:solidFill>
                          <a:schemeClr val="bg1"/>
                        </a:solidFill>
                        <a:latin typeface="+mj-lt"/>
                      </a:endParaRPr>
                    </a:p>
                    <a:p>
                      <a:pPr algn="r">
                        <a:lnSpc>
                          <a:spcPct val="150000"/>
                        </a:lnSpc>
                        <a:spcBef>
                          <a:spcPts val="600"/>
                        </a:spcBef>
                      </a:pPr>
                      <a:r>
                        <a:rPr lang="fr-FR" sz="1600" b="1" dirty="0" smtClean="0">
                          <a:solidFill>
                            <a:schemeClr val="bg1"/>
                          </a:solidFill>
                          <a:latin typeface="+mj-lt"/>
                        </a:rPr>
                        <a:t>COMPLET</a:t>
                      </a:r>
                      <a:r>
                        <a:rPr lang="fr-FR" sz="1600" b="1" baseline="0" dirty="0" smtClean="0">
                          <a:solidFill>
                            <a:schemeClr val="bg1"/>
                          </a:solidFill>
                          <a:latin typeface="+mj-lt"/>
                        </a:rPr>
                        <a:t> </a:t>
                      </a:r>
                      <a:r>
                        <a:rPr lang="fr-FR" sz="1600" b="1" dirty="0" smtClean="0">
                          <a:solidFill>
                            <a:schemeClr val="bg1"/>
                          </a:solidFill>
                          <a:latin typeface="+mj-lt"/>
                        </a:rPr>
                        <a:t>.IV</a:t>
                      </a:r>
                      <a:endParaRPr lang="fr-FR" sz="1600" b="1" dirty="0">
                        <a:solidFill>
                          <a:schemeClr val="bg1"/>
                        </a:solidFill>
                        <a:latin typeface="+mj-lt"/>
                      </a:endParaRPr>
                    </a:p>
                  </a:txBody>
                  <a:tcPr>
                    <a:lnL w="12700" cap="flat" cmpd="sng" algn="ctr">
                      <a:solidFill>
                        <a:srgbClr val="A5A4A6"/>
                      </a:solidFill>
                      <a:prstDash val="solid"/>
                      <a:round/>
                      <a:headEnd type="none" w="med" len="med"/>
                      <a:tailEnd type="none" w="med" len="med"/>
                    </a:lnL>
                    <a:lnR w="12700" cap="flat" cmpd="sng" algn="ctr">
                      <a:solidFill>
                        <a:srgbClr val="A5A4A6"/>
                      </a:solidFill>
                      <a:prstDash val="solid"/>
                      <a:round/>
                      <a:headEnd type="none" w="med" len="med"/>
                      <a:tailEnd type="none" w="med" len="med"/>
                    </a:lnR>
                    <a:lnT w="12700" cap="flat" cmpd="sng" algn="ctr">
                      <a:solidFill>
                        <a:srgbClr val="A5A4A6"/>
                      </a:solidFill>
                      <a:prstDash val="solid"/>
                      <a:round/>
                      <a:headEnd type="none" w="med" len="med"/>
                      <a:tailEnd type="none" w="med" len="med"/>
                    </a:lnT>
                    <a:lnB w="12700" cap="flat" cmpd="sng" algn="ctr">
                      <a:solidFill>
                        <a:srgbClr val="A5A4A6"/>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75000"/>
                      </a:schemeClr>
                    </a:solidFill>
                  </a:tcPr>
                </a:tc>
              </a:tr>
            </a:tbl>
          </a:graphicData>
        </a:graphic>
      </p:graphicFrame>
      <p:sp>
        <p:nvSpPr>
          <p:cNvPr id="6" name="Rectangle 5"/>
          <p:cNvSpPr/>
          <p:nvPr/>
        </p:nvSpPr>
        <p:spPr>
          <a:xfrm rot="16200000">
            <a:off x="7450776" y="3991582"/>
            <a:ext cx="2348720" cy="215444"/>
          </a:xfrm>
          <a:prstGeom prst="rect">
            <a:avLst/>
          </a:prstGeom>
        </p:spPr>
        <p:txBody>
          <a:bodyPr wrap="none">
            <a:spAutoFit/>
          </a:bodyPr>
          <a:lstStyle/>
          <a:p>
            <a:r>
              <a:rPr lang="fr-FR" sz="800" b="1" dirty="0" smtClean="0">
                <a:solidFill>
                  <a:schemeClr val="bg1"/>
                </a:solidFill>
                <a:latin typeface="+mj-lt"/>
              </a:rPr>
              <a:t>d’après J. Pierre (</a:t>
            </a:r>
            <a:r>
              <a:rPr lang="fr-FR" sz="800" b="1" dirty="0" smtClean="0">
                <a:solidFill>
                  <a:schemeClr val="bg1"/>
                </a:solidFill>
                <a:latin typeface="+mj-lt"/>
                <a:hlinkClick r:id="rId3"/>
              </a:rPr>
              <a:t>support 1</a:t>
            </a:r>
            <a:r>
              <a:rPr lang="fr-FR" sz="800" b="1" dirty="0" smtClean="0">
                <a:solidFill>
                  <a:schemeClr val="bg1"/>
                </a:solidFill>
                <a:latin typeface="+mj-lt"/>
              </a:rPr>
              <a:t> et </a:t>
            </a:r>
            <a:r>
              <a:rPr lang="fr-FR" sz="800" b="1" dirty="0" smtClean="0">
                <a:solidFill>
                  <a:schemeClr val="bg1"/>
                </a:solidFill>
                <a:latin typeface="+mj-lt"/>
                <a:hlinkClick r:id="rId4"/>
              </a:rPr>
              <a:t>support 2</a:t>
            </a:r>
            <a:r>
              <a:rPr lang="fr-FR" sz="800" b="1" dirty="0" smtClean="0">
                <a:solidFill>
                  <a:schemeClr val="bg1"/>
                </a:solidFill>
                <a:latin typeface="+mj-lt"/>
              </a:rPr>
              <a:t>)</a:t>
            </a:r>
            <a:endParaRPr lang="fr-FR" sz="800" b="1" dirty="0">
              <a:solidFill>
                <a:schemeClr val="bg1"/>
              </a:solidFill>
              <a:latin typeface="+mj-lt"/>
            </a:endParaRPr>
          </a:p>
        </p:txBody>
      </p:sp>
      <p:sp>
        <p:nvSpPr>
          <p:cNvPr id="7" name="Titre 6"/>
          <p:cNvSpPr>
            <a:spLocks noGrp="1"/>
          </p:cNvSpPr>
          <p:nvPr>
            <p:ph type="title"/>
          </p:nvPr>
        </p:nvSpPr>
        <p:spPr/>
        <p:txBody>
          <a:bodyPr/>
          <a:lstStyle/>
          <a:p>
            <a:r>
              <a:rPr lang="fr-FR" dirty="0"/>
              <a:t>Définir une stratégie de présence (en ligne)</a:t>
            </a:r>
          </a:p>
        </p:txBody>
      </p:sp>
    </p:spTree>
    <p:extLst>
      <p:ext uri="{BB962C8B-B14F-4D97-AF65-F5344CB8AC3E}">
        <p14:creationId xmlns:p14="http://schemas.microsoft.com/office/powerpoint/2010/main" val="9092938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a:t>Définir une stratégie de présence (en ligne)</a:t>
            </a:r>
          </a:p>
        </p:txBody>
      </p:sp>
      <p:sp>
        <p:nvSpPr>
          <p:cNvPr id="4" name="Rectangle 3"/>
          <p:cNvSpPr/>
          <p:nvPr/>
        </p:nvSpPr>
        <p:spPr>
          <a:xfrm>
            <a:off x="7380312" y="6314659"/>
            <a:ext cx="1421904" cy="230832"/>
          </a:xfrm>
          <a:prstGeom prst="rect">
            <a:avLst/>
          </a:prstGeom>
        </p:spPr>
        <p:txBody>
          <a:bodyPr wrap="square">
            <a:spAutoFit/>
          </a:bodyPr>
          <a:lstStyle/>
          <a:p>
            <a:r>
              <a:rPr lang="fr-FR" sz="900" dirty="0" smtClean="0">
                <a:latin typeface="+mj-lt"/>
                <a:hlinkClick r:id="rId3"/>
              </a:rPr>
              <a:t>Profil Google </a:t>
            </a:r>
            <a:r>
              <a:rPr lang="fr-FR" sz="900" dirty="0" err="1" smtClean="0">
                <a:latin typeface="+mj-lt"/>
                <a:hlinkClick r:id="rId3"/>
              </a:rPr>
              <a:t>scholar</a:t>
            </a:r>
            <a:endParaRPr lang="fr-FR" sz="900" dirty="0">
              <a:latin typeface="+mj-lt"/>
            </a:endParaRPr>
          </a:p>
        </p:txBody>
      </p:sp>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6" y="1569784"/>
            <a:ext cx="8052928" cy="4751660"/>
          </a:xfrm>
          <a:prstGeom prst="rect">
            <a:avLst/>
          </a:prstGeom>
        </p:spPr>
      </p:pic>
    </p:spTree>
    <p:extLst>
      <p:ext uri="{BB962C8B-B14F-4D97-AF65-F5344CB8AC3E}">
        <p14:creationId xmlns:p14="http://schemas.microsoft.com/office/powerpoint/2010/main" val="20396732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Utiliser des outils institutionnels et/ou pérennes</a:t>
            </a:r>
            <a:endParaRPr lang="fr-FR" sz="1600" dirty="0"/>
          </a:p>
        </p:txBody>
      </p:sp>
      <p:sp>
        <p:nvSpPr>
          <p:cNvPr id="4" name="Rectangle 3"/>
          <p:cNvSpPr/>
          <p:nvPr/>
        </p:nvSpPr>
        <p:spPr>
          <a:xfrm>
            <a:off x="8310566" y="6434886"/>
            <a:ext cx="1080120" cy="215444"/>
          </a:xfrm>
          <a:prstGeom prst="rect">
            <a:avLst/>
          </a:prstGeom>
        </p:spPr>
        <p:txBody>
          <a:bodyPr wrap="square">
            <a:spAutoFit/>
          </a:bodyPr>
          <a:lstStyle/>
          <a:p>
            <a:r>
              <a:rPr lang="fr-FR" sz="800" dirty="0" smtClean="0">
                <a:latin typeface="+mj-lt"/>
                <a:hlinkClick r:id="rId3"/>
              </a:rPr>
              <a:t>CV HAL</a:t>
            </a:r>
            <a:endParaRPr lang="fr-FR" sz="800" dirty="0">
              <a:latin typeface="+mj-lt"/>
            </a:endParaRPr>
          </a:p>
        </p:txBody>
      </p:sp>
      <p:sp>
        <p:nvSpPr>
          <p:cNvPr id="5" name="Rectangle 4"/>
          <p:cNvSpPr/>
          <p:nvPr/>
        </p:nvSpPr>
        <p:spPr>
          <a:xfrm>
            <a:off x="251520" y="4334449"/>
            <a:ext cx="2664296" cy="230832"/>
          </a:xfrm>
          <a:prstGeom prst="rect">
            <a:avLst/>
          </a:prstGeom>
        </p:spPr>
        <p:txBody>
          <a:bodyPr wrap="square">
            <a:spAutoFit/>
          </a:bodyPr>
          <a:lstStyle/>
          <a:p>
            <a:r>
              <a:rPr lang="fr-FR" sz="900" dirty="0" smtClean="0">
                <a:latin typeface="+mj-lt"/>
                <a:hlinkClick r:id="rId4"/>
              </a:rPr>
              <a:t>Plateforme d’archives ouvertes</a:t>
            </a:r>
            <a:endParaRPr lang="fr-FR" sz="900" dirty="0">
              <a:latin typeface="+mj-lt"/>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130212"/>
            <a:ext cx="5430416" cy="3204237"/>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9354" y="3429000"/>
            <a:ext cx="5097660" cy="3007893"/>
          </a:xfrm>
          <a:prstGeom prst="rect">
            <a:avLst/>
          </a:prstGeom>
        </p:spPr>
      </p:pic>
    </p:spTree>
    <p:extLst>
      <p:ext uri="{BB962C8B-B14F-4D97-AF65-F5344CB8AC3E}">
        <p14:creationId xmlns:p14="http://schemas.microsoft.com/office/powerpoint/2010/main" val="14336517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Utiliser des outils institutionnels et/ou pérennes</a:t>
            </a:r>
            <a:endParaRPr lang="fr-FR" sz="1600" dirty="0"/>
          </a:p>
        </p:txBody>
      </p:sp>
      <p:sp>
        <p:nvSpPr>
          <p:cNvPr id="9" name="Rectangle 8"/>
          <p:cNvSpPr/>
          <p:nvPr/>
        </p:nvSpPr>
        <p:spPr>
          <a:xfrm>
            <a:off x="6165440" y="6409923"/>
            <a:ext cx="1914307" cy="230832"/>
          </a:xfrm>
          <a:prstGeom prst="rect">
            <a:avLst/>
          </a:prstGeom>
        </p:spPr>
        <p:txBody>
          <a:bodyPr wrap="none">
            <a:spAutoFit/>
          </a:bodyPr>
          <a:lstStyle/>
          <a:p>
            <a:r>
              <a:rPr lang="fr-FR" sz="900" dirty="0" smtClean="0">
                <a:latin typeface="+mj-lt"/>
                <a:hlinkClick r:id="rId3"/>
              </a:rPr>
              <a:t>Carnet de recherche Hypothèses</a:t>
            </a:r>
            <a:endParaRPr lang="fr-FR" sz="900" dirty="0">
              <a:latin typeface="+mj-lt"/>
            </a:endParaRP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l="12912" r="12912"/>
          <a:stretch/>
        </p:blipFill>
        <p:spPr>
          <a:xfrm>
            <a:off x="1481976" y="1254765"/>
            <a:ext cx="6408712" cy="5097963"/>
          </a:xfrm>
          <a:prstGeom prst="rect">
            <a:avLst/>
          </a:prstGeom>
        </p:spPr>
      </p:pic>
    </p:spTree>
    <p:extLst>
      <p:ext uri="{BB962C8B-B14F-4D97-AF65-F5344CB8AC3E}">
        <p14:creationId xmlns:p14="http://schemas.microsoft.com/office/powerpoint/2010/main" val="4000021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Annexes</a:t>
            </a:r>
            <a:endParaRPr lang="fr-FR" dirty="0"/>
          </a:p>
        </p:txBody>
      </p:sp>
      <p:sp>
        <p:nvSpPr>
          <p:cNvPr id="5" name="Rectangle 4"/>
          <p:cNvSpPr/>
          <p:nvPr/>
        </p:nvSpPr>
        <p:spPr>
          <a:xfrm>
            <a:off x="3969911" y="6078043"/>
            <a:ext cx="1204176" cy="252954"/>
          </a:xfrm>
          <a:prstGeom prst="rect">
            <a:avLst/>
          </a:prstGeom>
        </p:spPr>
        <p:txBody>
          <a:bodyPr wrap="none">
            <a:spAutoFit/>
          </a:bodyPr>
          <a:lstStyle/>
          <a:p>
            <a:pPr algn="r">
              <a:lnSpc>
                <a:spcPct val="150000"/>
              </a:lnSpc>
              <a:spcBef>
                <a:spcPct val="20000"/>
              </a:spcBef>
              <a:spcAft>
                <a:spcPts val="300"/>
              </a:spcAft>
            </a:pPr>
            <a:r>
              <a:rPr lang="fr-FR" sz="800" dirty="0" smtClean="0">
                <a:solidFill>
                  <a:schemeClr val="bg1"/>
                </a:solidFill>
                <a:latin typeface="+mj-lt"/>
                <a:cs typeface="Arial" panose="020B0604020202020204" pitchFamily="34" charset="0"/>
                <a:sym typeface="Wingdings" pitchFamily="2" charset="2"/>
                <a:hlinkClick r:id="rId3"/>
              </a:rPr>
              <a:t>étude Couperin</a:t>
            </a:r>
            <a:r>
              <a:rPr lang="fr-FR" sz="800" dirty="0">
                <a:latin typeface="+mj-lt"/>
                <a:cs typeface="Arial" panose="020B0604020202020204" pitchFamily="34" charset="0"/>
                <a:sym typeface="Wingdings" pitchFamily="2" charset="2"/>
                <a:hlinkClick r:id="rId3"/>
              </a:rPr>
              <a:t>, 2014</a:t>
            </a:r>
            <a:endParaRPr lang="fr-FR" sz="800" dirty="0">
              <a:latin typeface="+mj-lt"/>
              <a:cs typeface="Arial" panose="020B0604020202020204" pitchFamily="34" charset="0"/>
            </a:endParaRPr>
          </a:p>
        </p:txBody>
      </p:sp>
      <p:pic>
        <p:nvPicPr>
          <p:cNvPr id="7" name="Imag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93384" y="1412776"/>
            <a:ext cx="7357231" cy="4638255"/>
          </a:xfrm>
          <a:prstGeom prst="rect">
            <a:avLst/>
          </a:prstGeom>
        </p:spPr>
      </p:pic>
    </p:spTree>
    <p:extLst>
      <p:ext uri="{BB962C8B-B14F-4D97-AF65-F5344CB8AC3E}">
        <p14:creationId xmlns:p14="http://schemas.microsoft.com/office/powerpoint/2010/main" val="56737954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63587" y="1700808"/>
            <a:ext cx="7416823" cy="4326480"/>
          </a:xfrm>
          <a:prstGeom prst="rect">
            <a:avLst/>
          </a:prstGeom>
        </p:spPr>
      </p:pic>
      <p:sp>
        <p:nvSpPr>
          <p:cNvPr id="8" name="Rectangle 7"/>
          <p:cNvSpPr/>
          <p:nvPr/>
        </p:nvSpPr>
        <p:spPr>
          <a:xfrm>
            <a:off x="3969912" y="6093296"/>
            <a:ext cx="1204176" cy="252954"/>
          </a:xfrm>
          <a:prstGeom prst="rect">
            <a:avLst/>
          </a:prstGeom>
        </p:spPr>
        <p:txBody>
          <a:bodyPr wrap="none">
            <a:spAutoFit/>
          </a:bodyPr>
          <a:lstStyle/>
          <a:p>
            <a:pPr algn="r">
              <a:lnSpc>
                <a:spcPct val="150000"/>
              </a:lnSpc>
              <a:spcBef>
                <a:spcPct val="20000"/>
              </a:spcBef>
              <a:spcAft>
                <a:spcPts val="300"/>
              </a:spcAft>
            </a:pPr>
            <a:r>
              <a:rPr lang="fr-FR" sz="800" dirty="0" smtClean="0">
                <a:solidFill>
                  <a:schemeClr val="bg1"/>
                </a:solidFill>
                <a:latin typeface="+mj-lt"/>
                <a:cs typeface="Arial" panose="020B0604020202020204" pitchFamily="34" charset="0"/>
                <a:sym typeface="Wingdings" pitchFamily="2" charset="2"/>
                <a:hlinkClick r:id="rId4"/>
              </a:rPr>
              <a:t>étude Couperin</a:t>
            </a:r>
            <a:r>
              <a:rPr lang="fr-FR" sz="800" dirty="0">
                <a:latin typeface="+mj-lt"/>
                <a:cs typeface="Arial" panose="020B0604020202020204" pitchFamily="34" charset="0"/>
                <a:sym typeface="Wingdings" pitchFamily="2" charset="2"/>
                <a:hlinkClick r:id="rId4"/>
              </a:rPr>
              <a:t>, 2014</a:t>
            </a:r>
            <a:endParaRPr lang="fr-FR" sz="800" dirty="0">
              <a:latin typeface="+mj-lt"/>
              <a:cs typeface="Arial" panose="020B0604020202020204" pitchFamily="34" charset="0"/>
            </a:endParaRPr>
          </a:p>
        </p:txBody>
      </p:sp>
      <p:sp>
        <p:nvSpPr>
          <p:cNvPr id="4" name="Titre 3"/>
          <p:cNvSpPr>
            <a:spLocks noGrp="1"/>
          </p:cNvSpPr>
          <p:nvPr>
            <p:ph type="title"/>
          </p:nvPr>
        </p:nvSpPr>
        <p:spPr/>
        <p:txBody>
          <a:bodyPr/>
          <a:lstStyle/>
          <a:p>
            <a:r>
              <a:rPr lang="fr-FR" dirty="0" smtClean="0"/>
              <a:t>Annexes</a:t>
            </a:r>
            <a:endParaRPr lang="fr-FR" dirty="0"/>
          </a:p>
        </p:txBody>
      </p:sp>
    </p:spTree>
    <p:extLst>
      <p:ext uri="{BB962C8B-B14F-4D97-AF65-F5344CB8AC3E}">
        <p14:creationId xmlns:p14="http://schemas.microsoft.com/office/powerpoint/2010/main" val="42435417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Annexes</a:t>
            </a:r>
            <a:endParaRPr lang="fr-FR" dirty="0"/>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3568" y="836712"/>
            <a:ext cx="3240360" cy="5843272"/>
          </a:xfrm>
          <a:prstGeom prst="rect">
            <a:avLst/>
          </a:prstGeom>
        </p:spPr>
      </p:pic>
      <p:pic>
        <p:nvPicPr>
          <p:cNvPr id="7" name="Imag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148064" y="836712"/>
            <a:ext cx="3078608" cy="5853071"/>
          </a:xfrm>
          <a:prstGeom prst="rect">
            <a:avLst/>
          </a:prstGeom>
        </p:spPr>
      </p:pic>
      <p:sp>
        <p:nvSpPr>
          <p:cNvPr id="8" name="Rectangle 7"/>
          <p:cNvSpPr/>
          <p:nvPr/>
        </p:nvSpPr>
        <p:spPr>
          <a:xfrm>
            <a:off x="3912096" y="6320451"/>
            <a:ext cx="1231900" cy="369332"/>
          </a:xfrm>
          <a:prstGeom prst="rect">
            <a:avLst/>
          </a:prstGeom>
        </p:spPr>
        <p:txBody>
          <a:bodyPr wrap="square">
            <a:spAutoFit/>
          </a:bodyPr>
          <a:lstStyle/>
          <a:p>
            <a:pPr algn="ctr"/>
            <a:r>
              <a:rPr lang="en-US" sz="900" dirty="0" err="1" smtClean="0">
                <a:solidFill>
                  <a:prstClr val="white"/>
                </a:solidFill>
                <a:latin typeface="Century Schoolbook" panose="02040604050505020304" pitchFamily="18" charset="0"/>
                <a:cs typeface="Arial" panose="020B0604020202020204" pitchFamily="34" charset="0"/>
                <a:hlinkClick r:id="rId5"/>
              </a:rPr>
              <a:t>étude</a:t>
            </a:r>
            <a:r>
              <a:rPr lang="en-US" sz="900" dirty="0" smtClean="0">
                <a:solidFill>
                  <a:prstClr val="white"/>
                </a:solidFill>
                <a:latin typeface="Century Schoolbook" panose="02040604050505020304" pitchFamily="18" charset="0"/>
                <a:cs typeface="Arial" panose="020B0604020202020204" pitchFamily="34" charset="0"/>
                <a:hlinkClick r:id="rId5"/>
              </a:rPr>
              <a:t> D. Lupton, 2014</a:t>
            </a:r>
            <a:endParaRPr lang="fr-FR" dirty="0"/>
          </a:p>
        </p:txBody>
      </p:sp>
    </p:spTree>
    <p:extLst>
      <p:ext uri="{BB962C8B-B14F-4D97-AF65-F5344CB8AC3E}">
        <p14:creationId xmlns:p14="http://schemas.microsoft.com/office/powerpoint/2010/main" val="35901945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Annexes</a:t>
            </a:r>
            <a:endParaRPr lang="fr-FR" dirty="0"/>
          </a:p>
        </p:txBody>
      </p:sp>
      <p:pic>
        <p:nvPicPr>
          <p:cNvPr id="3" name="Imag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1520" y="966738"/>
            <a:ext cx="5976513" cy="2369297"/>
          </a:xfrm>
          <a:prstGeom prst="rect">
            <a:avLst/>
          </a:prstGeom>
        </p:spPr>
      </p:pic>
      <p:sp>
        <p:nvSpPr>
          <p:cNvPr id="2" name="Rectangle 1"/>
          <p:cNvSpPr/>
          <p:nvPr/>
        </p:nvSpPr>
        <p:spPr>
          <a:xfrm>
            <a:off x="179512" y="3336035"/>
            <a:ext cx="1080120" cy="215444"/>
          </a:xfrm>
          <a:prstGeom prst="rect">
            <a:avLst/>
          </a:prstGeom>
        </p:spPr>
        <p:txBody>
          <a:bodyPr wrap="square">
            <a:spAutoFit/>
          </a:bodyPr>
          <a:lstStyle/>
          <a:p>
            <a:r>
              <a:rPr lang="fr-FR" sz="800" dirty="0" smtClean="0">
                <a:solidFill>
                  <a:srgbClr val="FF0000"/>
                </a:solidFill>
                <a:hlinkClick r:id="rId4"/>
              </a:rPr>
              <a:t>D. Nicholas, 2016</a:t>
            </a:r>
            <a:endParaRPr lang="fr-FR" sz="800" dirty="0">
              <a:solidFill>
                <a:srgbClr val="FF0000"/>
              </a:solidFill>
            </a:endParaRPr>
          </a:p>
        </p:txBody>
      </p:sp>
      <p:pic>
        <p:nvPicPr>
          <p:cNvPr id="6" name="Imag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87824" y="3458142"/>
            <a:ext cx="5975110" cy="3242031"/>
          </a:xfrm>
          <a:prstGeom prst="rect">
            <a:avLst/>
          </a:prstGeom>
        </p:spPr>
      </p:pic>
    </p:spTree>
    <p:extLst>
      <p:ext uri="{BB962C8B-B14F-4D97-AF65-F5344CB8AC3E}">
        <p14:creationId xmlns:p14="http://schemas.microsoft.com/office/powerpoint/2010/main" val="1436495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Réseaux sociaux ?</a:t>
            </a:r>
            <a:endParaRPr lang="fr-FR" dirty="0"/>
          </a:p>
        </p:txBody>
      </p:sp>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68661" y="1486646"/>
            <a:ext cx="1913206" cy="1540618"/>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639068" y="1480566"/>
            <a:ext cx="1744395" cy="1546698"/>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639927" y="4457062"/>
            <a:ext cx="1776315" cy="1524001"/>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962730" y="2299532"/>
            <a:ext cx="3265454" cy="2919531"/>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668661" y="4498983"/>
            <a:ext cx="2000121" cy="1522305"/>
          </a:xfrm>
          <a:prstGeom prst="rect">
            <a:avLst/>
          </a:prstGeom>
          <a:noFill/>
          <a:ln w="63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017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158716"/>
            <a:ext cx="8229600" cy="634082"/>
          </a:xfrm>
        </p:spPr>
        <p:txBody>
          <a:bodyPr/>
          <a:lstStyle/>
          <a:p>
            <a:r>
              <a:rPr lang="fr-FR" dirty="0" smtClean="0"/>
              <a:t>Pistes bibliographiques</a:t>
            </a:r>
            <a:endParaRPr lang="fr-FR" dirty="0"/>
          </a:p>
        </p:txBody>
      </p:sp>
      <p:sp>
        <p:nvSpPr>
          <p:cNvPr id="3" name="Espace réservé du contenu 2"/>
          <p:cNvSpPr>
            <a:spLocks noGrp="1"/>
          </p:cNvSpPr>
          <p:nvPr>
            <p:ph idx="1"/>
          </p:nvPr>
        </p:nvSpPr>
        <p:spPr>
          <a:xfrm>
            <a:off x="323528" y="620688"/>
            <a:ext cx="8568952" cy="6237312"/>
          </a:xfrm>
        </p:spPr>
        <p:txBody>
          <a:bodyPr>
            <a:noAutofit/>
          </a:bodyPr>
          <a:lstStyle/>
          <a:p>
            <a:pPr marL="542925" indent="-276225">
              <a:spcAft>
                <a:spcPts val="300"/>
              </a:spcAft>
            </a:pPr>
            <a:endParaRPr lang="fr-FR" sz="400" dirty="0" smtClean="0"/>
          </a:p>
          <a:p>
            <a:pPr marL="542925" indent="-276225">
              <a:spcAft>
                <a:spcPts val="300"/>
              </a:spcAft>
            </a:pPr>
            <a:r>
              <a:rPr lang="fr-FR" sz="1000" dirty="0" smtClean="0"/>
              <a:t>Hors </a:t>
            </a:r>
            <a:r>
              <a:rPr lang="fr-FR" sz="1000" dirty="0"/>
              <a:t>illustrations dont les références sont dûment indiquées </a:t>
            </a:r>
            <a:r>
              <a:rPr lang="fr-FR" sz="1000" dirty="0" smtClean="0"/>
              <a:t>ci-dessous, </a:t>
            </a:r>
            <a:r>
              <a:rPr lang="fr-FR" sz="1000" dirty="0"/>
              <a:t>support sous licence CC BY</a:t>
            </a:r>
          </a:p>
          <a:p>
            <a:pPr marL="542925" indent="-276225">
              <a:spcAft>
                <a:spcPts val="300"/>
              </a:spcAft>
            </a:pPr>
            <a:r>
              <a:rPr lang="fr-FR" sz="1000" dirty="0" smtClean="0"/>
              <a:t>		Image de couverture : </a:t>
            </a:r>
            <a:r>
              <a:rPr lang="fr-FR" sz="1000" i="1" dirty="0" smtClean="0"/>
              <a:t>Bell </a:t>
            </a:r>
            <a:r>
              <a:rPr lang="fr-FR" sz="1000" i="1" dirty="0" err="1" smtClean="0"/>
              <a:t>Telephone</a:t>
            </a:r>
            <a:r>
              <a:rPr lang="fr-FR" sz="1000" i="1" dirty="0" smtClean="0"/>
              <a:t> System </a:t>
            </a:r>
            <a:r>
              <a:rPr lang="fr-FR" sz="1000" dirty="0" smtClean="0"/>
              <a:t>(1933). Via </a:t>
            </a:r>
            <a:r>
              <a:rPr lang="fr-FR" sz="1000" dirty="0" smtClean="0">
                <a:hlinkClick r:id="rId3"/>
              </a:rPr>
              <a:t>Vintage Browser</a:t>
            </a:r>
            <a:r>
              <a:rPr lang="fr-FR" sz="1000" dirty="0" smtClean="0"/>
              <a:t>.</a:t>
            </a:r>
          </a:p>
          <a:p>
            <a:pPr marL="1076325">
              <a:spcAft>
                <a:spcPts val="300"/>
              </a:spcAft>
            </a:pPr>
            <a:endParaRPr lang="fr-FR" sz="1000" dirty="0" smtClean="0">
              <a:hlinkClick r:id="rId4"/>
            </a:endParaRPr>
          </a:p>
          <a:p>
            <a:pPr marL="893763">
              <a:spcAft>
                <a:spcPts val="300"/>
              </a:spcAft>
            </a:pPr>
            <a:r>
              <a:rPr lang="fr-FR" sz="1000" dirty="0" smtClean="0">
                <a:hlinkClick r:id="rId4"/>
              </a:rPr>
              <a:t>Fred  </a:t>
            </a:r>
            <a:r>
              <a:rPr lang="fr-FR" sz="1000" dirty="0">
                <a:hlinkClick r:id="rId4"/>
              </a:rPr>
              <a:t>Cavazza. « Description des différents types de médias sociaux », </a:t>
            </a:r>
            <a:r>
              <a:rPr lang="fr-FR" sz="1000" i="1" dirty="0" err="1">
                <a:hlinkClick r:id="rId4"/>
              </a:rPr>
              <a:t>Médiassociaux</a:t>
            </a:r>
            <a:r>
              <a:rPr lang="fr-FR" sz="1000" dirty="0">
                <a:hlinkClick r:id="rId4"/>
              </a:rPr>
              <a:t>,</a:t>
            </a:r>
            <a:r>
              <a:rPr lang="fr-FR" sz="1000" dirty="0"/>
              <a:t> </a:t>
            </a:r>
            <a:r>
              <a:rPr lang="fr-FR" sz="1000" dirty="0" smtClean="0"/>
              <a:t>06/02/2011.</a:t>
            </a:r>
            <a:endParaRPr lang="fr-FR" sz="1000" dirty="0"/>
          </a:p>
          <a:p>
            <a:pPr marL="180975" indent="85725">
              <a:spcAft>
                <a:spcPts val="300"/>
              </a:spcAft>
            </a:pPr>
            <a:endParaRPr lang="fr-FR" sz="1000" dirty="0">
              <a:solidFill>
                <a:srgbClr val="FF0000"/>
              </a:solidFill>
            </a:endParaRPr>
          </a:p>
          <a:p>
            <a:pPr marL="85725" indent="85725"/>
            <a:r>
              <a:rPr lang="fr-FR" sz="1000" dirty="0" smtClean="0"/>
              <a:t>Support à compléter par Aline Bouchard. </a:t>
            </a:r>
            <a:r>
              <a:rPr lang="fr-FR" sz="1000" i="1" dirty="0" smtClean="0"/>
              <a:t>Eléments </a:t>
            </a:r>
            <a:r>
              <a:rPr lang="fr-FR" sz="1000" i="1" dirty="0"/>
              <a:t>de comparaison archives ouvertes (HAL) et réseaux sociaux académiques (Academia, ResearchGate</a:t>
            </a:r>
            <a:r>
              <a:rPr lang="fr-FR" sz="1000" i="1" dirty="0" smtClean="0"/>
              <a:t>). </a:t>
            </a:r>
            <a:r>
              <a:rPr lang="fr-FR" sz="1000" dirty="0" smtClean="0"/>
              <a:t>11/2016. 49 p. [en ligne]. </a:t>
            </a:r>
            <a:r>
              <a:rPr lang="fr-FR" sz="1000" dirty="0"/>
              <a:t>Disponible sur : </a:t>
            </a:r>
            <a:r>
              <a:rPr lang="fr-FR" sz="1000" dirty="0">
                <a:hlinkClick r:id="rId5"/>
              </a:rPr>
              <a:t>http://</a:t>
            </a:r>
            <a:r>
              <a:rPr lang="fr-FR" sz="1000" dirty="0" smtClean="0">
                <a:hlinkClick r:id="rId5"/>
              </a:rPr>
              <a:t>urfist.enc-sorbonne.fr/ressources/veille-sur-les-outils/diffuser-ses-travaux-sur-les-reseaux-sociaux-academiques-ou-sur-des</a:t>
            </a:r>
            <a:r>
              <a:rPr lang="fr-FR" sz="1000" dirty="0" smtClean="0"/>
              <a:t>. </a:t>
            </a:r>
            <a:endParaRPr lang="fr-FR" sz="1000" dirty="0"/>
          </a:p>
          <a:p>
            <a:pPr marL="85725" indent="85725"/>
            <a:r>
              <a:rPr lang="fr-FR" sz="1000" dirty="0" smtClean="0"/>
              <a:t>Pour aller plus loin : Id. </a:t>
            </a:r>
            <a:r>
              <a:rPr lang="fr-FR" sz="1000" i="1" dirty="0"/>
              <a:t>Les réseaux sociaux : pratiques et enjeux pour la carrière et la recherche scientifique. </a:t>
            </a:r>
            <a:r>
              <a:rPr lang="fr-FR" sz="1000" dirty="0"/>
              <a:t>Présentation. 02/2016. 161 p. [en ligne]. Disponible sur : </a:t>
            </a:r>
            <a:r>
              <a:rPr lang="fr-FR" sz="1000" dirty="0">
                <a:hlinkClick r:id="rId6"/>
              </a:rPr>
              <a:t>http://</a:t>
            </a:r>
            <a:r>
              <a:rPr lang="fr-FR" sz="1000" dirty="0" smtClean="0">
                <a:hlinkClick r:id="rId6"/>
              </a:rPr>
              <a:t>urfist.enc-sorbonne.fr/ressources/edition-scientifique/les-reseaux-sociaux-pratiques-et-enjeux-dans-la-recherche-et-la-carr</a:t>
            </a:r>
            <a:r>
              <a:rPr lang="fr-FR" sz="1000" dirty="0"/>
              <a:t>. Présence d’une bibliographie. Mises à jour régulières.</a:t>
            </a:r>
          </a:p>
          <a:p>
            <a:pPr marL="85725" lvl="0" indent="85725"/>
            <a:endParaRPr lang="fr-FR" sz="1000" dirty="0" smtClean="0">
              <a:solidFill>
                <a:srgbClr val="FF0000"/>
              </a:solidFill>
            </a:endParaRPr>
          </a:p>
          <a:p>
            <a:pPr marL="85725" lvl="0" indent="85725"/>
            <a:endParaRPr lang="fr-FR" sz="1000" b="1" dirty="0" smtClean="0">
              <a:solidFill>
                <a:schemeClr val="bg1">
                  <a:lumMod val="65000"/>
                </a:schemeClr>
              </a:solidFill>
            </a:endParaRPr>
          </a:p>
          <a:p>
            <a:pPr marL="85725" lvl="0" indent="85725"/>
            <a:r>
              <a:rPr lang="fr-FR" sz="1000" b="1" dirty="0" smtClean="0">
                <a:solidFill>
                  <a:schemeClr val="bg1">
                    <a:lumMod val="65000"/>
                  </a:schemeClr>
                </a:solidFill>
              </a:rPr>
              <a:t>Quelques états des lieux récents</a:t>
            </a:r>
            <a:endParaRPr lang="fr-FR" sz="1000" b="1" dirty="0">
              <a:solidFill>
                <a:schemeClr val="bg1">
                  <a:lumMod val="65000"/>
                </a:schemeClr>
              </a:solidFill>
            </a:endParaRPr>
          </a:p>
          <a:p>
            <a:pPr marL="85725" lvl="0" indent="85725"/>
            <a:r>
              <a:rPr lang="fr-FR" sz="1000" dirty="0" smtClean="0"/>
              <a:t>Cécile Arènes. </a:t>
            </a:r>
            <a:r>
              <a:rPr lang="fr-FR" sz="1000" dirty="0"/>
              <a:t>« Les réseaux sociaux numériques pour chercheurs : quelles pratiques, quels enjeux ? Digital social networks for </a:t>
            </a:r>
            <a:r>
              <a:rPr lang="fr-FR" sz="1000" dirty="0" err="1"/>
              <a:t>researchers</a:t>
            </a:r>
            <a:r>
              <a:rPr lang="fr-FR" sz="1000" dirty="0"/>
              <a:t>: </a:t>
            </a:r>
            <a:r>
              <a:rPr lang="fr-FR" sz="1000" dirty="0" err="1"/>
              <a:t>What</a:t>
            </a:r>
            <a:r>
              <a:rPr lang="fr-FR" sz="1000" dirty="0"/>
              <a:t> practices, </a:t>
            </a:r>
            <a:r>
              <a:rPr lang="fr-FR" sz="1000" dirty="0" err="1"/>
              <a:t>what</a:t>
            </a:r>
            <a:r>
              <a:rPr lang="fr-FR" sz="1000" dirty="0"/>
              <a:t> challenges? </a:t>
            </a:r>
            <a:r>
              <a:rPr lang="fr-FR" sz="1000" dirty="0" smtClean="0"/>
              <a:t>». </a:t>
            </a:r>
            <a:r>
              <a:rPr lang="fr-FR" sz="1000" i="1" dirty="0" err="1"/>
              <a:t>Ethics</a:t>
            </a:r>
            <a:r>
              <a:rPr lang="fr-FR" sz="1000" i="1" dirty="0"/>
              <a:t>, </a:t>
            </a:r>
            <a:r>
              <a:rPr lang="fr-FR" sz="1000" i="1" dirty="0" err="1"/>
              <a:t>Medicine</a:t>
            </a:r>
            <a:r>
              <a:rPr lang="fr-FR" sz="1000" i="1" dirty="0"/>
              <a:t> and Public </a:t>
            </a:r>
            <a:r>
              <a:rPr lang="fr-FR" sz="1000" i="1" dirty="0" err="1"/>
              <a:t>Health</a:t>
            </a:r>
            <a:r>
              <a:rPr lang="fr-FR" sz="1000" dirty="0"/>
              <a:t>, vol.1, issue 2, </a:t>
            </a:r>
            <a:r>
              <a:rPr lang="fr-FR" sz="1000" dirty="0" err="1"/>
              <a:t>april</a:t>
            </a:r>
            <a:r>
              <a:rPr lang="fr-FR" sz="1000" dirty="0"/>
              <a:t>–</a:t>
            </a:r>
            <a:r>
              <a:rPr lang="fr-FR" sz="1000" dirty="0" err="1"/>
              <a:t>june</a:t>
            </a:r>
            <a:r>
              <a:rPr lang="fr-FR" sz="1000" dirty="0"/>
              <a:t> 2015, p. 239–247.</a:t>
            </a:r>
          </a:p>
          <a:p>
            <a:pPr marL="85725" lvl="0" indent="85725"/>
            <a:r>
              <a:rPr lang="fr-FR" sz="1000" dirty="0" smtClean="0"/>
              <a:t>Pascal </a:t>
            </a:r>
            <a:r>
              <a:rPr lang="fr-FR" sz="1000" dirty="0"/>
              <a:t>Aventurier. </a:t>
            </a:r>
            <a:r>
              <a:rPr lang="fr-FR" sz="1000" i="1" dirty="0" smtClean="0"/>
              <a:t>Usages </a:t>
            </a:r>
            <a:r>
              <a:rPr lang="fr-FR" sz="1000" i="1" dirty="0"/>
              <a:t>des réseaux sociaux académiques : enjeux et opportunités</a:t>
            </a:r>
            <a:r>
              <a:rPr lang="fr-FR" sz="1000" dirty="0"/>
              <a:t>. Présentation, </a:t>
            </a:r>
            <a:r>
              <a:rPr lang="fr-FR" sz="1000" dirty="0" smtClean="0"/>
              <a:t>01/2017. 93 </a:t>
            </a:r>
            <a:r>
              <a:rPr lang="fr-FR" sz="1000" dirty="0"/>
              <a:t>f. [en ligne]. </a:t>
            </a:r>
            <a:r>
              <a:rPr lang="fr-FR" sz="1000" dirty="0" smtClean="0"/>
              <a:t>Disponible sur : </a:t>
            </a:r>
            <a:r>
              <a:rPr lang="fr-FR" sz="1000" dirty="0" smtClean="0">
                <a:hlinkClick r:id="rId7"/>
              </a:rPr>
              <a:t>http</a:t>
            </a:r>
            <a:r>
              <a:rPr lang="fr-FR" sz="1000" dirty="0">
                <a:hlinkClick r:id="rId7"/>
              </a:rPr>
              <a:t>://</a:t>
            </a:r>
            <a:r>
              <a:rPr lang="fr-FR" sz="1000" dirty="0" smtClean="0">
                <a:hlinkClick r:id="rId7"/>
              </a:rPr>
              <a:t>bu.univ-avignon.fr/wp-content/uploads/file/ReseauxsociauxUAPV2017V2.pdf</a:t>
            </a:r>
            <a:r>
              <a:rPr lang="fr-FR" sz="1000" dirty="0" smtClean="0"/>
              <a:t>. </a:t>
            </a:r>
            <a:endParaRPr lang="fr-FR" sz="1000" dirty="0"/>
          </a:p>
          <a:p>
            <a:pPr marL="85725" indent="85725"/>
            <a:r>
              <a:rPr lang="fr-FR" sz="1000" dirty="0"/>
              <a:t>Bibliothèque de l’université de Liège. </a:t>
            </a:r>
            <a:r>
              <a:rPr lang="fr-FR" sz="1000" i="1" dirty="0"/>
              <a:t>FAQ sur les réseaux sociaux académiques</a:t>
            </a:r>
            <a:r>
              <a:rPr lang="fr-FR" sz="1000" dirty="0"/>
              <a:t>. 2016. [en ligne]. Disponible sur :  </a:t>
            </a:r>
            <a:r>
              <a:rPr lang="fr-FR" sz="1000" u="sng" dirty="0">
                <a:hlinkClick r:id="rId8"/>
              </a:rPr>
              <a:t>http://lib.ulg.ac.be/fr/node/19235</a:t>
            </a:r>
            <a:r>
              <a:rPr lang="fr-FR" sz="1000" dirty="0"/>
              <a:t>. </a:t>
            </a:r>
          </a:p>
          <a:p>
            <a:pPr marL="177800" indent="-6350"/>
            <a:r>
              <a:rPr lang="fr-FR" sz="1000" dirty="0" smtClean="0"/>
              <a:t>Aline </a:t>
            </a:r>
            <a:r>
              <a:rPr lang="fr-FR" sz="1000" dirty="0"/>
              <a:t>Bouchard. </a:t>
            </a:r>
            <a:r>
              <a:rPr lang="fr-FR" sz="1000" dirty="0" smtClean="0"/>
              <a:t>«</a:t>
            </a:r>
            <a:r>
              <a:rPr lang="fr-FR" sz="1000" dirty="0"/>
              <a:t> #</a:t>
            </a:r>
            <a:r>
              <a:rPr lang="fr-FR" sz="1000" dirty="0" err="1"/>
              <a:t>DeleteAcademicSocialNetworks</a:t>
            </a:r>
            <a:r>
              <a:rPr lang="fr-FR" sz="1000" dirty="0"/>
              <a:t> ? Les réseaux sociaux académiques en 2016 ». </a:t>
            </a:r>
            <a:r>
              <a:rPr lang="fr-FR" sz="1000" i="1" dirty="0" err="1" smtClean="0"/>
              <a:t>URFISTinfo</a:t>
            </a:r>
            <a:r>
              <a:rPr lang="fr-FR" sz="1000" i="1" dirty="0" smtClean="0"/>
              <a:t>. </a:t>
            </a:r>
            <a:r>
              <a:rPr lang="fr-FR" sz="1000" dirty="0"/>
              <a:t>30/08/2016. [en ligne]. Disponible sur : </a:t>
            </a:r>
            <a:r>
              <a:rPr lang="fr-FR" sz="1000" dirty="0">
                <a:hlinkClick r:id="rId9"/>
              </a:rPr>
              <a:t>http://urfistinfo.hypotheses.org/3033</a:t>
            </a:r>
            <a:r>
              <a:rPr lang="fr-FR" sz="1000" dirty="0"/>
              <a:t>. </a:t>
            </a:r>
            <a:r>
              <a:rPr lang="fr-FR" sz="1000" dirty="0" smtClean="0"/>
              <a:t/>
            </a:r>
            <a:br>
              <a:rPr lang="fr-FR" sz="1000" dirty="0" smtClean="0"/>
            </a:br>
            <a:r>
              <a:rPr lang="fr-FR" sz="1000" dirty="0" smtClean="0"/>
              <a:t>--. </a:t>
            </a:r>
            <a:r>
              <a:rPr lang="fr-FR" sz="1000" dirty="0"/>
              <a:t>« </a:t>
            </a:r>
            <a:r>
              <a:rPr lang="fr-FR" sz="1000" dirty="0" smtClean="0"/>
              <a:t>« Nous </a:t>
            </a:r>
            <a:r>
              <a:rPr lang="fr-FR" sz="1000" dirty="0"/>
              <a:t>n’avons pas d’autre choix » : les éditeurs, ResearchGate et les guerres du </a:t>
            </a:r>
            <a:r>
              <a:rPr lang="fr-FR" sz="1000" i="1" dirty="0" smtClean="0"/>
              <a:t>copyright</a:t>
            </a:r>
            <a:r>
              <a:rPr lang="fr-FR" sz="1000" dirty="0" smtClean="0"/>
              <a:t> ». </a:t>
            </a:r>
            <a:r>
              <a:rPr lang="fr-FR" sz="1000" i="1" dirty="0" smtClean="0"/>
              <a:t>Ibid. </a:t>
            </a:r>
            <a:r>
              <a:rPr lang="fr-FR" sz="1000" dirty="0" smtClean="0"/>
              <a:t>06/11/2017. [en ligne]. Disponible </a:t>
            </a:r>
            <a:r>
              <a:rPr lang="fr-FR" sz="1000" dirty="0"/>
              <a:t>sur </a:t>
            </a:r>
            <a:r>
              <a:rPr lang="fr-FR" sz="1000" dirty="0" smtClean="0"/>
              <a:t>: </a:t>
            </a:r>
            <a:r>
              <a:rPr lang="fr-FR" sz="1000" dirty="0">
                <a:hlinkClick r:id="rId10"/>
              </a:rPr>
              <a:t>https://</a:t>
            </a:r>
            <a:r>
              <a:rPr lang="fr-FR" sz="1000" dirty="0" smtClean="0">
                <a:hlinkClick r:id="rId10"/>
              </a:rPr>
              <a:t>urfistinfo.hypotheses.org/3126</a:t>
            </a:r>
            <a:r>
              <a:rPr lang="fr-FR" sz="1000" dirty="0" smtClean="0"/>
              <a:t>. </a:t>
            </a:r>
            <a:endParaRPr lang="fr-FR" sz="1000" dirty="0"/>
          </a:p>
          <a:p>
            <a:pPr marL="177800" lvl="0" indent="-6350"/>
            <a:r>
              <a:rPr lang="fr-FR" sz="1000" dirty="0" smtClean="0"/>
              <a:t>--. «</a:t>
            </a:r>
            <a:r>
              <a:rPr lang="fr-FR" sz="1000" dirty="0"/>
              <a:t> Où en est-on des réseaux sociaux académiques </a:t>
            </a:r>
            <a:r>
              <a:rPr lang="fr-FR" sz="1000" dirty="0" smtClean="0"/>
              <a:t>? </a:t>
            </a:r>
            <a:r>
              <a:rPr lang="fr-FR" sz="1000" dirty="0"/>
              <a:t>» .</a:t>
            </a:r>
            <a:r>
              <a:rPr lang="fr-FR" sz="1000" i="1" dirty="0"/>
              <a:t>Ibid</a:t>
            </a:r>
            <a:r>
              <a:rPr lang="fr-FR" sz="1000" i="1" dirty="0" smtClean="0"/>
              <a:t>.</a:t>
            </a:r>
            <a:r>
              <a:rPr lang="fr-FR" sz="1000" dirty="0" smtClean="0"/>
              <a:t> 15/05/2015. [en ligne]. </a:t>
            </a:r>
            <a:r>
              <a:rPr lang="fr-FR" sz="1000" dirty="0"/>
              <a:t>Disponible sur </a:t>
            </a:r>
            <a:r>
              <a:rPr lang="fr-FR" sz="1000" dirty="0" smtClean="0"/>
              <a:t>: </a:t>
            </a:r>
            <a:r>
              <a:rPr lang="fr-FR" sz="1000" dirty="0">
                <a:hlinkClick r:id="rId11"/>
              </a:rPr>
              <a:t>http://</a:t>
            </a:r>
            <a:r>
              <a:rPr lang="fr-FR" sz="1000" dirty="0" smtClean="0">
                <a:hlinkClick r:id="rId11"/>
              </a:rPr>
              <a:t>urfistinfo.hypotheses.org/2896</a:t>
            </a:r>
            <a:r>
              <a:rPr lang="fr-FR" sz="1000" dirty="0" smtClean="0"/>
              <a:t>. </a:t>
            </a:r>
          </a:p>
          <a:p>
            <a:pPr marL="85725" indent="85725"/>
            <a:r>
              <a:rPr lang="fr-FR" sz="1000" dirty="0" smtClean="0"/>
              <a:t>--. « Pour une utilisation critique des réseaux sociaux académiques ». </a:t>
            </a:r>
            <a:r>
              <a:rPr lang="fr-FR" sz="1000" i="1" dirty="0" smtClean="0"/>
              <a:t>Ibid. </a:t>
            </a:r>
            <a:r>
              <a:rPr lang="fr-FR" sz="1000" dirty="0" smtClean="0"/>
              <a:t>14/02/2014. [en ligne]. Disponible sur : </a:t>
            </a:r>
            <a:r>
              <a:rPr lang="fr-FR" sz="1000" dirty="0" smtClean="0">
                <a:hlinkClick r:id="rId12"/>
              </a:rPr>
              <a:t>http://urfistinfo.hypotheses.org/2596</a:t>
            </a:r>
            <a:r>
              <a:rPr lang="fr-FR" sz="1000" dirty="0" smtClean="0"/>
              <a:t>.</a:t>
            </a:r>
          </a:p>
          <a:p>
            <a:pPr marL="85725" indent="85725"/>
            <a:r>
              <a:rPr lang="fr-FR" sz="1000" dirty="0"/>
              <a:t>--. « Robin des bois ou </a:t>
            </a:r>
            <a:r>
              <a:rPr lang="fr-FR" sz="1000" i="1" dirty="0"/>
              <a:t>rogue open access </a:t>
            </a:r>
            <a:r>
              <a:rPr lang="fr-FR" sz="1000" dirty="0"/>
              <a:t>? Les réseaux sociaux académiques en 2017 </a:t>
            </a:r>
            <a:r>
              <a:rPr lang="fr-FR" sz="1000" dirty="0" smtClean="0"/>
              <a:t>». </a:t>
            </a:r>
            <a:r>
              <a:rPr lang="fr-FR" sz="1000" i="1" dirty="0" smtClean="0"/>
              <a:t>Ibid. </a:t>
            </a:r>
            <a:r>
              <a:rPr lang="fr-FR" sz="1000" dirty="0" smtClean="0"/>
              <a:t>26/09/2017. [en ligne]. Disponible sur </a:t>
            </a:r>
            <a:r>
              <a:rPr lang="fr-FR" sz="1000" dirty="0"/>
              <a:t>: </a:t>
            </a:r>
            <a:r>
              <a:rPr lang="fr-FR" sz="1000" dirty="0">
                <a:hlinkClick r:id="rId13"/>
              </a:rPr>
              <a:t>https://</a:t>
            </a:r>
            <a:r>
              <a:rPr lang="fr-FR" sz="1000" dirty="0" smtClean="0">
                <a:hlinkClick r:id="rId13"/>
              </a:rPr>
              <a:t>urfistinfo.hypotheses.org/3107</a:t>
            </a:r>
            <a:r>
              <a:rPr lang="fr-FR" sz="1000" dirty="0" smtClean="0"/>
              <a:t>. </a:t>
            </a:r>
          </a:p>
          <a:p>
            <a:pPr marL="85725" lvl="0" indent="85725"/>
            <a:r>
              <a:rPr lang="fr-FR" sz="1000" dirty="0" smtClean="0"/>
              <a:t>--. </a:t>
            </a:r>
            <a:r>
              <a:rPr lang="fr-FR" sz="1000" i="1" dirty="0" smtClean="0"/>
              <a:t>Réseaux sociaux académiques et nouvelles métriques de la recherche</a:t>
            </a:r>
            <a:r>
              <a:rPr lang="fr-FR" sz="1000" dirty="0" smtClean="0"/>
              <a:t>. Présentation. 03/2016. 22 f. [en ligne]. Disponible sur : </a:t>
            </a:r>
            <a:r>
              <a:rPr lang="fr-FR" sz="1000" dirty="0" smtClean="0">
                <a:hlinkClick r:id="rId14"/>
              </a:rPr>
              <a:t>http://urfist.enc.sorbonne.fr/ressources/edition-scientifique/reseaux-sociaux-academiques-et-nouvelles-metriques-de-la-recherche</a:t>
            </a:r>
            <a:r>
              <a:rPr lang="fr-FR" sz="1000" dirty="0" smtClean="0"/>
              <a:t>.  </a:t>
            </a:r>
          </a:p>
          <a:p>
            <a:pPr marL="85725" lvl="0" indent="85725"/>
            <a:r>
              <a:rPr lang="en-US" sz="1000" dirty="0" err="1" smtClean="0"/>
              <a:t>Chérifa</a:t>
            </a:r>
            <a:r>
              <a:rPr lang="en-US" sz="1000" dirty="0" smtClean="0"/>
              <a:t> </a:t>
            </a:r>
            <a:r>
              <a:rPr lang="en-US" sz="1000" dirty="0" err="1" smtClean="0"/>
              <a:t>Boukacem‐Zeghmouri</a:t>
            </a:r>
            <a:r>
              <a:rPr lang="en-US" sz="1000" dirty="0" smtClean="0"/>
              <a:t>. </a:t>
            </a:r>
            <a:r>
              <a:rPr lang="en-US" sz="1000" i="1" dirty="0" smtClean="0"/>
              <a:t>Les </a:t>
            </a:r>
            <a:r>
              <a:rPr lang="en-US" sz="1000" i="1" dirty="0" err="1" smtClean="0"/>
              <a:t>réseaux</a:t>
            </a:r>
            <a:r>
              <a:rPr lang="en-US" sz="1000" i="1" dirty="0" smtClean="0"/>
              <a:t> </a:t>
            </a:r>
            <a:r>
              <a:rPr lang="en-US" sz="1000" i="1" dirty="0" err="1" smtClean="0"/>
              <a:t>sociaux</a:t>
            </a:r>
            <a:r>
              <a:rPr lang="en-US" sz="1000" i="1" dirty="0" smtClean="0"/>
              <a:t> </a:t>
            </a:r>
            <a:r>
              <a:rPr lang="en-US" sz="1000" i="1" dirty="0" err="1" smtClean="0"/>
              <a:t>académiques</a:t>
            </a:r>
            <a:r>
              <a:rPr lang="en-US" sz="1000" i="1" dirty="0" smtClean="0"/>
              <a:t> entre </a:t>
            </a:r>
            <a:r>
              <a:rPr lang="en-US" sz="1000" i="1" dirty="0" err="1" smtClean="0"/>
              <a:t>éditeurs</a:t>
            </a:r>
            <a:r>
              <a:rPr lang="en-US" sz="1000" i="1" dirty="0" smtClean="0"/>
              <a:t> et </a:t>
            </a:r>
            <a:r>
              <a:rPr lang="en-US" sz="1000" i="1" dirty="0" err="1" smtClean="0"/>
              <a:t>chercheurs</a:t>
            </a:r>
            <a:r>
              <a:rPr lang="en-US" sz="1000" i="1" dirty="0" smtClean="0"/>
              <a:t>. </a:t>
            </a:r>
            <a:r>
              <a:rPr lang="en-US" sz="1000" i="1" dirty="0" err="1" smtClean="0"/>
              <a:t>Quelles</a:t>
            </a:r>
            <a:r>
              <a:rPr lang="en-US" sz="1000" i="1" dirty="0" smtClean="0"/>
              <a:t> </a:t>
            </a:r>
            <a:r>
              <a:rPr lang="en-US" sz="1000" i="1" dirty="0" err="1" smtClean="0"/>
              <a:t>stratégies</a:t>
            </a:r>
            <a:r>
              <a:rPr lang="en-US" sz="1000" i="1" dirty="0" smtClean="0"/>
              <a:t> et </a:t>
            </a:r>
            <a:r>
              <a:rPr lang="en-US" sz="1000" i="1" dirty="0" err="1" smtClean="0"/>
              <a:t>quelles</a:t>
            </a:r>
            <a:r>
              <a:rPr lang="en-US" sz="1000" i="1" dirty="0" smtClean="0"/>
              <a:t> </a:t>
            </a:r>
            <a:r>
              <a:rPr lang="en-US" sz="1000" i="1" dirty="0" err="1" smtClean="0"/>
              <a:t>pratiques</a:t>
            </a:r>
            <a:r>
              <a:rPr lang="en-US" sz="1000" i="1" dirty="0" smtClean="0"/>
              <a:t> ?</a:t>
            </a:r>
            <a:r>
              <a:rPr lang="en-US" sz="1000" dirty="0" smtClean="0"/>
              <a:t> </a:t>
            </a:r>
            <a:r>
              <a:rPr lang="en-US" sz="1000" dirty="0" err="1" smtClean="0"/>
              <a:t>Présentation</a:t>
            </a:r>
            <a:r>
              <a:rPr lang="en-US" sz="1000" dirty="0" smtClean="0"/>
              <a:t> et </a:t>
            </a:r>
            <a:r>
              <a:rPr lang="en-US" sz="1000" dirty="0" err="1" smtClean="0"/>
              <a:t>vidéo</a:t>
            </a:r>
            <a:r>
              <a:rPr lang="en-US" sz="1000" dirty="0" smtClean="0"/>
              <a:t>, 14/10/2016. [</a:t>
            </a:r>
            <a:r>
              <a:rPr lang="en-US" sz="1000" dirty="0" err="1" smtClean="0"/>
              <a:t>en</a:t>
            </a:r>
            <a:r>
              <a:rPr lang="en-US" sz="1000" dirty="0" smtClean="0"/>
              <a:t> </a:t>
            </a:r>
            <a:r>
              <a:rPr lang="en-US" sz="1000" dirty="0" err="1" smtClean="0"/>
              <a:t>ligne</a:t>
            </a:r>
            <a:r>
              <a:rPr lang="en-US" sz="1000" dirty="0" smtClean="0"/>
              <a:t>]. </a:t>
            </a:r>
            <a:r>
              <a:rPr lang="en-US" sz="1000" dirty="0" err="1" smtClean="0"/>
              <a:t>Disponible</a:t>
            </a:r>
            <a:r>
              <a:rPr lang="en-US" sz="1000" dirty="0"/>
              <a:t> sur : </a:t>
            </a:r>
            <a:r>
              <a:rPr lang="en-US" sz="1000" dirty="0">
                <a:hlinkClick r:id="rId15"/>
              </a:rPr>
              <a:t>https://</a:t>
            </a:r>
            <a:r>
              <a:rPr lang="en-US" sz="1000" dirty="0" smtClean="0">
                <a:hlinkClick r:id="rId15"/>
              </a:rPr>
              <a:t>openeval2016.sciencesconf.org/resource/page/id/3</a:t>
            </a:r>
            <a:r>
              <a:rPr lang="en-US" sz="1000" dirty="0" smtClean="0"/>
              <a:t>.</a:t>
            </a:r>
            <a:endParaRPr lang="en-US" sz="1000" dirty="0"/>
          </a:p>
        </p:txBody>
      </p:sp>
      <p:pic>
        <p:nvPicPr>
          <p:cNvPr id="4" name="Picture 2" descr="Bell Telephone System (1930)"/>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80915" y="1017796"/>
            <a:ext cx="246670" cy="324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74615" y="1384980"/>
            <a:ext cx="612318" cy="24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660232" y="682726"/>
            <a:ext cx="941557" cy="331685"/>
          </a:xfrm>
          <a:prstGeom prst="rect">
            <a:avLst/>
          </a:prstGeom>
          <a:noFill/>
          <a:ln w="9525">
            <a:noFill/>
            <a:miter lim="800000"/>
            <a:headEnd/>
            <a:tailEnd/>
          </a:ln>
        </p:spPr>
      </p:pic>
    </p:spTree>
    <p:extLst>
      <p:ext uri="{BB962C8B-B14F-4D97-AF65-F5344CB8AC3E}">
        <p14:creationId xmlns:p14="http://schemas.microsoft.com/office/powerpoint/2010/main" val="29073620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7524" y="260648"/>
            <a:ext cx="8568952" cy="5260443"/>
          </a:xfrm>
        </p:spPr>
        <p:txBody>
          <a:bodyPr>
            <a:noAutofit/>
          </a:bodyPr>
          <a:lstStyle/>
          <a:p>
            <a:pPr marL="85725" lvl="0" indent="85725">
              <a:spcBef>
                <a:spcPts val="0"/>
              </a:spcBef>
            </a:pPr>
            <a:r>
              <a:rPr lang="en-US" sz="1000" dirty="0" smtClean="0"/>
              <a:t>CIRAD</a:t>
            </a:r>
            <a:r>
              <a:rPr lang="en-US" sz="1000" dirty="0"/>
              <a:t>. </a:t>
            </a:r>
            <a:r>
              <a:rPr lang="en-US" sz="1000" i="1" dirty="0" err="1"/>
              <a:t>Connaître</a:t>
            </a:r>
            <a:r>
              <a:rPr lang="en-US" sz="1000" i="1" dirty="0"/>
              <a:t> les conditions </a:t>
            </a:r>
            <a:r>
              <a:rPr lang="en-US" sz="1000" i="1" dirty="0" err="1"/>
              <a:t>d’utilisation</a:t>
            </a:r>
            <a:r>
              <a:rPr lang="en-US" sz="1000" i="1" dirty="0"/>
              <a:t> des </a:t>
            </a:r>
            <a:r>
              <a:rPr lang="en-US" sz="1000" i="1" dirty="0" err="1"/>
              <a:t>réseaux</a:t>
            </a:r>
            <a:r>
              <a:rPr lang="en-US" sz="1000" i="1" dirty="0"/>
              <a:t> </a:t>
            </a:r>
            <a:r>
              <a:rPr lang="en-US" sz="1000" i="1" dirty="0" err="1"/>
              <a:t>sociaux</a:t>
            </a:r>
            <a:r>
              <a:rPr lang="en-US" sz="1000" i="1" dirty="0"/>
              <a:t> pour diffuser </a:t>
            </a:r>
            <a:r>
              <a:rPr lang="en-US" sz="1000" i="1" dirty="0" err="1"/>
              <a:t>ses</a:t>
            </a:r>
            <a:r>
              <a:rPr lang="en-US" sz="1000" i="1" dirty="0"/>
              <a:t> publications</a:t>
            </a:r>
            <a:r>
              <a:rPr lang="en-US" sz="1000" dirty="0"/>
              <a:t>. 27/08/2015. [</a:t>
            </a:r>
            <a:r>
              <a:rPr lang="en-US" sz="1000" dirty="0" err="1"/>
              <a:t>en</a:t>
            </a:r>
            <a:r>
              <a:rPr lang="en-US" sz="1000" dirty="0"/>
              <a:t> </a:t>
            </a:r>
            <a:r>
              <a:rPr lang="en-US" sz="1000" dirty="0" err="1"/>
              <a:t>ligne</a:t>
            </a:r>
            <a:r>
              <a:rPr lang="en-US" sz="1000" dirty="0"/>
              <a:t>]. </a:t>
            </a:r>
            <a:r>
              <a:rPr lang="en-US" sz="1000" dirty="0" err="1"/>
              <a:t>Disponible</a:t>
            </a:r>
            <a:r>
              <a:rPr lang="en-US" sz="1000" dirty="0"/>
              <a:t> sur : </a:t>
            </a:r>
            <a:r>
              <a:rPr lang="en-US" sz="1000" dirty="0">
                <a:hlinkClick r:id="rId3"/>
              </a:rPr>
              <a:t>http://coop-ist.cirad.fr/aide-a-la-publication/publier-et-diffuser/connaitre-les-conditions-d-utilisation-des-reseaux-sociaux-scientifiques/1-decouvrez-ce-qu-est-un-reseau-social-scientifique</a:t>
            </a:r>
            <a:r>
              <a:rPr lang="en-US" sz="1000" dirty="0"/>
              <a:t>. </a:t>
            </a:r>
          </a:p>
          <a:p>
            <a:pPr marL="85725" lvl="0" indent="85725">
              <a:spcBef>
                <a:spcPts val="0"/>
              </a:spcBef>
            </a:pPr>
            <a:r>
              <a:rPr lang="en-US" sz="1000" dirty="0" smtClean="0"/>
              <a:t>Michael </a:t>
            </a:r>
            <a:r>
              <a:rPr lang="en-US" sz="1000" dirty="0"/>
              <a:t>Clarke. « The end of an era for Academia.edu and other academic networks ? ». </a:t>
            </a:r>
            <a:r>
              <a:rPr lang="en-US" sz="1000" i="1" dirty="0"/>
              <a:t>The scholarly kitchen</a:t>
            </a:r>
            <a:r>
              <a:rPr lang="en-US" sz="1000" dirty="0"/>
              <a:t>. 11/12/2013. [</a:t>
            </a:r>
            <a:r>
              <a:rPr lang="en-US" sz="1000" dirty="0" err="1"/>
              <a:t>en</a:t>
            </a:r>
            <a:r>
              <a:rPr lang="en-US" sz="1000" dirty="0"/>
              <a:t> </a:t>
            </a:r>
            <a:r>
              <a:rPr lang="en-US" sz="1000" dirty="0" err="1"/>
              <a:t>ligne</a:t>
            </a:r>
            <a:r>
              <a:rPr lang="en-US" sz="1000" dirty="0"/>
              <a:t>]. </a:t>
            </a:r>
            <a:r>
              <a:rPr lang="en-US" sz="1000" dirty="0" err="1"/>
              <a:t>Disponible</a:t>
            </a:r>
            <a:r>
              <a:rPr lang="en-US" sz="1000" dirty="0"/>
              <a:t> sur : </a:t>
            </a:r>
            <a:r>
              <a:rPr lang="en-US" sz="1000" dirty="0">
                <a:hlinkClick r:id="rId4"/>
              </a:rPr>
              <a:t>http://scholarlykitchen.sspnet.org/2013/12/11/has-elsevier-signaled-a-new-era-for-academia-edu-and-other-professional-networks/</a:t>
            </a:r>
            <a:r>
              <a:rPr lang="en-US" sz="1000" dirty="0"/>
              <a:t>. </a:t>
            </a:r>
            <a:endParaRPr lang="fr-FR" sz="1000" dirty="0"/>
          </a:p>
          <a:p>
            <a:pPr marL="85725" indent="85725">
              <a:spcBef>
                <a:spcPts val="0"/>
              </a:spcBef>
            </a:pPr>
            <a:r>
              <a:rPr lang="en-US" sz="1000" dirty="0"/>
              <a:t>Katie Fortney et Justin </a:t>
            </a:r>
            <a:r>
              <a:rPr lang="en-US" sz="1000" dirty="0" err="1"/>
              <a:t>Gonder</a:t>
            </a:r>
            <a:r>
              <a:rPr lang="en-US" sz="1000" dirty="0"/>
              <a:t>. </a:t>
            </a:r>
            <a:r>
              <a:rPr lang="fr-FR" sz="1000" dirty="0"/>
              <a:t>« </a:t>
            </a:r>
            <a:r>
              <a:rPr lang="en-US" sz="1000" dirty="0"/>
              <a:t>A social networking site is not an open access repository</a:t>
            </a:r>
            <a:r>
              <a:rPr lang="fr-FR" sz="1000" dirty="0"/>
              <a:t> ». </a:t>
            </a:r>
            <a:r>
              <a:rPr lang="en-US" sz="1000" i="1" dirty="0"/>
              <a:t>Office of Scholarly Communication - University of California. </a:t>
            </a:r>
            <a:r>
              <a:rPr lang="fr-FR" sz="1000" dirty="0"/>
              <a:t>1</a:t>
            </a:r>
            <a:r>
              <a:rPr lang="fr-FR" sz="1000" baseline="30000" dirty="0"/>
              <a:t>er</a:t>
            </a:r>
            <a:r>
              <a:rPr lang="fr-FR" sz="1000" dirty="0"/>
              <a:t>/12/2015. [en ligne]. Disponible sur : </a:t>
            </a:r>
            <a:r>
              <a:rPr lang="fr-FR" sz="1000" dirty="0">
                <a:hlinkClick r:id="rId5"/>
              </a:rPr>
              <a:t>http://osc.universityofcalifornia.edu/2015/12/a-social-networking-site-is-not-an-open-access-repository/</a:t>
            </a:r>
            <a:r>
              <a:rPr lang="fr-FR" sz="1000" dirty="0"/>
              <a:t>. </a:t>
            </a:r>
          </a:p>
          <a:p>
            <a:pPr marL="85725" indent="85725">
              <a:spcBef>
                <a:spcPts val="0"/>
              </a:spcBef>
            </a:pPr>
            <a:r>
              <a:rPr lang="fr-FR" sz="1000" dirty="0" smtClean="0"/>
              <a:t>Gary </a:t>
            </a:r>
            <a:r>
              <a:rPr lang="fr-FR" sz="1000" dirty="0"/>
              <a:t>Hall. « </a:t>
            </a:r>
            <a:r>
              <a:rPr lang="en-US" sz="1000" dirty="0"/>
              <a:t>Does Academia.edu mean open access is becoming irrelevant ?</a:t>
            </a:r>
            <a:r>
              <a:rPr lang="fr-FR" sz="1000" dirty="0"/>
              <a:t> ». </a:t>
            </a:r>
            <a:r>
              <a:rPr lang="fr-FR" sz="1000" i="1" dirty="0"/>
              <a:t>Media Gifts</a:t>
            </a:r>
            <a:r>
              <a:rPr lang="fr-FR" sz="1000" dirty="0"/>
              <a:t>. 18/10/2015. [en ligne]. Disponible sur :  </a:t>
            </a:r>
            <a:r>
              <a:rPr lang="fr-FR" sz="1000" dirty="0">
                <a:hlinkClick r:id="rId6"/>
              </a:rPr>
              <a:t>http://www.garyhall.info/journal/2015/10/18/does-academiaedu-mean-open-access-is-becoming-irrelevant.html</a:t>
            </a:r>
            <a:r>
              <a:rPr lang="fr-FR" sz="1000" dirty="0"/>
              <a:t>. Traduction en français : « Des milliards de données et moi, et moi et moi ». </a:t>
            </a:r>
            <a:r>
              <a:rPr lang="fr-FR" sz="1000" i="1" dirty="0"/>
              <a:t>Gaïa </a:t>
            </a:r>
            <a:r>
              <a:rPr lang="fr-FR" sz="1000" i="1" dirty="0" err="1"/>
              <a:t>Universitas</a:t>
            </a:r>
            <a:r>
              <a:rPr lang="fr-FR" sz="1000" dirty="0"/>
              <a:t>. 03/11/2015. [en ligne]. Disponible sur :  </a:t>
            </a:r>
            <a:r>
              <a:rPr lang="fr-FR" sz="1000" dirty="0">
                <a:hlinkClick r:id="rId7"/>
              </a:rPr>
              <a:t>https://rachelgliese.wordpress.com/2015/11/03/des-milliards-de-donnees-et-moi-et-moi-et-moi/</a:t>
            </a:r>
            <a:r>
              <a:rPr lang="fr-FR" sz="1000" dirty="0"/>
              <a:t>. </a:t>
            </a:r>
          </a:p>
          <a:p>
            <a:pPr marL="85725" indent="85725">
              <a:spcBef>
                <a:spcPts val="0"/>
              </a:spcBef>
            </a:pPr>
            <a:r>
              <a:rPr lang="en-US" sz="1000" dirty="0" err="1"/>
              <a:t>Björn</a:t>
            </a:r>
            <a:r>
              <a:rPr lang="en-US" sz="1000" dirty="0"/>
              <a:t> </a:t>
            </a:r>
            <a:r>
              <a:rPr lang="en-US" sz="1000" dirty="0" err="1"/>
              <a:t>Hammarfelt</a:t>
            </a:r>
            <a:r>
              <a:rPr lang="en-US" sz="1000" dirty="0"/>
              <a:t>, Sarah de </a:t>
            </a:r>
            <a:r>
              <a:rPr lang="en-US" sz="1000" dirty="0" err="1"/>
              <a:t>Rijcke</a:t>
            </a:r>
            <a:r>
              <a:rPr lang="en-US" sz="1000" dirty="0"/>
              <a:t> et Alexander D. </a:t>
            </a:r>
            <a:r>
              <a:rPr lang="en-US" sz="1000" dirty="0" err="1"/>
              <a:t>Rushforth</a:t>
            </a:r>
            <a:r>
              <a:rPr lang="en-US" sz="1000" dirty="0"/>
              <a:t>. « Quantified academic selves: the gamification of research through social networking services ». </a:t>
            </a:r>
            <a:r>
              <a:rPr lang="fr-FR" sz="1000" i="1" dirty="0"/>
              <a:t>Information </a:t>
            </a:r>
            <a:r>
              <a:rPr lang="fr-FR" sz="1000" i="1" dirty="0" err="1"/>
              <a:t>research</a:t>
            </a:r>
            <a:r>
              <a:rPr lang="fr-FR" sz="1000" i="1" dirty="0"/>
              <a:t>. </a:t>
            </a:r>
            <a:r>
              <a:rPr lang="fr-FR" sz="1000" dirty="0"/>
              <a:t>vol. 21 no. 2, </a:t>
            </a:r>
            <a:r>
              <a:rPr lang="fr-FR" sz="1000" dirty="0" err="1"/>
              <a:t>June</a:t>
            </a:r>
            <a:r>
              <a:rPr lang="fr-FR" sz="1000" dirty="0"/>
              <a:t>, 2016. [en ligne]. Disponible sur : </a:t>
            </a:r>
            <a:r>
              <a:rPr lang="fr-FR" sz="1000" u="sng" dirty="0">
                <a:hlinkClick r:id="rId8"/>
              </a:rPr>
              <a:t>http://www.informationr.net/ir/21-2/SM1.html#.WQxcsmnyvGh</a:t>
            </a:r>
            <a:r>
              <a:rPr lang="fr-FR" sz="1000" dirty="0"/>
              <a:t>.</a:t>
            </a:r>
            <a:endParaRPr lang="fr-FR" sz="1000" dirty="0" smtClean="0"/>
          </a:p>
          <a:p>
            <a:pPr marL="85725" indent="85725">
              <a:spcBef>
                <a:spcPts val="0"/>
              </a:spcBef>
            </a:pPr>
            <a:r>
              <a:rPr lang="fr-FR" sz="1000" dirty="0" smtClean="0"/>
              <a:t>Peter </a:t>
            </a:r>
            <a:r>
              <a:rPr lang="fr-FR" sz="1000" dirty="0" err="1"/>
              <a:t>Kraker</a:t>
            </a:r>
            <a:r>
              <a:rPr lang="fr-FR" sz="1000" dirty="0"/>
              <a:t>, Katy Jordan et Elisabeth </a:t>
            </a:r>
            <a:r>
              <a:rPr lang="fr-FR" sz="1000" dirty="0" err="1"/>
              <a:t>Lex</a:t>
            </a:r>
            <a:r>
              <a:rPr lang="fr-FR" sz="1000" dirty="0"/>
              <a:t>. « The ResearchGate Score : </a:t>
            </a:r>
            <a:r>
              <a:rPr lang="fr-FR" sz="1000" dirty="0" err="1"/>
              <a:t>a</a:t>
            </a:r>
            <a:r>
              <a:rPr lang="fr-FR" sz="1000" dirty="0"/>
              <a:t> good </a:t>
            </a:r>
            <a:r>
              <a:rPr lang="fr-FR" sz="1000" dirty="0" err="1"/>
              <a:t>example</a:t>
            </a:r>
            <a:r>
              <a:rPr lang="fr-FR" sz="1000" dirty="0"/>
              <a:t> of a </a:t>
            </a:r>
            <a:r>
              <a:rPr lang="fr-FR" sz="1000" dirty="0" err="1"/>
              <a:t>bad</a:t>
            </a:r>
            <a:r>
              <a:rPr lang="fr-FR" sz="1000" dirty="0"/>
              <a:t> </a:t>
            </a:r>
            <a:r>
              <a:rPr lang="fr-FR" sz="1000" dirty="0" err="1"/>
              <a:t>metric</a:t>
            </a:r>
            <a:r>
              <a:rPr lang="fr-FR" sz="1000" dirty="0"/>
              <a:t> ». </a:t>
            </a:r>
            <a:r>
              <a:rPr lang="fr-FR" sz="1000" i="1" dirty="0"/>
              <a:t>LSE </a:t>
            </a:r>
            <a:r>
              <a:rPr lang="en-US" sz="1000" i="1" dirty="0"/>
              <a:t>Impact of social sciences blog </a:t>
            </a:r>
            <a:r>
              <a:rPr lang="fr-FR" sz="1000" dirty="0"/>
              <a:t>. 09/12/2015. [en ligne]. Disponible sur : </a:t>
            </a:r>
            <a:r>
              <a:rPr lang="fr-FR" sz="1000" dirty="0">
                <a:hlinkClick r:id="rId9"/>
              </a:rPr>
              <a:t>http://blogs.lse.ac.uk/impactofsocialsciences/2015/12/09/the-researchgate-score-a-good-example-of-a-bad-metric/</a:t>
            </a:r>
            <a:r>
              <a:rPr lang="fr-FR" sz="1000" dirty="0"/>
              <a:t>. </a:t>
            </a:r>
          </a:p>
          <a:p>
            <a:pPr marL="85725" indent="85725">
              <a:spcBef>
                <a:spcPts val="0"/>
              </a:spcBef>
            </a:pPr>
            <a:r>
              <a:rPr lang="fr-FR" sz="1000" dirty="0"/>
              <a:t>Paolo Mangiafico. « </a:t>
            </a:r>
            <a:r>
              <a:rPr lang="en-US" sz="1000" dirty="0"/>
              <a:t>Should you #</a:t>
            </a:r>
            <a:r>
              <a:rPr lang="en-US" sz="1000" dirty="0" err="1"/>
              <a:t>DeleteAcademiaEdu</a:t>
            </a:r>
            <a:r>
              <a:rPr lang="en-US" sz="1000" dirty="0"/>
              <a:t>? On the role of commercial services in scholarly communication </a:t>
            </a:r>
            <a:r>
              <a:rPr lang="fr-FR" sz="1000" dirty="0"/>
              <a:t> ». </a:t>
            </a:r>
            <a:r>
              <a:rPr lang="fr-FR" sz="1000" i="1" dirty="0"/>
              <a:t>LSE </a:t>
            </a:r>
            <a:r>
              <a:rPr lang="en-US" sz="1000" i="1" dirty="0"/>
              <a:t>Impact of social sciences blog</a:t>
            </a:r>
            <a:r>
              <a:rPr lang="fr-FR" sz="1000" dirty="0"/>
              <a:t>. 01/02/2016. [en ligne]. Disponible sur :  </a:t>
            </a:r>
            <a:r>
              <a:rPr lang="fr-FR" sz="1000" dirty="0">
                <a:hlinkClick r:id="rId10"/>
              </a:rPr>
              <a:t>http://blogs.lse.ac.uk/impactofsocialsciences/2016/02/01/should-you-deleteacademiaedu/</a:t>
            </a:r>
            <a:r>
              <a:rPr lang="fr-FR" sz="1000" dirty="0"/>
              <a:t>. </a:t>
            </a:r>
          </a:p>
          <a:p>
            <a:pPr marL="85725" indent="85725">
              <a:spcBef>
                <a:spcPts val="0"/>
              </a:spcBef>
            </a:pPr>
            <a:r>
              <a:rPr lang="en-US" sz="1000" dirty="0"/>
              <a:t>David Matthews. « Do academic social networks share academics’ interests? » </a:t>
            </a:r>
            <a:r>
              <a:rPr lang="en-US" sz="1000" i="1" dirty="0"/>
              <a:t>Times higher education</a:t>
            </a:r>
            <a:r>
              <a:rPr lang="en-US" sz="1000" dirty="0"/>
              <a:t>. 07/04/2016. [</a:t>
            </a:r>
            <a:r>
              <a:rPr lang="en-US" sz="1000" dirty="0" err="1"/>
              <a:t>en</a:t>
            </a:r>
            <a:r>
              <a:rPr lang="en-US" sz="1000" dirty="0"/>
              <a:t> </a:t>
            </a:r>
            <a:r>
              <a:rPr lang="en-US" sz="1000" dirty="0" err="1"/>
              <a:t>ligne</a:t>
            </a:r>
            <a:r>
              <a:rPr lang="en-US" sz="1000" dirty="0"/>
              <a:t>]. </a:t>
            </a:r>
            <a:r>
              <a:rPr lang="en-US" sz="1000" dirty="0" err="1"/>
              <a:t>Disponible</a:t>
            </a:r>
            <a:r>
              <a:rPr lang="en-US" sz="1000" dirty="0"/>
              <a:t> sur : </a:t>
            </a:r>
            <a:r>
              <a:rPr lang="en-US" sz="1000" dirty="0">
                <a:hlinkClick r:id="rId11"/>
              </a:rPr>
              <a:t>https://www.timeshighereducation.com/features/do-academic-social-networks-share-academics-interests</a:t>
            </a:r>
            <a:r>
              <a:rPr lang="en-US" sz="1000" dirty="0"/>
              <a:t>.  </a:t>
            </a:r>
            <a:endParaRPr lang="fr-FR" sz="1000" dirty="0"/>
          </a:p>
          <a:p>
            <a:pPr marL="85725" indent="85725">
              <a:spcBef>
                <a:spcPts val="0"/>
              </a:spcBef>
            </a:pPr>
            <a:r>
              <a:rPr lang="fr-FR" sz="1000" dirty="0" smtClean="0"/>
              <a:t>Jon </a:t>
            </a:r>
            <a:r>
              <a:rPr lang="fr-FR" sz="1000" dirty="0" err="1"/>
              <a:t>Tennant</a:t>
            </a:r>
            <a:r>
              <a:rPr lang="fr-FR" sz="1000" dirty="0"/>
              <a:t>. « </a:t>
            </a:r>
            <a:r>
              <a:rPr lang="en-US" sz="1000" dirty="0"/>
              <a:t>Who </a:t>
            </a:r>
            <a:r>
              <a:rPr lang="en-US" sz="1000" dirty="0" smtClean="0"/>
              <a:t>isn’t profiting off </a:t>
            </a:r>
            <a:r>
              <a:rPr lang="en-US" sz="1000" dirty="0"/>
              <a:t>the </a:t>
            </a:r>
            <a:r>
              <a:rPr lang="en-US" sz="1000" dirty="0" smtClean="0"/>
              <a:t>backs </a:t>
            </a:r>
            <a:r>
              <a:rPr lang="en-US" sz="1000" dirty="0"/>
              <a:t>of </a:t>
            </a:r>
            <a:r>
              <a:rPr lang="en-US" sz="1000" dirty="0" smtClean="0"/>
              <a:t>researchers</a:t>
            </a:r>
            <a:r>
              <a:rPr lang="en-US" sz="1000" dirty="0"/>
              <a:t>?</a:t>
            </a:r>
            <a:r>
              <a:rPr lang="fr-FR" sz="1000" dirty="0"/>
              <a:t> ». </a:t>
            </a:r>
            <a:r>
              <a:rPr lang="fr-FR" sz="1000" i="1" dirty="0"/>
              <a:t>The </a:t>
            </a:r>
            <a:r>
              <a:rPr lang="fr-FR" sz="1000" i="1" dirty="0" err="1"/>
              <a:t>Crux</a:t>
            </a:r>
            <a:r>
              <a:rPr lang="fr-FR" sz="1000" i="1" dirty="0"/>
              <a:t>. </a:t>
            </a:r>
            <a:r>
              <a:rPr lang="fr-FR" sz="1000" i="1" dirty="0" err="1"/>
              <a:t>Discover</a:t>
            </a:r>
            <a:r>
              <a:rPr lang="fr-FR" sz="1000" i="1" dirty="0"/>
              <a:t> blogs.</a:t>
            </a:r>
            <a:r>
              <a:rPr lang="fr-FR" sz="1000" dirty="0"/>
              <a:t> 1/02/2017. [en ligne]. Disponible sur : </a:t>
            </a:r>
            <a:r>
              <a:rPr lang="fr-FR" sz="1000" dirty="0">
                <a:hlinkClick r:id="rId12"/>
              </a:rPr>
              <a:t>http://blogs.discovermagazine.com/crux/2017/02/01/who-isnt-profiting-off-the-backs-of-researchers</a:t>
            </a:r>
            <a:r>
              <a:rPr lang="fr-FR" sz="1000" dirty="0" smtClean="0">
                <a:hlinkClick r:id="rId12"/>
              </a:rPr>
              <a:t>/</a:t>
            </a:r>
            <a:r>
              <a:rPr lang="fr-FR" sz="1000" dirty="0" smtClean="0"/>
              <a:t>. </a:t>
            </a:r>
            <a:endParaRPr lang="fr-FR" sz="1000" dirty="0"/>
          </a:p>
          <a:p>
            <a:pPr marL="85725" indent="85725">
              <a:spcBef>
                <a:spcPts val="0"/>
              </a:spcBef>
            </a:pPr>
            <a:r>
              <a:rPr lang="fr-FR" sz="1000" dirty="0" err="1" smtClean="0"/>
              <a:t>Eric</a:t>
            </a:r>
            <a:r>
              <a:rPr lang="fr-FR" sz="1000" dirty="0" smtClean="0"/>
              <a:t> </a:t>
            </a:r>
            <a:r>
              <a:rPr lang="fr-FR" sz="1000" dirty="0" err="1"/>
              <a:t>Verdeil</a:t>
            </a:r>
            <a:r>
              <a:rPr lang="fr-FR" sz="1000" dirty="0"/>
              <a:t>. « Les réseaux scientifiques : visibilité et open access ». </a:t>
            </a:r>
            <a:r>
              <a:rPr lang="fr-FR" sz="1000" i="1" dirty="0"/>
              <a:t>Arabesques</a:t>
            </a:r>
            <a:r>
              <a:rPr lang="fr-FR" sz="1000" dirty="0"/>
              <a:t>. n° 74 avril-mai-juin 2014. p. 16-17. [en ligne]. Disponible sur :  </a:t>
            </a:r>
            <a:r>
              <a:rPr lang="fr-FR" sz="1000" dirty="0">
                <a:hlinkClick r:id="rId13"/>
              </a:rPr>
              <a:t>http://www.abes.fr/Arabesques/Arabesques-n-74</a:t>
            </a:r>
            <a:r>
              <a:rPr lang="fr-FR" sz="1000" dirty="0"/>
              <a:t>. </a:t>
            </a:r>
            <a:endParaRPr lang="en-US" sz="1000" dirty="0"/>
          </a:p>
          <a:p>
            <a:pPr marL="85725" indent="85725"/>
            <a:endParaRPr lang="en-US" sz="900" dirty="0"/>
          </a:p>
          <a:p>
            <a:pPr marL="85725" lvl="0" indent="85725"/>
            <a:r>
              <a:rPr lang="fr-FR" sz="1000" b="1" dirty="0" smtClean="0">
                <a:solidFill>
                  <a:schemeClr val="bg1">
                    <a:lumMod val="65000"/>
                  </a:schemeClr>
                </a:solidFill>
              </a:rPr>
              <a:t>Quelques </a:t>
            </a:r>
            <a:r>
              <a:rPr lang="fr-FR" sz="1000" b="1" dirty="0">
                <a:solidFill>
                  <a:schemeClr val="bg1">
                    <a:lumMod val="65000"/>
                  </a:schemeClr>
                </a:solidFill>
              </a:rPr>
              <a:t>études récentes</a:t>
            </a:r>
          </a:p>
          <a:p>
            <a:pPr marL="85725" lvl="0" indent="85725">
              <a:spcBef>
                <a:spcPts val="0"/>
              </a:spcBef>
            </a:pPr>
            <a:r>
              <a:rPr lang="fr-FR" sz="1000" dirty="0"/>
              <a:t>Jeroen Bosman et Bianca Kramer. « </a:t>
            </a:r>
            <a:r>
              <a:rPr lang="fr-FR" sz="1000" dirty="0" err="1"/>
              <a:t>Academic</a:t>
            </a:r>
            <a:r>
              <a:rPr lang="fr-FR" sz="1000" dirty="0"/>
              <a:t> social networks – the </a:t>
            </a:r>
            <a:r>
              <a:rPr lang="fr-FR" sz="1000" dirty="0" err="1"/>
              <a:t>Swiss</a:t>
            </a:r>
            <a:r>
              <a:rPr lang="fr-FR" sz="1000" dirty="0"/>
              <a:t> </a:t>
            </a:r>
            <a:r>
              <a:rPr lang="fr-FR" sz="1000" dirty="0" err="1" smtClean="0"/>
              <a:t>army</a:t>
            </a:r>
            <a:r>
              <a:rPr lang="fr-FR" sz="1000" dirty="0" smtClean="0"/>
              <a:t> </a:t>
            </a:r>
            <a:r>
              <a:rPr lang="fr-FR" sz="1000" dirty="0" err="1" smtClean="0"/>
              <a:t>knives</a:t>
            </a:r>
            <a:r>
              <a:rPr lang="fr-FR" sz="1000" dirty="0" smtClean="0"/>
              <a:t> </a:t>
            </a:r>
            <a:r>
              <a:rPr lang="fr-FR" sz="1000" dirty="0"/>
              <a:t>of </a:t>
            </a:r>
            <a:r>
              <a:rPr lang="fr-FR" sz="1000" dirty="0" err="1"/>
              <a:t>scholarly</a:t>
            </a:r>
            <a:r>
              <a:rPr lang="fr-FR" sz="1000" dirty="0"/>
              <a:t> communication ». </a:t>
            </a:r>
            <a:r>
              <a:rPr lang="fr-FR" sz="1000" i="1" dirty="0" smtClean="0"/>
              <a:t>Innovations </a:t>
            </a:r>
            <a:r>
              <a:rPr lang="fr-FR" sz="1000" i="1" dirty="0"/>
              <a:t>in </a:t>
            </a:r>
            <a:r>
              <a:rPr lang="fr-FR" sz="1000" i="1" dirty="0" err="1" smtClean="0"/>
              <a:t>scholarly</a:t>
            </a:r>
            <a:r>
              <a:rPr lang="fr-FR" sz="1000" i="1" dirty="0" smtClean="0"/>
              <a:t> communication</a:t>
            </a:r>
            <a:r>
              <a:rPr lang="fr-FR" sz="1000" i="1" dirty="0"/>
              <a:t>. The </a:t>
            </a:r>
            <a:r>
              <a:rPr lang="fr-FR" sz="1000" i="1" dirty="0" err="1" smtClean="0"/>
              <a:t>changing</a:t>
            </a:r>
            <a:r>
              <a:rPr lang="fr-FR" sz="1000" i="1" dirty="0" smtClean="0"/>
              <a:t> </a:t>
            </a:r>
            <a:r>
              <a:rPr lang="fr-FR" sz="1000" i="1" dirty="0" err="1" smtClean="0"/>
              <a:t>research</a:t>
            </a:r>
            <a:r>
              <a:rPr lang="fr-FR" sz="1000" i="1" dirty="0" smtClean="0"/>
              <a:t> workflow</a:t>
            </a:r>
            <a:r>
              <a:rPr lang="fr-FR" sz="1000" dirty="0"/>
              <a:t>.  15/12/2016. [en ligne]. Disponible sur : </a:t>
            </a:r>
            <a:r>
              <a:rPr lang="fr-FR" sz="1000" dirty="0">
                <a:hlinkClick r:id="rId14"/>
              </a:rPr>
              <a:t>https://</a:t>
            </a:r>
            <a:r>
              <a:rPr lang="fr-FR" sz="1000" dirty="0" smtClean="0">
                <a:hlinkClick r:id="rId14"/>
              </a:rPr>
              <a:t>101innovations.wordpress.com/2016/12/15/academic-social-networks-the-swiss-army-knives-of-scholarly-communication</a:t>
            </a:r>
            <a:r>
              <a:rPr lang="fr-FR" sz="1000" dirty="0" smtClean="0"/>
              <a:t>.</a:t>
            </a:r>
          </a:p>
          <a:p>
            <a:pPr marL="85725" lvl="0" indent="85725">
              <a:spcBef>
                <a:spcPts val="0"/>
              </a:spcBef>
            </a:pPr>
            <a:r>
              <a:rPr lang="fr-FR" sz="1000" dirty="0" smtClean="0"/>
              <a:t>«</a:t>
            </a:r>
            <a:r>
              <a:rPr lang="fr-FR" sz="1000" dirty="0"/>
              <a:t> </a:t>
            </a:r>
            <a:r>
              <a:rPr lang="fr-FR" sz="1000" dirty="0" err="1"/>
              <a:t>Guest</a:t>
            </a:r>
            <a:r>
              <a:rPr lang="fr-FR" sz="1000" dirty="0"/>
              <a:t> post, Jose Luis Ortega — </a:t>
            </a:r>
            <a:r>
              <a:rPr lang="fr-FR" sz="1000" dirty="0" err="1"/>
              <a:t>Academic</a:t>
            </a:r>
            <a:r>
              <a:rPr lang="fr-FR" sz="1000" dirty="0"/>
              <a:t> social networks: collaborative </a:t>
            </a:r>
            <a:r>
              <a:rPr lang="fr-FR" sz="1000" dirty="0" err="1"/>
              <a:t>environments</a:t>
            </a:r>
            <a:r>
              <a:rPr lang="fr-FR" sz="1000" dirty="0"/>
              <a:t> or </a:t>
            </a:r>
            <a:r>
              <a:rPr lang="fr-FR" sz="1000" dirty="0" err="1"/>
              <a:t>Diogenes</a:t>
            </a:r>
            <a:r>
              <a:rPr lang="fr-FR" sz="1000" dirty="0"/>
              <a:t> clubs? ». </a:t>
            </a:r>
            <a:r>
              <a:rPr lang="fr-FR" sz="1000" i="1" dirty="0"/>
              <a:t>The </a:t>
            </a:r>
            <a:r>
              <a:rPr lang="fr-FR" sz="1000" i="1" dirty="0" err="1"/>
              <a:t>scholarly</a:t>
            </a:r>
            <a:r>
              <a:rPr lang="fr-FR" sz="1000" i="1" dirty="0"/>
              <a:t> </a:t>
            </a:r>
            <a:r>
              <a:rPr lang="fr-FR" sz="1000" i="1" dirty="0" err="1"/>
              <a:t>kitchen</a:t>
            </a:r>
            <a:r>
              <a:rPr lang="fr-FR" sz="1000" i="1" dirty="0"/>
              <a:t>. </a:t>
            </a:r>
            <a:r>
              <a:rPr lang="fr-FR" sz="1000" dirty="0"/>
              <a:t>8/12/2016. [en ligne]. Disponible sur : </a:t>
            </a:r>
            <a:r>
              <a:rPr lang="en-US" sz="1000" dirty="0">
                <a:hlinkClick r:id="rId15"/>
              </a:rPr>
              <a:t>https://</a:t>
            </a:r>
            <a:r>
              <a:rPr lang="en-US" sz="1000" dirty="0" smtClean="0">
                <a:hlinkClick r:id="rId15"/>
              </a:rPr>
              <a:t>scholarlykitchen.sspnet.org/2016/12/08/guest-post-jose-luis-ortega-academic-social-networks-collaborative-environments-or-diogenes-clubs</a:t>
            </a:r>
            <a:r>
              <a:rPr lang="en-US" sz="1000" dirty="0" smtClean="0"/>
              <a:t>. </a:t>
            </a:r>
            <a:endParaRPr lang="fr-FR" sz="1000" dirty="0" smtClean="0"/>
          </a:p>
          <a:p>
            <a:pPr marL="85725" lvl="0" indent="85725">
              <a:spcBef>
                <a:spcPts val="0"/>
              </a:spcBef>
            </a:pPr>
            <a:r>
              <a:rPr lang="fr-FR" sz="1000" dirty="0" smtClean="0"/>
              <a:t>Katy </a:t>
            </a:r>
            <a:r>
              <a:rPr lang="fr-FR" sz="1000" dirty="0"/>
              <a:t>Jordan. « </a:t>
            </a:r>
            <a:r>
              <a:rPr lang="fr-FR" sz="1000" dirty="0" err="1"/>
              <a:t>Academics</a:t>
            </a:r>
            <a:r>
              <a:rPr lang="fr-FR" sz="1000" dirty="0"/>
              <a:t> and </a:t>
            </a:r>
            <a:r>
              <a:rPr lang="fr-FR" sz="1000" dirty="0" err="1"/>
              <a:t>their</a:t>
            </a:r>
            <a:r>
              <a:rPr lang="fr-FR" sz="1000" dirty="0"/>
              <a:t> online networks : e</a:t>
            </a:r>
            <a:r>
              <a:rPr lang="en-US" sz="1000" dirty="0" err="1"/>
              <a:t>xploring</a:t>
            </a:r>
            <a:r>
              <a:rPr lang="en-US" sz="1000" dirty="0"/>
              <a:t> the role of academic social networking sites</a:t>
            </a:r>
            <a:r>
              <a:rPr lang="fr-FR" sz="1000" dirty="0"/>
              <a:t> ». </a:t>
            </a:r>
            <a:r>
              <a:rPr lang="fr-FR" sz="1000" i="1" dirty="0"/>
              <a:t>F</a:t>
            </a:r>
            <a:r>
              <a:rPr lang="en-US" sz="1000" i="1" dirty="0" err="1"/>
              <a:t>irst</a:t>
            </a:r>
            <a:r>
              <a:rPr lang="en-US" sz="1000" i="1" dirty="0"/>
              <a:t> Monday</a:t>
            </a:r>
            <a:r>
              <a:rPr lang="en-US" sz="1000" dirty="0"/>
              <a:t>, vol. 19, n. 11 – 3/11/2014. </a:t>
            </a:r>
            <a:r>
              <a:rPr lang="fr-FR" sz="1000" dirty="0"/>
              <a:t>[en ligne]. Disponible sur : </a:t>
            </a:r>
            <a:r>
              <a:rPr lang="fr-FR" sz="1000" dirty="0">
                <a:hlinkClick r:id="rId16"/>
              </a:rPr>
              <a:t>http://firstmonday.org/ojs/index.php/fm/article/view/4937/4159</a:t>
            </a:r>
            <a:r>
              <a:rPr lang="fr-FR" sz="1000" dirty="0"/>
              <a:t>.</a:t>
            </a:r>
          </a:p>
          <a:p>
            <a:pPr marL="85725" indent="85725">
              <a:spcBef>
                <a:spcPts val="0"/>
              </a:spcBef>
            </a:pPr>
            <a:r>
              <a:rPr lang="en-US" sz="1000" dirty="0"/>
              <a:t>Bianca Kramer et </a:t>
            </a:r>
            <a:r>
              <a:rPr lang="en-US" sz="1000" dirty="0" err="1"/>
              <a:t>Jeroen</a:t>
            </a:r>
            <a:r>
              <a:rPr lang="en-US" sz="1000" dirty="0"/>
              <a:t> Bosman. </a:t>
            </a:r>
            <a:r>
              <a:rPr lang="en-US" sz="1000" i="1" dirty="0" smtClean="0"/>
              <a:t>Innovations </a:t>
            </a:r>
            <a:r>
              <a:rPr lang="en-US" sz="1000" i="1" dirty="0"/>
              <a:t>in </a:t>
            </a:r>
            <a:r>
              <a:rPr lang="en-US" sz="1000" i="1" dirty="0" smtClean="0"/>
              <a:t>scholarly communication. Changing research workflows</a:t>
            </a:r>
            <a:r>
              <a:rPr lang="en-US" sz="1000" dirty="0" smtClean="0"/>
              <a:t>. 2015-2016. [</a:t>
            </a:r>
            <a:r>
              <a:rPr lang="en-US" sz="1000" dirty="0" err="1" smtClean="0"/>
              <a:t>en</a:t>
            </a:r>
            <a:r>
              <a:rPr lang="en-US" sz="1000" dirty="0" smtClean="0"/>
              <a:t> </a:t>
            </a:r>
            <a:r>
              <a:rPr lang="en-US" sz="1000" dirty="0" err="1" smtClean="0"/>
              <a:t>ligne</a:t>
            </a:r>
            <a:r>
              <a:rPr lang="en-US" sz="1000" dirty="0" smtClean="0"/>
              <a:t>]. </a:t>
            </a:r>
            <a:r>
              <a:rPr lang="en-US" sz="1000" dirty="0" err="1" smtClean="0"/>
              <a:t>Disponible</a:t>
            </a:r>
            <a:r>
              <a:rPr lang="en-US" sz="1000" dirty="0"/>
              <a:t> sur : </a:t>
            </a:r>
            <a:r>
              <a:rPr lang="en-US" sz="1000" dirty="0">
                <a:hlinkClick r:id="rId17"/>
              </a:rPr>
              <a:t>https://101innovations.wordpress.com</a:t>
            </a:r>
            <a:r>
              <a:rPr lang="en-US" sz="1000" dirty="0" smtClean="0">
                <a:hlinkClick r:id="rId17"/>
              </a:rPr>
              <a:t>/</a:t>
            </a:r>
            <a:r>
              <a:rPr lang="en-US" sz="1000" dirty="0" smtClean="0"/>
              <a:t>. </a:t>
            </a:r>
            <a:r>
              <a:rPr lang="en-US" sz="1000" dirty="0" err="1" smtClean="0"/>
              <a:t>Résultats</a:t>
            </a:r>
            <a:r>
              <a:rPr lang="en-US" sz="1000" dirty="0"/>
              <a:t> sous </a:t>
            </a:r>
            <a:r>
              <a:rPr lang="en-US" sz="1000" dirty="0">
                <a:hlinkClick r:id="rId18"/>
              </a:rPr>
              <a:t>http://dashboard101innovations.silk.co</a:t>
            </a:r>
            <a:r>
              <a:rPr lang="en-US" sz="1000" dirty="0" smtClean="0">
                <a:hlinkClick r:id="rId18"/>
              </a:rPr>
              <a:t>/</a:t>
            </a:r>
            <a:r>
              <a:rPr lang="en-US" sz="1000" dirty="0" smtClean="0"/>
              <a:t>.</a:t>
            </a:r>
          </a:p>
          <a:p>
            <a:pPr marL="85725" indent="85725">
              <a:spcBef>
                <a:spcPts val="0"/>
              </a:spcBef>
            </a:pPr>
            <a:r>
              <a:rPr lang="fr-FR" sz="1000" dirty="0"/>
              <a:t>Soline Lau-Suchet. « Enquête auprès des chercheurs : un premier retour… ». </a:t>
            </a:r>
            <a:r>
              <a:rPr lang="fr-FR" sz="1000" i="1" dirty="0"/>
              <a:t>Le carreau de la BULAC.</a:t>
            </a:r>
            <a:r>
              <a:rPr lang="fr-FR" sz="1000" dirty="0"/>
              <a:t> 9/10/2015. [en ligne]. Disponible sur : </a:t>
            </a:r>
            <a:r>
              <a:rPr lang="fr-FR" sz="1000" u="sng" dirty="0">
                <a:hlinkClick r:id="rId19"/>
              </a:rPr>
              <a:t>http://bulac.hypotheses.org/3347</a:t>
            </a:r>
            <a:r>
              <a:rPr lang="fr-FR" sz="1000" dirty="0" smtClean="0"/>
              <a:t>. </a:t>
            </a:r>
            <a:endParaRPr lang="en-US" sz="1000" dirty="0" smtClean="0"/>
          </a:p>
        </p:txBody>
      </p:sp>
    </p:spTree>
    <p:extLst>
      <p:ext uri="{BB962C8B-B14F-4D97-AF65-F5344CB8AC3E}">
        <p14:creationId xmlns:p14="http://schemas.microsoft.com/office/powerpoint/2010/main" val="240107144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568952" cy="6480719"/>
          </a:xfrm>
        </p:spPr>
        <p:txBody>
          <a:bodyPr>
            <a:noAutofit/>
          </a:bodyPr>
          <a:lstStyle/>
          <a:p>
            <a:pPr marL="85725" indent="85725">
              <a:spcBef>
                <a:spcPts val="0"/>
              </a:spcBef>
            </a:pPr>
            <a:r>
              <a:rPr lang="en-US" sz="1000" dirty="0"/>
              <a:t>Deborah Lupton. </a:t>
            </a:r>
            <a:r>
              <a:rPr lang="en-US" sz="1000" i="1" dirty="0"/>
              <a:t>‘Feeling better connected’: academics’ use of social media</a:t>
            </a:r>
            <a:r>
              <a:rPr lang="en-US" sz="1000" dirty="0"/>
              <a:t>. Canberra: News &amp; Media Research Centre, University of Canberra.  36 p. 06/2014. </a:t>
            </a:r>
            <a:r>
              <a:rPr lang="fr-FR" sz="1000" dirty="0"/>
              <a:t>[en ligne]. Disponible sur : </a:t>
            </a:r>
            <a:r>
              <a:rPr lang="en-US" sz="1000" dirty="0">
                <a:hlinkClick r:id="rId3"/>
              </a:rPr>
              <a:t>http://www.canberra.edu.au/faculties/arts-design/attachments/pdf/n-and-mrc/Feeling-Better-Connected-report-final.pdf</a:t>
            </a:r>
            <a:r>
              <a:rPr lang="en-US" sz="1000" dirty="0"/>
              <a:t>. </a:t>
            </a:r>
            <a:endParaRPr lang="fr-FR" sz="1000" dirty="0"/>
          </a:p>
          <a:p>
            <a:pPr marL="85725" indent="85725">
              <a:spcBef>
                <a:spcPts val="0"/>
              </a:spcBef>
            </a:pPr>
            <a:r>
              <a:rPr lang="fr-FR" sz="1000" dirty="0"/>
              <a:t>Brigitte Michel et Vincent </a:t>
            </a:r>
            <a:r>
              <a:rPr lang="fr-FR" sz="1000" dirty="0" err="1"/>
              <a:t>Chekib</a:t>
            </a:r>
            <a:r>
              <a:rPr lang="fr-FR" sz="1000" dirty="0"/>
              <a:t>. </a:t>
            </a:r>
            <a:r>
              <a:rPr lang="fr-FR" sz="1000" i="1" dirty="0"/>
              <a:t>Les pratiques de recherche documentaire, de publication et de diffusion scientifique des productions de la recherche à l'Université Paris-Sud : questionnaire à destination des chercheurs, enseignants-chercheurs et doctorants</a:t>
            </a:r>
            <a:r>
              <a:rPr lang="fr-FR" sz="1000" dirty="0"/>
              <a:t>. 11/2015. 119 p. [en ligne]. Disponible sur :  </a:t>
            </a:r>
            <a:r>
              <a:rPr lang="fr-FR" sz="1000" dirty="0">
                <a:hlinkClick r:id="rId4"/>
              </a:rPr>
              <a:t>https://hal.archives-ouvertes.fr/hal-01292693</a:t>
            </a:r>
            <a:r>
              <a:rPr lang="fr-FR" sz="1000" dirty="0"/>
              <a:t>. </a:t>
            </a:r>
          </a:p>
          <a:p>
            <a:pPr marL="85725" indent="85725">
              <a:spcBef>
                <a:spcPts val="0"/>
              </a:spcBef>
            </a:pPr>
            <a:r>
              <a:rPr lang="fr-FR" sz="1000" dirty="0" smtClean="0"/>
              <a:t>David </a:t>
            </a:r>
            <a:r>
              <a:rPr lang="fr-FR" sz="1000" dirty="0"/>
              <a:t>Nicholas et al. « </a:t>
            </a:r>
            <a:r>
              <a:rPr lang="en-US" sz="1000" dirty="0"/>
              <a:t>New ways of building, showcasing, and measuring scholarly reputation</a:t>
            </a:r>
            <a:r>
              <a:rPr lang="fr-FR" sz="1000" dirty="0"/>
              <a:t> »</a:t>
            </a:r>
            <a:r>
              <a:rPr lang="en-US" sz="1000" dirty="0"/>
              <a:t>. </a:t>
            </a:r>
            <a:r>
              <a:rPr lang="en-US" sz="1000" i="1" dirty="0"/>
              <a:t>Learned Publishing</a:t>
            </a:r>
            <a:r>
              <a:rPr lang="en-US" sz="1000" dirty="0"/>
              <a:t>, 2015. vol. 28, n° 3, </a:t>
            </a:r>
            <a:br>
              <a:rPr lang="en-US" sz="1000" dirty="0"/>
            </a:br>
            <a:r>
              <a:rPr lang="en-US" sz="1000" dirty="0"/>
              <a:t>p. 169-183. </a:t>
            </a:r>
            <a:r>
              <a:rPr lang="fr-FR" sz="1000" dirty="0"/>
              <a:t>[en ligne]. Disponible sur : </a:t>
            </a:r>
            <a:r>
              <a:rPr lang="fr-FR" sz="1000" dirty="0">
                <a:hlinkClick r:id="rId5"/>
              </a:rPr>
              <a:t>http://onlinelibrary.wiley.com/doi/10.1087/20150303/full</a:t>
            </a:r>
            <a:r>
              <a:rPr lang="fr-FR" sz="1000" dirty="0"/>
              <a:t>.</a:t>
            </a:r>
          </a:p>
          <a:p>
            <a:pPr marL="85725" indent="85725"/>
            <a:r>
              <a:rPr lang="fr-FR" sz="1000" dirty="0"/>
              <a:t>José Luis Ortega. </a:t>
            </a:r>
            <a:r>
              <a:rPr lang="fr-FR" sz="1000" i="1" dirty="0"/>
              <a:t>Social network sites for </a:t>
            </a:r>
            <a:r>
              <a:rPr lang="fr-FR" sz="1000" i="1" dirty="0" err="1"/>
              <a:t>scientists</a:t>
            </a:r>
            <a:r>
              <a:rPr lang="fr-FR" sz="1000" i="1" dirty="0"/>
              <a:t>. A quantitative </a:t>
            </a:r>
            <a:r>
              <a:rPr lang="fr-FR" sz="1000" i="1" dirty="0" err="1"/>
              <a:t>survey</a:t>
            </a:r>
            <a:r>
              <a:rPr lang="fr-FR" sz="1000" i="1" dirty="0"/>
              <a:t>. </a:t>
            </a:r>
            <a:r>
              <a:rPr lang="fr-FR" sz="1000" dirty="0"/>
              <a:t>Amsterdam ; Elsevier-Chandos </a:t>
            </a:r>
            <a:r>
              <a:rPr lang="fr-FR" sz="1000" dirty="0" err="1"/>
              <a:t>publishing</a:t>
            </a:r>
            <a:r>
              <a:rPr lang="fr-FR" sz="1000" dirty="0"/>
              <a:t>. 2016. 198 p.</a:t>
            </a:r>
          </a:p>
          <a:p>
            <a:pPr marL="85725" indent="85725"/>
            <a:r>
              <a:rPr lang="fr-FR" sz="1000" dirty="0"/>
              <a:t>Florence Piron et Pierre </a:t>
            </a:r>
            <a:r>
              <a:rPr lang="fr-FR" sz="1000" dirty="0" err="1"/>
              <a:t>Lasou</a:t>
            </a:r>
            <a:r>
              <a:rPr lang="fr-FR" sz="1000" dirty="0"/>
              <a:t>. </a:t>
            </a:r>
            <a:r>
              <a:rPr lang="fr-FR" sz="1000" i="1" dirty="0"/>
              <a:t>Pratiques de publication, dépôt institutionnel et perception du libre accès. Enquête auprès des chercheuses et chercheurs de l’Université Laval (Québec). </a:t>
            </a:r>
            <a:r>
              <a:rPr lang="fr-FR" sz="1000" dirty="0"/>
              <a:t>2014. 92 p. [en ligne]. Disponible sur :  </a:t>
            </a:r>
            <a:r>
              <a:rPr lang="fr-FR" sz="1000" dirty="0">
                <a:hlinkClick r:id="rId6"/>
              </a:rPr>
              <a:t>http://www.bibl.ulaval.ca/fichiers_site/services/libre_acces/pratiques-de-publication-libre-acces.pdf</a:t>
            </a:r>
            <a:r>
              <a:rPr lang="fr-FR" sz="1000" dirty="0"/>
              <a:t>. </a:t>
            </a:r>
            <a:endParaRPr lang="fr-FR" sz="1000" dirty="0" smtClean="0"/>
          </a:p>
          <a:p>
            <a:pPr marL="85725" indent="85725"/>
            <a:r>
              <a:rPr lang="fr-FR" sz="1000" dirty="0" smtClean="0"/>
              <a:t>Charlie </a:t>
            </a:r>
            <a:r>
              <a:rPr lang="fr-FR" sz="1000" dirty="0" err="1" smtClean="0"/>
              <a:t>Rapple</a:t>
            </a:r>
            <a:r>
              <a:rPr lang="fr-FR" sz="1000" dirty="0" smtClean="0"/>
              <a:t>. « </a:t>
            </a:r>
            <a:r>
              <a:rPr lang="en-US" sz="1000" dirty="0"/>
              <a:t>Survey shows author sharing via scholarly collaboration networks is widespread, despite strong support for copyright</a:t>
            </a:r>
            <a:r>
              <a:rPr lang="fr-FR" sz="1000" dirty="0" smtClean="0"/>
              <a:t> ». </a:t>
            </a:r>
            <a:r>
              <a:rPr lang="fr-FR" sz="1000" i="1" dirty="0" smtClean="0"/>
              <a:t>Kudos blog. </a:t>
            </a:r>
            <a:r>
              <a:rPr lang="fr-FR" sz="1000" dirty="0" smtClean="0"/>
              <a:t> 4/04/2017. [en ligne]. Disponible sur </a:t>
            </a:r>
            <a:r>
              <a:rPr lang="fr-FR" sz="1000" dirty="0"/>
              <a:t>: </a:t>
            </a:r>
            <a:r>
              <a:rPr lang="fr-FR" sz="1000" dirty="0">
                <a:hlinkClick r:id="rId7"/>
              </a:rPr>
              <a:t>https://blog.growkudos.com/2017/04/04/author-sharing-survey</a:t>
            </a:r>
            <a:r>
              <a:rPr lang="fr-FR" sz="1000" dirty="0" smtClean="0">
                <a:hlinkClick r:id="rId7"/>
              </a:rPr>
              <a:t>/</a:t>
            </a:r>
            <a:r>
              <a:rPr lang="fr-FR" sz="1000" dirty="0" smtClean="0"/>
              <a:t>. </a:t>
            </a:r>
          </a:p>
          <a:p>
            <a:pPr marL="85725" indent="85725">
              <a:spcBef>
                <a:spcPts val="0"/>
              </a:spcBef>
            </a:pPr>
            <a:r>
              <a:rPr lang="fr-FR" sz="1000" dirty="0" smtClean="0"/>
              <a:t> </a:t>
            </a:r>
            <a:r>
              <a:rPr lang="en-US" sz="1000" dirty="0" smtClean="0"/>
              <a:t>Research </a:t>
            </a:r>
            <a:r>
              <a:rPr lang="en-US" sz="1000" dirty="0"/>
              <a:t>Information Network. </a:t>
            </a:r>
            <a:r>
              <a:rPr lang="en-US" sz="1000" i="1" dirty="0"/>
              <a:t>Monitoring the Transition to Open Access. </a:t>
            </a:r>
            <a:r>
              <a:rPr lang="fr-FR" sz="1000" i="1" dirty="0"/>
              <a:t>A report for the </a:t>
            </a:r>
            <a:r>
              <a:rPr lang="fr-FR" sz="1000" i="1" dirty="0" err="1"/>
              <a:t>Universities</a:t>
            </a:r>
            <a:r>
              <a:rPr lang="fr-FR" sz="1000" i="1" dirty="0"/>
              <a:t> UK. Open Access </a:t>
            </a:r>
            <a:r>
              <a:rPr lang="fr-FR" sz="1000" i="1" dirty="0" err="1"/>
              <a:t>Co-ordination</a:t>
            </a:r>
            <a:r>
              <a:rPr lang="fr-FR" sz="1000" i="1" dirty="0"/>
              <a:t> Group</a:t>
            </a:r>
            <a:r>
              <a:rPr lang="fr-FR" sz="1000" dirty="0"/>
              <a:t>. 08/2015. 105 p. [en ligne]. Disponible sur : </a:t>
            </a:r>
            <a:r>
              <a:rPr lang="fr-FR" sz="1000" u="sng" dirty="0">
                <a:hlinkClick r:id="rId8"/>
              </a:rPr>
              <a:t>https://www.acu.ac.uk/research-information-network/monitoring-transition-to-open-access</a:t>
            </a:r>
            <a:r>
              <a:rPr lang="fr-FR" sz="1000" dirty="0"/>
              <a:t>.</a:t>
            </a:r>
          </a:p>
          <a:p>
            <a:pPr marL="85725" indent="85725"/>
            <a:r>
              <a:rPr lang="fr-FR" sz="1000" dirty="0"/>
              <a:t>Salman Samson Rogers. « How do </a:t>
            </a:r>
            <a:r>
              <a:rPr lang="fr-FR" sz="1000" dirty="0" err="1"/>
              <a:t>scientists</a:t>
            </a:r>
            <a:r>
              <a:rPr lang="fr-FR" sz="1000" dirty="0"/>
              <a:t> </a:t>
            </a:r>
            <a:r>
              <a:rPr lang="fr-FR" sz="1000" dirty="0" err="1"/>
              <a:t>share</a:t>
            </a:r>
            <a:r>
              <a:rPr lang="fr-FR" sz="1000" dirty="0"/>
              <a:t> on </a:t>
            </a:r>
            <a:r>
              <a:rPr lang="fr-FR" sz="1000" dirty="0" err="1"/>
              <a:t>academic</a:t>
            </a:r>
            <a:r>
              <a:rPr lang="fr-FR" sz="1000" dirty="0"/>
              <a:t> social networks </a:t>
            </a:r>
            <a:r>
              <a:rPr lang="fr-FR" sz="1000" dirty="0" err="1"/>
              <a:t>like</a:t>
            </a:r>
            <a:r>
              <a:rPr lang="fr-FR" sz="1000" dirty="0"/>
              <a:t> ResearchGate ? ».  </a:t>
            </a:r>
            <a:r>
              <a:rPr lang="fr-FR" sz="1000" i="1" dirty="0" err="1"/>
              <a:t>Sciencebite</a:t>
            </a:r>
            <a:r>
              <a:rPr lang="fr-FR" sz="1000" dirty="0"/>
              <a:t>. 2015, </a:t>
            </a:r>
            <a:r>
              <a:rPr lang="fr-FR" sz="1000" dirty="0">
                <a:hlinkClick r:id="rId9"/>
              </a:rPr>
              <a:t>http://blog.sciencebite.com/how-do-scientists-share-on-academic-social-networks-like-researchgate/</a:t>
            </a:r>
            <a:r>
              <a:rPr lang="fr-FR" sz="1000" dirty="0"/>
              <a:t>.</a:t>
            </a:r>
          </a:p>
          <a:p>
            <a:pPr marL="85725" indent="85725"/>
            <a:r>
              <a:rPr lang="fr-FR" sz="1000" dirty="0" smtClean="0"/>
              <a:t> Mark </a:t>
            </a:r>
            <a:r>
              <a:rPr lang="fr-FR" sz="1000" dirty="0" err="1" smtClean="0"/>
              <a:t>Staniland</a:t>
            </a:r>
            <a:r>
              <a:rPr lang="fr-FR" sz="1000" dirty="0" smtClean="0"/>
              <a:t>. « </a:t>
            </a:r>
            <a:r>
              <a:rPr lang="en-US" sz="1000" dirty="0"/>
              <a:t>How do researchers use social media and scholarly collaboration networks (SCNs)?</a:t>
            </a:r>
            <a:r>
              <a:rPr lang="fr-FR" sz="1000" dirty="0" smtClean="0"/>
              <a:t> ». </a:t>
            </a:r>
            <a:r>
              <a:rPr lang="fr-FR" sz="1000" i="1" dirty="0" smtClean="0"/>
              <a:t>Nature blog. </a:t>
            </a:r>
            <a:r>
              <a:rPr lang="fr-FR" sz="1000" dirty="0" smtClean="0"/>
              <a:t> 15/06/2017. [en ligne]. </a:t>
            </a:r>
            <a:r>
              <a:rPr lang="fr-FR" sz="1000" dirty="0"/>
              <a:t>Disponible sur : </a:t>
            </a:r>
            <a:r>
              <a:rPr lang="fr-FR" sz="1000" dirty="0">
                <a:hlinkClick r:id="rId10"/>
              </a:rPr>
              <a:t>http://</a:t>
            </a:r>
            <a:r>
              <a:rPr lang="fr-FR" sz="1000" dirty="0" smtClean="0">
                <a:hlinkClick r:id="rId10"/>
              </a:rPr>
              <a:t>blogs.nature.com/ofschemesandmemes/2017/06/15/how-do-researchers-use-social-media-and-scholarly-collaboration-networks-scns</a:t>
            </a:r>
            <a:r>
              <a:rPr lang="fr-FR" sz="1000" dirty="0" smtClean="0"/>
              <a:t>. </a:t>
            </a:r>
          </a:p>
          <a:p>
            <a:pPr marL="85725" indent="85725"/>
            <a:r>
              <a:rPr lang="fr-FR" sz="1000" dirty="0" smtClean="0"/>
              <a:t>Richard </a:t>
            </a:r>
            <a:r>
              <a:rPr lang="fr-FR" sz="1000" dirty="0"/>
              <a:t>Van </a:t>
            </a:r>
            <a:r>
              <a:rPr lang="fr-FR" sz="1000" dirty="0" err="1"/>
              <a:t>Noorden</a:t>
            </a:r>
            <a:r>
              <a:rPr lang="fr-FR" sz="1000" dirty="0"/>
              <a:t>. « Online collaboration : </a:t>
            </a:r>
            <a:r>
              <a:rPr lang="fr-FR" sz="1000" dirty="0" err="1"/>
              <a:t>Scientists</a:t>
            </a:r>
            <a:r>
              <a:rPr lang="fr-FR" sz="1000" dirty="0"/>
              <a:t> and the social network ». </a:t>
            </a:r>
            <a:r>
              <a:rPr lang="fr-FR" sz="1000" i="1" dirty="0"/>
              <a:t>Nature</a:t>
            </a:r>
            <a:r>
              <a:rPr lang="fr-FR" sz="1000" dirty="0"/>
              <a:t>. vol. 512, issue 7513, p. 126–129 (14 August 2014). [en ligne]. Disponible sur : </a:t>
            </a:r>
            <a:r>
              <a:rPr lang="fr-FR" sz="1000" dirty="0">
                <a:hlinkClick r:id="rId11"/>
              </a:rPr>
              <a:t>http://www.nature.com/news/online-collaboration-scientists-and-the-social-network-1.15711?WT.ec_id=NEWS-20140819</a:t>
            </a:r>
            <a:r>
              <a:rPr lang="fr-FR" sz="1000" dirty="0"/>
              <a:t>. </a:t>
            </a:r>
          </a:p>
          <a:p>
            <a:pPr marL="542925" indent="-366713">
              <a:spcAft>
                <a:spcPts val="300"/>
              </a:spcAft>
            </a:pPr>
            <a:r>
              <a:rPr lang="fr-FR" sz="1000" dirty="0" smtClean="0"/>
              <a:t>Stéphanie </a:t>
            </a:r>
            <a:r>
              <a:rPr lang="fr-FR" sz="1000" dirty="0" err="1"/>
              <a:t>Vignier</a:t>
            </a:r>
            <a:r>
              <a:rPr lang="fr-FR" sz="1000" dirty="0"/>
              <a:t>, Monique Joly et Christine </a:t>
            </a:r>
            <a:r>
              <a:rPr lang="fr-FR" sz="1000" dirty="0" err="1"/>
              <a:t>Okret-Manville</a:t>
            </a:r>
            <a:r>
              <a:rPr lang="fr-FR" sz="1000" dirty="0"/>
              <a:t>.  </a:t>
            </a:r>
            <a:r>
              <a:rPr lang="fr-FR" sz="1000" i="1" dirty="0"/>
              <a:t>Réseaux sociaux de la recherche et Open Access. Perception des chercheurs. Etude exploratoire</a:t>
            </a:r>
            <a:r>
              <a:rPr lang="fr-FR" sz="1000" dirty="0"/>
              <a:t>. Etude Couperin. 11/2014. 61 p. [en ligne]. Disponible sur : </a:t>
            </a:r>
            <a:r>
              <a:rPr lang="fr-FR" sz="1000" dirty="0">
                <a:hlinkClick r:id="rId12"/>
              </a:rPr>
              <a:t>http://couperin.org/images/stories/openaire/Couperin_RSDR%20et%20OA_Etude%20exploratoire_2014.pdf</a:t>
            </a:r>
            <a:r>
              <a:rPr lang="fr-FR" sz="1000" dirty="0"/>
              <a:t>.  </a:t>
            </a:r>
          </a:p>
          <a:p>
            <a:pPr marL="542925" indent="-366713">
              <a:spcAft>
                <a:spcPts val="300"/>
              </a:spcAft>
            </a:pPr>
            <a:endParaRPr lang="fr-FR" sz="900" b="1" dirty="0" smtClean="0">
              <a:solidFill>
                <a:schemeClr val="bg1">
                  <a:lumMod val="65000"/>
                </a:schemeClr>
              </a:solidFill>
            </a:endParaRPr>
          </a:p>
          <a:p>
            <a:pPr marL="542925" indent="-366713">
              <a:spcAft>
                <a:spcPts val="300"/>
              </a:spcAft>
            </a:pPr>
            <a:r>
              <a:rPr lang="fr-FR" sz="1000" b="1" dirty="0" smtClean="0">
                <a:solidFill>
                  <a:schemeClr val="bg1">
                    <a:lumMod val="65000"/>
                  </a:schemeClr>
                </a:solidFill>
              </a:rPr>
              <a:t>Quelques témoignages de chercheurs</a:t>
            </a:r>
          </a:p>
          <a:p>
            <a:pPr marL="85725" indent="85725"/>
            <a:r>
              <a:rPr lang="fr-FR" sz="900" dirty="0" smtClean="0"/>
              <a:t>Christophe </a:t>
            </a:r>
            <a:r>
              <a:rPr lang="fr-FR" sz="900" dirty="0" err="1" smtClean="0"/>
              <a:t>Benech</a:t>
            </a:r>
            <a:r>
              <a:rPr lang="fr-FR" sz="900" dirty="0" smtClean="0"/>
              <a:t>. « Chercheur 2.0 : retour d’expérience sur l’utilisation d’Academia et ResearchGate ». </a:t>
            </a:r>
            <a:r>
              <a:rPr lang="fr-FR" sz="900" i="1" dirty="0" smtClean="0"/>
              <a:t>Carrefour de l’IST</a:t>
            </a:r>
            <a:r>
              <a:rPr lang="fr-FR" sz="900" dirty="0" smtClean="0"/>
              <a:t>. Nancy, 25/11/2014. [en ligne]. Disponible sur : </a:t>
            </a:r>
            <a:r>
              <a:rPr lang="fr-FR" sz="900" dirty="0" smtClean="0">
                <a:hlinkClick r:id="rId13"/>
              </a:rPr>
              <a:t>http://webcast.in2p3.fr/videos-retour_d_experience_sur_l_utilisation_de_academia_et_researchgate</a:t>
            </a:r>
            <a:r>
              <a:rPr lang="fr-FR" sz="900" dirty="0" smtClean="0"/>
              <a:t>. </a:t>
            </a:r>
          </a:p>
          <a:p>
            <a:pPr marL="85725" indent="85725"/>
            <a:r>
              <a:rPr lang="fr-FR" sz="900" dirty="0" smtClean="0"/>
              <a:t>William </a:t>
            </a:r>
            <a:r>
              <a:rPr lang="fr-FR" sz="900" dirty="0" err="1" smtClean="0"/>
              <a:t>Berthommière</a:t>
            </a:r>
            <a:r>
              <a:rPr lang="fr-FR" sz="900" dirty="0" smtClean="0"/>
              <a:t>. « Regards croisés sur la journée : le point de vue d’un chercheur impliqué, d’un évaluateur embarrassé ! ». </a:t>
            </a:r>
            <a:r>
              <a:rPr lang="fr-FR" sz="900" i="1" dirty="0" smtClean="0"/>
              <a:t>Réseaux sociaux de chercheurs : quelle visibilité ?</a:t>
            </a:r>
            <a:r>
              <a:rPr lang="fr-FR" sz="900" dirty="0" smtClean="0"/>
              <a:t> Journée d'étude ARPIST / URFIST Bordeaux, MSHS de Poitiers, 23/09/2014. [en ligne]. Disponible sur : </a:t>
            </a:r>
            <a:r>
              <a:rPr lang="fr-FR" sz="900" dirty="0" smtClean="0">
                <a:hlinkClick r:id="rId14"/>
              </a:rPr>
              <a:t>http://uptv.univ-poitiers.fr/program/reseaux-sociaux-de-chercheursetnbsp-quelle-visibiliteetnbsp/video/4415/regards-croises-sur-la-journee-le-point-de-vue-d-un-chercheur-implique-d-un-evaluateur-embarrasse/index.html</a:t>
            </a:r>
            <a:r>
              <a:rPr lang="fr-FR" sz="900" dirty="0" smtClean="0"/>
              <a:t>.</a:t>
            </a:r>
          </a:p>
          <a:p>
            <a:pPr marL="85725" indent="85725"/>
            <a:r>
              <a:rPr lang="fr-FR" sz="900" dirty="0" smtClean="0"/>
              <a:t>Frédéric </a:t>
            </a:r>
            <a:r>
              <a:rPr lang="fr-FR" sz="900" dirty="0" err="1" smtClean="0"/>
              <a:t>Clavert</a:t>
            </a:r>
            <a:r>
              <a:rPr lang="fr-FR" sz="900" dirty="0" smtClean="0"/>
              <a:t>. « </a:t>
            </a:r>
            <a:r>
              <a:rPr lang="en-US" sz="900" dirty="0"/>
              <a:t>To #</a:t>
            </a:r>
            <a:r>
              <a:rPr lang="en-US" sz="900" dirty="0" err="1"/>
              <a:t>DeleteAcademiaEdu</a:t>
            </a:r>
            <a:r>
              <a:rPr lang="en-US" sz="900" dirty="0"/>
              <a:t> or Not To #</a:t>
            </a:r>
            <a:r>
              <a:rPr lang="en-US" sz="900" dirty="0" err="1" smtClean="0"/>
              <a:t>DeleteAcademiaEdu</a:t>
            </a:r>
            <a:r>
              <a:rPr lang="en-US" sz="900" dirty="0" smtClean="0"/>
              <a:t> ?</a:t>
            </a:r>
            <a:r>
              <a:rPr lang="fr-FR" sz="900" dirty="0" smtClean="0"/>
              <a:t> </a:t>
            </a:r>
            <a:r>
              <a:rPr lang="fr-FR" sz="900" dirty="0"/>
              <a:t> ». </a:t>
            </a:r>
            <a:r>
              <a:rPr lang="fr-FR" sz="900" i="1" dirty="0" smtClean="0"/>
              <a:t>L’histoire contemporaine à l’ère  numérique.</a:t>
            </a:r>
            <a:r>
              <a:rPr lang="fr-FR" sz="900" dirty="0" smtClean="0"/>
              <a:t> 02/02/2016. [en ligne]. </a:t>
            </a:r>
            <a:r>
              <a:rPr lang="fr-FR" sz="900" dirty="0"/>
              <a:t>Disponible sur :  </a:t>
            </a:r>
            <a:r>
              <a:rPr lang="fr-FR" sz="900" dirty="0">
                <a:hlinkClick r:id="rId15"/>
              </a:rPr>
              <a:t>http://</a:t>
            </a:r>
            <a:r>
              <a:rPr lang="fr-FR" sz="900" dirty="0" smtClean="0">
                <a:hlinkClick r:id="rId15"/>
              </a:rPr>
              <a:t>histnum.hypotheses.org/2589</a:t>
            </a:r>
            <a:r>
              <a:rPr lang="fr-FR" sz="900" dirty="0" smtClean="0"/>
              <a:t>. </a:t>
            </a:r>
          </a:p>
          <a:p>
            <a:pPr marL="85725" indent="85725"/>
            <a:r>
              <a:rPr lang="fr-FR" sz="900" dirty="0" smtClean="0"/>
              <a:t>Steve </a:t>
            </a:r>
            <a:r>
              <a:rPr lang="fr-FR" sz="900" dirty="0" err="1"/>
              <a:t>Forsythe</a:t>
            </a:r>
            <a:r>
              <a:rPr lang="fr-FR" sz="900" dirty="0"/>
              <a:t>. </a:t>
            </a:r>
            <a:r>
              <a:rPr lang="fr-FR" sz="900" i="1" dirty="0" err="1"/>
              <a:t>Raising</a:t>
            </a:r>
            <a:r>
              <a:rPr lang="fr-FR" sz="900" i="1" dirty="0"/>
              <a:t> </a:t>
            </a:r>
            <a:r>
              <a:rPr lang="fr-FR" sz="900" i="1" dirty="0" err="1"/>
              <a:t>your</a:t>
            </a:r>
            <a:r>
              <a:rPr lang="fr-FR" sz="900" i="1" dirty="0"/>
              <a:t> </a:t>
            </a:r>
            <a:r>
              <a:rPr lang="fr-FR" sz="900" i="1" dirty="0" err="1"/>
              <a:t>research</a:t>
            </a:r>
            <a:r>
              <a:rPr lang="fr-FR" sz="900" i="1" dirty="0"/>
              <a:t> profile : </a:t>
            </a:r>
            <a:r>
              <a:rPr lang="fr-FR" sz="900" i="1" dirty="0" err="1"/>
              <a:t>evidence</a:t>
            </a:r>
            <a:r>
              <a:rPr lang="fr-FR" sz="900" i="1" dirty="0"/>
              <a:t> of </a:t>
            </a:r>
            <a:r>
              <a:rPr lang="fr-FR" sz="900" i="1" dirty="0" err="1"/>
              <a:t>exposure</a:t>
            </a:r>
            <a:r>
              <a:rPr lang="fr-FR" sz="900" i="1" dirty="0"/>
              <a:t> (</a:t>
            </a:r>
            <a:r>
              <a:rPr lang="fr-FR" sz="900" i="1" dirty="0" err="1"/>
              <a:t>guest</a:t>
            </a:r>
            <a:r>
              <a:rPr lang="fr-FR" sz="900" i="1" dirty="0"/>
              <a:t> speaker)</a:t>
            </a:r>
            <a:r>
              <a:rPr lang="fr-FR" sz="900" dirty="0"/>
              <a:t>. Présentation. 16/09/2014. 56 f. [en ligne]. Disponible sur : http://fr.slideshare.net/LibraryResearchTeamNTU/raising-your-research-profile-39231913. </a:t>
            </a:r>
            <a:endParaRPr lang="fr-FR" sz="900" dirty="0" smtClean="0"/>
          </a:p>
          <a:p>
            <a:pPr marL="85725" indent="85725"/>
            <a:r>
              <a:rPr lang="fr-FR" sz="900" dirty="0" smtClean="0"/>
              <a:t>Guy </a:t>
            </a:r>
            <a:r>
              <a:rPr lang="fr-FR" sz="900" dirty="0" err="1" smtClean="0"/>
              <a:t>Geltner</a:t>
            </a:r>
            <a:r>
              <a:rPr lang="fr-FR" sz="900" dirty="0" smtClean="0"/>
              <a:t>. « </a:t>
            </a:r>
            <a:r>
              <a:rPr lang="fr-FR" sz="900" dirty="0" err="1" smtClean="0"/>
              <a:t>Upon</a:t>
            </a:r>
            <a:r>
              <a:rPr lang="fr-FR" sz="900" dirty="0" smtClean="0"/>
              <a:t> </a:t>
            </a:r>
            <a:r>
              <a:rPr lang="fr-FR" sz="900" dirty="0" err="1" smtClean="0"/>
              <a:t>leaving</a:t>
            </a:r>
            <a:r>
              <a:rPr lang="fr-FR" sz="900" dirty="0" smtClean="0"/>
              <a:t> Academia.edu ». </a:t>
            </a:r>
            <a:r>
              <a:rPr lang="fr-FR" sz="900" i="1" dirty="0" err="1" smtClean="0"/>
              <a:t>Mittelalter</a:t>
            </a:r>
            <a:r>
              <a:rPr lang="fr-FR" sz="900" i="1" dirty="0" smtClean="0"/>
              <a:t>. </a:t>
            </a:r>
            <a:r>
              <a:rPr lang="fr-FR" sz="900" dirty="0" smtClean="0"/>
              <a:t>7/12/2015. [en ligne]. </a:t>
            </a:r>
            <a:r>
              <a:rPr lang="fr-FR" sz="900" dirty="0"/>
              <a:t>Disponible sur :  </a:t>
            </a:r>
            <a:r>
              <a:rPr lang="fr-FR" sz="900" dirty="0">
                <a:hlinkClick r:id="rId16"/>
              </a:rPr>
              <a:t>http://</a:t>
            </a:r>
            <a:r>
              <a:rPr lang="fr-FR" sz="900" dirty="0" smtClean="0">
                <a:hlinkClick r:id="rId16"/>
              </a:rPr>
              <a:t>mittelalter.hypotheses.org/7123</a:t>
            </a:r>
            <a:r>
              <a:rPr lang="fr-FR" sz="900" dirty="0" smtClean="0"/>
              <a:t>. </a:t>
            </a:r>
          </a:p>
          <a:p>
            <a:pPr marL="85725" indent="85725"/>
            <a:endParaRPr lang="fr-FR" sz="900" dirty="0" smtClean="0"/>
          </a:p>
        </p:txBody>
      </p:sp>
    </p:spTree>
    <p:extLst>
      <p:ext uri="{BB962C8B-B14F-4D97-AF65-F5344CB8AC3E}">
        <p14:creationId xmlns:p14="http://schemas.microsoft.com/office/powerpoint/2010/main" val="704144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260648"/>
            <a:ext cx="8568952" cy="6480719"/>
          </a:xfrm>
        </p:spPr>
        <p:txBody>
          <a:bodyPr>
            <a:noAutofit/>
          </a:bodyPr>
          <a:lstStyle/>
          <a:p>
            <a:pPr marL="85725" indent="85725"/>
            <a:r>
              <a:rPr lang="fr-FR" sz="1000" dirty="0"/>
              <a:t>Table ronde « Enjeux et questions autour de la publication scientifique sur le web ». </a:t>
            </a:r>
            <a:r>
              <a:rPr lang="fr-FR" sz="1000" i="1" dirty="0"/>
              <a:t>Je publie sur le web : de quel(s) droit(s) ?</a:t>
            </a:r>
            <a:r>
              <a:rPr lang="fr-FR" sz="1000" dirty="0"/>
              <a:t> Matinée de formation doctorale Rennes 1 / Rennes 2 / URFIST de Rennes, Rennes, 30/01/2015. [en ligne]. Disponible sur :  </a:t>
            </a:r>
            <a:r>
              <a:rPr lang="fr-FR" sz="1000" dirty="0">
                <a:hlinkClick r:id="rId3"/>
              </a:rPr>
              <a:t>http://www.lairedu.fr/table-ronde-enjeux-et-questions-autour-de-la-publication-scientifique-sur-le-web/?t=2310</a:t>
            </a:r>
            <a:r>
              <a:rPr lang="fr-FR" sz="1000" dirty="0"/>
              <a:t>.  </a:t>
            </a:r>
          </a:p>
          <a:p>
            <a:pPr marL="85725" indent="85725"/>
            <a:r>
              <a:rPr lang="fr-FR" sz="1000" dirty="0"/>
              <a:t>Eric </a:t>
            </a:r>
            <a:r>
              <a:rPr lang="fr-FR" sz="1000" dirty="0" err="1"/>
              <a:t>Verdeil</a:t>
            </a:r>
            <a:r>
              <a:rPr lang="fr-FR" sz="1000" dirty="0"/>
              <a:t>. « Doper HAL face aux réseaux sociaux académiques ». </a:t>
            </a:r>
            <a:r>
              <a:rPr lang="fr-FR" sz="1000" i="1" dirty="0"/>
              <a:t>Rumor.</a:t>
            </a:r>
            <a:r>
              <a:rPr lang="fr-FR" sz="1000" dirty="0"/>
              <a:t> 04/02/2016. [en ligne]. Disponible sur :  </a:t>
            </a:r>
            <a:r>
              <a:rPr lang="fr-FR" sz="1000" dirty="0">
                <a:hlinkClick r:id="rId4"/>
              </a:rPr>
              <a:t>http://rumor.hypotheses.org/3890</a:t>
            </a:r>
            <a:r>
              <a:rPr lang="fr-FR" sz="1000" dirty="0"/>
              <a:t>. </a:t>
            </a:r>
          </a:p>
          <a:p>
            <a:pPr marL="180975" indent="85725"/>
            <a:endParaRPr lang="fr-FR" sz="1000" b="1" dirty="0" smtClean="0">
              <a:solidFill>
                <a:schemeClr val="bg1">
                  <a:lumMod val="65000"/>
                </a:schemeClr>
              </a:solidFill>
            </a:endParaRPr>
          </a:p>
          <a:p>
            <a:pPr marL="180975" indent="85725"/>
            <a:r>
              <a:rPr lang="fr-FR" sz="1000" b="1" dirty="0" smtClean="0">
                <a:solidFill>
                  <a:schemeClr val="bg1">
                    <a:lumMod val="65000"/>
                  </a:schemeClr>
                </a:solidFill>
              </a:rPr>
              <a:t>Place </a:t>
            </a:r>
            <a:r>
              <a:rPr lang="fr-FR" sz="1000" b="1" dirty="0" smtClean="0">
                <a:solidFill>
                  <a:schemeClr val="bg1">
                    <a:lumMod val="65000"/>
                  </a:schemeClr>
                </a:solidFill>
              </a:rPr>
              <a:t>de la formation et des bibliothèques</a:t>
            </a:r>
          </a:p>
          <a:p>
            <a:pPr marL="180975" lvl="0" indent="85725"/>
            <a:r>
              <a:rPr lang="en-US" sz="900" dirty="0"/>
              <a:t>Cécile </a:t>
            </a:r>
            <a:r>
              <a:rPr lang="en-US" sz="900" dirty="0" err="1"/>
              <a:t>Arènes</a:t>
            </a:r>
            <a:r>
              <a:rPr lang="en-US" sz="900" dirty="0"/>
              <a:t>. </a:t>
            </a:r>
            <a:r>
              <a:rPr lang="en-US" sz="900" i="1" dirty="0"/>
              <a:t>Les m</a:t>
            </a:r>
            <a:r>
              <a:rPr lang="fr-FR" sz="900" i="1" dirty="0"/>
              <a:t>odes de communication de la recherche aujourd’hui : quel rôle pour les bibliothécaires ? </a:t>
            </a:r>
            <a:r>
              <a:rPr lang="fr-FR" sz="900" dirty="0"/>
              <a:t>Mémoire, ENSSIB. 01/2015. 122 p. [en ligne]. Disponible sur : </a:t>
            </a:r>
            <a:r>
              <a:rPr lang="fr-FR" sz="900" dirty="0">
                <a:hlinkClick r:id="rId5"/>
              </a:rPr>
              <a:t>http://www.enssib.fr/bibliotheque-numerique/notices/65046-les-modes-de-communication-de-la-recherche-aujourd-hui-quel-role-pour-les-bibliothecaires</a:t>
            </a:r>
            <a:r>
              <a:rPr lang="fr-FR" sz="900" dirty="0"/>
              <a:t>. </a:t>
            </a:r>
            <a:endParaRPr lang="fr-FR" sz="900" dirty="0" smtClean="0"/>
          </a:p>
          <a:p>
            <a:pPr marL="180975" lvl="0" indent="85725"/>
            <a:r>
              <a:rPr lang="fr-FR" sz="900" dirty="0"/>
              <a:t>Aline Bouchard. </a:t>
            </a:r>
            <a:r>
              <a:rPr lang="fr-FR" sz="900" dirty="0" smtClean="0"/>
              <a:t>« « </a:t>
            </a:r>
            <a:r>
              <a:rPr lang="fr-FR" sz="900" i="1" dirty="0" smtClean="0"/>
              <a:t>Be visible or </a:t>
            </a:r>
            <a:r>
              <a:rPr lang="fr-FR" sz="900" i="1" dirty="0" err="1" smtClean="0"/>
              <a:t>vanish</a:t>
            </a:r>
            <a:r>
              <a:rPr lang="fr-FR" sz="900" dirty="0" smtClean="0"/>
              <a:t> ». Réseaux sociaux et accompagnement des chercheurs ».</a:t>
            </a:r>
            <a:r>
              <a:rPr lang="fr-FR" sz="900" i="1" dirty="0" smtClean="0"/>
              <a:t> Innovations de rupture : Quelles missions et compétences à réinventer pour les professionnels de l'IST ? CARIST 2017. </a:t>
            </a:r>
            <a:r>
              <a:rPr lang="fr-FR" sz="900" dirty="0" smtClean="0"/>
              <a:t>12 p. [en ligne]. Disponible sur </a:t>
            </a:r>
            <a:r>
              <a:rPr lang="fr-FR" sz="900" dirty="0"/>
              <a:t>: </a:t>
            </a:r>
            <a:r>
              <a:rPr lang="fr-FR" sz="900" dirty="0">
                <a:hlinkClick r:id="rId6"/>
              </a:rPr>
              <a:t>http://</a:t>
            </a:r>
            <a:r>
              <a:rPr lang="fr-FR" sz="900" dirty="0" smtClean="0">
                <a:hlinkClick r:id="rId6"/>
              </a:rPr>
              <a:t>urfist.enc-sorbonne.fr/sites/default/files/ab/Bouchard_CARIST_21032017.pdf</a:t>
            </a:r>
            <a:r>
              <a:rPr lang="fr-FR" sz="900" dirty="0" smtClean="0"/>
              <a:t>. </a:t>
            </a:r>
          </a:p>
          <a:p>
            <a:pPr marL="180975" lvl="0" indent="85725"/>
            <a:r>
              <a:rPr lang="fr-FR" sz="900" dirty="0" err="1" smtClean="0"/>
              <a:t>Stephanie</a:t>
            </a:r>
            <a:r>
              <a:rPr lang="fr-FR" sz="900" dirty="0" smtClean="0"/>
              <a:t> </a:t>
            </a:r>
            <a:r>
              <a:rPr lang="fr-FR" sz="900" dirty="0"/>
              <a:t>B. </a:t>
            </a:r>
            <a:r>
              <a:rPr lang="fr-FR" sz="900" dirty="0" err="1" smtClean="0"/>
              <a:t>Linek</a:t>
            </a:r>
            <a:r>
              <a:rPr lang="fr-FR" sz="900" dirty="0"/>
              <a:t> </a:t>
            </a:r>
            <a:r>
              <a:rPr lang="fr-FR" sz="900" dirty="0" smtClean="0"/>
              <a:t>et </a:t>
            </a:r>
            <a:r>
              <a:rPr lang="fr-FR" sz="900" dirty="0" err="1" smtClean="0"/>
              <a:t>Josefine</a:t>
            </a:r>
            <a:r>
              <a:rPr lang="fr-FR" sz="900" dirty="0" smtClean="0"/>
              <a:t> </a:t>
            </a:r>
            <a:r>
              <a:rPr lang="fr-FR" sz="900" dirty="0" err="1" smtClean="0"/>
              <a:t>Bäßler</a:t>
            </a:r>
            <a:r>
              <a:rPr lang="fr-FR" sz="900" dirty="0" smtClean="0"/>
              <a:t>. « The </a:t>
            </a:r>
            <a:r>
              <a:rPr lang="fr-FR" sz="900" dirty="0" err="1" smtClean="0"/>
              <a:t>role</a:t>
            </a:r>
            <a:r>
              <a:rPr lang="fr-FR" sz="900" dirty="0" smtClean="0"/>
              <a:t> of </a:t>
            </a:r>
            <a:r>
              <a:rPr lang="fr-FR" sz="900" dirty="0" err="1" smtClean="0"/>
              <a:t>libraries</a:t>
            </a:r>
            <a:r>
              <a:rPr lang="fr-FR" sz="900" dirty="0" smtClean="0"/>
              <a:t> in science 2.0: focus on </a:t>
            </a:r>
            <a:r>
              <a:rPr lang="fr-FR" sz="900" dirty="0" err="1" smtClean="0"/>
              <a:t>economics</a:t>
            </a:r>
            <a:r>
              <a:rPr lang="fr-FR" sz="900" dirty="0" smtClean="0"/>
              <a:t> ». </a:t>
            </a:r>
            <a:r>
              <a:rPr lang="fr-FR" sz="900" i="1" dirty="0" smtClean="0"/>
              <a:t>D-Lib magazine</a:t>
            </a:r>
            <a:r>
              <a:rPr lang="fr-FR" sz="900" dirty="0" smtClean="0"/>
              <a:t>. 07-08/2015. vol. 21, n°7/8. [en ligne]. </a:t>
            </a:r>
            <a:r>
              <a:rPr lang="fr-FR" sz="900" dirty="0"/>
              <a:t>Disponible sur : </a:t>
            </a:r>
            <a:r>
              <a:rPr lang="fr-FR" sz="900" dirty="0">
                <a:hlinkClick r:id="rId7"/>
              </a:rPr>
              <a:t>http://</a:t>
            </a:r>
            <a:r>
              <a:rPr lang="fr-FR" sz="900" dirty="0" smtClean="0">
                <a:hlinkClick r:id="rId7"/>
              </a:rPr>
              <a:t>www.dlib.org/dlib/july15/linek/07linek.html</a:t>
            </a:r>
            <a:r>
              <a:rPr lang="fr-FR" sz="900" dirty="0" smtClean="0"/>
              <a:t>. </a:t>
            </a:r>
          </a:p>
          <a:p>
            <a:pPr marL="180975" lvl="0" indent="85725"/>
            <a:r>
              <a:rPr lang="fr-FR" sz="900" dirty="0" err="1"/>
              <a:t>Judit</a:t>
            </a:r>
            <a:r>
              <a:rPr lang="fr-FR" sz="900" dirty="0"/>
              <a:t> Ward, William </a:t>
            </a:r>
            <a:r>
              <a:rPr lang="fr-FR" sz="900" dirty="0" err="1"/>
              <a:t>Bejerano</a:t>
            </a:r>
            <a:r>
              <a:rPr lang="fr-FR" sz="900" dirty="0"/>
              <a:t> et </a:t>
            </a:r>
            <a:r>
              <a:rPr lang="fr-FR" sz="900" dirty="0" err="1"/>
              <a:t>Anikó</a:t>
            </a:r>
            <a:r>
              <a:rPr lang="fr-FR" sz="900" dirty="0"/>
              <a:t> </a:t>
            </a:r>
            <a:r>
              <a:rPr lang="fr-FR" sz="900" dirty="0" err="1"/>
              <a:t>Dudás</a:t>
            </a:r>
            <a:r>
              <a:rPr lang="fr-FR" sz="900" dirty="0"/>
              <a:t>. « </a:t>
            </a:r>
            <a:r>
              <a:rPr lang="en-US" sz="900" dirty="0"/>
              <a:t>Scholarly social media profiles and libraries : a review</a:t>
            </a:r>
            <a:r>
              <a:rPr lang="fr-FR" sz="900" dirty="0"/>
              <a:t> ». </a:t>
            </a:r>
            <a:r>
              <a:rPr lang="fr-FR" sz="900" i="1" dirty="0"/>
              <a:t>Liber </a:t>
            </a:r>
            <a:r>
              <a:rPr lang="fr-FR" sz="900" i="1" dirty="0" err="1"/>
              <a:t>quaterly</a:t>
            </a:r>
            <a:r>
              <a:rPr lang="fr-FR" sz="900" dirty="0"/>
              <a:t>. 2015, vol. 24, n°4. p. 174-204. </a:t>
            </a:r>
            <a:r>
              <a:rPr lang="fr-FR" sz="900" dirty="0" smtClean="0"/>
              <a:t>[en ligne]. Disponible sur :  </a:t>
            </a:r>
            <a:r>
              <a:rPr lang="fr-FR" sz="900" dirty="0" smtClean="0">
                <a:hlinkClick r:id="rId8"/>
              </a:rPr>
              <a:t>http://liber.library.uu.nl/index.php/lq/article/view/9958/10504</a:t>
            </a:r>
            <a:r>
              <a:rPr lang="fr-FR" sz="900" dirty="0" smtClean="0"/>
              <a:t>. </a:t>
            </a:r>
          </a:p>
          <a:p>
            <a:pPr marL="180975" indent="85725"/>
            <a:endParaRPr lang="fr-FR" sz="900" dirty="0"/>
          </a:p>
          <a:p>
            <a:pPr marL="180975" lvl="0" indent="85725"/>
            <a:r>
              <a:rPr lang="fr-FR" sz="1000" b="1" dirty="0" smtClean="0">
                <a:solidFill>
                  <a:schemeClr val="bg1">
                    <a:lumMod val="65000"/>
                  </a:schemeClr>
                </a:solidFill>
              </a:rPr>
              <a:t>Préconisations </a:t>
            </a:r>
            <a:r>
              <a:rPr lang="fr-FR" sz="1000" b="1" dirty="0">
                <a:solidFill>
                  <a:schemeClr val="bg1">
                    <a:lumMod val="65000"/>
                  </a:schemeClr>
                </a:solidFill>
              </a:rPr>
              <a:t>institutionnelles</a:t>
            </a:r>
          </a:p>
          <a:p>
            <a:pPr marL="180975" lvl="0" indent="85725"/>
            <a:r>
              <a:rPr lang="fr-FR" sz="900" dirty="0"/>
              <a:t>Pascal </a:t>
            </a:r>
            <a:r>
              <a:rPr lang="fr-FR" sz="900" dirty="0" smtClean="0"/>
              <a:t>Aventurier et </a:t>
            </a:r>
            <a:r>
              <a:rPr lang="fr-FR" sz="900" dirty="0"/>
              <a:t>Dominique L’</a:t>
            </a:r>
            <a:r>
              <a:rPr lang="fr-FR" sz="900" dirty="0" err="1"/>
              <a:t>Hostis</a:t>
            </a:r>
            <a:r>
              <a:rPr lang="fr-FR" sz="900" dirty="0"/>
              <a:t>. </a:t>
            </a:r>
            <a:r>
              <a:rPr lang="fr-FR" sz="900" i="1" dirty="0"/>
              <a:t>ResearchGate et Academia : usages, limites et recommandations INRA</a:t>
            </a:r>
            <a:r>
              <a:rPr lang="fr-FR" sz="900" dirty="0"/>
              <a:t>. 6 p. [en ligne]. Disponible sur : </a:t>
            </a:r>
            <a:r>
              <a:rPr lang="fr-FR" sz="900" dirty="0">
                <a:hlinkClick r:id="rId9"/>
              </a:rPr>
              <a:t>http://prodinra.inra.fr/?locale=fr#!</a:t>
            </a:r>
            <a:r>
              <a:rPr lang="fr-FR" sz="900" dirty="0" smtClean="0">
                <a:hlinkClick r:id="rId9"/>
              </a:rPr>
              <a:t>ConsultNotice:372739</a:t>
            </a:r>
            <a:r>
              <a:rPr lang="fr-FR" sz="900" dirty="0" smtClean="0"/>
              <a:t>.</a:t>
            </a:r>
          </a:p>
          <a:p>
            <a:pPr marL="180975" lvl="0" indent="85725"/>
            <a:r>
              <a:rPr lang="fr-FR" sz="900" dirty="0" smtClean="0"/>
              <a:t>Odile </a:t>
            </a:r>
            <a:r>
              <a:rPr lang="fr-FR" sz="900" dirty="0" err="1"/>
              <a:t>Contat</a:t>
            </a:r>
            <a:r>
              <a:rPr lang="fr-FR" sz="900" dirty="0"/>
              <a:t>. « HAL-SHS - Archive ouverte en Sciences de l’Homme et de la Société. Réseaux sociaux et archives ouvertes : HAL versus Academia.edu ou ResearchGate ». </a:t>
            </a:r>
            <a:r>
              <a:rPr lang="fr-FR" sz="900" i="1" dirty="0"/>
              <a:t>CNRS. Institut des sciences humaines et sociales</a:t>
            </a:r>
            <a:r>
              <a:rPr lang="fr-FR" sz="900" dirty="0"/>
              <a:t>. 2014. [en ligne]. Disponible sur : </a:t>
            </a:r>
            <a:r>
              <a:rPr lang="fr-FR" sz="900" dirty="0">
                <a:hlinkClick r:id="rId10"/>
              </a:rPr>
              <a:t>http://www.cnrs.fr/inshs/recherche/ist/HAL-SHS/reseaux-sociaux.htm</a:t>
            </a:r>
            <a:r>
              <a:rPr lang="fr-FR" sz="900" dirty="0" smtClean="0"/>
              <a:t>. </a:t>
            </a:r>
            <a:endParaRPr lang="fr-FR" sz="900" dirty="0"/>
          </a:p>
          <a:p>
            <a:pPr marL="180975" lvl="0" indent="85725"/>
            <a:r>
              <a:rPr lang="fr-FR" sz="900" dirty="0"/>
              <a:t>Isabelle Rey. « Academia.edu et HAL : préconisation ». </a:t>
            </a:r>
            <a:r>
              <a:rPr lang="fr-FR" sz="900" i="1" dirty="0" err="1"/>
              <a:t>Fabrica</a:t>
            </a:r>
            <a:r>
              <a:rPr lang="fr-FR" sz="900" i="1" dirty="0"/>
              <a:t> INRIA</a:t>
            </a:r>
            <a:r>
              <a:rPr lang="fr-FR" sz="900" dirty="0"/>
              <a:t>. 20/02/2014. [en ligne]. Disponible sur : </a:t>
            </a:r>
            <a:r>
              <a:rPr lang="fr-FR" sz="900" dirty="0">
                <a:hlinkClick r:id="rId11"/>
              </a:rPr>
              <a:t>https://fabrica.inria.fr/academia-edu-et-hal-preconisation</a:t>
            </a:r>
            <a:r>
              <a:rPr lang="fr-FR" sz="900" dirty="0" smtClean="0">
                <a:hlinkClick r:id="rId11"/>
              </a:rPr>
              <a:t>/</a:t>
            </a:r>
            <a:r>
              <a:rPr lang="fr-FR" sz="900" dirty="0" smtClean="0"/>
              <a:t>. </a:t>
            </a:r>
            <a:endParaRPr lang="fr-FR" sz="900" dirty="0"/>
          </a:p>
          <a:p>
            <a:pPr marL="180975" lvl="0" indent="85725"/>
            <a:r>
              <a:rPr lang="fr-FR" sz="900" dirty="0"/>
              <a:t>Triangle UMR 5206. « HAL et Academia ». </a:t>
            </a:r>
            <a:r>
              <a:rPr lang="fr-FR" sz="900" i="1" dirty="0"/>
              <a:t>Site du laboratoire</a:t>
            </a:r>
            <a:r>
              <a:rPr lang="fr-FR" sz="900" dirty="0"/>
              <a:t>. 2013-. [en ligne]. Disponible sur : </a:t>
            </a:r>
            <a:r>
              <a:rPr lang="fr-FR" sz="900" dirty="0">
                <a:hlinkClick r:id="rId12"/>
              </a:rPr>
              <a:t>http://triangle.ens-lyon.fr/spip.php?article3867</a:t>
            </a:r>
            <a:r>
              <a:rPr lang="fr-FR" sz="900" dirty="0" smtClean="0"/>
              <a:t>.  </a:t>
            </a:r>
            <a:endParaRPr lang="fr-FR" sz="900" dirty="0"/>
          </a:p>
          <a:p>
            <a:pPr marL="180975" lvl="0" indent="85725"/>
            <a:endParaRPr lang="fr-FR" sz="900" dirty="0"/>
          </a:p>
        </p:txBody>
      </p:sp>
    </p:spTree>
    <p:extLst>
      <p:ext uri="{BB962C8B-B14F-4D97-AF65-F5344CB8AC3E}">
        <p14:creationId xmlns:p14="http://schemas.microsoft.com/office/powerpoint/2010/main" val="3546566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Personnalisé 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21766</TotalTime>
  <Words>5560</Words>
  <Application>Microsoft Office PowerPoint</Application>
  <PresentationFormat>Affichage à l'écran (4:3)</PresentationFormat>
  <Paragraphs>1153</Paragraphs>
  <Slides>93</Slides>
  <Notes>93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93</vt:i4>
      </vt:variant>
    </vt:vector>
  </HeadingPairs>
  <TitlesOfParts>
    <vt:vector size="103" baseType="lpstr">
      <vt:lpstr>Batang</vt:lpstr>
      <vt:lpstr>Arial</vt:lpstr>
      <vt:lpstr>Calibri</vt:lpstr>
      <vt:lpstr>Century Schoolbook</vt:lpstr>
      <vt:lpstr>Playbill</vt:lpstr>
      <vt:lpstr>Times New Roman</vt:lpstr>
      <vt:lpstr>Trebuchet MS</vt:lpstr>
      <vt:lpstr>Tw Cen MT</vt:lpstr>
      <vt:lpstr>Wingdings</vt:lpstr>
      <vt:lpstr>Thème Office</vt:lpstr>
      <vt:lpstr>Academia, ResearchGate...  atouts et enjeux des réseaux sociaux académiques     A. Bouchard, 11/2017</vt:lpstr>
      <vt:lpstr>Présentation PowerPoint</vt:lpstr>
      <vt:lpstr>PLAN</vt:lpstr>
      <vt:lpstr>PLAN</vt:lpstr>
      <vt:lpstr>Présentation PowerPoint</vt:lpstr>
      <vt:lpstr>Présentation PowerPoint</vt:lpstr>
      <vt:lpstr>Présentation PowerPoint</vt:lpstr>
      <vt:lpstr>Présentation PowerPoint</vt:lpstr>
      <vt:lpstr>Réseaux sociaux ?</vt:lpstr>
      <vt:lpstr>État des lieux  - monde académique, France</vt:lpstr>
      <vt:lpstr>État des lieux  - monde académique, France</vt:lpstr>
      <vt:lpstr>État des lieux  - monde académique, France</vt:lpstr>
      <vt:lpstr>État des lieux  - monde académique</vt:lpstr>
      <vt:lpstr>PLAN</vt:lpstr>
      <vt:lpstr>Réseaux sociaux professionnels</vt:lpstr>
      <vt:lpstr>Réseaux sociaux académiques</vt:lpstr>
      <vt:lpstr>Présentation PowerPoint</vt:lpstr>
      <vt:lpstr>Réseaux sociaux académiques</vt:lpstr>
      <vt:lpstr>Présentation PowerPoint</vt:lpstr>
      <vt:lpstr>Présentation PowerPoint</vt:lpstr>
      <vt:lpstr>Présentation PowerPoint</vt:lpstr>
      <vt:lpstr>Réseaux sociaux académiques - usages</vt:lpstr>
      <vt:lpstr>Réseaux sociaux académiques - usages [2014]</vt:lpstr>
      <vt:lpstr>Réseaux sociaux académiques - usages</vt:lpstr>
      <vt:lpstr>Présentation PowerPoint</vt:lpstr>
      <vt:lpstr>PLAN</vt:lpstr>
      <vt:lpstr>Présentation PowerPoint</vt:lpstr>
      <vt:lpstr>Être visible  -  pourquoi</vt:lpstr>
      <vt:lpstr>Être visible -  pourquoi</vt:lpstr>
      <vt:lpstr>Être visible  - comment</vt:lpstr>
      <vt:lpstr>Points d’attention -  référencement</vt:lpstr>
      <vt:lpstr>Points d’attention -  rationalisation</vt:lpstr>
      <vt:lpstr>Points d’attention -  expression personnelle</vt:lpstr>
      <vt:lpstr>PLAN</vt:lpstr>
      <vt:lpstr>Des usages en évolution</vt:lpstr>
      <vt:lpstr>De nouvelles opportunités ? - accès à l’information</vt:lpstr>
      <vt:lpstr>De nouvelles opportunités ? - accès à l’information</vt:lpstr>
      <vt:lpstr>De nouvelles opportunités ? - projets</vt:lpstr>
      <vt:lpstr>De nouvelles opportunités ? - reviews</vt:lpstr>
      <vt:lpstr>De nouvelles opportunités ? - dépôt</vt:lpstr>
      <vt:lpstr>De nouvelles opportunités ? - dépôt</vt:lpstr>
      <vt:lpstr>De nouvelles opportunités ? - dépôt</vt:lpstr>
      <vt:lpstr>Et de nouveaux risques ? - droit sur les données</vt:lpstr>
      <vt:lpstr>Et de nouveaux risques ? - droit des publications</vt:lpstr>
      <vt:lpstr>Et de nouveaux risques ? - droit des publications</vt:lpstr>
      <vt:lpstr>Et de nouveaux risques ? - droit des publications</vt:lpstr>
      <vt:lpstr>Et de nouveaux risques ? - droit des publications</vt:lpstr>
      <vt:lpstr>Et de nouveaux risques ? - réseaux et éditeurs</vt:lpstr>
      <vt:lpstr>Et de nouveaux risques ? - réseaux et éditeurs</vt:lpstr>
      <vt:lpstr>De nouvelles opportunités ? - métries et impact</vt:lpstr>
      <vt:lpstr>Et de nouveaux risques ? - métries et impact</vt:lpstr>
      <vt:lpstr>Et de nouveaux risques ? - métries et impact</vt:lpstr>
      <vt:lpstr>Et de nouveaux risques ? - métries et impact</vt:lpstr>
      <vt:lpstr>Et de nouveaux risques ? - métries et impact</vt:lpstr>
      <vt:lpstr>Présentation PowerPoint</vt:lpstr>
      <vt:lpstr>Présentation PowerPoint</vt:lpstr>
      <vt:lpstr>PLAN</vt:lpstr>
      <vt:lpstr>Présentation PowerPoint</vt:lpstr>
      <vt:lpstr>Enjeux pour les chercheurs</vt:lpstr>
      <vt:lpstr>Enjeux pour les chercheurs - infobésité</vt:lpstr>
      <vt:lpstr>Enjeux pour les chercheurs - captation des données personnelles</vt:lpstr>
      <vt:lpstr>Enjeux pour les chercheurs - captation des données personnelles</vt:lpstr>
      <vt:lpstr>Enjeux pour les chercheurs - captation des données personnelles</vt:lpstr>
      <vt:lpstr>Des services for profit</vt:lpstr>
      <vt:lpstr>Enjeux pour la science - une gratuité à quel prix ?</vt:lpstr>
      <vt:lpstr>Enjeux pour la science - des métadonnées descriptives peu contrôlées</vt:lpstr>
      <vt:lpstr>Enjeux pour la science - des métadonnées bibliographiques insuffisantes</vt:lpstr>
      <vt:lpstr>Enjeux pour la science - absence d’interopérabilité</vt:lpstr>
      <vt:lpstr>Enjeux pour la science - des outils non scientifiques</vt:lpstr>
      <vt:lpstr>Enjeux pour la science - pérennité des services</vt:lpstr>
      <vt:lpstr>Enjeux pour la science - réseaux et open access</vt:lpstr>
      <vt:lpstr>Enjeux pour la science - préconisation d’organismes de recherche</vt:lpstr>
      <vt:lpstr>Enjeux pour les institutions - des profils institutionnels non validés</vt:lpstr>
      <vt:lpstr>Enjeux pour les institutions - profiter de cette visibilité ?</vt:lpstr>
      <vt:lpstr>Enjeux pour les institutions - profiter de cette visibilité ?</vt:lpstr>
      <vt:lpstr>Enjeux pour les institutions - accompagnement des chercheurs</vt:lpstr>
      <vt:lpstr>Enjeux pour les institutions - accompagnement des chercheurs</vt:lpstr>
      <vt:lpstr>Présentation PowerPoint</vt:lpstr>
      <vt:lpstr>Présentation PowerPoint</vt:lpstr>
      <vt:lpstr>#DeleteAcademiaEdu ?</vt:lpstr>
      <vt:lpstr>De la diffusion à la visibilité</vt:lpstr>
      <vt:lpstr>Définir une stratégie de présence (en ligne)</vt:lpstr>
      <vt:lpstr>Définir une stratégie de présence (en ligne)</vt:lpstr>
      <vt:lpstr>Utiliser des outils institutionnels et/ou pérennes</vt:lpstr>
      <vt:lpstr>Utiliser des outils institutionnels et/ou pérennes</vt:lpstr>
      <vt:lpstr>Annexes</vt:lpstr>
      <vt:lpstr>Annexes</vt:lpstr>
      <vt:lpstr>Annexes</vt:lpstr>
      <vt:lpstr>Annexes</vt:lpstr>
      <vt:lpstr>Pistes bibliographiques</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suricate</dc:creator>
  <cp:lastModifiedBy>gobelin</cp:lastModifiedBy>
  <cp:revision>1667</cp:revision>
  <cp:lastPrinted>2014-12-05T08:07:04Z</cp:lastPrinted>
  <dcterms:created xsi:type="dcterms:W3CDTF">2014-04-25T07:39:42Z</dcterms:created>
  <dcterms:modified xsi:type="dcterms:W3CDTF">2017-11-08T15:18:20Z</dcterms:modified>
</cp:coreProperties>
</file>