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13"/>
  </p:notesMasterIdLst>
  <p:handoutMasterIdLst>
    <p:handoutMasterId r:id="rId114"/>
  </p:handoutMasterIdLst>
  <p:sldIdLst>
    <p:sldId id="377" r:id="rId2"/>
    <p:sldId id="291" r:id="rId3"/>
    <p:sldId id="293" r:id="rId4"/>
    <p:sldId id="292" r:id="rId5"/>
    <p:sldId id="294" r:id="rId6"/>
    <p:sldId id="262" r:id="rId7"/>
    <p:sldId id="298" r:id="rId8"/>
    <p:sldId id="299" r:id="rId9"/>
    <p:sldId id="300" r:id="rId10"/>
    <p:sldId id="302" r:id="rId11"/>
    <p:sldId id="301" r:id="rId12"/>
    <p:sldId id="415" r:id="rId13"/>
    <p:sldId id="258" r:id="rId14"/>
    <p:sldId id="303" r:id="rId15"/>
    <p:sldId id="407" r:id="rId16"/>
    <p:sldId id="304" r:id="rId17"/>
    <p:sldId id="306" r:id="rId18"/>
    <p:sldId id="307" r:id="rId19"/>
    <p:sldId id="305" r:id="rId20"/>
    <p:sldId id="316" r:id="rId21"/>
    <p:sldId id="309" r:id="rId22"/>
    <p:sldId id="308" r:id="rId23"/>
    <p:sldId id="311" r:id="rId24"/>
    <p:sldId id="310" r:id="rId25"/>
    <p:sldId id="317" r:id="rId26"/>
    <p:sldId id="261" r:id="rId27"/>
    <p:sldId id="318" r:id="rId28"/>
    <p:sldId id="368" r:id="rId29"/>
    <p:sldId id="399" r:id="rId30"/>
    <p:sldId id="290" r:id="rId31"/>
    <p:sldId id="319" r:id="rId32"/>
    <p:sldId id="324" r:id="rId33"/>
    <p:sldId id="412" r:id="rId34"/>
    <p:sldId id="401" r:id="rId35"/>
    <p:sldId id="295" r:id="rId36"/>
    <p:sldId id="326" r:id="rId37"/>
    <p:sldId id="414" r:id="rId38"/>
    <p:sldId id="328" r:id="rId39"/>
    <p:sldId id="327" r:id="rId40"/>
    <p:sldId id="402" r:id="rId41"/>
    <p:sldId id="296" r:id="rId42"/>
    <p:sldId id="330" r:id="rId43"/>
    <p:sldId id="329" r:id="rId44"/>
    <p:sldId id="320" r:id="rId45"/>
    <p:sldId id="321" r:id="rId46"/>
    <p:sldId id="413" r:id="rId47"/>
    <p:sldId id="403" r:id="rId48"/>
    <p:sldId id="297" r:id="rId49"/>
    <p:sldId id="331" r:id="rId50"/>
    <p:sldId id="266" r:id="rId51"/>
    <p:sldId id="273" r:id="rId52"/>
    <p:sldId id="335" r:id="rId53"/>
    <p:sldId id="339" r:id="rId54"/>
    <p:sldId id="342" r:id="rId55"/>
    <p:sldId id="343" r:id="rId56"/>
    <p:sldId id="325" r:id="rId57"/>
    <p:sldId id="336" r:id="rId58"/>
    <p:sldId id="338" r:id="rId59"/>
    <p:sldId id="278" r:id="rId60"/>
    <p:sldId id="333" r:id="rId61"/>
    <p:sldId id="344" r:id="rId62"/>
    <p:sldId id="345" r:id="rId63"/>
    <p:sldId id="346" r:id="rId64"/>
    <p:sldId id="347" r:id="rId65"/>
    <p:sldId id="383" r:id="rId66"/>
    <p:sldId id="363" r:id="rId67"/>
    <p:sldId id="340" r:id="rId68"/>
    <p:sldId id="352" r:id="rId69"/>
    <p:sldId id="353" r:id="rId70"/>
    <p:sldId id="280" r:id="rId71"/>
    <p:sldId id="410" r:id="rId72"/>
    <p:sldId id="354" r:id="rId73"/>
    <p:sldId id="355" r:id="rId74"/>
    <p:sldId id="356" r:id="rId75"/>
    <p:sldId id="398" r:id="rId76"/>
    <p:sldId id="366" r:id="rId77"/>
    <p:sldId id="404" r:id="rId78"/>
    <p:sldId id="405" r:id="rId79"/>
    <p:sldId id="370" r:id="rId80"/>
    <p:sldId id="367" r:id="rId81"/>
    <p:sldId id="279" r:id="rId82"/>
    <p:sldId id="357" r:id="rId83"/>
    <p:sldId id="349" r:id="rId84"/>
    <p:sldId id="265" r:id="rId85"/>
    <p:sldId id="378" r:id="rId86"/>
    <p:sldId id="371" r:id="rId87"/>
    <p:sldId id="395" r:id="rId88"/>
    <p:sldId id="382" r:id="rId89"/>
    <p:sldId id="379" r:id="rId90"/>
    <p:sldId id="372" r:id="rId91"/>
    <p:sldId id="380" r:id="rId92"/>
    <p:sldId id="384" r:id="rId93"/>
    <p:sldId id="400" r:id="rId94"/>
    <p:sldId id="374" r:id="rId95"/>
    <p:sldId id="385" r:id="rId96"/>
    <p:sldId id="387" r:id="rId97"/>
    <p:sldId id="394" r:id="rId98"/>
    <p:sldId id="396" r:id="rId99"/>
    <p:sldId id="388" r:id="rId100"/>
    <p:sldId id="386" r:id="rId101"/>
    <p:sldId id="393" r:id="rId102"/>
    <p:sldId id="406" r:id="rId103"/>
    <p:sldId id="390" r:id="rId104"/>
    <p:sldId id="391" r:id="rId105"/>
    <p:sldId id="314" r:id="rId106"/>
    <p:sldId id="315" r:id="rId107"/>
    <p:sldId id="408" r:id="rId108"/>
    <p:sldId id="411" r:id="rId109"/>
    <p:sldId id="270" r:id="rId110"/>
    <p:sldId id="263" r:id="rId111"/>
    <p:sldId id="269" r:id="rId112"/>
  </p:sldIdLst>
  <p:sldSz cx="9144000" cy="6858000" type="screen4x3"/>
  <p:notesSz cx="6797675" cy="98742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110"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55F51"/>
    <a:srgbClr val="99CB38"/>
    <a:srgbClr val="E9F4D4"/>
    <a:srgbClr val="CEE6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23" autoAdjust="0"/>
    <p:restoredTop sz="36774" autoAdjust="0"/>
  </p:normalViewPr>
  <p:slideViewPr>
    <p:cSldViewPr snapToGrid="0" showGuides="1">
      <p:cViewPr varScale="1">
        <p:scale>
          <a:sx n="34" d="100"/>
          <a:sy n="34" d="100"/>
        </p:scale>
        <p:origin x="282" y="54"/>
      </p:cViewPr>
      <p:guideLst>
        <p:guide orient="horz" pos="2137"/>
        <p:guide pos="2880"/>
      </p:guideLst>
    </p:cSldViewPr>
  </p:slideViewPr>
  <p:notesTextViewPr>
    <p:cViewPr>
      <p:scale>
        <a:sx n="100" d="100"/>
        <a:sy n="100" d="100"/>
      </p:scale>
      <p:origin x="0" y="0"/>
    </p:cViewPr>
  </p:notesTextViewPr>
  <p:notesViewPr>
    <p:cSldViewPr snapToGrid="0" showGuides="1">
      <p:cViewPr varScale="1">
        <p:scale>
          <a:sx n="77" d="100"/>
          <a:sy n="77" d="100"/>
        </p:scale>
        <p:origin x="4002" y="114"/>
      </p:cViewPr>
      <p:guideLst>
        <p:guide orient="horz" pos="3110"/>
        <p:guide pos="214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notesMaster" Target="notesMasters/notesMaster1.xml"/><Relationship Id="rId11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59A569-5A85-41FF-B909-86827387B6B0}"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fr-FR"/>
        </a:p>
      </dgm:t>
    </dgm:pt>
    <dgm:pt modelId="{96DAE74E-F85A-4988-AA64-0F3EBA58C4F2}">
      <dgm:prSet phldrT="[Texte]"/>
      <dgm:spPr>
        <a:ln>
          <a:noFill/>
        </a:ln>
      </dgm:spPr>
      <dgm:t>
        <a:bodyPr/>
        <a:lstStyle/>
        <a:p>
          <a:r>
            <a:rPr lang="fr-FR" dirty="0" smtClean="0"/>
            <a:t>?</a:t>
          </a:r>
          <a:endParaRPr lang="fr-FR" dirty="0"/>
        </a:p>
      </dgm:t>
    </dgm:pt>
    <dgm:pt modelId="{C6E083F5-8760-46E2-88A4-838E6F51F006}" type="parTrans" cxnId="{95AB808A-E435-4908-AA8B-C71795D6635F}">
      <dgm:prSet/>
      <dgm:spPr/>
      <dgm:t>
        <a:bodyPr/>
        <a:lstStyle/>
        <a:p>
          <a:endParaRPr lang="fr-FR"/>
        </a:p>
      </dgm:t>
    </dgm:pt>
    <dgm:pt modelId="{0E83A048-ED8F-4116-9B52-3E292EB2B55F}" type="sibTrans" cxnId="{95AB808A-E435-4908-AA8B-C71795D6635F}">
      <dgm:prSet/>
      <dgm:spPr/>
      <dgm:t>
        <a:bodyPr/>
        <a:lstStyle/>
        <a:p>
          <a:endParaRPr lang="fr-FR"/>
        </a:p>
      </dgm:t>
    </dgm:pt>
    <dgm:pt modelId="{A79EED1B-65BF-4758-8341-54A2EE63C16C}">
      <dgm:prSet phldrT="[Texte]"/>
      <dgm:spPr>
        <a:ln>
          <a:noFill/>
        </a:ln>
      </dgm:spPr>
      <dgm:t>
        <a:bodyPr/>
        <a:lstStyle/>
        <a:p>
          <a:r>
            <a:rPr lang="fr-FR" dirty="0" smtClean="0"/>
            <a:t>Personne</a:t>
          </a:r>
          <a:endParaRPr lang="fr-FR" dirty="0"/>
        </a:p>
      </dgm:t>
    </dgm:pt>
    <dgm:pt modelId="{A9AE28DD-3BD2-472B-83C6-B4AEC9831DF7}" type="parTrans" cxnId="{B960D555-6BFC-4A67-9D4F-D59812C25568}">
      <dgm:prSet/>
      <dgm:spPr/>
      <dgm:t>
        <a:bodyPr/>
        <a:lstStyle/>
        <a:p>
          <a:endParaRPr lang="fr-FR"/>
        </a:p>
      </dgm:t>
    </dgm:pt>
    <dgm:pt modelId="{43FCD86A-91FB-46F5-AF41-9CE5E0B6AADE}" type="sibTrans" cxnId="{B960D555-6BFC-4A67-9D4F-D59812C25568}">
      <dgm:prSet/>
      <dgm:spPr/>
      <dgm:t>
        <a:bodyPr/>
        <a:lstStyle/>
        <a:p>
          <a:endParaRPr lang="fr-FR"/>
        </a:p>
      </dgm:t>
    </dgm:pt>
    <dgm:pt modelId="{480B8B7C-447F-46B5-96EC-2A1CB961ED92}">
      <dgm:prSet phldrT="[Texte]"/>
      <dgm:spPr>
        <a:ln>
          <a:noFill/>
        </a:ln>
      </dgm:spPr>
      <dgm:t>
        <a:bodyPr/>
        <a:lstStyle/>
        <a:p>
          <a:r>
            <a:rPr lang="fr-FR" dirty="0" smtClean="0"/>
            <a:t>Données</a:t>
          </a:r>
          <a:endParaRPr lang="fr-FR" dirty="0"/>
        </a:p>
      </dgm:t>
    </dgm:pt>
    <dgm:pt modelId="{0978EA2F-A618-4469-B461-C1F71DD401FD}" type="parTrans" cxnId="{3465AEEF-368E-49D6-AA38-FF2FAD3C6BBD}">
      <dgm:prSet/>
      <dgm:spPr/>
      <dgm:t>
        <a:bodyPr/>
        <a:lstStyle/>
        <a:p>
          <a:endParaRPr lang="fr-FR"/>
        </a:p>
      </dgm:t>
    </dgm:pt>
    <dgm:pt modelId="{7118C4C6-2085-4432-BB21-E5B9B29F7E20}" type="sibTrans" cxnId="{3465AEEF-368E-49D6-AA38-FF2FAD3C6BBD}">
      <dgm:prSet/>
      <dgm:spPr/>
      <dgm:t>
        <a:bodyPr/>
        <a:lstStyle/>
        <a:p>
          <a:endParaRPr lang="fr-FR"/>
        </a:p>
      </dgm:t>
    </dgm:pt>
    <dgm:pt modelId="{6BDEAFA4-EA42-4AC7-9289-63D194722414}">
      <dgm:prSet phldrT="[Texte]"/>
      <dgm:spPr>
        <a:ln>
          <a:noFill/>
        </a:ln>
      </dgm:spPr>
      <dgm:t>
        <a:bodyPr/>
        <a:lstStyle/>
        <a:p>
          <a:r>
            <a:rPr lang="fr-FR" dirty="0" smtClean="0"/>
            <a:t>Outils</a:t>
          </a:r>
          <a:endParaRPr lang="fr-FR" dirty="0"/>
        </a:p>
      </dgm:t>
    </dgm:pt>
    <dgm:pt modelId="{C9F2C50D-844F-438B-821A-6C52370EBCA5}" type="parTrans" cxnId="{57E059A0-FDC5-4444-8D1D-7782D4A103D6}">
      <dgm:prSet/>
      <dgm:spPr/>
      <dgm:t>
        <a:bodyPr/>
        <a:lstStyle/>
        <a:p>
          <a:endParaRPr lang="fr-FR"/>
        </a:p>
      </dgm:t>
    </dgm:pt>
    <dgm:pt modelId="{065F8356-FFC8-4068-B2D6-A3AA7C0DD685}" type="sibTrans" cxnId="{57E059A0-FDC5-4444-8D1D-7782D4A103D6}">
      <dgm:prSet/>
      <dgm:spPr/>
      <dgm:t>
        <a:bodyPr/>
        <a:lstStyle/>
        <a:p>
          <a:endParaRPr lang="fr-FR"/>
        </a:p>
      </dgm:t>
    </dgm:pt>
    <dgm:pt modelId="{E035ADF7-B137-4BB1-A6ED-CD4236DEA5E7}">
      <dgm:prSet phldrT="[Texte]"/>
      <dgm:spPr>
        <a:ln>
          <a:noFill/>
        </a:ln>
      </dgm:spPr>
      <dgm:t>
        <a:bodyPr/>
        <a:lstStyle/>
        <a:p>
          <a:r>
            <a:rPr lang="fr-FR" dirty="0" smtClean="0"/>
            <a:t>Publics</a:t>
          </a:r>
          <a:endParaRPr lang="fr-FR" dirty="0"/>
        </a:p>
      </dgm:t>
    </dgm:pt>
    <dgm:pt modelId="{C30CA029-83FD-4932-9E5D-A65F5E7B450E}" type="parTrans" cxnId="{1EBA1160-19B9-49C9-B8A2-4E126E00C7A0}">
      <dgm:prSet/>
      <dgm:spPr/>
      <dgm:t>
        <a:bodyPr/>
        <a:lstStyle/>
        <a:p>
          <a:endParaRPr lang="fr-FR"/>
        </a:p>
      </dgm:t>
    </dgm:pt>
    <dgm:pt modelId="{B9F603A0-A8CA-4947-BE57-553FCA6D3050}" type="sibTrans" cxnId="{1EBA1160-19B9-49C9-B8A2-4E126E00C7A0}">
      <dgm:prSet/>
      <dgm:spPr/>
      <dgm:t>
        <a:bodyPr/>
        <a:lstStyle/>
        <a:p>
          <a:endParaRPr lang="fr-FR"/>
        </a:p>
      </dgm:t>
    </dgm:pt>
    <dgm:pt modelId="{460F53CB-79EE-4167-B7DA-BAC61AAA3722}" type="pres">
      <dgm:prSet presAssocID="{E059A569-5A85-41FF-B909-86827387B6B0}" presName="composite" presStyleCnt="0">
        <dgm:presLayoutVars>
          <dgm:chMax val="1"/>
          <dgm:dir/>
          <dgm:resizeHandles val="exact"/>
        </dgm:presLayoutVars>
      </dgm:prSet>
      <dgm:spPr/>
      <dgm:t>
        <a:bodyPr/>
        <a:lstStyle/>
        <a:p>
          <a:endParaRPr lang="fr-FR"/>
        </a:p>
      </dgm:t>
    </dgm:pt>
    <dgm:pt modelId="{4A9B8561-E2F4-4488-8F58-3037ACA234BE}" type="pres">
      <dgm:prSet presAssocID="{E059A569-5A85-41FF-B909-86827387B6B0}" presName="radial" presStyleCnt="0">
        <dgm:presLayoutVars>
          <dgm:animLvl val="ctr"/>
        </dgm:presLayoutVars>
      </dgm:prSet>
      <dgm:spPr/>
    </dgm:pt>
    <dgm:pt modelId="{96DD195C-1B34-4A94-AD99-1D68309F9116}" type="pres">
      <dgm:prSet presAssocID="{96DAE74E-F85A-4988-AA64-0F3EBA58C4F2}" presName="centerShape" presStyleLbl="vennNode1" presStyleIdx="0" presStyleCnt="5" custScaleX="75046" custScaleY="75046"/>
      <dgm:spPr/>
      <dgm:t>
        <a:bodyPr/>
        <a:lstStyle/>
        <a:p>
          <a:endParaRPr lang="fr-FR"/>
        </a:p>
      </dgm:t>
    </dgm:pt>
    <dgm:pt modelId="{802CDFD8-7C36-48DE-9644-1B7967D820C3}" type="pres">
      <dgm:prSet presAssocID="{A79EED1B-65BF-4758-8341-54A2EE63C16C}" presName="node" presStyleLbl="vennNode1" presStyleIdx="1" presStyleCnt="5" custScaleX="175108" custScaleY="175108">
        <dgm:presLayoutVars>
          <dgm:bulletEnabled val="1"/>
        </dgm:presLayoutVars>
      </dgm:prSet>
      <dgm:spPr/>
      <dgm:t>
        <a:bodyPr/>
        <a:lstStyle/>
        <a:p>
          <a:endParaRPr lang="fr-FR"/>
        </a:p>
      </dgm:t>
    </dgm:pt>
    <dgm:pt modelId="{F5560EDE-367A-47D2-81DB-A79BAD2B95F4}" type="pres">
      <dgm:prSet presAssocID="{480B8B7C-447F-46B5-96EC-2A1CB961ED92}" presName="node" presStyleLbl="vennNode1" presStyleIdx="2" presStyleCnt="5" custScaleX="175108" custScaleY="175108">
        <dgm:presLayoutVars>
          <dgm:bulletEnabled val="1"/>
        </dgm:presLayoutVars>
      </dgm:prSet>
      <dgm:spPr/>
      <dgm:t>
        <a:bodyPr/>
        <a:lstStyle/>
        <a:p>
          <a:endParaRPr lang="fr-FR"/>
        </a:p>
      </dgm:t>
    </dgm:pt>
    <dgm:pt modelId="{0129760A-B307-416A-B873-F14BE2C93345}" type="pres">
      <dgm:prSet presAssocID="{6BDEAFA4-EA42-4AC7-9289-63D194722414}" presName="node" presStyleLbl="vennNode1" presStyleIdx="3" presStyleCnt="5" custScaleX="175108" custScaleY="175108">
        <dgm:presLayoutVars>
          <dgm:bulletEnabled val="1"/>
        </dgm:presLayoutVars>
      </dgm:prSet>
      <dgm:spPr/>
      <dgm:t>
        <a:bodyPr/>
        <a:lstStyle/>
        <a:p>
          <a:endParaRPr lang="fr-FR"/>
        </a:p>
      </dgm:t>
    </dgm:pt>
    <dgm:pt modelId="{C3630AB6-B14A-442C-A9D7-E8769E33D34E}" type="pres">
      <dgm:prSet presAssocID="{E035ADF7-B137-4BB1-A6ED-CD4236DEA5E7}" presName="node" presStyleLbl="vennNode1" presStyleIdx="4" presStyleCnt="5" custScaleX="175108" custScaleY="175108">
        <dgm:presLayoutVars>
          <dgm:bulletEnabled val="1"/>
        </dgm:presLayoutVars>
      </dgm:prSet>
      <dgm:spPr/>
      <dgm:t>
        <a:bodyPr/>
        <a:lstStyle/>
        <a:p>
          <a:endParaRPr lang="fr-FR"/>
        </a:p>
      </dgm:t>
    </dgm:pt>
  </dgm:ptLst>
  <dgm:cxnLst>
    <dgm:cxn modelId="{1EBA1160-19B9-49C9-B8A2-4E126E00C7A0}" srcId="{96DAE74E-F85A-4988-AA64-0F3EBA58C4F2}" destId="{E035ADF7-B137-4BB1-A6ED-CD4236DEA5E7}" srcOrd="3" destOrd="0" parTransId="{C30CA029-83FD-4932-9E5D-A65F5E7B450E}" sibTransId="{B9F603A0-A8CA-4947-BE57-553FCA6D3050}"/>
    <dgm:cxn modelId="{3465AEEF-368E-49D6-AA38-FF2FAD3C6BBD}" srcId="{96DAE74E-F85A-4988-AA64-0F3EBA58C4F2}" destId="{480B8B7C-447F-46B5-96EC-2A1CB961ED92}" srcOrd="1" destOrd="0" parTransId="{0978EA2F-A618-4469-B461-C1F71DD401FD}" sibTransId="{7118C4C6-2085-4432-BB21-E5B9B29F7E20}"/>
    <dgm:cxn modelId="{57E059A0-FDC5-4444-8D1D-7782D4A103D6}" srcId="{96DAE74E-F85A-4988-AA64-0F3EBA58C4F2}" destId="{6BDEAFA4-EA42-4AC7-9289-63D194722414}" srcOrd="2" destOrd="0" parTransId="{C9F2C50D-844F-438B-821A-6C52370EBCA5}" sibTransId="{065F8356-FFC8-4068-B2D6-A3AA7C0DD685}"/>
    <dgm:cxn modelId="{8F190B03-04CA-4882-B93C-8F9D6FF52153}" type="presOf" srcId="{E059A569-5A85-41FF-B909-86827387B6B0}" destId="{460F53CB-79EE-4167-B7DA-BAC61AAA3722}" srcOrd="0" destOrd="0" presId="urn:microsoft.com/office/officeart/2005/8/layout/radial3"/>
    <dgm:cxn modelId="{F07A8EB7-05B0-489A-BD62-7F097303A39B}" type="presOf" srcId="{6BDEAFA4-EA42-4AC7-9289-63D194722414}" destId="{0129760A-B307-416A-B873-F14BE2C93345}" srcOrd="0" destOrd="0" presId="urn:microsoft.com/office/officeart/2005/8/layout/radial3"/>
    <dgm:cxn modelId="{2DC04B91-131E-41E6-A739-944D00BC46D2}" type="presOf" srcId="{E035ADF7-B137-4BB1-A6ED-CD4236DEA5E7}" destId="{C3630AB6-B14A-442C-A9D7-E8769E33D34E}" srcOrd="0" destOrd="0" presId="urn:microsoft.com/office/officeart/2005/8/layout/radial3"/>
    <dgm:cxn modelId="{0FBFC03B-0218-4A3E-9E40-73EB6D5B7962}" type="presOf" srcId="{480B8B7C-447F-46B5-96EC-2A1CB961ED92}" destId="{F5560EDE-367A-47D2-81DB-A79BAD2B95F4}" srcOrd="0" destOrd="0" presId="urn:microsoft.com/office/officeart/2005/8/layout/radial3"/>
    <dgm:cxn modelId="{95AB808A-E435-4908-AA8B-C71795D6635F}" srcId="{E059A569-5A85-41FF-B909-86827387B6B0}" destId="{96DAE74E-F85A-4988-AA64-0F3EBA58C4F2}" srcOrd="0" destOrd="0" parTransId="{C6E083F5-8760-46E2-88A4-838E6F51F006}" sibTransId="{0E83A048-ED8F-4116-9B52-3E292EB2B55F}"/>
    <dgm:cxn modelId="{B960D555-6BFC-4A67-9D4F-D59812C25568}" srcId="{96DAE74E-F85A-4988-AA64-0F3EBA58C4F2}" destId="{A79EED1B-65BF-4758-8341-54A2EE63C16C}" srcOrd="0" destOrd="0" parTransId="{A9AE28DD-3BD2-472B-83C6-B4AEC9831DF7}" sibTransId="{43FCD86A-91FB-46F5-AF41-9CE5E0B6AADE}"/>
    <dgm:cxn modelId="{A7D02C66-B0F8-474A-B2D0-9DA6B07F9B43}" type="presOf" srcId="{A79EED1B-65BF-4758-8341-54A2EE63C16C}" destId="{802CDFD8-7C36-48DE-9644-1B7967D820C3}" srcOrd="0" destOrd="0" presId="urn:microsoft.com/office/officeart/2005/8/layout/radial3"/>
    <dgm:cxn modelId="{B7BB77B2-D37B-48CA-8B4C-595EA5FC5F03}" type="presOf" srcId="{96DAE74E-F85A-4988-AA64-0F3EBA58C4F2}" destId="{96DD195C-1B34-4A94-AD99-1D68309F9116}" srcOrd="0" destOrd="0" presId="urn:microsoft.com/office/officeart/2005/8/layout/radial3"/>
    <dgm:cxn modelId="{40BF97EE-2CE6-41BD-B6F2-F987167A546B}" type="presParOf" srcId="{460F53CB-79EE-4167-B7DA-BAC61AAA3722}" destId="{4A9B8561-E2F4-4488-8F58-3037ACA234BE}" srcOrd="0" destOrd="0" presId="urn:microsoft.com/office/officeart/2005/8/layout/radial3"/>
    <dgm:cxn modelId="{05BA8D11-C862-4622-9190-F92D0B571BC6}" type="presParOf" srcId="{4A9B8561-E2F4-4488-8F58-3037ACA234BE}" destId="{96DD195C-1B34-4A94-AD99-1D68309F9116}" srcOrd="0" destOrd="0" presId="urn:microsoft.com/office/officeart/2005/8/layout/radial3"/>
    <dgm:cxn modelId="{E9EB8D4D-FBFD-48F4-802C-5B1425C67295}" type="presParOf" srcId="{4A9B8561-E2F4-4488-8F58-3037ACA234BE}" destId="{802CDFD8-7C36-48DE-9644-1B7967D820C3}" srcOrd="1" destOrd="0" presId="urn:microsoft.com/office/officeart/2005/8/layout/radial3"/>
    <dgm:cxn modelId="{4F73631C-E623-48C7-8850-5A858943DE1E}" type="presParOf" srcId="{4A9B8561-E2F4-4488-8F58-3037ACA234BE}" destId="{F5560EDE-367A-47D2-81DB-A79BAD2B95F4}" srcOrd="2" destOrd="0" presId="urn:microsoft.com/office/officeart/2005/8/layout/radial3"/>
    <dgm:cxn modelId="{FC0E6086-A2A1-4A2F-B785-EE4833DF76A7}" type="presParOf" srcId="{4A9B8561-E2F4-4488-8F58-3037ACA234BE}" destId="{0129760A-B307-416A-B873-F14BE2C93345}" srcOrd="3" destOrd="0" presId="urn:microsoft.com/office/officeart/2005/8/layout/radial3"/>
    <dgm:cxn modelId="{95825A05-0104-47D8-9600-41CDFFE54F59}" type="presParOf" srcId="{4A9B8561-E2F4-4488-8F58-3037ACA234BE}" destId="{C3630AB6-B14A-442C-A9D7-E8769E33D34E}" srcOrd="4"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50443" y="0"/>
            <a:ext cx="2945659" cy="495427"/>
          </a:xfrm>
          <a:prstGeom prst="rect">
            <a:avLst/>
          </a:prstGeom>
        </p:spPr>
        <p:txBody>
          <a:bodyPr vert="horz" lIns="91440" tIns="45720" rIns="91440" bIns="45720" rtlCol="0"/>
          <a:lstStyle>
            <a:lvl1pPr algn="r">
              <a:defRPr sz="1200"/>
            </a:lvl1pPr>
          </a:lstStyle>
          <a:p>
            <a:fld id="{27C4C693-AD0A-4FA4-9BE1-B43CB191A55D}" type="datetimeFigureOut">
              <a:rPr lang="fr-FR" smtClean="0"/>
              <a:t>26/08/2016</a:t>
            </a:fld>
            <a:endParaRPr lang="fr-FR"/>
          </a:p>
        </p:txBody>
      </p:sp>
      <p:sp>
        <p:nvSpPr>
          <p:cNvPr id="4" name="Espace réservé du pied de page 3"/>
          <p:cNvSpPr>
            <a:spLocks noGrp="1"/>
          </p:cNvSpPr>
          <p:nvPr>
            <p:ph type="ftr" sz="quarter" idx="2"/>
          </p:nvPr>
        </p:nvSpPr>
        <p:spPr>
          <a:xfrm>
            <a:off x="0" y="9378824"/>
            <a:ext cx="2945659" cy="495426"/>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50443" y="9378824"/>
            <a:ext cx="2945659" cy="495426"/>
          </a:xfrm>
          <a:prstGeom prst="rect">
            <a:avLst/>
          </a:prstGeom>
        </p:spPr>
        <p:txBody>
          <a:bodyPr vert="horz" lIns="91440" tIns="45720" rIns="91440" bIns="45720" rtlCol="0" anchor="b"/>
          <a:lstStyle>
            <a:lvl1pPr algn="r">
              <a:defRPr sz="1200"/>
            </a:lvl1pPr>
          </a:lstStyle>
          <a:p>
            <a:fld id="{7F4850F7-84EF-47F7-9632-84ED37E4F8F3}" type="slidenum">
              <a:rPr lang="fr-FR" smtClean="0"/>
              <a:t>‹N°›</a:t>
            </a:fld>
            <a:endParaRPr lang="fr-FR"/>
          </a:p>
        </p:txBody>
      </p:sp>
    </p:spTree>
    <p:extLst>
      <p:ext uri="{BB962C8B-B14F-4D97-AF65-F5344CB8AC3E}">
        <p14:creationId xmlns:p14="http://schemas.microsoft.com/office/powerpoint/2010/main" val="36911191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5427"/>
          </a:xfrm>
          <a:prstGeom prst="rect">
            <a:avLst/>
          </a:prstGeom>
        </p:spPr>
        <p:txBody>
          <a:bodyPr vert="horz" lIns="91440" tIns="45720" rIns="91440" bIns="45720" rtlCol="0"/>
          <a:lstStyle>
            <a:lvl1pPr algn="r">
              <a:defRPr sz="1200"/>
            </a:lvl1pPr>
          </a:lstStyle>
          <a:p>
            <a:fld id="{05E293D2-CC98-42EC-9A9D-53ECBB0FF762}" type="datetimeFigureOut">
              <a:rPr lang="fr-FR" smtClean="0"/>
              <a:t>26/08/2016</a:t>
            </a:fld>
            <a:endParaRPr lang="fr-FR"/>
          </a:p>
        </p:txBody>
      </p:sp>
      <p:sp>
        <p:nvSpPr>
          <p:cNvPr id="4" name="Espace réservé de l'image des diapositives 3"/>
          <p:cNvSpPr>
            <a:spLocks noGrp="1" noRot="1" noChangeAspect="1"/>
          </p:cNvSpPr>
          <p:nvPr>
            <p:ph type="sldImg" idx="2"/>
          </p:nvPr>
        </p:nvSpPr>
        <p:spPr>
          <a:xfrm>
            <a:off x="1176338" y="1233488"/>
            <a:ext cx="4445000" cy="333375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9768" y="4751983"/>
            <a:ext cx="5438140" cy="3887986"/>
          </a:xfrm>
          <a:prstGeom prst="rect">
            <a:avLst/>
          </a:prstGeom>
        </p:spPr>
        <p:txBody>
          <a:bodyPr vert="horz" lIns="91440" tIns="45720" rIns="91440" bIns="45720" rtlCol="0"/>
          <a:lstStyle/>
          <a:p>
            <a:pPr lvl="0"/>
            <a:r>
              <a:rPr lang="fr-FR" dirty="0" smtClean="0"/>
              <a:t>Modifiez les styles du texte du masque</a:t>
            </a:r>
          </a:p>
          <a:p>
            <a:pPr lvl="1"/>
            <a:r>
              <a:rPr lang="fr-FR" dirty="0" smtClean="0"/>
              <a:t>Deuxième niveau</a:t>
            </a:r>
          </a:p>
          <a:p>
            <a:pPr lvl="2"/>
            <a:r>
              <a:rPr lang="fr-FR" dirty="0" smtClean="0"/>
              <a:t>Troisième niveau</a:t>
            </a:r>
          </a:p>
        </p:txBody>
      </p:sp>
      <p:sp>
        <p:nvSpPr>
          <p:cNvPr id="6" name="Espace réservé du pied de page 5"/>
          <p:cNvSpPr>
            <a:spLocks noGrp="1"/>
          </p:cNvSpPr>
          <p:nvPr>
            <p:ph type="ftr" sz="quarter" idx="4"/>
          </p:nvPr>
        </p:nvSpPr>
        <p:spPr>
          <a:xfrm>
            <a:off x="0" y="9378824"/>
            <a:ext cx="2945659" cy="495426"/>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378824"/>
            <a:ext cx="2945659" cy="495426"/>
          </a:xfrm>
          <a:prstGeom prst="rect">
            <a:avLst/>
          </a:prstGeom>
        </p:spPr>
        <p:txBody>
          <a:bodyPr vert="horz" lIns="91440" tIns="45720" rIns="91440" bIns="45720" rtlCol="0" anchor="b"/>
          <a:lstStyle>
            <a:lvl1pPr algn="r">
              <a:defRPr sz="1200"/>
            </a:lvl1pPr>
          </a:lstStyle>
          <a:p>
            <a:fld id="{A022CC8F-FC1A-4E6A-A58E-C463229E3DE4}" type="slidenum">
              <a:rPr lang="fr-FR" smtClean="0"/>
              <a:t>‹N°›</a:t>
            </a:fld>
            <a:endParaRPr lang="fr-FR"/>
          </a:p>
        </p:txBody>
      </p:sp>
    </p:spTree>
    <p:extLst>
      <p:ext uri="{BB962C8B-B14F-4D97-AF65-F5344CB8AC3E}">
        <p14:creationId xmlns:p14="http://schemas.microsoft.com/office/powerpoint/2010/main" val="943313701"/>
      </p:ext>
    </p:extLst>
  </p:cSld>
  <p:clrMap bg1="lt1" tx1="dk1" bg2="lt2" tx2="dk2" accent1="accent1" accent2="accent2" accent3="accent3" accent4="accent4" accent5="accent5" accent6="accent6" hlink="hlink" folHlink="folHlink"/>
  <p:notesStyle>
    <a:lvl1pPr marL="0" algn="l" defTabSz="914400" rtl="0" eaLnBrk="1" latinLnBrk="0" hangingPunct="1">
      <a:defRPr sz="900" kern="1200">
        <a:solidFill>
          <a:schemeClr val="tx1"/>
        </a:solidFill>
        <a:latin typeface="Century" panose="02040604050505020304" pitchFamily="18" charset="0"/>
        <a:ea typeface="+mn-ea"/>
        <a:cs typeface="+mn-cs"/>
      </a:defRPr>
    </a:lvl1pPr>
    <a:lvl2pPr marL="92075" indent="0" algn="l" defTabSz="914400" rtl="0" eaLnBrk="1" latinLnBrk="0" hangingPunct="1">
      <a:defRPr sz="900" kern="1200">
        <a:solidFill>
          <a:schemeClr val="tx1"/>
        </a:solidFill>
        <a:latin typeface="Century" panose="02040604050505020304" pitchFamily="18" charset="0"/>
        <a:ea typeface="+mn-ea"/>
        <a:cs typeface="+mn-cs"/>
      </a:defRPr>
    </a:lvl2pPr>
    <a:lvl3pPr marL="358775" indent="0" algn="l" defTabSz="914400" rtl="0" eaLnBrk="1" latinLnBrk="0" hangingPunct="1">
      <a:defRPr sz="900" kern="1200">
        <a:solidFill>
          <a:schemeClr val="tx1"/>
        </a:solidFill>
        <a:latin typeface="Century" panose="02040604050505020304" pitchFamily="18" charset="0"/>
        <a:ea typeface="+mn-ea"/>
        <a:cs typeface="+mn-cs"/>
      </a:defRPr>
    </a:lvl3pPr>
    <a:lvl4pPr marL="1371600" algn="l" defTabSz="914400" rtl="0" eaLnBrk="1" latinLnBrk="0" hangingPunct="1">
      <a:defRPr sz="1050" kern="1200">
        <a:solidFill>
          <a:schemeClr val="tx1"/>
        </a:solidFill>
        <a:latin typeface="+mn-lt"/>
        <a:ea typeface="+mn-ea"/>
        <a:cs typeface="+mn-cs"/>
      </a:defRPr>
    </a:lvl4pPr>
    <a:lvl5pPr marL="1828800" algn="l" defTabSz="914400" rtl="0" eaLnBrk="1" latinLnBrk="0" hangingPunct="1">
      <a:defRPr sz="105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Questio</a:t>
            </a:r>
            <a:r>
              <a:rPr lang="fr-FR" baseline="0" dirty="0" smtClean="0"/>
              <a:t>n préalable : qui n’a jamais cherché un collègue ou son propre nom sur Google ?</a:t>
            </a:r>
            <a:endParaRPr lang="fr-FR" dirty="0" smtClean="0"/>
          </a:p>
          <a:p>
            <a:r>
              <a:rPr lang="fr-FR" dirty="0" smtClean="0"/>
              <a:t>Deux constats</a:t>
            </a:r>
            <a:r>
              <a:rPr lang="fr-FR" baseline="0" dirty="0" smtClean="0"/>
              <a:t> : </a:t>
            </a:r>
          </a:p>
          <a:p>
            <a:pPr marL="171450" indent="-171450">
              <a:buFontTx/>
              <a:buChar char="-"/>
            </a:pPr>
            <a:r>
              <a:rPr lang="fr-FR" baseline="0" dirty="0" smtClean="0"/>
              <a:t>parfois des informations insuffisantes (absence de coordonnées, pas de liste de publications, informations pas mises à jour…)</a:t>
            </a:r>
          </a:p>
          <a:p>
            <a:pPr marL="171450" indent="-171450">
              <a:buFontTx/>
              <a:buChar char="-"/>
            </a:pPr>
            <a:r>
              <a:rPr lang="fr-FR" baseline="0" dirty="0" smtClean="0"/>
              <a:t>parfois des informations peu professionnelles (compte Facebook, photos de vacances…)</a:t>
            </a:r>
          </a:p>
          <a:p>
            <a:pPr marL="171450" indent="-171450">
              <a:buFontTx/>
              <a:buChar char="-"/>
            </a:pPr>
            <a:endParaRPr lang="fr-FR" baseline="0" dirty="0" smtClean="0"/>
          </a:p>
          <a:p>
            <a:pPr marL="0" indent="0">
              <a:buFontTx/>
              <a:buNone/>
            </a:pPr>
            <a:r>
              <a:rPr lang="fr-FR" baseline="0" dirty="0" smtClean="0"/>
              <a:t>Mais à une époque où… [suite </a:t>
            </a:r>
            <a:r>
              <a:rPr lang="fr-FR" baseline="0" dirty="0" smtClean="0">
                <a:sym typeface="Wingdings" panose="05000000000000000000" pitchFamily="2" charset="2"/>
              </a:rPr>
              <a:t> </a:t>
            </a:r>
            <a:r>
              <a:rPr lang="fr-FR" baseline="0" dirty="0" smtClean="0"/>
              <a:t>dia 2 à 4]</a:t>
            </a:r>
            <a:endParaRPr lang="fr-FR"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1</a:t>
            </a:fld>
            <a:endParaRPr lang="fr-FR"/>
          </a:p>
        </p:txBody>
      </p:sp>
    </p:spTree>
    <p:extLst>
      <p:ext uri="{BB962C8B-B14F-4D97-AF65-F5344CB8AC3E}">
        <p14:creationId xmlns:p14="http://schemas.microsoft.com/office/powerpoint/2010/main" val="28339522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Réf. : </a:t>
            </a:r>
            <a:r>
              <a:rPr lang="fr-FR" sz="1050" dirty="0" smtClean="0"/>
              <a:t>Nicolas Alarcon et </a:t>
            </a:r>
            <a:r>
              <a:rPr lang="fr-FR" sz="1050" dirty="0" err="1" smtClean="0"/>
              <a:t>Gwenaelle</a:t>
            </a:r>
            <a:r>
              <a:rPr lang="fr-FR" sz="1050" dirty="0" smtClean="0"/>
              <a:t> Marchais</a:t>
            </a:r>
            <a:r>
              <a:rPr lang="fr-FR" dirty="0" smtClean="0"/>
              <a:t>. </a:t>
            </a:r>
            <a:r>
              <a:rPr lang="fr-FR" i="1" dirty="0" smtClean="0"/>
              <a:t>Identité numérique du jeune chercheur</a:t>
            </a:r>
            <a:r>
              <a:rPr lang="fr-FR" dirty="0" smtClean="0"/>
              <a:t>. Présentation. 2015. [en ligne]. Disponible sur :  http://slides.com/bureunion/identite-numerique-du-jeune-chercheur#/. </a:t>
            </a:r>
          </a:p>
          <a:p>
            <a:endParaRPr lang="fr-FR" dirty="0" smtClean="0"/>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10</a:t>
            </a:fld>
            <a:endParaRPr lang="fr-FR"/>
          </a:p>
        </p:txBody>
      </p:sp>
    </p:spTree>
    <p:extLst>
      <p:ext uri="{BB962C8B-B14F-4D97-AF65-F5344CB8AC3E}">
        <p14:creationId xmlns:p14="http://schemas.microsoft.com/office/powerpoint/2010/main" val="355853531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Réf. : https://twitter.com/pf_mg/status/644188673345503233</a:t>
            </a:r>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Problème : cas des réseaux qui ne donnent pas accès</a:t>
            </a:r>
            <a:r>
              <a:rPr lang="fr-FR" baseline="0" dirty="0" smtClean="0"/>
              <a:t> à leurs contenus librement</a:t>
            </a:r>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smtClean="0"/>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100</a:t>
            </a:fld>
            <a:endParaRPr lang="fr-FR"/>
          </a:p>
        </p:txBody>
      </p:sp>
    </p:spTree>
    <p:extLst>
      <p:ext uri="{BB962C8B-B14F-4D97-AF65-F5344CB8AC3E}">
        <p14:creationId xmlns:p14="http://schemas.microsoft.com/office/powerpoint/2010/main" val="163814514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Cf. OCDE : https://www.innovationpolicyplatform.org/content/open-science-2 (avec </a:t>
            </a:r>
            <a:r>
              <a:rPr lang="en-US" i="1" dirty="0" smtClean="0"/>
              <a:t>Making Open Science a Reality </a:t>
            </a:r>
            <a:r>
              <a:rPr lang="en-US" dirty="0" smtClean="0"/>
              <a:t>(forthcoming))</a:t>
            </a:r>
          </a:p>
          <a:p>
            <a:endParaRPr lang="en-US" dirty="0" smtClean="0"/>
          </a:p>
          <a:p>
            <a:pPr marL="171450" indent="-171450">
              <a:buFontTx/>
              <a:buChar char="-"/>
            </a:pPr>
            <a:r>
              <a:rPr lang="en-US" dirty="0" err="1" smtClean="0"/>
              <a:t>accessibilité</a:t>
            </a:r>
            <a:r>
              <a:rPr lang="en-US" baseline="0" dirty="0" smtClean="0"/>
              <a:t> </a:t>
            </a:r>
            <a:r>
              <a:rPr lang="en-US" baseline="0" dirty="0" err="1" smtClean="0"/>
              <a:t>libre</a:t>
            </a:r>
            <a:r>
              <a:rPr lang="en-US" baseline="0" dirty="0" smtClean="0"/>
              <a:t>, </a:t>
            </a:r>
            <a:r>
              <a:rPr lang="en-US" baseline="0" dirty="0" err="1" smtClean="0"/>
              <a:t>gratuite</a:t>
            </a:r>
            <a:r>
              <a:rPr lang="en-US" baseline="0" dirty="0" smtClean="0"/>
              <a:t> et </a:t>
            </a:r>
            <a:r>
              <a:rPr lang="en-US" baseline="0" dirty="0" err="1" smtClean="0"/>
              <a:t>pérenne</a:t>
            </a:r>
            <a:r>
              <a:rPr lang="en-US" baseline="0" dirty="0" smtClean="0"/>
              <a:t> au </a:t>
            </a:r>
            <a:r>
              <a:rPr lang="en-US" baseline="0" dirty="0" err="1" smtClean="0"/>
              <a:t>contenu</a:t>
            </a:r>
            <a:endParaRPr lang="en-US" baseline="0" dirty="0" smtClean="0"/>
          </a:p>
          <a:p>
            <a:pPr marL="263525" lvl="1" indent="-171450">
              <a:buFontTx/>
              <a:buChar char="-"/>
            </a:pPr>
            <a:r>
              <a:rPr lang="en-US" baseline="0" dirty="0" err="1" smtClean="0"/>
              <a:t>indépendamment</a:t>
            </a:r>
            <a:r>
              <a:rPr lang="en-US" baseline="0" dirty="0" smtClean="0"/>
              <a:t> des questions </a:t>
            </a:r>
            <a:r>
              <a:rPr lang="en-US" baseline="0" dirty="0" err="1" smtClean="0"/>
              <a:t>financières</a:t>
            </a:r>
            <a:endParaRPr lang="en-US" baseline="0" dirty="0" smtClean="0"/>
          </a:p>
          <a:p>
            <a:pPr marL="263525" lvl="1" indent="-171450">
              <a:buFontTx/>
              <a:buChar char="-"/>
            </a:pPr>
            <a:r>
              <a:rPr lang="en-US" baseline="0" dirty="0" err="1" smtClean="0"/>
              <a:t>indépendamment</a:t>
            </a:r>
            <a:r>
              <a:rPr lang="en-US" baseline="0" dirty="0" smtClean="0"/>
              <a:t> des questions techniques</a:t>
            </a:r>
          </a:p>
          <a:p>
            <a:pPr marL="263525" lvl="1" indent="-171450">
              <a:buFontTx/>
              <a:buChar char="-"/>
            </a:pPr>
            <a:r>
              <a:rPr lang="en-US" baseline="0" dirty="0" err="1" smtClean="0"/>
              <a:t>indépendamment</a:t>
            </a:r>
            <a:r>
              <a:rPr lang="en-US" baseline="0" dirty="0" smtClean="0"/>
              <a:t> des questions </a:t>
            </a:r>
            <a:r>
              <a:rPr lang="en-US" baseline="0" dirty="0" err="1" smtClean="0"/>
              <a:t>juridiques</a:t>
            </a:r>
            <a:endParaRPr lang="en-US" baseline="0" dirty="0" smtClean="0"/>
          </a:p>
          <a:p>
            <a:pPr marL="92075" lvl="1" indent="0">
              <a:buFontTx/>
              <a:buNone/>
            </a:pPr>
            <a:endParaRPr lang="en-US" sz="1050" baseline="0" dirty="0" smtClean="0"/>
          </a:p>
          <a:p>
            <a:pPr marL="92075" lvl="1" indent="0">
              <a:buFontTx/>
              <a:buNone/>
            </a:pPr>
            <a:endParaRPr lang="en-US" sz="1050" baseline="0" dirty="0" smtClean="0"/>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101</a:t>
            </a:fld>
            <a:endParaRPr lang="fr-FR"/>
          </a:p>
        </p:txBody>
      </p:sp>
    </p:spTree>
    <p:extLst>
      <p:ext uri="{BB962C8B-B14F-4D97-AF65-F5344CB8AC3E}">
        <p14:creationId xmlns:p14="http://schemas.microsoft.com/office/powerpoint/2010/main" val="103859437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92075" lvl="1" indent="0">
              <a:buFontTx/>
              <a:buNone/>
            </a:pPr>
            <a:r>
              <a:rPr lang="en-US" baseline="0" dirty="0" smtClean="0"/>
              <a:t>Hors, beaucoup de services </a:t>
            </a:r>
            <a:r>
              <a:rPr lang="en-US" baseline="0" dirty="0" err="1" smtClean="0"/>
              <a:t>cités</a:t>
            </a:r>
            <a:r>
              <a:rPr lang="en-US" baseline="0" dirty="0" smtClean="0"/>
              <a:t> </a:t>
            </a:r>
            <a:r>
              <a:rPr lang="en-US" baseline="0" dirty="0" err="1" smtClean="0"/>
              <a:t>précédemment</a:t>
            </a:r>
            <a:r>
              <a:rPr lang="en-US" baseline="0" dirty="0" smtClean="0"/>
              <a:t> </a:t>
            </a:r>
            <a:r>
              <a:rPr lang="en-US" baseline="0" dirty="0" err="1" smtClean="0"/>
              <a:t>sont</a:t>
            </a:r>
            <a:r>
              <a:rPr lang="en-US" baseline="0" dirty="0" smtClean="0"/>
              <a:t> des services </a:t>
            </a:r>
            <a:r>
              <a:rPr lang="en-US" baseline="0" dirty="0" err="1" smtClean="0"/>
              <a:t>commerciaux</a:t>
            </a:r>
            <a:r>
              <a:rPr lang="en-US" baseline="0" dirty="0" smtClean="0"/>
              <a:t> (</a:t>
            </a:r>
            <a:r>
              <a:rPr lang="en-US" i="1" baseline="0" dirty="0" smtClean="0"/>
              <a:t>for profit</a:t>
            </a:r>
            <a:r>
              <a:rPr lang="en-US" baseline="0" dirty="0" smtClean="0"/>
              <a:t>) qui attendant un retour sur </a:t>
            </a:r>
            <a:r>
              <a:rPr lang="en-US" baseline="0" dirty="0" err="1" smtClean="0"/>
              <a:t>investissement</a:t>
            </a:r>
            <a:r>
              <a:rPr lang="en-US" baseline="0" dirty="0" smtClean="0"/>
              <a:t> :</a:t>
            </a:r>
          </a:p>
          <a:p>
            <a:pPr marL="3492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fr-FR" b="0" baseline="0" dirty="0" smtClean="0"/>
              <a:t>leurs </a:t>
            </a:r>
            <a:r>
              <a:rPr lang="fr-FR" b="1" baseline="0" dirty="0" smtClean="0"/>
              <a:t>CGU</a:t>
            </a:r>
            <a:r>
              <a:rPr lang="fr-FR" b="0" baseline="0" dirty="0" smtClean="0"/>
              <a:t> (conditions générales d’utilisation) évoluent sans cesse</a:t>
            </a:r>
          </a:p>
          <a:p>
            <a:pPr marL="3492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fr-FR" b="0" baseline="0" dirty="0" smtClean="0"/>
              <a:t>leur</a:t>
            </a:r>
            <a:r>
              <a:rPr lang="fr-FR" baseline="0" dirty="0" smtClean="0"/>
              <a:t> </a:t>
            </a:r>
            <a:r>
              <a:rPr lang="fr-FR" b="1" baseline="0" dirty="0" smtClean="0"/>
              <a:t>viabilité</a:t>
            </a:r>
            <a:r>
              <a:rPr lang="fr-FR" baseline="0" dirty="0" smtClean="0"/>
              <a:t> n’est pas garantie (cf. nombreuses créations/disparitions dans le domaine depuis l’apparition des réseaux sociaux académiques 2008’s)</a:t>
            </a:r>
          </a:p>
          <a:p>
            <a:pPr marL="349250" lvl="1" indent="-171450">
              <a:buFont typeface="Wingdings" panose="05000000000000000000" pitchFamily="2" charset="2"/>
              <a:buChar char="à"/>
            </a:pPr>
            <a:r>
              <a:rPr lang="fr-FR" baseline="0" dirty="0" smtClean="0"/>
              <a:t>ils s’accordent des </a:t>
            </a:r>
            <a:r>
              <a:rPr lang="fr-FR" b="1" baseline="0" dirty="0" smtClean="0"/>
              <a:t>droits</a:t>
            </a:r>
            <a:r>
              <a:rPr lang="fr-FR" baseline="0" dirty="0" smtClean="0"/>
              <a:t> sur les publications et les données déposées (cf. licence que s’accorde Academia</a:t>
            </a:r>
            <a:r>
              <a:rPr lang="fr-FR" dirty="0" smtClean="0"/>
              <a:t>, http://www.academia.edu/terms, et qui pourrait</a:t>
            </a:r>
            <a:r>
              <a:rPr lang="fr-FR" baseline="0" dirty="0" smtClean="0"/>
              <a:t> lui permettre par exemple, de réaliser des publications payantes à partir des publications déposées gratuitement par les chercheurs)</a:t>
            </a:r>
          </a:p>
          <a:p>
            <a:pPr marL="349250" lvl="1" indent="-171450">
              <a:buFont typeface="Wingdings" panose="05000000000000000000" pitchFamily="2" charset="2"/>
              <a:buChar char="à"/>
            </a:pPr>
            <a:r>
              <a:rPr lang="fr-FR" baseline="0" dirty="0" smtClean="0"/>
              <a:t>ils en entravent souvent l’</a:t>
            </a:r>
            <a:r>
              <a:rPr lang="fr-FR" b="1" baseline="0" dirty="0" smtClean="0"/>
              <a:t>accès</a:t>
            </a:r>
            <a:r>
              <a:rPr lang="fr-FR" baseline="0" dirty="0" smtClean="0"/>
              <a:t> via de potentielles limitations (conditions d’accès au réseau, comme </a:t>
            </a:r>
            <a:r>
              <a:rPr lang="fr-FR" baseline="0" dirty="0" err="1" smtClean="0"/>
              <a:t>ResearchGate</a:t>
            </a:r>
            <a:r>
              <a:rPr lang="fr-FR" baseline="0" dirty="0" smtClean="0"/>
              <a:t> réservé aux chercheurs institutionnels et donc d’accès limité pour la recherche privée et le grand public ; inscription nécessaire pour accéder à certaines informations ou au moteur de recherche...) – effet de </a:t>
            </a:r>
            <a:r>
              <a:rPr lang="fr-FR" b="1" baseline="0" dirty="0" smtClean="0"/>
              <a:t>boîte noire</a:t>
            </a:r>
          </a:p>
          <a:p>
            <a:pPr lvl="1"/>
            <a:r>
              <a:rPr lang="fr-FR" baseline="0" dirty="0" smtClean="0">
                <a:sym typeface="Wingdings" panose="05000000000000000000" pitchFamily="2" charset="2"/>
              </a:rPr>
              <a:t> </a:t>
            </a:r>
            <a:r>
              <a:rPr lang="fr-FR" baseline="0" dirty="0" smtClean="0"/>
              <a:t>danger, notamment, pour la réplication des résultats et la citation future des références</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102</a:t>
            </a:fld>
            <a:endParaRPr lang="fr-FR"/>
          </a:p>
        </p:txBody>
      </p:sp>
    </p:spTree>
    <p:extLst>
      <p:ext uri="{BB962C8B-B14F-4D97-AF65-F5344CB8AC3E}">
        <p14:creationId xmlns:p14="http://schemas.microsoft.com/office/powerpoint/2010/main" val="76027413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1450" indent="-171450">
              <a:buFont typeface="Wingdings" panose="05000000000000000000" pitchFamily="2" charset="2"/>
              <a:buChar char="à"/>
            </a:pPr>
            <a:r>
              <a:rPr lang="fr-FR" dirty="0" smtClean="0">
                <a:sym typeface="Wingdings" panose="05000000000000000000" pitchFamily="2" charset="2"/>
              </a:rPr>
              <a:t>Privilégier les </a:t>
            </a:r>
            <a:r>
              <a:rPr lang="fr-FR" b="1" dirty="0" smtClean="0">
                <a:sym typeface="Wingdings" panose="05000000000000000000" pitchFamily="2" charset="2"/>
              </a:rPr>
              <a:t>solutions</a:t>
            </a:r>
            <a:r>
              <a:rPr lang="fr-FR" b="1" baseline="0" dirty="0" smtClean="0">
                <a:sym typeface="Wingdings" panose="05000000000000000000" pitchFamily="2" charset="2"/>
              </a:rPr>
              <a:t> pérennes </a:t>
            </a:r>
            <a:r>
              <a:rPr lang="fr-FR" b="0" baseline="0" dirty="0" smtClean="0">
                <a:sym typeface="Wingdings" panose="05000000000000000000" pitchFamily="2" charset="2"/>
              </a:rPr>
              <a:t>(ex. : http://hal.archives-ouvertes.fr/, https://tel.archives-ouvertes.fr/, http://arxiv.org/...)</a:t>
            </a:r>
          </a:p>
          <a:p>
            <a:pPr marL="92075" lvl="1" indent="0">
              <a:buFont typeface="Wingdings" panose="05000000000000000000" pitchFamily="2" charset="2"/>
              <a:buNone/>
            </a:pPr>
            <a:r>
              <a:rPr lang="fr-FR" baseline="0" dirty="0" smtClean="0">
                <a:sym typeface="Wingdings" panose="05000000000000000000" pitchFamily="2" charset="2"/>
              </a:rPr>
              <a:t>Ex. : site personnel, sous réserve d’en faire des sauvegardes régulières</a:t>
            </a:r>
          </a:p>
          <a:p>
            <a:pPr marL="92075" lvl="1" indent="0">
              <a:buFont typeface="Wingdings" panose="05000000000000000000" pitchFamily="2" charset="2"/>
              <a:buNone/>
            </a:pPr>
            <a:r>
              <a:rPr lang="fr-FR" baseline="0" dirty="0" smtClean="0">
                <a:sym typeface="Wingdings" panose="05000000000000000000" pitchFamily="2" charset="2"/>
              </a:rPr>
              <a:t>Ex. : </a:t>
            </a:r>
            <a:r>
              <a:rPr lang="fr-FR" i="1" baseline="0" dirty="0" smtClean="0">
                <a:sym typeface="Wingdings" panose="05000000000000000000" pitchFamily="2" charset="2"/>
              </a:rPr>
              <a:t>open access</a:t>
            </a:r>
            <a:r>
              <a:rPr lang="fr-FR" baseline="0" dirty="0" smtClean="0">
                <a:sym typeface="Wingdings" panose="05000000000000000000" pitchFamily="2" charset="2"/>
              </a:rPr>
              <a:t>, notamment via archives ouvertes (</a:t>
            </a:r>
            <a:r>
              <a:rPr lang="fr-FR" i="1" baseline="0" dirty="0" smtClean="0">
                <a:sym typeface="Wingdings" panose="05000000000000000000" pitchFamily="2" charset="2"/>
              </a:rPr>
              <a:t>green open access </a:t>
            </a:r>
            <a:r>
              <a:rPr lang="fr-FR" baseline="0" dirty="0" smtClean="0">
                <a:sym typeface="Wingdings" panose="05000000000000000000" pitchFamily="2" charset="2"/>
              </a:rPr>
              <a:t>: </a:t>
            </a:r>
            <a:r>
              <a:rPr lang="fr-FR" baseline="0" dirty="0" err="1" smtClean="0">
                <a:sym typeface="Wingdings" panose="05000000000000000000" pitchFamily="2" charset="2"/>
              </a:rPr>
              <a:t>autoarchivage</a:t>
            </a:r>
            <a:r>
              <a:rPr lang="fr-FR" baseline="0" dirty="0" smtClean="0">
                <a:sym typeface="Wingdings" panose="05000000000000000000" pitchFamily="2" charset="2"/>
              </a:rPr>
              <a:t> par le chercheur lui-même de ses publications, de ses données, mais généralement réservées à certains types de documents et toujours dans le respect du droit)</a:t>
            </a:r>
          </a:p>
          <a:p>
            <a:pPr marL="92075" lvl="1" indent="0">
              <a:buFont typeface="Wingdings" panose="05000000000000000000" pitchFamily="2" charset="2"/>
              <a:buNone/>
            </a:pPr>
            <a:r>
              <a:rPr lang="fr-FR" baseline="0" dirty="0" smtClean="0">
                <a:sym typeface="Wingdings" panose="05000000000000000000" pitchFamily="2" charset="2"/>
              </a:rPr>
              <a:t>Ex. : quand c’est possible, mettre uniquement le lien sur les services commerciaux en ligne et déposer le PDF dans un endroit plus sûr</a:t>
            </a:r>
            <a:endParaRPr lang="fr-FR" dirty="0"/>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103</a:t>
            </a:fld>
            <a:endParaRPr lang="fr-FR"/>
          </a:p>
        </p:txBody>
      </p:sp>
    </p:spTree>
    <p:extLst>
      <p:ext uri="{BB962C8B-B14F-4D97-AF65-F5344CB8AC3E}">
        <p14:creationId xmlns:p14="http://schemas.microsoft.com/office/powerpoint/2010/main" val="268139690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Tx/>
              <a:buNone/>
            </a:pPr>
            <a:r>
              <a:rPr lang="fr-FR" dirty="0" smtClean="0"/>
              <a:t>Publications et données personnelles</a:t>
            </a:r>
            <a:endParaRPr lang="fr-FR" dirty="0"/>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104</a:t>
            </a:fld>
            <a:endParaRPr lang="fr-FR"/>
          </a:p>
        </p:txBody>
      </p:sp>
    </p:spTree>
    <p:extLst>
      <p:ext uri="{BB962C8B-B14F-4D97-AF65-F5344CB8AC3E}">
        <p14:creationId xmlns:p14="http://schemas.microsoft.com/office/powerpoint/2010/main" val="343270733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Référence : http://hoggresearch.blogspot.fr/</a:t>
            </a:r>
          </a:p>
          <a:p>
            <a:endParaRPr lang="fr-FR" dirty="0" smtClean="0"/>
          </a:p>
          <a:p>
            <a:r>
              <a:rPr lang="fr-FR" b="1" dirty="0" smtClean="0"/>
              <a:t>Publications (données professionnelles)</a:t>
            </a:r>
          </a:p>
          <a:p>
            <a:r>
              <a:rPr lang="fr-FR" dirty="0" smtClean="0"/>
              <a:t>Mise en ligne est également un moyen de prouver une antériorité</a:t>
            </a:r>
            <a:endParaRPr lang="fr-FR" dirty="0"/>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105</a:t>
            </a:fld>
            <a:endParaRPr lang="fr-FR"/>
          </a:p>
        </p:txBody>
      </p:sp>
    </p:spTree>
    <p:extLst>
      <p:ext uri="{BB962C8B-B14F-4D97-AF65-F5344CB8AC3E}">
        <p14:creationId xmlns:p14="http://schemas.microsoft.com/office/powerpoint/2010/main" val="353569588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Contrairement au droit d’auteur classique qui incite au « tous droits réservés », les licences </a:t>
            </a:r>
            <a:r>
              <a:rPr lang="fr-FR" dirty="0" err="1" smtClean="0"/>
              <a:t>Creative</a:t>
            </a:r>
            <a:r>
              <a:rPr lang="fr-FR" dirty="0" smtClean="0"/>
              <a:t> </a:t>
            </a:r>
            <a:r>
              <a:rPr lang="fr-FR" dirty="0" err="1" smtClean="0"/>
              <a:t>commons</a:t>
            </a:r>
            <a:r>
              <a:rPr lang="fr-FR" dirty="0" smtClean="0"/>
              <a:t> (ou CC) engagent à</a:t>
            </a:r>
            <a:r>
              <a:rPr lang="fr-FR" baseline="0" dirty="0" smtClean="0"/>
              <a:t> n’en garder qu’une partie (certains droits réservés)</a:t>
            </a:r>
          </a:p>
          <a:p>
            <a:r>
              <a:rPr lang="fr-FR" baseline="0" dirty="0" smtClean="0"/>
              <a:t>-&gt; favoriser la circulation, tout en indiquant </a:t>
            </a:r>
            <a:r>
              <a:rPr lang="fr-FR" b="1" baseline="0" dirty="0" smtClean="0"/>
              <a:t>certaines conditions de réutilisation</a:t>
            </a:r>
            <a:endParaRPr lang="fr-FR" b="1" dirty="0"/>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106</a:t>
            </a:fld>
            <a:endParaRPr lang="fr-FR"/>
          </a:p>
        </p:txBody>
      </p:sp>
    </p:spTree>
    <p:extLst>
      <p:ext uri="{BB962C8B-B14F-4D97-AF65-F5344CB8AC3E}">
        <p14:creationId xmlns:p14="http://schemas.microsoft.com/office/powerpoint/2010/main" val="306942648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Données personnelles : indexation des contenus (cf. </a:t>
            </a:r>
            <a:r>
              <a:rPr lang="fr-FR" i="1" dirty="0" smtClean="0"/>
              <a:t>supra</a:t>
            </a:r>
            <a:r>
              <a:rPr lang="fr-FR" dirty="0" smtClean="0"/>
              <a:t>)</a:t>
            </a:r>
          </a:p>
          <a:p>
            <a:pPr marL="0" indent="0">
              <a:buFontTx/>
              <a:buNone/>
            </a:pPr>
            <a:r>
              <a:rPr lang="fr-FR" dirty="0" smtClean="0"/>
              <a:t>= persistance</a:t>
            </a:r>
            <a:r>
              <a:rPr lang="fr-FR" baseline="0" dirty="0" smtClean="0"/>
              <a:t> de l’information, indépendamment du temps et du lieu : on ignore comment les personnes vont accéder aux informations nous concernant</a:t>
            </a:r>
            <a:endParaRPr lang="fr-FR" dirty="0" smtClean="0"/>
          </a:p>
          <a:p>
            <a:endParaRPr lang="fr-FR" dirty="0" smtClean="0"/>
          </a:p>
          <a:p>
            <a:pPr marL="171450" indent="-171450">
              <a:buFont typeface="Wingdings" panose="05000000000000000000" pitchFamily="2" charset="2"/>
              <a:buChar char="à"/>
            </a:pPr>
            <a:r>
              <a:rPr lang="fr-FR" dirty="0" smtClean="0">
                <a:sym typeface="Wingdings" panose="05000000000000000000" pitchFamily="2" charset="2"/>
              </a:rPr>
              <a:t>Protection</a:t>
            </a:r>
            <a:r>
              <a:rPr lang="fr-FR" baseline="0" dirty="0" smtClean="0">
                <a:sym typeface="Wingdings" panose="05000000000000000000" pitchFamily="2" charset="2"/>
              </a:rPr>
              <a:t> de l’identité numérique</a:t>
            </a:r>
          </a:p>
          <a:p>
            <a:pPr marL="263525" lvl="1" indent="-171450">
              <a:buFontTx/>
              <a:buChar char="-"/>
            </a:pPr>
            <a:r>
              <a:rPr lang="fr-FR" baseline="0" dirty="0" smtClean="0">
                <a:sym typeface="Wingdings" panose="05000000000000000000" pitchFamily="2" charset="2"/>
              </a:rPr>
              <a:t>usurpation d’identité</a:t>
            </a:r>
          </a:p>
          <a:p>
            <a:pPr marL="263525" lvl="1" indent="-171450">
              <a:buFontTx/>
              <a:buChar char="-"/>
            </a:pPr>
            <a:r>
              <a:rPr lang="fr-FR" baseline="0" dirty="0" smtClean="0">
                <a:sym typeface="Wingdings" panose="05000000000000000000" pitchFamily="2" charset="2"/>
              </a:rPr>
              <a:t>droit à l’oubli</a:t>
            </a:r>
            <a:endParaRPr lang="fr-FR" dirty="0"/>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107</a:t>
            </a:fld>
            <a:endParaRPr lang="fr-FR"/>
          </a:p>
        </p:txBody>
      </p:sp>
    </p:spTree>
    <p:extLst>
      <p:ext uri="{BB962C8B-B14F-4D97-AF65-F5344CB8AC3E}">
        <p14:creationId xmlns:p14="http://schemas.microsoft.com/office/powerpoint/2010/main" val="158350988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Réf. : </a:t>
            </a:r>
            <a:r>
              <a:rPr lang="fr-FR" dirty="0" err="1" smtClean="0"/>
              <a:t>Chappatte</a:t>
            </a:r>
            <a:r>
              <a:rPr lang="fr-FR" dirty="0" smtClean="0"/>
              <a:t>. La médisance sur internet. </a:t>
            </a:r>
            <a:r>
              <a:rPr lang="fr-FR" i="1" dirty="0" smtClean="0"/>
              <a:t>L’actualité en dessin</a:t>
            </a:r>
            <a:r>
              <a:rPr lang="fr-FR" dirty="0" smtClean="0"/>
              <a:t>. 17/11/2007. [en ligne]. Disponible sur :  http://globecartoon.com/dessin/.</a:t>
            </a:r>
            <a:r>
              <a:rPr lang="fr-FR" baseline="0" dirty="0" smtClean="0"/>
              <a:t> </a:t>
            </a:r>
            <a:r>
              <a:rPr lang="fr-FR" dirty="0" smtClean="0"/>
              <a:t>© Globe Cartoon.</a:t>
            </a:r>
          </a:p>
          <a:p>
            <a:endParaRPr lang="fr-FR" dirty="0" smtClean="0"/>
          </a:p>
          <a:p>
            <a:r>
              <a:rPr lang="fr-FR" b="1" dirty="0" smtClean="0"/>
              <a:t>Droit à l’oubli </a:t>
            </a:r>
            <a:r>
              <a:rPr lang="fr-FR" dirty="0" smtClean="0"/>
              <a:t>: </a:t>
            </a:r>
            <a:r>
              <a:rPr lang="fr-FR" baseline="0" dirty="0" smtClean="0"/>
              <a:t>«Le droit à l’oubli numérique est la possibilité offerte à chacun de maîtriser ses traces numériques et sa vie privée ou publique mise en ligne.</a:t>
            </a:r>
            <a:r>
              <a:rPr lang="fr-FR" dirty="0" smtClean="0"/>
              <a:t> » (CNIL, http://www.cnil.fr/fileadmin/documents/La_CNIL/publications/CNIL_RA2012_web.pdf) : lié au principe de</a:t>
            </a:r>
            <a:r>
              <a:rPr lang="fr-FR" baseline="0" dirty="0" smtClean="0"/>
              <a:t> durée limitée de conservation des données </a:t>
            </a:r>
            <a:endParaRPr lang="fr-FR" dirty="0" smtClean="0"/>
          </a:p>
          <a:p>
            <a:endParaRPr lang="fr-FR" dirty="0" smtClean="0"/>
          </a:p>
          <a:p>
            <a:pPr marL="171450" indent="-171450">
              <a:buFont typeface="Wingdings" panose="05000000000000000000" pitchFamily="2" charset="2"/>
              <a:buChar char="à"/>
            </a:pPr>
            <a:r>
              <a:rPr lang="fr-FR" b="1" dirty="0" smtClean="0">
                <a:sym typeface="Wingdings" panose="05000000000000000000" pitchFamily="2" charset="2"/>
              </a:rPr>
              <a:t>Droit au déréférencement</a:t>
            </a:r>
            <a:r>
              <a:rPr lang="fr-FR" b="1" baseline="0" dirty="0" smtClean="0">
                <a:sym typeface="Wingdings" panose="05000000000000000000" pitchFamily="2" charset="2"/>
              </a:rPr>
              <a:t> </a:t>
            </a:r>
            <a:r>
              <a:rPr lang="fr-FR" baseline="0" dirty="0" smtClean="0">
                <a:sym typeface="Wingdings" panose="05000000000000000000" pitchFamily="2" charset="2"/>
              </a:rPr>
              <a:t>:</a:t>
            </a:r>
          </a:p>
          <a:p>
            <a:pPr marL="263525" lvl="1" indent="-171450">
              <a:buFont typeface="Wingdings" panose="05000000000000000000" pitchFamily="2" charset="2"/>
              <a:buChar char="à"/>
            </a:pPr>
            <a:r>
              <a:rPr lang="fr-FR" baseline="0" dirty="0" smtClean="0">
                <a:sym typeface="Wingdings" panose="05000000000000000000" pitchFamily="2" charset="2"/>
              </a:rPr>
              <a:t>« depuis 2014, les citoyens européens peuvent s’adresser aux moteurs de recherche pour demander le déréférencement d’un contenu web associé à leurs nom et prénom » (http://www.cnil.fr/vos-droits/exercer-vos-droits/le-droit-au-dereferencement/infographie-le-droit-au-dereferencement/)</a:t>
            </a:r>
          </a:p>
          <a:p>
            <a:pPr marL="263525" lvl="1" indent="-171450">
              <a:buFont typeface="Wingdings" panose="05000000000000000000" pitchFamily="2" charset="2"/>
              <a:buChar char="à"/>
            </a:pPr>
            <a:r>
              <a:rPr lang="fr-FR" baseline="0" dirty="0" smtClean="0">
                <a:sym typeface="Wingdings" panose="05000000000000000000" pitchFamily="2" charset="2"/>
              </a:rPr>
              <a:t>s’appliquent aux données sensibles, inexacts ou obsolètes (ex. : propos diffamatoires, un ancien CV, informations privées comme la religion, cf. CNIL, http://www.cnil.fr/vos-droits/exercer-vos-droits/le-droit-au-dereferencement/) </a:t>
            </a:r>
          </a:p>
          <a:p>
            <a:pPr marL="263525" lvl="1" indent="-171450">
              <a:buFont typeface="Wingdings" panose="05000000000000000000" pitchFamily="2" charset="2"/>
              <a:buChar char="à"/>
            </a:pPr>
            <a:r>
              <a:rPr lang="fr-FR" baseline="0" dirty="0" smtClean="0">
                <a:sym typeface="Wingdings" panose="05000000000000000000" pitchFamily="2" charset="2"/>
              </a:rPr>
              <a:t>n’est pas une suppression des informations sur le site internet (il faudra alors contacter le responsable du site lui-même : droit à l’oubli)</a:t>
            </a:r>
          </a:p>
          <a:p>
            <a:pPr marL="263525" lvl="1" indent="-171450">
              <a:buFont typeface="Wingdings" panose="05000000000000000000" pitchFamily="2" charset="2"/>
              <a:buChar char="à"/>
            </a:pPr>
            <a:r>
              <a:rPr lang="fr-FR" baseline="0" dirty="0" smtClean="0">
                <a:sym typeface="Wingdings" panose="05000000000000000000" pitchFamily="2" charset="2"/>
              </a:rPr>
              <a:t>peut varier selon les pays (ex. : déréférencement sur la version française du moteur de recherche, mais pas sur les autres)</a:t>
            </a:r>
            <a:endParaRPr lang="fr-FR" dirty="0" smtClean="0"/>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108</a:t>
            </a:fld>
            <a:endParaRPr lang="fr-FR"/>
          </a:p>
        </p:txBody>
      </p:sp>
    </p:spTree>
    <p:extLst>
      <p:ext uri="{BB962C8B-B14F-4D97-AF65-F5344CB8AC3E}">
        <p14:creationId xmlns:p14="http://schemas.microsoft.com/office/powerpoint/2010/main" val="305124588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Réf.</a:t>
            </a:r>
            <a:r>
              <a:rPr lang="fr-FR" baseline="0" dirty="0" smtClean="0"/>
              <a:t> : Glen Baxter. </a:t>
            </a:r>
            <a:r>
              <a:rPr lang="fr-FR" i="1" baseline="0" dirty="0" smtClean="0"/>
              <a:t>Do It </a:t>
            </a:r>
            <a:r>
              <a:rPr lang="fr-FR" i="1" baseline="0" dirty="0" err="1" smtClean="0"/>
              <a:t>Yourself</a:t>
            </a:r>
            <a:r>
              <a:rPr lang="fr-FR" i="1" baseline="0" dirty="0" smtClean="0"/>
              <a:t> - </a:t>
            </a:r>
            <a:r>
              <a:rPr lang="fr-FR" i="1" baseline="0" dirty="0" err="1" smtClean="0"/>
              <a:t>Practical</a:t>
            </a:r>
            <a:r>
              <a:rPr lang="fr-FR" i="1" baseline="0" dirty="0" smtClean="0"/>
              <a:t> </a:t>
            </a:r>
            <a:r>
              <a:rPr lang="fr-FR" i="1" baseline="0" dirty="0" err="1" smtClean="0"/>
              <a:t>Lunacy</a:t>
            </a:r>
            <a:r>
              <a:rPr lang="fr-FR" baseline="0" dirty="0" smtClean="0"/>
              <a:t>. 1998-2008. Munich : Galerie Daniel </a:t>
            </a:r>
            <a:r>
              <a:rPr lang="fr-FR" baseline="0" dirty="0" err="1" smtClean="0"/>
              <a:t>Blau</a:t>
            </a:r>
            <a:r>
              <a:rPr lang="fr-FR" baseline="0" dirty="0" smtClean="0"/>
              <a:t>. [en ligne]. Disponible sur :  http://www.danielblau.com/exhibitions/2011/519/attachment/105/. © Glen Baxter</a:t>
            </a:r>
          </a:p>
          <a:p>
            <a:endParaRPr lang="fr-FR" dirty="0"/>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109</a:t>
            </a:fld>
            <a:endParaRPr lang="fr-FR"/>
          </a:p>
        </p:txBody>
      </p:sp>
    </p:spTree>
    <p:extLst>
      <p:ext uri="{BB962C8B-B14F-4D97-AF65-F5344CB8AC3E}">
        <p14:creationId xmlns:p14="http://schemas.microsoft.com/office/powerpoint/2010/main" val="30865672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Réf. : Franck </a:t>
            </a:r>
            <a:r>
              <a:rPr lang="fr-FR" dirty="0" err="1" smtClean="0"/>
              <a:t>Mayans</a:t>
            </a:r>
            <a:r>
              <a:rPr lang="fr-FR" dirty="0" smtClean="0"/>
              <a:t>. </a:t>
            </a:r>
            <a:r>
              <a:rPr lang="fr-FR" i="1" dirty="0" smtClean="0"/>
              <a:t>Identité numérique. Le Blog du modérateur</a:t>
            </a:r>
            <a:r>
              <a:rPr lang="fr-FR" dirty="0" smtClean="0"/>
              <a:t>. 18/02/2012.  [en ligne]. Disponible sur :  http://www.blogdumoderateur.com/dessin-identite-numerique-et-recrutement/. © Franck </a:t>
            </a:r>
            <a:r>
              <a:rPr lang="fr-FR" dirty="0" err="1" smtClean="0"/>
              <a:t>Mayans</a:t>
            </a:r>
            <a:r>
              <a:rPr lang="fr-FR" dirty="0" smtClean="0"/>
              <a:t>.</a:t>
            </a:r>
          </a:p>
          <a:p>
            <a:endParaRPr lang="fr-FR" dirty="0" smtClean="0"/>
          </a:p>
          <a:p>
            <a:endParaRPr lang="fr-FR" dirty="0" smtClean="0"/>
          </a:p>
          <a:p>
            <a:r>
              <a:rPr lang="fr-FR" dirty="0" smtClean="0"/>
              <a:t>Réputation : ce qui est perçu</a:t>
            </a:r>
            <a:r>
              <a:rPr lang="fr-FR" baseline="0" dirty="0" smtClean="0"/>
              <a:t> par les autres </a:t>
            </a:r>
          </a:p>
          <a:p>
            <a:r>
              <a:rPr lang="fr-FR" b="1" baseline="0" dirty="0" smtClean="0"/>
              <a:t>E-réputation</a:t>
            </a:r>
            <a:r>
              <a:rPr lang="fr-FR" baseline="0" dirty="0" smtClean="0"/>
              <a:t> : s’appuie sur des traces observables de l’identité numérique </a:t>
            </a:r>
          </a:p>
          <a:p>
            <a:pPr marL="173038"/>
            <a:r>
              <a:rPr lang="fr-FR" baseline="0" dirty="0" smtClean="0">
                <a:sym typeface="Wingdings" panose="05000000000000000000" pitchFamily="2" charset="2"/>
              </a:rPr>
              <a:t> est donc </a:t>
            </a:r>
            <a:r>
              <a:rPr lang="fr-FR" b="1" baseline="0" dirty="0" smtClean="0">
                <a:sym typeface="Wingdings" panose="05000000000000000000" pitchFamily="2" charset="2"/>
              </a:rPr>
              <a:t>subjective</a:t>
            </a:r>
            <a:r>
              <a:rPr lang="fr-FR" baseline="0" dirty="0" smtClean="0">
                <a:sym typeface="Wingdings" panose="05000000000000000000" pitchFamily="2" charset="2"/>
              </a:rPr>
              <a:t> et dépend de l’observateur et des critères d’évaluation/opinions</a:t>
            </a:r>
          </a:p>
          <a:p>
            <a:pPr marL="344488" indent="-171450">
              <a:buFont typeface="Wingdings" panose="05000000000000000000" pitchFamily="2" charset="2"/>
              <a:buChar char="à"/>
            </a:pPr>
            <a:r>
              <a:rPr lang="fr-FR" baseline="0" dirty="0" smtClean="0">
                <a:sym typeface="Wingdings" panose="05000000000000000000" pitchFamily="2" charset="2"/>
              </a:rPr>
              <a:t>est donc fonction des buts du chercheur (public visé notamment)</a:t>
            </a:r>
          </a:p>
          <a:p>
            <a:pPr marL="344488" indent="-171450">
              <a:buFont typeface="Wingdings" panose="05000000000000000000" pitchFamily="2" charset="2"/>
              <a:buChar char="à"/>
            </a:pPr>
            <a:endParaRPr lang="fr-FR" baseline="0" dirty="0" smtClean="0">
              <a:sym typeface="Wingdings" panose="05000000000000000000" pitchFamily="2" charset="2"/>
            </a:endParaRPr>
          </a:p>
          <a:p>
            <a:r>
              <a:rPr lang="fr-FR" dirty="0" smtClean="0"/>
              <a:t>Enjeux variables</a:t>
            </a:r>
            <a:r>
              <a:rPr lang="fr-FR" baseline="0" dirty="0" smtClean="0"/>
              <a:t> selon la position académique (jeune doctorant, chercheur déjà en poste…)</a:t>
            </a:r>
          </a:p>
          <a:p>
            <a:pPr>
              <a:tabLst>
                <a:tab pos="92075" algn="l"/>
              </a:tabLst>
            </a:pPr>
            <a:r>
              <a:rPr lang="fr-FR" baseline="0" dirty="0" smtClean="0"/>
              <a:t>	</a:t>
            </a:r>
            <a:r>
              <a:rPr lang="fr-FR" baseline="0" dirty="0" smtClean="0">
                <a:sym typeface="Wingdings" panose="05000000000000000000" pitchFamily="2" charset="2"/>
              </a:rPr>
              <a:t> </a:t>
            </a:r>
            <a:r>
              <a:rPr lang="fr-FR" b="1" i="1" baseline="0" dirty="0" err="1" smtClean="0">
                <a:sym typeface="Wingdings" panose="05000000000000000000" pitchFamily="2" charset="2"/>
              </a:rPr>
              <a:t>personal</a:t>
            </a:r>
            <a:r>
              <a:rPr lang="fr-FR" b="1" i="1" baseline="0" dirty="0" smtClean="0">
                <a:sym typeface="Wingdings" panose="05000000000000000000" pitchFamily="2" charset="2"/>
              </a:rPr>
              <a:t> </a:t>
            </a:r>
            <a:r>
              <a:rPr lang="fr-FR" b="1" i="1" baseline="0" dirty="0" err="1" smtClean="0">
                <a:sym typeface="Wingdings" panose="05000000000000000000" pitchFamily="2" charset="2"/>
              </a:rPr>
              <a:t>branding</a:t>
            </a:r>
            <a:r>
              <a:rPr lang="fr-FR" baseline="0" dirty="0" smtClean="0">
                <a:sym typeface="Wingdings" panose="05000000000000000000" pitchFamily="2" charset="2"/>
              </a:rPr>
              <a:t> : - se considérer comme une marque (marketing, concurrence, statistiques…)</a:t>
            </a:r>
          </a:p>
          <a:p>
            <a:pPr marL="1249363"/>
            <a:r>
              <a:rPr lang="fr-FR" dirty="0" smtClean="0">
                <a:sym typeface="Wingdings" panose="05000000000000000000" pitchFamily="2" charset="2"/>
              </a:rPr>
              <a:t> - </a:t>
            </a:r>
            <a:r>
              <a:rPr lang="fr-FR" baseline="0" dirty="0" smtClean="0">
                <a:sym typeface="Wingdings" panose="05000000000000000000" pitchFamily="2" charset="2"/>
              </a:rPr>
              <a:t> mettre en valeur ce que l’on souhaite mettre en valeur (prise en main de son identité numérique)</a:t>
            </a:r>
            <a:endParaRPr lang="fr-FR" dirty="0" smtClean="0"/>
          </a:p>
          <a:p>
            <a:pPr marL="173038" indent="0">
              <a:buFont typeface="Wingdings" panose="05000000000000000000" pitchFamily="2" charset="2"/>
              <a:buNone/>
            </a:pPr>
            <a:endParaRPr lang="fr-FR" baseline="0" dirty="0" smtClean="0">
              <a:sym typeface="Wingdings" panose="05000000000000000000" pitchFamily="2" charset="2"/>
            </a:endParaRPr>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11</a:t>
            </a:fld>
            <a:endParaRPr lang="fr-FR"/>
          </a:p>
        </p:txBody>
      </p:sp>
    </p:spTree>
    <p:extLst>
      <p:ext uri="{BB962C8B-B14F-4D97-AF65-F5344CB8AC3E}">
        <p14:creationId xmlns:p14="http://schemas.microsoft.com/office/powerpoint/2010/main" val="224476173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110</a:t>
            </a:fld>
            <a:endParaRPr lang="fr-FR"/>
          </a:p>
        </p:txBody>
      </p:sp>
    </p:spTree>
    <p:extLst>
      <p:ext uri="{BB962C8B-B14F-4D97-AF65-F5344CB8AC3E}">
        <p14:creationId xmlns:p14="http://schemas.microsoft.com/office/powerpoint/2010/main" val="157127735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111</a:t>
            </a:fld>
            <a:endParaRPr lang="fr-FR"/>
          </a:p>
        </p:txBody>
      </p:sp>
    </p:spTree>
    <p:extLst>
      <p:ext uri="{BB962C8B-B14F-4D97-AF65-F5344CB8AC3E}">
        <p14:creationId xmlns:p14="http://schemas.microsoft.com/office/powerpoint/2010/main" val="29016812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92075" lvl="1" indent="0">
              <a:buFontTx/>
              <a:buNone/>
            </a:pPr>
            <a:r>
              <a:rPr lang="fr-FR" b="0" baseline="0" dirty="0" smtClean="0"/>
              <a:t>Réf. : </a:t>
            </a:r>
            <a:r>
              <a:rPr lang="fr-FR" baseline="0" dirty="0" err="1" smtClean="0"/>
              <a:t>RégionsJob</a:t>
            </a:r>
            <a:r>
              <a:rPr lang="fr-FR" baseline="0" dirty="0" smtClean="0"/>
              <a:t>, 2015</a:t>
            </a:r>
            <a:r>
              <a:rPr lang="fr-FR" i="1" baseline="0" dirty="0" smtClean="0"/>
              <a:t>, </a:t>
            </a:r>
            <a:r>
              <a:rPr lang="fr-FR" baseline="0" dirty="0" smtClean="0"/>
              <a:t>http://www.blogdumoderateur.com/enquete-recrutement-reseaux-sociaux/</a:t>
            </a:r>
            <a:endParaRPr lang="fr-FR" b="0" baseline="0" dirty="0" smtClean="0"/>
          </a:p>
          <a:p>
            <a:pPr marL="92075" lvl="1" indent="0">
              <a:buFontTx/>
              <a:buNone/>
            </a:pPr>
            <a:r>
              <a:rPr lang="fr-FR" b="0" baseline="0" dirty="0" smtClean="0"/>
              <a:t>35 % des employeurs sont moins disposés à rencontrer en entretien des candidats qu’ils n’ont pas trouvé en ligne (https://prezi.com/rhsbghv1ytkw/cultivating-an-online-profile/#)</a:t>
            </a:r>
          </a:p>
          <a:p>
            <a:endParaRPr lang="fr-FR" dirty="0"/>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12</a:t>
            </a:fld>
            <a:endParaRPr lang="fr-FR"/>
          </a:p>
        </p:txBody>
      </p:sp>
    </p:spTree>
    <p:extLst>
      <p:ext uri="{BB962C8B-B14F-4D97-AF65-F5344CB8AC3E}">
        <p14:creationId xmlns:p14="http://schemas.microsoft.com/office/powerpoint/2010/main" val="15679536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13</a:t>
            </a:fld>
            <a:endParaRPr lang="fr-FR"/>
          </a:p>
        </p:txBody>
      </p:sp>
    </p:spTree>
    <p:extLst>
      <p:ext uri="{BB962C8B-B14F-4D97-AF65-F5344CB8AC3E}">
        <p14:creationId xmlns:p14="http://schemas.microsoft.com/office/powerpoint/2010/main" val="19679951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Réf. :</a:t>
            </a:r>
            <a:r>
              <a:rPr lang="fr-FR" baseline="0" dirty="0" smtClean="0"/>
              <a:t> CCSD. « Votre CV dans HAL ». </a:t>
            </a:r>
            <a:r>
              <a:rPr lang="fr-FR" i="1" baseline="0" dirty="0" smtClean="0"/>
              <a:t>Le blog du CCSD</a:t>
            </a:r>
            <a:r>
              <a:rPr lang="fr-FR" baseline="0" dirty="0" smtClean="0"/>
              <a:t>. 28/04/2015. [en ligne]. Disponible sur : http://blog.ccsd.cnrs.fr/2015/04/votre-cv-dans-hal/.</a:t>
            </a:r>
          </a:p>
          <a:p>
            <a:pPr marL="0" marR="0" indent="0" algn="l" defTabSz="914400" rtl="0" eaLnBrk="1" fontAlgn="auto" latinLnBrk="0" hangingPunct="1">
              <a:lnSpc>
                <a:spcPct val="100000"/>
              </a:lnSpc>
              <a:spcBef>
                <a:spcPts val="0"/>
              </a:spcBef>
              <a:spcAft>
                <a:spcPts val="0"/>
              </a:spcAft>
              <a:buClrTx/>
              <a:buSzTx/>
              <a:buFontTx/>
              <a:buNone/>
              <a:tabLst/>
              <a:defRPr/>
            </a:pPr>
            <a:endParaRPr lang="fr-FR"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smtClean="0"/>
              <a:t>Constat : multiplication de lieux où se présenter (CV, publications, activités)</a:t>
            </a:r>
          </a:p>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fr-FR" dirty="0"/>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14</a:t>
            </a:fld>
            <a:endParaRPr lang="fr-FR"/>
          </a:p>
        </p:txBody>
      </p:sp>
    </p:spTree>
    <p:extLst>
      <p:ext uri="{BB962C8B-B14F-4D97-AF65-F5344CB8AC3E}">
        <p14:creationId xmlns:p14="http://schemas.microsoft.com/office/powerpoint/2010/main" val="10497994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smtClean="0"/>
              <a:t>Réf. : http://fr.slideshare.net/paventurier/adbs-2011publier-et-valoriser-ses-travaux-de-recherche-revuvdef</a:t>
            </a:r>
          </a:p>
          <a:p>
            <a:pPr marL="0" marR="0" indent="0" algn="l" defTabSz="914400" rtl="0" eaLnBrk="1" fontAlgn="auto" latinLnBrk="0" hangingPunct="1">
              <a:lnSpc>
                <a:spcPct val="100000"/>
              </a:lnSpc>
              <a:spcBef>
                <a:spcPts val="0"/>
              </a:spcBef>
              <a:spcAft>
                <a:spcPts val="0"/>
              </a:spcAft>
              <a:buClrTx/>
              <a:buSzTx/>
              <a:buFontTx/>
              <a:buNone/>
              <a:tabLst/>
              <a:defRPr/>
            </a:pPr>
            <a:endParaRPr lang="fr-FR"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smtClean="0"/>
              <a:t>- inscription dans le cycle du travail du chercheur (recherche &gt; publication &gt; évaluation &gt; recherche)</a:t>
            </a:r>
          </a:p>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 média</a:t>
            </a:r>
            <a:r>
              <a:rPr lang="fr-FR" baseline="0" dirty="0" smtClean="0"/>
              <a:t> sociaux mais pas que !</a:t>
            </a:r>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smtClean="0"/>
          </a:p>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fr-FR" b="1" dirty="0" smtClean="0">
                <a:sym typeface="Wingdings" panose="05000000000000000000" pitchFamily="2" charset="2"/>
              </a:rPr>
              <a:t>définir</a:t>
            </a:r>
            <a:r>
              <a:rPr lang="fr-FR" b="1" baseline="0" dirty="0" smtClean="0">
                <a:sym typeface="Wingdings" panose="05000000000000000000" pitchFamily="2" charset="2"/>
              </a:rPr>
              <a:t> les outils et leurs usages</a:t>
            </a:r>
          </a:p>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endParaRPr lang="fr-FR" baseline="0" dirty="0" smtClean="0">
              <a:sym typeface="Wingdings" panose="05000000000000000000" pitchFamily="2" charset="2"/>
            </a:endParaRPr>
          </a:p>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FR" baseline="0" dirty="0" smtClean="0">
                <a:sym typeface="Wingdings" panose="05000000000000000000" pitchFamily="2" charset="2"/>
              </a:rPr>
              <a:t>3 grandes catégories :</a:t>
            </a:r>
          </a:p>
          <a:p>
            <a:pPr marL="180215" indent="-94850">
              <a:buFontTx/>
              <a:buChar char="-"/>
            </a:pPr>
            <a:r>
              <a:rPr lang="fr-FR" baseline="0" dirty="0" smtClean="0"/>
              <a:t>outils de profil</a:t>
            </a:r>
          </a:p>
          <a:p>
            <a:pPr marL="180215" indent="-94850">
              <a:buFontTx/>
              <a:buChar char="-"/>
            </a:pPr>
            <a:r>
              <a:rPr lang="fr-FR" baseline="0" dirty="0" smtClean="0"/>
              <a:t>outils de production et de diffusion de l’information : wikis, blogs, </a:t>
            </a:r>
            <a:r>
              <a:rPr lang="fr-FR" baseline="0" dirty="0" err="1" smtClean="0"/>
              <a:t>microblogging</a:t>
            </a:r>
            <a:r>
              <a:rPr lang="fr-FR" baseline="0" dirty="0" smtClean="0"/>
              <a:t>, plateformes de contenus</a:t>
            </a:r>
          </a:p>
          <a:p>
            <a:pPr marL="180215" indent="-94850">
              <a:buFontTx/>
              <a:buChar char="-"/>
            </a:pPr>
            <a:r>
              <a:rPr lang="fr-FR" baseline="0" dirty="0" smtClean="0"/>
              <a:t>outils sociaux et de partage : réseaux sociaux, communautés de partage</a:t>
            </a:r>
          </a:p>
          <a:p>
            <a:pPr marL="85365" indent="0">
              <a:buFontTx/>
              <a:buNone/>
            </a:pPr>
            <a:r>
              <a:rPr lang="fr-FR" baseline="0" dirty="0" smtClean="0"/>
              <a:t>mais séparation artificielle dans la mesure où ces outils peuvent être hybrides (plateforme de dépôts de documents pour un réseau social…)</a:t>
            </a:r>
          </a:p>
          <a:p>
            <a:endParaRPr lang="fr-FR" dirty="0"/>
          </a:p>
        </p:txBody>
      </p:sp>
      <p:sp>
        <p:nvSpPr>
          <p:cNvPr id="4" name="Espace réservé du numéro de diapositive 3"/>
          <p:cNvSpPr>
            <a:spLocks noGrp="1"/>
          </p:cNvSpPr>
          <p:nvPr>
            <p:ph type="sldNum" sz="quarter" idx="10"/>
          </p:nvPr>
        </p:nvSpPr>
        <p:spPr/>
        <p:txBody>
          <a:bodyPr/>
          <a:lstStyle/>
          <a:p>
            <a:fld id="{498159C2-2EFF-4FCC-BE1B-FC4490C04AFE}" type="slidenum">
              <a:rPr lang="fr-FR" smtClean="0"/>
              <a:pPr/>
              <a:t>15</a:t>
            </a:fld>
            <a:endParaRPr lang="fr-FR" dirty="0"/>
          </a:p>
        </p:txBody>
      </p:sp>
    </p:spTree>
    <p:extLst>
      <p:ext uri="{BB962C8B-B14F-4D97-AF65-F5344CB8AC3E}">
        <p14:creationId xmlns:p14="http://schemas.microsoft.com/office/powerpoint/2010/main" val="22119424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 : service de </a:t>
            </a:r>
            <a:r>
              <a:rPr lang="fr-FR" baseline="0" dirty="0" smtClean="0"/>
              <a:t>CV en ligne : présentation officielle</a:t>
            </a:r>
          </a:p>
          <a:p>
            <a:r>
              <a:rPr lang="fr-FR" baseline="0" dirty="0" smtClean="0">
                <a:sym typeface="Wingdings" panose="05000000000000000000" pitchFamily="2" charset="2"/>
              </a:rPr>
              <a:t> : possibilité de mettre du multimédia…</a:t>
            </a:r>
          </a:p>
          <a:p>
            <a:r>
              <a:rPr lang="fr-FR" dirty="0" smtClean="0">
                <a:sym typeface="Wingdings" panose="05000000000000000000" pitchFamily="2" charset="2"/>
              </a:rPr>
              <a:t> : dans le cas des</a:t>
            </a:r>
            <a:r>
              <a:rPr lang="fr-FR" baseline="0" dirty="0" smtClean="0">
                <a:sym typeface="Wingdings" panose="05000000000000000000" pitchFamily="2" charset="2"/>
              </a:rPr>
              <a:t> pages institutionnelles : problème si changement d’affectation (ex. cas du doctorant après sa thèse)</a:t>
            </a:r>
            <a:endParaRPr lang="fr-FR" dirty="0"/>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16</a:t>
            </a:fld>
            <a:endParaRPr lang="fr-FR"/>
          </a:p>
        </p:txBody>
      </p:sp>
    </p:spTree>
    <p:extLst>
      <p:ext uri="{BB962C8B-B14F-4D97-AF65-F5344CB8AC3E}">
        <p14:creationId xmlns:p14="http://schemas.microsoft.com/office/powerpoint/2010/main" val="1573279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 : services permettant de lister </a:t>
            </a:r>
            <a:r>
              <a:rPr lang="fr-FR" baseline="0" dirty="0" smtClean="0"/>
              <a:t>les publications, avec éventuellement présence de métries</a:t>
            </a:r>
          </a:p>
          <a:p>
            <a:r>
              <a:rPr lang="fr-FR" baseline="0" dirty="0" smtClean="0">
                <a:sym typeface="Wingdings" panose="05000000000000000000" pitchFamily="2" charset="2"/>
              </a:rPr>
              <a:t> : pas nécessairement exhaustifs : peuvent être liés à un éditeur ou une base de données particulière</a:t>
            </a:r>
            <a:endParaRPr lang="fr-FR" dirty="0"/>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17</a:t>
            </a:fld>
            <a:endParaRPr lang="fr-FR"/>
          </a:p>
        </p:txBody>
      </p:sp>
    </p:spTree>
    <p:extLst>
      <p:ext uri="{BB962C8B-B14F-4D97-AF65-F5344CB8AC3E}">
        <p14:creationId xmlns:p14="http://schemas.microsoft.com/office/powerpoint/2010/main" val="24506849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 : services de production d’éléments, d’hypothèses…. de recherche (blogs, wikis)</a:t>
            </a:r>
            <a:endParaRPr lang="fr-FR" dirty="0"/>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18</a:t>
            </a:fld>
            <a:endParaRPr lang="fr-FR"/>
          </a:p>
        </p:txBody>
      </p:sp>
    </p:spTree>
    <p:extLst>
      <p:ext uri="{BB962C8B-B14F-4D97-AF65-F5344CB8AC3E}">
        <p14:creationId xmlns:p14="http://schemas.microsoft.com/office/powerpoint/2010/main" val="15416454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 : services de dépôt d’éléments de recherche : articles, vidéos, images, données…</a:t>
            </a:r>
            <a:endParaRPr lang="fr-FR" dirty="0"/>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19</a:t>
            </a:fld>
            <a:endParaRPr lang="fr-FR"/>
          </a:p>
        </p:txBody>
      </p:sp>
    </p:spTree>
    <p:extLst>
      <p:ext uri="{BB962C8B-B14F-4D97-AF65-F5344CB8AC3E}">
        <p14:creationId xmlns:p14="http://schemas.microsoft.com/office/powerpoint/2010/main" val="3145115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Réf. : </a:t>
            </a:r>
            <a:r>
              <a:rPr lang="fr-FR" dirty="0" err="1" smtClean="0"/>
              <a:t>Chappatte</a:t>
            </a:r>
            <a:r>
              <a:rPr lang="fr-FR" dirty="0" smtClean="0"/>
              <a:t>. La médisance sur internet. </a:t>
            </a:r>
            <a:r>
              <a:rPr lang="fr-FR" i="1" dirty="0" smtClean="0"/>
              <a:t>L’actualité en dessin</a:t>
            </a:r>
            <a:r>
              <a:rPr lang="fr-FR" dirty="0" smtClean="0"/>
              <a:t>. 17/11/2007. [en ligne]. Disponible sur :  http://globecartoon.com/dessin/.</a:t>
            </a:r>
            <a:r>
              <a:rPr lang="fr-FR" baseline="0" dirty="0" smtClean="0"/>
              <a:t> </a:t>
            </a:r>
            <a:r>
              <a:rPr lang="fr-FR" dirty="0" smtClean="0"/>
              <a:t>© Globe Cartoon.</a:t>
            </a:r>
          </a:p>
          <a:p>
            <a:endParaRPr lang="fr-FR" dirty="0" smtClean="0"/>
          </a:p>
          <a:p>
            <a:endParaRPr lang="fr-FR" dirty="0" smtClean="0"/>
          </a:p>
          <a:p>
            <a:r>
              <a:rPr lang="fr-FR" dirty="0" smtClean="0"/>
              <a:t>A l’heure où tout le monde </a:t>
            </a:r>
            <a:r>
              <a:rPr lang="fr-FR" baseline="0" dirty="0" smtClean="0"/>
              <a:t>(et notamment futurs collègues, financeurs ou encore recruteurs) </a:t>
            </a:r>
            <a:r>
              <a:rPr lang="fr-FR" dirty="0" smtClean="0"/>
              <a:t>utilise Google</a:t>
            </a:r>
            <a:r>
              <a:rPr lang="fr-FR" baseline="0" dirty="0" smtClean="0"/>
              <a:t> et autres moteurs de recherche, q</a:t>
            </a:r>
            <a:r>
              <a:rPr lang="fr-FR" dirty="0" smtClean="0"/>
              <a:t>uelle est l’image  renvoyée</a:t>
            </a:r>
            <a:r>
              <a:rPr lang="fr-FR" baseline="0" dirty="0" smtClean="0"/>
              <a:t> ? Celle que les moteurs de recherche imposent ?</a:t>
            </a:r>
            <a:endParaRPr lang="fr-FR" dirty="0"/>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2</a:t>
            </a:fld>
            <a:endParaRPr lang="fr-FR"/>
          </a:p>
        </p:txBody>
      </p:sp>
    </p:spTree>
    <p:extLst>
      <p:ext uri="{BB962C8B-B14F-4D97-AF65-F5344CB8AC3E}">
        <p14:creationId xmlns:p14="http://schemas.microsoft.com/office/powerpoint/2010/main" val="811713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20</a:t>
            </a:fld>
            <a:endParaRPr lang="fr-FR"/>
          </a:p>
        </p:txBody>
      </p:sp>
    </p:spTree>
    <p:extLst>
      <p:ext uri="{BB962C8B-B14F-4D97-AF65-F5344CB8AC3E}">
        <p14:creationId xmlns:p14="http://schemas.microsoft.com/office/powerpoint/2010/main" val="20230188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 : services de diffusion</a:t>
            </a:r>
            <a:r>
              <a:rPr lang="fr-FR" baseline="0" dirty="0" smtClean="0"/>
              <a:t> et de partages </a:t>
            </a:r>
            <a:r>
              <a:rPr lang="fr-FR" dirty="0" smtClean="0"/>
              <a:t>d’éléments de la recherche : références bibliographiques, articles, vidéos, images, données…</a:t>
            </a:r>
            <a:endParaRPr lang="fr-FR" dirty="0"/>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21</a:t>
            </a:fld>
            <a:endParaRPr lang="fr-FR"/>
          </a:p>
        </p:txBody>
      </p:sp>
    </p:spTree>
    <p:extLst>
      <p:ext uri="{BB962C8B-B14F-4D97-AF65-F5344CB8AC3E}">
        <p14:creationId xmlns:p14="http://schemas.microsoft.com/office/powerpoint/2010/main" val="36968168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 services</a:t>
            </a:r>
            <a:r>
              <a:rPr lang="fr-FR" baseline="0" dirty="0" smtClean="0"/>
              <a:t> permettant de créer une page personnelle et de </a:t>
            </a:r>
            <a:r>
              <a:rPr lang="fr-FR" baseline="0" dirty="0" err="1" smtClean="0"/>
              <a:t>réseauter</a:t>
            </a:r>
            <a:r>
              <a:rPr lang="fr-FR" baseline="0" dirty="0" smtClean="0"/>
              <a:t> avec d’autres membres du réseau, avec éventuellement des services supplémentaires (ex. : forums/questions-réponses, dépôt de publications…)</a:t>
            </a:r>
          </a:p>
          <a:p>
            <a:pPr marL="171450" indent="-171450">
              <a:buFontTx/>
              <a:buChar char="-"/>
            </a:pPr>
            <a:r>
              <a:rPr lang="fr-FR" baseline="0" dirty="0" smtClean="0"/>
              <a:t>réseaux sociaux généralistes</a:t>
            </a:r>
          </a:p>
          <a:p>
            <a:pPr marL="171450" indent="-171450">
              <a:buFontTx/>
              <a:buChar char="-"/>
            </a:pPr>
            <a:r>
              <a:rPr lang="fr-FR" baseline="0" dirty="0" smtClean="0"/>
              <a:t>réseaux sociaux professionnels (surtout présentation de CV)</a:t>
            </a:r>
          </a:p>
          <a:p>
            <a:pPr marL="171450" indent="-171450">
              <a:buFontTx/>
              <a:buChar char="-"/>
            </a:pPr>
            <a:r>
              <a:rPr lang="fr-FR" baseline="0" dirty="0" smtClean="0"/>
              <a:t>réseaux sociaux académiques (orientés sur les publications)</a:t>
            </a:r>
          </a:p>
          <a:p>
            <a:pPr marL="0" indent="0">
              <a:buFontTx/>
              <a:buNone/>
            </a:pPr>
            <a:endParaRPr lang="fr-FR" baseline="0" dirty="0" smtClean="0"/>
          </a:p>
          <a:p>
            <a:pPr marL="171450" indent="-171450">
              <a:buFont typeface="Wingdings" panose="05000000000000000000" pitchFamily="2" charset="2"/>
              <a:buChar char="J"/>
            </a:pPr>
            <a:r>
              <a:rPr lang="fr-FR" baseline="0" dirty="0" smtClean="0">
                <a:sym typeface="Wingdings" panose="05000000000000000000" pitchFamily="2" charset="2"/>
              </a:rPr>
              <a:t>: bonne indexation par les moteurs de recherche</a:t>
            </a:r>
          </a:p>
          <a:p>
            <a:pPr marL="0" indent="0">
              <a:buFont typeface="Wingdings" panose="05000000000000000000" pitchFamily="2" charset="2"/>
              <a:buNone/>
            </a:pPr>
            <a:r>
              <a:rPr lang="fr-FR" baseline="0" dirty="0" smtClean="0">
                <a:sym typeface="Wingdings" panose="05000000000000000000" pitchFamily="2" charset="2"/>
              </a:rPr>
              <a:t> : pas/peu personnalisables (structures et champs, contenu…)</a:t>
            </a:r>
          </a:p>
          <a:p>
            <a:pPr marL="0" indent="0">
              <a:buFont typeface="Wingdings" panose="05000000000000000000" pitchFamily="2" charset="2"/>
              <a:buNone/>
            </a:pPr>
            <a:r>
              <a:rPr lang="fr-FR" dirty="0" smtClean="0">
                <a:sym typeface="Wingdings" panose="05000000000000000000" pitchFamily="2" charset="2"/>
              </a:rPr>
              <a:t> : souvent utilisés</a:t>
            </a:r>
            <a:r>
              <a:rPr lang="fr-FR" baseline="0" dirty="0" smtClean="0">
                <a:sym typeface="Wingdings" panose="05000000000000000000" pitchFamily="2" charset="2"/>
              </a:rPr>
              <a:t> comme vitrine (CV, liste des publications…), et peu utilisés pour leurs fonctionnalités sociales (réseautage, questions-réponses)</a:t>
            </a:r>
            <a:endParaRPr lang="fr-FR" dirty="0"/>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22</a:t>
            </a:fld>
            <a:endParaRPr lang="fr-FR"/>
          </a:p>
        </p:txBody>
      </p:sp>
    </p:spTree>
    <p:extLst>
      <p:ext uri="{BB962C8B-B14F-4D97-AF65-F5344CB8AC3E}">
        <p14:creationId xmlns:p14="http://schemas.microsoft.com/office/powerpoint/2010/main" val="31577783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 services agrégeant</a:t>
            </a:r>
            <a:r>
              <a:rPr lang="fr-FR" baseline="0" dirty="0" smtClean="0"/>
              <a:t> des métries de différents autres services en ligne (nombre de vues, nombre de téléchargement) et établissant éventuellement un classement (score d’influence)</a:t>
            </a:r>
            <a:endParaRPr lang="fr-FR" dirty="0"/>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23</a:t>
            </a:fld>
            <a:endParaRPr lang="fr-FR"/>
          </a:p>
        </p:txBody>
      </p:sp>
    </p:spTree>
    <p:extLst>
      <p:ext uri="{BB962C8B-B14F-4D97-AF65-F5344CB8AC3E}">
        <p14:creationId xmlns:p14="http://schemas.microsoft.com/office/powerpoint/2010/main" val="15966875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 page ou site personnel</a:t>
            </a:r>
            <a:r>
              <a:rPr lang="fr-FR" baseline="0" dirty="0" smtClean="0"/>
              <a:t> (via un outil pour créer des sites internet, des blogs ou des wikis)</a:t>
            </a:r>
          </a:p>
          <a:p>
            <a:r>
              <a:rPr lang="fr-FR" baseline="0" dirty="0" smtClean="0">
                <a:sym typeface="Wingdings" panose="05000000000000000000" pitchFamily="2" charset="2"/>
              </a:rPr>
              <a:t> : indépendant des affectations institutionnelles, et des évolutions des services internet</a:t>
            </a:r>
            <a:endParaRPr lang="fr-FR" dirty="0"/>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24</a:t>
            </a:fld>
            <a:endParaRPr lang="fr-FR"/>
          </a:p>
        </p:txBody>
      </p:sp>
    </p:spTree>
    <p:extLst>
      <p:ext uri="{BB962C8B-B14F-4D97-AF65-F5344CB8AC3E}">
        <p14:creationId xmlns:p14="http://schemas.microsoft.com/office/powerpoint/2010/main" val="22611043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1450" indent="-171450">
              <a:buFont typeface="Wingdings" panose="05000000000000000000" pitchFamily="2" charset="2"/>
              <a:buChar char="à"/>
            </a:pPr>
            <a:r>
              <a:rPr lang="fr-FR" b="1" dirty="0" smtClean="0">
                <a:sym typeface="Wingdings" panose="05000000000000000000" pitchFamily="2" charset="2"/>
              </a:rPr>
              <a:t>outils</a:t>
            </a:r>
            <a:r>
              <a:rPr lang="fr-FR" b="1" baseline="0" dirty="0" smtClean="0">
                <a:sym typeface="Wingdings" panose="05000000000000000000" pitchFamily="2" charset="2"/>
              </a:rPr>
              <a:t> pas nécessairement institutionnels et gratuits</a:t>
            </a:r>
          </a:p>
          <a:p>
            <a:pPr marL="0" indent="0">
              <a:buFont typeface="Wingdings" panose="05000000000000000000" pitchFamily="2" charset="2"/>
              <a:buNone/>
            </a:pPr>
            <a:endParaRPr lang="fr-FR" dirty="0" smtClean="0"/>
          </a:p>
          <a:p>
            <a:r>
              <a:rPr lang="fr-FR" dirty="0" smtClean="0"/>
              <a:t>Déjà des questions à se</a:t>
            </a:r>
            <a:r>
              <a:rPr lang="fr-FR" baseline="0" dirty="0" smtClean="0"/>
              <a:t> poser en fonction des particularités des différents services – avec éventuelles </a:t>
            </a:r>
            <a:r>
              <a:rPr lang="fr-FR" b="1" baseline="0" dirty="0" smtClean="0"/>
              <a:t>questions éthiques et politiques </a:t>
            </a:r>
            <a:r>
              <a:rPr lang="fr-FR" baseline="0" dirty="0" smtClean="0"/>
              <a:t>: </a:t>
            </a:r>
          </a:p>
          <a:p>
            <a:pPr marL="171450" indent="-171450">
              <a:buFontTx/>
              <a:buChar char="-"/>
            </a:pPr>
            <a:r>
              <a:rPr lang="fr-FR" baseline="0" dirty="0" smtClean="0"/>
              <a:t>outils institutionnels ou outils privés ?</a:t>
            </a:r>
          </a:p>
          <a:p>
            <a:pPr marL="171450" indent="-171450">
              <a:buFontTx/>
              <a:buChar char="-"/>
            </a:pPr>
            <a:r>
              <a:rPr lang="fr-FR" baseline="0" dirty="0" smtClean="0"/>
              <a:t>outils académiques ou outils grand public ?</a:t>
            </a:r>
          </a:p>
          <a:p>
            <a:pPr marL="171450" indent="-171450">
              <a:buFontTx/>
              <a:buChar char="-"/>
            </a:pPr>
            <a:r>
              <a:rPr lang="fr-FR" baseline="0" dirty="0" smtClean="0"/>
              <a:t>outils gratuits ou outils payants ?</a:t>
            </a:r>
          </a:p>
          <a:p>
            <a:pPr marL="171450" indent="-171450">
              <a:buFontTx/>
              <a:buChar char="-"/>
            </a:pPr>
            <a:r>
              <a:rPr lang="fr-FR" baseline="0" dirty="0" smtClean="0"/>
              <a:t>outils individuels ou collectifs/collaboratifs ?</a:t>
            </a:r>
            <a:endParaRPr lang="fr-FR" dirty="0"/>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25</a:t>
            </a:fld>
            <a:endParaRPr lang="fr-FR"/>
          </a:p>
        </p:txBody>
      </p:sp>
    </p:spTree>
    <p:extLst>
      <p:ext uri="{BB962C8B-B14F-4D97-AF65-F5344CB8AC3E}">
        <p14:creationId xmlns:p14="http://schemas.microsoft.com/office/powerpoint/2010/main" val="40396838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Division suivante inspirée de Julien Pierre. </a:t>
            </a:r>
            <a:r>
              <a:rPr lang="fr-FR" i="1" dirty="0"/>
              <a:t>Identité numérique du chercheur. Panorama des outils et des pratiques</a:t>
            </a:r>
            <a:r>
              <a:rPr lang="fr-FR" dirty="0"/>
              <a:t>. </a:t>
            </a:r>
            <a:r>
              <a:rPr lang="fr-FR" dirty="0" err="1"/>
              <a:t>Form@doct</a:t>
            </a:r>
            <a:r>
              <a:rPr lang="fr-FR" dirty="0"/>
              <a:t>, Rennes. Présentation, 16 f. 31/01/2014. [en ligne]. Disponible sur :  http://fr.slideshare.net/idnum/rennes-identit-numrique-du-chercheur et </a:t>
            </a:r>
            <a:r>
              <a:rPr lang="fr-FR" i="1" dirty="0"/>
              <a:t>L’identité numérique du chercheur. Problématique, enjeux et outils</a:t>
            </a:r>
            <a:r>
              <a:rPr lang="fr-FR" dirty="0"/>
              <a:t>. URFIST de Rennes. Présentation, 34 f. 21/02/2014. [en ligne]. Disponible sur :  http://fr.slideshare.net/idnum/lidentit-numrique-du-chercheur-problmatique-enjeux-et-outils </a:t>
            </a:r>
            <a:r>
              <a:rPr lang="fr-FR" dirty="0" smtClean="0"/>
              <a:t>et. </a:t>
            </a:r>
            <a:endParaRPr lang="fr-FR" dirty="0"/>
          </a:p>
          <a:p>
            <a:endParaRPr lang="fr-FR" dirty="0" smtClean="0"/>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26</a:t>
            </a:fld>
            <a:endParaRPr lang="fr-FR"/>
          </a:p>
        </p:txBody>
      </p:sp>
    </p:spTree>
    <p:extLst>
      <p:ext uri="{BB962C8B-B14F-4D97-AF65-F5344CB8AC3E}">
        <p14:creationId xmlns:p14="http://schemas.microsoft.com/office/powerpoint/2010/main" val="31944307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Réf. : Holly M. </a:t>
            </a:r>
            <a:r>
              <a:rPr lang="fr-FR" dirty="0" err="1" smtClean="0"/>
              <a:t>Bik</a:t>
            </a:r>
            <a:r>
              <a:rPr lang="fr-FR" dirty="0" smtClean="0"/>
              <a:t> et Miriam C. Goldstein. « An introduction to social media for </a:t>
            </a:r>
            <a:r>
              <a:rPr lang="fr-FR" dirty="0" err="1" smtClean="0"/>
              <a:t>scientists</a:t>
            </a:r>
            <a:r>
              <a:rPr lang="fr-FR" dirty="0" smtClean="0"/>
              <a:t> ». </a:t>
            </a:r>
            <a:r>
              <a:rPr lang="fr-FR" i="1" dirty="0" err="1" smtClean="0"/>
              <a:t>PLoSBiol</a:t>
            </a:r>
            <a:r>
              <a:rPr lang="fr-FR" dirty="0" smtClean="0"/>
              <a:t>. 11(4). 23/04/2013. [en ligne]. Disponible sur : http://www.plosbiology.org/article/info%3Adoi%2F10.1371%2Fjournal.pbio.1001535. </a:t>
            </a:r>
          </a:p>
          <a:p>
            <a:endParaRPr lang="fr-FR" dirty="0" smtClean="0"/>
          </a:p>
          <a:p>
            <a:pPr marL="171450" indent="-171450">
              <a:buFont typeface="Wingdings" panose="05000000000000000000" pitchFamily="2" charset="2"/>
              <a:buChar char="à"/>
            </a:pPr>
            <a:r>
              <a:rPr lang="fr-FR" dirty="0" smtClean="0">
                <a:sym typeface="Wingdings" panose="05000000000000000000" pitchFamily="2" charset="2"/>
              </a:rPr>
              <a:t>présence en ligne (et donc définition</a:t>
            </a:r>
            <a:r>
              <a:rPr lang="fr-FR" baseline="0" dirty="0" smtClean="0">
                <a:sym typeface="Wingdings" panose="05000000000000000000" pitchFamily="2" charset="2"/>
              </a:rPr>
              <a:t> de l’identité numérique active) est liée à des besoins et des buts individuels ; </a:t>
            </a:r>
            <a:r>
              <a:rPr lang="fr-FR" b="1" baseline="0" dirty="0" smtClean="0">
                <a:sym typeface="Wingdings" panose="05000000000000000000" pitchFamily="2" charset="2"/>
              </a:rPr>
              <a:t>varie donc en fonction du public visé, des motivations, du type d’information publiée, des moyens…</a:t>
            </a:r>
          </a:p>
          <a:p>
            <a:pPr marL="171450" indent="-171450">
              <a:buFont typeface="Wingdings" panose="05000000000000000000" pitchFamily="2" charset="2"/>
              <a:buChar char="à"/>
            </a:pPr>
            <a:r>
              <a:rPr lang="fr-FR" baseline="0" dirty="0" smtClean="0">
                <a:sym typeface="Wingdings" panose="05000000000000000000" pitchFamily="2" charset="2"/>
              </a:rPr>
              <a:t>état des lieux et définition de la stratégie sont un préalable indispensable afin de faire les bons choix</a:t>
            </a:r>
          </a:p>
          <a:p>
            <a:pPr marL="171450" indent="-171450">
              <a:buFont typeface="Wingdings" panose="05000000000000000000" pitchFamily="2" charset="2"/>
              <a:buChar char="à"/>
            </a:pPr>
            <a:endParaRPr lang="fr-FR" dirty="0">
              <a:sym typeface="Wingdings" panose="05000000000000000000" pitchFamily="2" charset="2"/>
            </a:endParaRPr>
          </a:p>
          <a:p>
            <a:pPr marL="171450" indent="-171450">
              <a:buFont typeface="Wingdings" panose="05000000000000000000" pitchFamily="2" charset="2"/>
              <a:buChar char="à"/>
            </a:pPr>
            <a:endParaRPr lang="fr-FR" dirty="0" smtClean="0">
              <a:sym typeface="Wingdings" panose="05000000000000000000" pitchFamily="2" charset="2"/>
            </a:endParaRPr>
          </a:p>
          <a:p>
            <a:r>
              <a:rPr lang="fr-FR" b="1" dirty="0" smtClean="0">
                <a:sym typeface="Wingdings" panose="05000000000000000000" pitchFamily="2" charset="2"/>
              </a:rPr>
              <a:t>Globalement :</a:t>
            </a:r>
          </a:p>
          <a:p>
            <a:pPr marL="92075"/>
            <a:r>
              <a:rPr lang="fr-FR" b="1" dirty="0" smtClean="0">
                <a:sym typeface="Wingdings" panose="05000000000000000000" pitchFamily="2" charset="2"/>
              </a:rPr>
              <a:t>- pour le doctorant : se présenter comme chercheur (CV, expertise) ?</a:t>
            </a:r>
          </a:p>
          <a:p>
            <a:pPr marL="92075"/>
            <a:r>
              <a:rPr lang="fr-FR" b="1" dirty="0" smtClean="0">
                <a:sym typeface="Wingdings" panose="05000000000000000000" pitchFamily="2" charset="2"/>
              </a:rPr>
              <a:t>- pour le chercheur confirmé et le chercheur en recherche de poste dans le domaine de la recherche : mise en valeur des publications et des compétences ?</a:t>
            </a:r>
          </a:p>
          <a:p>
            <a:pPr marL="92075"/>
            <a:r>
              <a:rPr lang="fr-FR" b="1" dirty="0" smtClean="0"/>
              <a:t>-pour les enseignants-chercheurs et les docteurs recherchant des postes dans l’enseignant supérieur : mise en valeur de l’ensemble de l’activité ?</a:t>
            </a:r>
          </a:p>
          <a:p>
            <a:endParaRPr lang="fr-FR" dirty="0" smtClean="0"/>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27</a:t>
            </a:fld>
            <a:endParaRPr lang="fr-FR"/>
          </a:p>
        </p:txBody>
      </p:sp>
    </p:spTree>
    <p:extLst>
      <p:ext uri="{BB962C8B-B14F-4D97-AF65-F5344CB8AC3E}">
        <p14:creationId xmlns:p14="http://schemas.microsoft.com/office/powerpoint/2010/main" val="29344059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fr-FR" b="1" dirty="0" smtClean="0"/>
              <a:t>CONTEXTE, CONTEXTE, CONTEXTE </a:t>
            </a:r>
            <a:r>
              <a:rPr lang="fr-FR" dirty="0" smtClean="0"/>
              <a:t>(cf. https://prezi.com/rhsbghv1ytkw/cultivating-an-online-profile/#)</a:t>
            </a:r>
          </a:p>
          <a:p>
            <a:pPr fontAlgn="t"/>
            <a:endParaRPr lang="fr-FR" dirty="0" smtClean="0"/>
          </a:p>
          <a:p>
            <a:pPr fontAlgn="t"/>
            <a:r>
              <a:rPr lang="fr-FR" dirty="0" smtClean="0"/>
              <a:t>Méthode</a:t>
            </a:r>
            <a:r>
              <a:rPr lang="fr-FR" baseline="0" dirty="0" smtClean="0"/>
              <a:t> CQQCOQP (ou 5W 2H en anglais) : qui, quoi, quand, où, comment, pourquoi, combien</a:t>
            </a:r>
          </a:p>
          <a:p>
            <a:pPr fontAlgn="t"/>
            <a:endParaRPr lang="fr-FR" baseline="0" dirty="0" smtClean="0"/>
          </a:p>
          <a:p>
            <a:pPr fontAlgn="t"/>
            <a:r>
              <a:rPr lang="fr-FR" baseline="0" dirty="0" smtClean="0"/>
              <a:t>4 niveaux : </a:t>
            </a:r>
          </a:p>
          <a:p>
            <a:pPr marL="171450" indent="-171450" fontAlgn="t">
              <a:buFontTx/>
              <a:buChar char="-"/>
            </a:pPr>
            <a:r>
              <a:rPr lang="fr-FR" baseline="0" dirty="0" smtClean="0"/>
              <a:t>A minima</a:t>
            </a:r>
          </a:p>
          <a:p>
            <a:pPr marL="171450" indent="-171450" fontAlgn="t">
              <a:buFontTx/>
              <a:buChar char="-"/>
            </a:pPr>
            <a:r>
              <a:rPr lang="fr-FR" baseline="0" dirty="0" smtClean="0"/>
              <a:t>Partage</a:t>
            </a:r>
          </a:p>
          <a:p>
            <a:pPr marL="171450" indent="-171450" fontAlgn="t">
              <a:buFontTx/>
              <a:buChar char="-"/>
            </a:pPr>
            <a:r>
              <a:rPr lang="fr-FR" baseline="0" dirty="0" smtClean="0"/>
              <a:t>Auteur</a:t>
            </a:r>
          </a:p>
          <a:p>
            <a:pPr marL="171450" indent="-171450" fontAlgn="t">
              <a:buFontTx/>
              <a:buChar char="-"/>
            </a:pPr>
            <a:r>
              <a:rPr lang="fr-FR" baseline="0" smtClean="0"/>
              <a:t>Etoilement</a:t>
            </a:r>
            <a:endParaRPr lang="fr-FR" baseline="0" dirty="0" smtClean="0"/>
          </a:p>
          <a:p>
            <a:endParaRPr lang="fr-FR" dirty="0"/>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28</a:t>
            </a:fld>
            <a:endParaRPr lang="fr-FR"/>
          </a:p>
        </p:txBody>
      </p:sp>
    </p:spTree>
    <p:extLst>
      <p:ext uri="{BB962C8B-B14F-4D97-AF65-F5344CB8AC3E}">
        <p14:creationId xmlns:p14="http://schemas.microsoft.com/office/powerpoint/2010/main" val="20414952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29</a:t>
            </a:fld>
            <a:endParaRPr lang="fr-FR"/>
          </a:p>
        </p:txBody>
      </p:sp>
    </p:spTree>
    <p:extLst>
      <p:ext uri="{BB962C8B-B14F-4D97-AF65-F5344CB8AC3E}">
        <p14:creationId xmlns:p14="http://schemas.microsoft.com/office/powerpoint/2010/main" val="2390464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Réf. : </a:t>
            </a:r>
            <a:r>
              <a:rPr lang="en-US" b="0" dirty="0" smtClean="0"/>
              <a:t>Scott Adams. </a:t>
            </a:r>
            <a:r>
              <a:rPr lang="en-US" b="0" i="1" dirty="0" smtClean="0"/>
              <a:t>Dilbert</a:t>
            </a:r>
            <a:r>
              <a:rPr lang="en-US" b="0" dirty="0" smtClean="0"/>
              <a:t>. </a:t>
            </a:r>
            <a:r>
              <a:rPr lang="en-US" b="0" i="1" dirty="0" smtClean="0"/>
              <a:t>Dilbert.com</a:t>
            </a:r>
            <a:r>
              <a:rPr lang="en-US" b="0" dirty="0" smtClean="0"/>
              <a:t>. 21/03/2013. [</a:t>
            </a:r>
            <a:r>
              <a:rPr lang="en-US" b="0" dirty="0" err="1" smtClean="0"/>
              <a:t>en</a:t>
            </a:r>
            <a:r>
              <a:rPr lang="en-US" b="0" baseline="0" dirty="0" smtClean="0"/>
              <a:t> </a:t>
            </a:r>
            <a:r>
              <a:rPr lang="en-US" b="0" baseline="0" dirty="0" err="1" smtClean="0"/>
              <a:t>ligne</a:t>
            </a:r>
            <a:r>
              <a:rPr lang="en-US" b="0" baseline="0" dirty="0" smtClean="0"/>
              <a:t>]. </a:t>
            </a:r>
            <a:r>
              <a:rPr lang="en-US" b="0" baseline="0" dirty="0" err="1" smtClean="0"/>
              <a:t>Disponible</a:t>
            </a:r>
            <a:r>
              <a:rPr lang="en-US" b="0" baseline="0" dirty="0" smtClean="0"/>
              <a:t> sur : http://dilbert.com/strip/2013-03-21. </a:t>
            </a:r>
            <a:r>
              <a:rPr lang="en-US" b="0" dirty="0" smtClean="0"/>
              <a:t>© Scott Adams. </a:t>
            </a:r>
          </a:p>
          <a:p>
            <a:endParaRPr lang="fr-FR" dirty="0" smtClean="0"/>
          </a:p>
          <a:p>
            <a:endParaRPr lang="fr-FR" dirty="0" smtClean="0"/>
          </a:p>
          <a:p>
            <a:r>
              <a:rPr lang="fr-FR" dirty="0" smtClean="0"/>
              <a:t>A l’heure où + 70  % des chercheurs français sont sur au moins un réseau social (et 42 % sur un réseau social académique),  ne peut-on exister et être visible</a:t>
            </a:r>
            <a:r>
              <a:rPr lang="fr-FR" baseline="0" dirty="0" smtClean="0"/>
              <a:t> sur internet que via les réseaux sociaux ?</a:t>
            </a:r>
            <a:endParaRPr lang="fr-FR" dirty="0"/>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3</a:t>
            </a:fld>
            <a:endParaRPr lang="fr-FR"/>
          </a:p>
        </p:txBody>
      </p:sp>
    </p:spTree>
    <p:extLst>
      <p:ext uri="{BB962C8B-B14F-4D97-AF65-F5344CB8AC3E}">
        <p14:creationId xmlns:p14="http://schemas.microsoft.com/office/powerpoint/2010/main" val="27337203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nSpc>
                <a:spcPct val="150000"/>
              </a:lnSpc>
              <a:spcBef>
                <a:spcPts val="0"/>
              </a:spcBef>
              <a:spcAft>
                <a:spcPts val="0"/>
              </a:spcAft>
            </a:pPr>
            <a:r>
              <a:rPr lang="fr-FR" dirty="0" smtClean="0">
                <a:sym typeface="Wingdings" panose="05000000000000000000" pitchFamily="2" charset="2"/>
              </a:rPr>
              <a:t> </a:t>
            </a:r>
            <a:r>
              <a:rPr lang="fr-FR" dirty="0" smtClean="0"/>
              <a:t>I. profil </a:t>
            </a:r>
            <a:r>
              <a:rPr lang="fr-FR" i="1" dirty="0" smtClean="0"/>
              <a:t>a minima</a:t>
            </a:r>
            <a:endParaRPr lang="fr-FR" baseline="0" dirty="0" smtClean="0"/>
          </a:p>
          <a:p>
            <a:pPr marL="182563" indent="-182563">
              <a:spcBef>
                <a:spcPts val="600"/>
              </a:spcBef>
              <a:buFont typeface="Arial" panose="020B0604020202020204" pitchFamily="34" charset="0"/>
              <a:buChar char="•"/>
            </a:pPr>
            <a:r>
              <a:rPr lang="fr-FR" b="1" dirty="0" smtClean="0"/>
              <a:t>but</a:t>
            </a:r>
            <a:endParaRPr lang="fr-FR" b="1" baseline="0" dirty="0" smtClean="0"/>
          </a:p>
          <a:p>
            <a:pPr marL="266700" indent="0" algn="l" defTabSz="914400" rtl="0" eaLnBrk="1" latinLnBrk="0" hangingPunct="1">
              <a:buFont typeface="Arial" panose="020B0604020202020204" pitchFamily="34" charset="0"/>
              <a:buNone/>
            </a:pPr>
            <a:r>
              <a:rPr lang="fr-FR" b="0" kern="1200" dirty="0" smtClean="0"/>
              <a:t>se réapproprier la page institutionnelle (CV enrichi)</a:t>
            </a:r>
          </a:p>
          <a:p>
            <a:pPr marL="182563" indent="-182563">
              <a:buFont typeface="Arial" panose="020B0604020202020204" pitchFamily="34" charset="0"/>
              <a:buChar char="•"/>
            </a:pPr>
            <a:r>
              <a:rPr lang="fr-FR" b="1" dirty="0" smtClean="0"/>
              <a:t>quoi</a:t>
            </a:r>
          </a:p>
          <a:p>
            <a:pPr marL="266700" indent="0">
              <a:buFont typeface="Arial" panose="020B0604020202020204" pitchFamily="34" charset="0"/>
              <a:buNone/>
            </a:pPr>
            <a:r>
              <a:rPr lang="fr-FR" b="0" dirty="0" smtClean="0"/>
              <a:t>profil (statut,</a:t>
            </a:r>
            <a:r>
              <a:rPr lang="fr-FR" b="0" baseline="0" dirty="0" smtClean="0"/>
              <a:t> poste, discipline/thèmes de recherche)</a:t>
            </a:r>
          </a:p>
          <a:p>
            <a:pPr marL="26670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b="0" kern="1200" baseline="0" dirty="0" smtClean="0"/>
              <a:t>publications</a:t>
            </a:r>
          </a:p>
          <a:p>
            <a:pPr marL="266700" indent="0">
              <a:buFont typeface="Arial" panose="020B0604020202020204" pitchFamily="34" charset="0"/>
              <a:buNone/>
            </a:pPr>
            <a:r>
              <a:rPr lang="fr-FR" b="0" baseline="0" dirty="0" smtClean="0"/>
              <a:t>formulaire de contact</a:t>
            </a:r>
          </a:p>
          <a:p>
            <a:pPr marL="182563" indent="-182563" algn="l" defTabSz="914400" rtl="0" eaLnBrk="1" latinLnBrk="0" hangingPunct="1">
              <a:spcBef>
                <a:spcPts val="300"/>
              </a:spcBef>
              <a:buFont typeface="Arial" panose="020B0604020202020204" pitchFamily="34" charset="0"/>
              <a:buChar char="•"/>
            </a:pPr>
            <a:r>
              <a:rPr lang="fr-FR" b="1" kern="1200" dirty="0" smtClean="0"/>
              <a:t>outils</a:t>
            </a:r>
          </a:p>
          <a:p>
            <a:pPr marL="266700" indent="0">
              <a:buFont typeface="Arial" panose="020B0604020202020204" pitchFamily="34" charset="0"/>
              <a:buNone/>
            </a:pPr>
            <a:r>
              <a:rPr lang="fr-FR" b="0" dirty="0" smtClean="0"/>
              <a:t>outils </a:t>
            </a:r>
            <a:r>
              <a:rPr lang="fr-FR" b="0" baseline="0" dirty="0" smtClean="0"/>
              <a:t>institutionnels (page de labo…)</a:t>
            </a:r>
            <a:endParaRPr lang="fr-FR" b="0" dirty="0" smtClean="0"/>
          </a:p>
          <a:p>
            <a:pPr marL="266700" indent="0">
              <a:buFont typeface="Arial" panose="020B0604020202020204" pitchFamily="34" charset="0"/>
              <a:buNone/>
            </a:pPr>
            <a:r>
              <a:rPr lang="fr-FR" b="0" dirty="0" smtClean="0"/>
              <a:t>réseaux sociaux professionnels et académiques</a:t>
            </a:r>
          </a:p>
          <a:p>
            <a:pPr marL="266700" indent="0">
              <a:buFont typeface="Arial" panose="020B0604020202020204" pitchFamily="34" charset="0"/>
              <a:buNone/>
            </a:pPr>
            <a:r>
              <a:rPr lang="fr-FR" b="0" dirty="0" smtClean="0"/>
              <a:t>site personnel</a:t>
            </a:r>
          </a:p>
          <a:p>
            <a:endParaRPr lang="fr-FR" dirty="0"/>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30</a:t>
            </a:fld>
            <a:endParaRPr lang="fr-FR"/>
          </a:p>
        </p:txBody>
      </p:sp>
    </p:spTree>
    <p:extLst>
      <p:ext uri="{BB962C8B-B14F-4D97-AF65-F5344CB8AC3E}">
        <p14:creationId xmlns:p14="http://schemas.microsoft.com/office/powerpoint/2010/main" val="40838953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Réf. : http://www.u-grenoble3.fr/version-francaise/recherche-valorisation/martin-juchat-fabienne-84837.kjsp</a:t>
            </a:r>
          </a:p>
          <a:p>
            <a:endParaRPr lang="fr-F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smtClean="0"/>
              <a:t>Page institutionnelle : profil sur le site de son institution</a:t>
            </a:r>
          </a:p>
          <a:p>
            <a:r>
              <a:rPr lang="fr-FR" baseline="0" dirty="0" smtClean="0"/>
              <a:t>Le complément indispensable aux autres outils de présence en ligne</a:t>
            </a:r>
          </a:p>
          <a:p>
            <a:endParaRPr lang="fr-FR" baseline="0" dirty="0" smtClean="0"/>
          </a:p>
          <a:p>
            <a:pPr marL="171450" indent="-171450">
              <a:buFontTx/>
              <a:buChar char="-"/>
            </a:pPr>
            <a:r>
              <a:rPr lang="fr-FR" baseline="0" dirty="0" smtClean="0"/>
              <a:t>référencement par les moteurs de recherche	</a:t>
            </a:r>
          </a:p>
          <a:p>
            <a:r>
              <a:rPr lang="fr-FR" baseline="0" dirty="0" smtClean="0"/>
              <a:t>- affirmation de son appartenance à une institution/laboratoire - affiliation</a:t>
            </a:r>
          </a:p>
          <a:p>
            <a:endParaRPr lang="fr-FR" baseline="0" dirty="0" smtClean="0"/>
          </a:p>
          <a:p>
            <a:endParaRPr lang="fr-FR" baseline="0" dirty="0" smtClean="0"/>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31</a:t>
            </a:fld>
            <a:endParaRPr lang="fr-FR"/>
          </a:p>
        </p:txBody>
      </p:sp>
    </p:spTree>
    <p:extLst>
      <p:ext uri="{BB962C8B-B14F-4D97-AF65-F5344CB8AC3E}">
        <p14:creationId xmlns:p14="http://schemas.microsoft.com/office/powerpoint/2010/main" val="9669248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Réf. : http://u-grenoble3.academia.edu/FabienneMartinJuchat</a:t>
            </a:r>
          </a:p>
          <a:p>
            <a:endParaRPr lang="fr-FR" dirty="0" smtClean="0"/>
          </a:p>
          <a:p>
            <a:r>
              <a:rPr lang="fr-FR" dirty="0" smtClean="0"/>
              <a:t>Création</a:t>
            </a:r>
            <a:r>
              <a:rPr lang="fr-FR" baseline="0" dirty="0" smtClean="0"/>
              <a:t> d’une « </a:t>
            </a:r>
            <a:r>
              <a:rPr lang="fr-FR" i="1" baseline="0" dirty="0" err="1" smtClean="0"/>
              <a:t>personal</a:t>
            </a:r>
            <a:r>
              <a:rPr lang="fr-FR" i="1" baseline="0" dirty="0" smtClean="0"/>
              <a:t> </a:t>
            </a:r>
            <a:r>
              <a:rPr lang="fr-FR" i="1" baseline="0" dirty="0" err="1" smtClean="0"/>
              <a:t>homepage</a:t>
            </a:r>
            <a:r>
              <a:rPr lang="fr-FR" baseline="0" dirty="0" smtClean="0"/>
              <a:t> » via les réseaux sociaux (professionnels comme LinkedIn ou Viadeo ; académiques comme Academia ou </a:t>
            </a:r>
            <a:r>
              <a:rPr lang="fr-FR" baseline="0" dirty="0" err="1" smtClean="0"/>
              <a:t>ResearchGate</a:t>
            </a:r>
            <a:r>
              <a:rPr lang="fr-FR" baseline="0" dirty="0" smtClean="0"/>
              <a:t>)</a:t>
            </a:r>
          </a:p>
          <a:p>
            <a:r>
              <a:rPr lang="fr-FR" baseline="0" dirty="0" smtClean="0">
                <a:sym typeface="Wingdings" panose="05000000000000000000" pitchFamily="2" charset="2"/>
              </a:rPr>
              <a:t> - </a:t>
            </a:r>
            <a:r>
              <a:rPr lang="fr-FR" baseline="0" dirty="0" smtClean="0"/>
              <a:t>en début de carrière car la page pourra suivre le chercheur quels que soient ses changements d’affectation successifs</a:t>
            </a:r>
          </a:p>
          <a:p>
            <a:r>
              <a:rPr lang="fr-FR" baseline="0" dirty="0" smtClean="0"/>
              <a:t>- si l’on dispose d’une page institutionnelle peu satisfaisante (pas la main dessus, informations limitées…)</a:t>
            </a:r>
          </a:p>
          <a:p>
            <a:endParaRPr lang="fr-FR" baseline="0" dirty="0" smtClean="0"/>
          </a:p>
          <a:p>
            <a:pPr marL="171450" indent="-171450">
              <a:buFont typeface="Wingdings" panose="05000000000000000000" pitchFamily="2" charset="2"/>
              <a:buChar char="L"/>
            </a:pPr>
            <a:r>
              <a:rPr lang="fr-FR" baseline="0" dirty="0" smtClean="0">
                <a:sym typeface="Wingdings" panose="05000000000000000000" pitchFamily="2" charset="2"/>
              </a:rPr>
              <a:t>- aspect formel parfois imposé (champs, mots-clés, etc.) ; </a:t>
            </a:r>
          </a:p>
          <a:p>
            <a:pPr marL="92075" lvl="1" indent="0">
              <a:buFont typeface="Wingdings" panose="05000000000000000000" pitchFamily="2" charset="2"/>
              <a:buNone/>
            </a:pPr>
            <a:r>
              <a:rPr lang="fr-FR" baseline="0" dirty="0" smtClean="0">
                <a:sym typeface="Wingdings" panose="05000000000000000000" pitchFamily="2" charset="2"/>
              </a:rPr>
              <a:t>ex. : réseaux sociaux professionnels : insistance plus sur le parcours, la formation, les compétences, les distinctions, et moins sur les publications ; recommandations</a:t>
            </a:r>
          </a:p>
          <a:p>
            <a:pPr marL="92075" lvl="1" indent="0">
              <a:buFont typeface="Wingdings" panose="05000000000000000000" pitchFamily="2" charset="2"/>
              <a:buNone/>
            </a:pPr>
            <a:r>
              <a:rPr lang="fr-FR" baseline="0" dirty="0" smtClean="0">
                <a:sym typeface="Wingdings" panose="05000000000000000000" pitchFamily="2" charset="2"/>
              </a:rPr>
              <a:t>ex. : réseaux sociaux académiques centrés sur les publications et laissant peu de places aux autres activités (enseignement, gestion administrative…)  penser à une page personnelle ?</a:t>
            </a:r>
          </a:p>
          <a:p>
            <a:endParaRPr lang="fr-FR" baseline="0" dirty="0" smtClean="0"/>
          </a:p>
          <a:p>
            <a:r>
              <a:rPr lang="fr-FR" dirty="0" smtClean="0"/>
              <a:t>! mettre en valeur les compétences</a:t>
            </a:r>
          </a:p>
          <a:p>
            <a:r>
              <a:rPr lang="fr-FR" baseline="0" dirty="0" smtClean="0"/>
              <a:t>! aux codes de chaque outil</a:t>
            </a:r>
          </a:p>
          <a:p>
            <a:endParaRPr lang="fr-FR" dirty="0"/>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32</a:t>
            </a:fld>
            <a:endParaRPr lang="fr-FR"/>
          </a:p>
        </p:txBody>
      </p:sp>
    </p:spTree>
    <p:extLst>
      <p:ext uri="{BB962C8B-B14F-4D97-AF65-F5344CB8AC3E}">
        <p14:creationId xmlns:p14="http://schemas.microsoft.com/office/powerpoint/2010/main" val="32100095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Réf. http://www.casilli.fr/</a:t>
            </a:r>
          </a:p>
          <a:p>
            <a:endParaRPr lang="fr-FR" dirty="0" smtClean="0"/>
          </a:p>
          <a:p>
            <a:r>
              <a:rPr lang="fr-FR" dirty="0" smtClean="0"/>
              <a:t>Création</a:t>
            </a:r>
            <a:r>
              <a:rPr lang="fr-FR" baseline="0" dirty="0" smtClean="0"/>
              <a:t> d’une « </a:t>
            </a:r>
            <a:r>
              <a:rPr lang="fr-FR" i="1" baseline="0" dirty="0" err="1" smtClean="0"/>
              <a:t>personal</a:t>
            </a:r>
            <a:r>
              <a:rPr lang="fr-FR" i="1" baseline="0" dirty="0" smtClean="0"/>
              <a:t> </a:t>
            </a:r>
            <a:r>
              <a:rPr lang="fr-FR" i="1" baseline="0" dirty="0" err="1" smtClean="0"/>
              <a:t>homepage</a:t>
            </a:r>
            <a:r>
              <a:rPr lang="fr-FR" baseline="0" dirty="0" smtClean="0"/>
              <a:t> » via une page personnelle</a:t>
            </a:r>
          </a:p>
          <a:p>
            <a:pPr marL="171450" indent="-171450">
              <a:buFontTx/>
              <a:buChar char="-"/>
            </a:pPr>
            <a:r>
              <a:rPr lang="fr-FR" baseline="0" dirty="0" smtClean="0"/>
              <a:t>point d’entrée centralisé (liens vers les autres présences en ligne : page du laboratoire, réseaux sociaux, identifiants numériques, archives ouvertes…)</a:t>
            </a:r>
          </a:p>
          <a:p>
            <a:pPr marL="171450" indent="-171450">
              <a:buFontTx/>
              <a:buChar char="-"/>
            </a:pPr>
            <a:r>
              <a:rPr lang="fr-FR" baseline="0" dirty="0" smtClean="0"/>
              <a:t>espace et choix des informations personnalisés (activités, projets…)</a:t>
            </a:r>
          </a:p>
          <a:p>
            <a:pPr marL="171450" indent="-171450">
              <a:buFontTx/>
              <a:buChar char="-"/>
            </a:pPr>
            <a:r>
              <a:rPr lang="fr-FR" baseline="0" dirty="0" smtClean="0"/>
              <a:t>activités en cours</a:t>
            </a:r>
          </a:p>
          <a:p>
            <a:pPr marL="171450" indent="-171450">
              <a:buFontTx/>
              <a:buChar char="-"/>
            </a:pPr>
            <a:endParaRPr lang="fr-FR" dirty="0" smtClean="0"/>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33</a:t>
            </a:fld>
            <a:endParaRPr lang="fr-FR"/>
          </a:p>
        </p:txBody>
      </p:sp>
    </p:spTree>
    <p:extLst>
      <p:ext uri="{BB962C8B-B14F-4D97-AF65-F5344CB8AC3E}">
        <p14:creationId xmlns:p14="http://schemas.microsoft.com/office/powerpoint/2010/main" val="9035778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34</a:t>
            </a:fld>
            <a:endParaRPr lang="fr-FR"/>
          </a:p>
        </p:txBody>
      </p:sp>
    </p:spTree>
    <p:extLst>
      <p:ext uri="{BB962C8B-B14F-4D97-AF65-F5344CB8AC3E}">
        <p14:creationId xmlns:p14="http://schemas.microsoft.com/office/powerpoint/2010/main" val="37172371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fr-FR" dirty="0" smtClean="0">
                <a:sym typeface="Wingdings" panose="05000000000000000000" pitchFamily="2" charset="2"/>
              </a:rPr>
              <a:t> </a:t>
            </a:r>
            <a:r>
              <a:rPr lang="fr-FR" dirty="0" smtClean="0"/>
              <a:t>II. profil </a:t>
            </a:r>
            <a:r>
              <a:rPr lang="fr-FR" i="0" dirty="0" smtClean="0"/>
              <a:t>partage</a:t>
            </a:r>
            <a:endParaRPr lang="fr-FR" i="0" baseline="0" dirty="0" smtClean="0"/>
          </a:p>
          <a:p>
            <a:pPr marL="169863" indent="-169863" algn="l">
              <a:spcBef>
                <a:spcPts val="600"/>
              </a:spcBef>
              <a:buFont typeface="Arial" panose="020B0604020202020204" pitchFamily="34" charset="0"/>
              <a:buChar char="•"/>
            </a:pPr>
            <a:r>
              <a:rPr lang="fr-FR" b="1" dirty="0" smtClean="0"/>
              <a:t>but</a:t>
            </a:r>
          </a:p>
          <a:p>
            <a:pPr marL="266700" indent="0" algn="l" defTabSz="914400" rtl="0" eaLnBrk="1" latinLnBrk="0" hangingPunct="1">
              <a:buFont typeface="Arial" panose="020B0604020202020204" pitchFamily="34" charset="0"/>
              <a:buNone/>
            </a:pPr>
            <a:r>
              <a:rPr lang="fr-FR" b="0" kern="1200" dirty="0" smtClean="0"/>
              <a:t>organiser/partager ses connaissances</a:t>
            </a:r>
          </a:p>
          <a:p>
            <a:pPr marL="266700" indent="0" algn="l" defTabSz="914400" rtl="0" eaLnBrk="1" latinLnBrk="0" hangingPunct="1">
              <a:buFont typeface="Arial" panose="020B0604020202020204" pitchFamily="34" charset="0"/>
              <a:buNone/>
            </a:pPr>
            <a:r>
              <a:rPr lang="fr-FR" b="0" kern="1200" dirty="0" err="1" smtClean="0"/>
              <a:t>réseauter</a:t>
            </a:r>
            <a:endParaRPr lang="fr-FR" b="0" kern="1200" dirty="0" smtClean="0"/>
          </a:p>
          <a:p>
            <a:pPr marL="182563" indent="-182563" algn="l" defTabSz="914400" rtl="0" eaLnBrk="1" latinLnBrk="0" hangingPunct="1">
              <a:buFont typeface="Arial" panose="020B0604020202020204" pitchFamily="34" charset="0"/>
              <a:buChar char="•"/>
            </a:pPr>
            <a:r>
              <a:rPr lang="fr-FR" b="1" kern="1200" dirty="0" smtClean="0"/>
              <a:t>quoi</a:t>
            </a:r>
          </a:p>
          <a:p>
            <a:pPr marL="266700" indent="0" algn="l" defTabSz="914400" rtl="0" eaLnBrk="1" latinLnBrk="0" hangingPunct="1">
              <a:buFont typeface="Arial" panose="020B0604020202020204" pitchFamily="34" charset="0"/>
              <a:buNone/>
            </a:pPr>
            <a:r>
              <a:rPr lang="fr-FR" b="0" kern="1200" dirty="0" smtClean="0"/>
              <a:t>bibliographie</a:t>
            </a:r>
          </a:p>
          <a:p>
            <a:pPr marL="266700" indent="0" algn="l" defTabSz="914400" rtl="0" eaLnBrk="1" latinLnBrk="0" hangingPunct="1">
              <a:buFont typeface="Arial" panose="020B0604020202020204" pitchFamily="34" charset="0"/>
              <a:buNone/>
            </a:pPr>
            <a:r>
              <a:rPr lang="fr-FR" b="0" kern="1200" dirty="0" smtClean="0"/>
              <a:t>ressources</a:t>
            </a:r>
            <a:r>
              <a:rPr lang="fr-FR" b="0" kern="1200" baseline="0" dirty="0" smtClean="0"/>
              <a:t> web</a:t>
            </a:r>
          </a:p>
          <a:p>
            <a:pPr marL="266700" indent="0" algn="l" defTabSz="914400" rtl="0" eaLnBrk="1" latinLnBrk="0" hangingPunct="1">
              <a:buFont typeface="Arial" panose="020B0604020202020204" pitchFamily="34" charset="0"/>
              <a:buNone/>
            </a:pPr>
            <a:r>
              <a:rPr lang="fr-FR" b="0" kern="1200" baseline="0" dirty="0" smtClean="0"/>
              <a:t>publications</a:t>
            </a:r>
          </a:p>
          <a:p>
            <a:pPr marL="266700" indent="0" algn="l" defTabSz="914400" rtl="0" eaLnBrk="1" latinLnBrk="0" hangingPunct="1">
              <a:buFont typeface="Arial" panose="020B0604020202020204" pitchFamily="34" charset="0"/>
              <a:buNone/>
            </a:pPr>
            <a:r>
              <a:rPr lang="fr-FR" b="0" kern="1200" baseline="0" dirty="0" smtClean="0"/>
              <a:t>supports de présentation</a:t>
            </a:r>
          </a:p>
          <a:p>
            <a:pPr marL="182563" marR="0" lvl="0" indent="-182563"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fr-FR" b="1" kern="1200" noProof="0" dirty="0" smtClean="0"/>
              <a:t>outils</a:t>
            </a:r>
          </a:p>
          <a:p>
            <a:pPr marL="2667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b="0" dirty="0" smtClean="0"/>
              <a:t>outils </a:t>
            </a:r>
            <a:r>
              <a:rPr lang="fr-FR" b="0" baseline="0" dirty="0" smtClean="0"/>
              <a:t>institutionnels (HAL…)</a:t>
            </a:r>
            <a:endParaRPr kumimoji="0" lang="fr-FR" b="0" i="0" u="none" strike="noStrike" kern="1200" cap="none" spc="0" normalizeH="0" baseline="0" noProof="0" dirty="0" smtClean="0">
              <a:ln>
                <a:noFill/>
              </a:ln>
              <a:effectLst/>
              <a:uLnTx/>
              <a:uFillTx/>
            </a:endParaRPr>
          </a:p>
          <a:p>
            <a:pPr marL="2667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b="0" i="0" u="none" strike="noStrike" kern="1200" cap="none" spc="0" normalizeH="0" baseline="0" noProof="0" dirty="0" smtClean="0">
                <a:ln>
                  <a:noFill/>
                </a:ln>
                <a:effectLst/>
                <a:uLnTx/>
                <a:uFillTx/>
              </a:rPr>
              <a:t>réseaux sociaux académiques</a:t>
            </a:r>
          </a:p>
          <a:p>
            <a:pPr marL="2667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b="0" i="0" u="none" strike="noStrike" kern="1200" cap="none" spc="0" normalizeH="0" baseline="0" noProof="0" dirty="0" smtClean="0">
                <a:ln>
                  <a:noFill/>
                </a:ln>
                <a:effectLst/>
                <a:uLnTx/>
                <a:uFillTx/>
              </a:rPr>
              <a:t>plateformes de contenu</a:t>
            </a:r>
          </a:p>
          <a:p>
            <a:pPr marL="2667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b="0" i="0" u="none" strike="noStrike" kern="1200" cap="none" spc="0" normalizeH="0" baseline="0" noProof="0" dirty="0" smtClean="0">
                <a:ln>
                  <a:noFill/>
                </a:ln>
                <a:effectLst/>
                <a:uLnTx/>
                <a:uFillTx/>
              </a:rPr>
              <a:t>Twitter</a:t>
            </a:r>
            <a:endParaRPr lang="fr-FR" b="1" kern="1200" dirty="0" smtClean="0"/>
          </a:p>
          <a:p>
            <a:endParaRPr lang="fr-FR" dirty="0"/>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35</a:t>
            </a:fld>
            <a:endParaRPr lang="fr-FR"/>
          </a:p>
        </p:txBody>
      </p:sp>
    </p:spTree>
    <p:extLst>
      <p:ext uri="{BB962C8B-B14F-4D97-AF65-F5344CB8AC3E}">
        <p14:creationId xmlns:p14="http://schemas.microsoft.com/office/powerpoint/2010/main" val="21734931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Réf. : https://twitter.com/devillesy</a:t>
            </a:r>
          </a:p>
          <a:p>
            <a:endParaRPr lang="fr-FR" dirty="0" smtClean="0"/>
          </a:p>
          <a:p>
            <a:pPr lvl="0" defTabSz="910560">
              <a:defRPr/>
            </a:pPr>
            <a:r>
              <a:rPr lang="fr-FR" dirty="0" smtClean="0"/>
              <a:t>Ex. témoignage de S. Deville sur les intérêts et les retombées de son utilisation professionnelle de Twitter :</a:t>
            </a:r>
          </a:p>
          <a:p>
            <a:pPr lvl="0" defTabSz="910560">
              <a:defRPr/>
            </a:pPr>
            <a:r>
              <a:rPr lang="fr-FR" dirty="0" smtClean="0"/>
              <a:t>1° veille scientifique (actualités scientifiques (cf. lecture de</a:t>
            </a:r>
            <a:r>
              <a:rPr lang="fr-FR" baseline="0" dirty="0" smtClean="0"/>
              <a:t> </a:t>
            </a:r>
            <a:r>
              <a:rPr lang="fr-FR" i="1" baseline="0" dirty="0" smtClean="0"/>
              <a:t>Science </a:t>
            </a:r>
            <a:r>
              <a:rPr lang="fr-FR" i="0" baseline="0" dirty="0" smtClean="0"/>
              <a:t>ou </a:t>
            </a:r>
            <a:r>
              <a:rPr lang="fr-FR" i="1" baseline="0" dirty="0" smtClean="0"/>
              <a:t>Nature</a:t>
            </a:r>
            <a:r>
              <a:rPr lang="fr-FR" dirty="0" smtClean="0"/>
              <a:t>, recherche d’informations ponctuelles, live-tweet)</a:t>
            </a:r>
          </a:p>
          <a:p>
            <a:pPr lvl="0" defTabSz="910560">
              <a:defRPr/>
            </a:pPr>
            <a:r>
              <a:rPr lang="fr-FR" dirty="0" smtClean="0"/>
              <a:t>2° activités scientifiques (échanges ponctuels avec des pairs, journalistes et des éditeurs scientifiques ; contacts pour des communications ou des candidatures)</a:t>
            </a:r>
          </a:p>
          <a:p>
            <a:pPr lvl="0" defTabSz="910560">
              <a:defRPr/>
            </a:pPr>
            <a:r>
              <a:rPr lang="fr-FR" dirty="0" smtClean="0"/>
              <a:t>3° « écritures » (contacts par des journalistes, création d’un réseau)</a:t>
            </a:r>
          </a:p>
          <a:p>
            <a:endParaRPr lang="fr-FR" dirty="0"/>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36</a:t>
            </a:fld>
            <a:endParaRPr lang="fr-FR"/>
          </a:p>
        </p:txBody>
      </p:sp>
    </p:spTree>
    <p:extLst>
      <p:ext uri="{BB962C8B-B14F-4D97-AF65-F5344CB8AC3E}">
        <p14:creationId xmlns:p14="http://schemas.microsoft.com/office/powerpoint/2010/main" val="42157688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Possibilité</a:t>
            </a:r>
            <a:r>
              <a:rPr lang="fr-FR" baseline="0" dirty="0" smtClean="0"/>
              <a:t> également d’utiliser les plateformes de contenu (grand public/académiques) comme producteur ou comme contributeur</a:t>
            </a:r>
          </a:p>
          <a:p>
            <a:pPr marL="171450" indent="-171450">
              <a:buFontTx/>
              <a:buChar char="-"/>
            </a:pPr>
            <a:r>
              <a:rPr lang="fr-FR" baseline="0" dirty="0" smtClean="0"/>
              <a:t>ex. : YouTube pour retracer une expérience de recherche en business marketing (https://www.youtube.com/watch?v=m5FH1me_MTk)</a:t>
            </a:r>
          </a:p>
          <a:p>
            <a:pPr marL="171450" indent="-171450">
              <a:buFontTx/>
              <a:buChar char="-"/>
            </a:pPr>
            <a:r>
              <a:rPr lang="fr-FR" baseline="0" dirty="0" smtClean="0"/>
              <a:t>ex. : </a:t>
            </a:r>
            <a:r>
              <a:rPr lang="fr-FR" baseline="0" dirty="0" err="1" smtClean="0"/>
              <a:t>Mendeley</a:t>
            </a:r>
            <a:r>
              <a:rPr lang="fr-FR" baseline="0" dirty="0" smtClean="0"/>
              <a:t> pour une bibliographie collaborative sur les </a:t>
            </a:r>
            <a:r>
              <a:rPr lang="fr-FR" baseline="0" dirty="0" err="1" smtClean="0"/>
              <a:t>bioinformatiques</a:t>
            </a:r>
            <a:r>
              <a:rPr lang="fr-FR" baseline="0" dirty="0" smtClean="0"/>
              <a:t> (https://www.mendeley.com/groups/509491/bioinformatics/)</a:t>
            </a:r>
            <a:endParaRPr lang="fr-FR" dirty="0"/>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37</a:t>
            </a:fld>
            <a:endParaRPr lang="fr-FR"/>
          </a:p>
        </p:txBody>
      </p:sp>
    </p:spTree>
    <p:extLst>
      <p:ext uri="{BB962C8B-B14F-4D97-AF65-F5344CB8AC3E}">
        <p14:creationId xmlns:p14="http://schemas.microsoft.com/office/powerpoint/2010/main" val="12771669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sym typeface="Wingdings" panose="05000000000000000000" pitchFamily="2" charset="2"/>
              </a:rPr>
              <a:t>Réf. : http://devam.hypotheses.org/</a:t>
            </a:r>
          </a:p>
          <a:p>
            <a:endParaRPr lang="fr-FR" dirty="0" smtClean="0">
              <a:sym typeface="Wingdings" panose="05000000000000000000" pitchFamily="2" charset="2"/>
            </a:endParaRPr>
          </a:p>
          <a:p>
            <a:r>
              <a:rPr lang="fr-FR" dirty="0" smtClean="0">
                <a:sym typeface="Wingdings" panose="05000000000000000000" pitchFamily="2" charset="2"/>
              </a:rPr>
              <a:t> notamment</a:t>
            </a:r>
            <a:r>
              <a:rPr lang="fr-FR" baseline="0" dirty="0" smtClean="0">
                <a:sym typeface="Wingdings" panose="05000000000000000000" pitchFamily="2" charset="2"/>
              </a:rPr>
              <a:t> pour les doctorants ou les chercheurs en début de carrière : permet de se faire connaître, alors que l’on a encore peu/pas publié, tout en insérant ce travail dans son travail quotidien : </a:t>
            </a:r>
            <a:r>
              <a:rPr lang="fr-FR" b="1" baseline="0" dirty="0" smtClean="0">
                <a:sym typeface="Wingdings" panose="05000000000000000000" pitchFamily="2" charset="2"/>
              </a:rPr>
              <a:t>se montrer comme un expert (connaissance du domaine et de ses derniers développements)</a:t>
            </a:r>
            <a:endParaRPr lang="fr-FR" b="1" dirty="0"/>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38</a:t>
            </a:fld>
            <a:endParaRPr lang="fr-FR"/>
          </a:p>
        </p:txBody>
      </p:sp>
    </p:spTree>
    <p:extLst>
      <p:ext uri="{BB962C8B-B14F-4D97-AF65-F5344CB8AC3E}">
        <p14:creationId xmlns:p14="http://schemas.microsoft.com/office/powerpoint/2010/main" val="2419983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Réf. : https://twitter.com/FPurseigle</a:t>
            </a:r>
          </a:p>
          <a:p>
            <a:endParaRPr lang="fr-FR" dirty="0" smtClean="0"/>
          </a:p>
          <a:p>
            <a:r>
              <a:rPr lang="fr-FR" b="1" dirty="0" smtClean="0"/>
              <a:t>Ouverture</a:t>
            </a:r>
            <a:r>
              <a:rPr lang="fr-FR" b="1" baseline="0" dirty="0" smtClean="0"/>
              <a:t> au grand public</a:t>
            </a:r>
            <a:r>
              <a:rPr lang="fr-FR" baseline="0" dirty="0" smtClean="0"/>
              <a:t> (idée de l’</a:t>
            </a:r>
            <a:r>
              <a:rPr lang="fr-FR" i="1" baseline="0" dirty="0" smtClean="0"/>
              <a:t>open science</a:t>
            </a:r>
            <a:r>
              <a:rPr lang="fr-FR" baseline="0" dirty="0" smtClean="0"/>
              <a:t>):</a:t>
            </a:r>
          </a:p>
          <a:p>
            <a:pPr marL="0" marR="0" indent="0" algn="l" defTabSz="914400" rtl="0" eaLnBrk="1" fontAlgn="auto" latinLnBrk="0" hangingPunct="1">
              <a:lnSpc>
                <a:spcPct val="100000"/>
              </a:lnSpc>
              <a:spcAft>
                <a:spcPts val="0"/>
              </a:spcAft>
              <a:buClrTx/>
              <a:buSzTx/>
              <a:buFontTx/>
              <a:buNone/>
              <a:tabLst/>
              <a:defRPr/>
            </a:pPr>
            <a:r>
              <a:rPr lang="fr-FR" baseline="0" dirty="0" smtClean="0"/>
              <a:t>- rendre le travail du chercheur public et susciter des vocations, au moment où la recherche scientifique doit de plus en plus rendre des comptes et est remise en question</a:t>
            </a:r>
          </a:p>
          <a:p>
            <a:pPr marL="0" marR="0" indent="0" algn="l" defTabSz="914400" rtl="0" eaLnBrk="1" fontAlgn="auto" latinLnBrk="0" hangingPunct="1">
              <a:lnSpc>
                <a:spcPct val="100000"/>
              </a:lnSpc>
              <a:spcAft>
                <a:spcPts val="0"/>
              </a:spcAft>
              <a:buClrTx/>
              <a:buSzTx/>
              <a:buFontTx/>
              <a:buNone/>
              <a:tabLst/>
              <a:defRPr/>
            </a:pPr>
            <a:r>
              <a:rPr lang="fr-FR" b="0" baseline="0" dirty="0" smtClean="0"/>
              <a:t>- humaniser la science</a:t>
            </a:r>
          </a:p>
          <a:p>
            <a:endParaRPr lang="fr-FR" dirty="0" smtClean="0"/>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39</a:t>
            </a:fld>
            <a:endParaRPr lang="fr-FR"/>
          </a:p>
        </p:txBody>
      </p:sp>
    </p:spTree>
    <p:extLst>
      <p:ext uri="{BB962C8B-B14F-4D97-AF65-F5344CB8AC3E}">
        <p14:creationId xmlns:p14="http://schemas.microsoft.com/office/powerpoint/2010/main" val="3767964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Réf. : Franck </a:t>
            </a:r>
            <a:r>
              <a:rPr lang="fr-FR" dirty="0" err="1" smtClean="0"/>
              <a:t>Mayans</a:t>
            </a:r>
            <a:r>
              <a:rPr lang="fr-FR" dirty="0" smtClean="0"/>
              <a:t>. </a:t>
            </a:r>
            <a:r>
              <a:rPr lang="fr-FR" i="1" dirty="0" smtClean="0"/>
              <a:t>Identité numérique. Le Blog du modérateur</a:t>
            </a:r>
            <a:r>
              <a:rPr lang="fr-FR" dirty="0" smtClean="0"/>
              <a:t>. 18/02/2012.  [en ligne]. Disponible sur :  http://www.blogdumoderateur.com/dessin-identite-numerique-et-recrutement/. © Franck </a:t>
            </a:r>
            <a:r>
              <a:rPr lang="fr-FR" dirty="0" err="1" smtClean="0"/>
              <a:t>Mayans</a:t>
            </a:r>
            <a:r>
              <a:rPr lang="fr-FR"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Et enfin,</a:t>
            </a:r>
            <a:r>
              <a:rPr lang="fr-FR" baseline="0" dirty="0" smtClean="0"/>
              <a:t> à</a:t>
            </a:r>
            <a:r>
              <a:rPr lang="fr-FR" dirty="0" smtClean="0"/>
              <a:t> l’heure où les</a:t>
            </a:r>
            <a:r>
              <a:rPr lang="fr-FR" baseline="0" dirty="0" smtClean="0"/>
              <a:t> internautes s’expriment de plus en plus sur les médias sociaux, peut concilier identité professionnelle et identité personnelle ?</a:t>
            </a:r>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4</a:t>
            </a:fld>
            <a:endParaRPr lang="fr-FR"/>
          </a:p>
        </p:txBody>
      </p:sp>
    </p:spTree>
    <p:extLst>
      <p:ext uri="{BB962C8B-B14F-4D97-AF65-F5344CB8AC3E}">
        <p14:creationId xmlns:p14="http://schemas.microsoft.com/office/powerpoint/2010/main" val="41271600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40</a:t>
            </a:fld>
            <a:endParaRPr lang="fr-FR"/>
          </a:p>
        </p:txBody>
      </p:sp>
    </p:spTree>
    <p:extLst>
      <p:ext uri="{BB962C8B-B14F-4D97-AF65-F5344CB8AC3E}">
        <p14:creationId xmlns:p14="http://schemas.microsoft.com/office/powerpoint/2010/main" val="23085664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dirty="0" smtClean="0">
                <a:sym typeface="Wingdings" panose="05000000000000000000" pitchFamily="2" charset="2"/>
              </a:rPr>
              <a:t> </a:t>
            </a:r>
            <a:r>
              <a:rPr lang="fr-FR" dirty="0" smtClean="0"/>
              <a:t>III. profil </a:t>
            </a:r>
            <a:r>
              <a:rPr lang="fr-FR" i="0" dirty="0" smtClean="0"/>
              <a:t>auteur</a:t>
            </a:r>
            <a:endParaRPr lang="fr-FR" i="0" baseline="0" dirty="0" smtClean="0"/>
          </a:p>
          <a:p>
            <a:pPr marL="182563" marR="0" lvl="0" indent="-1825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b="1" kern="1200" noProof="0" dirty="0" smtClean="0"/>
              <a:t>but</a:t>
            </a:r>
          </a:p>
          <a:p>
            <a:pPr marL="2667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b="0" i="0" u="none" strike="noStrike" kern="1200" cap="none" spc="0" normalizeH="0" baseline="0" noProof="0" dirty="0" smtClean="0">
                <a:ln>
                  <a:noFill/>
                </a:ln>
                <a:effectLst/>
                <a:uLnTx/>
                <a:uFillTx/>
              </a:rPr>
              <a:t>s’approprier un espace de publication et d’édition (récit de recherche)</a:t>
            </a:r>
          </a:p>
          <a:p>
            <a:pPr marL="182563" marR="0" lvl="0" indent="-1825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b="1" kern="1200" noProof="0" dirty="0" smtClean="0"/>
              <a:t>quoi</a:t>
            </a:r>
          </a:p>
          <a:p>
            <a:pPr marL="2667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b="0" i="1" u="none" strike="noStrike" kern="1200" cap="none" spc="0" normalizeH="0" baseline="0" noProof="0" dirty="0" err="1" smtClean="0">
                <a:ln>
                  <a:noFill/>
                </a:ln>
                <a:effectLst/>
                <a:uLnTx/>
                <a:uFillTx/>
              </a:rPr>
              <a:t>work</a:t>
            </a:r>
            <a:r>
              <a:rPr kumimoji="0" lang="fr-FR" b="0" i="1" u="none" strike="noStrike" kern="1200" cap="none" spc="0" normalizeH="0" baseline="0" noProof="0" dirty="0" smtClean="0">
                <a:ln>
                  <a:noFill/>
                </a:ln>
                <a:effectLst/>
                <a:uLnTx/>
                <a:uFillTx/>
              </a:rPr>
              <a:t> in </a:t>
            </a:r>
            <a:r>
              <a:rPr kumimoji="0" lang="fr-FR" b="0" i="1" u="none" strike="noStrike" kern="1200" cap="none" spc="0" normalizeH="0" baseline="0" noProof="0" dirty="0" err="1" smtClean="0">
                <a:ln>
                  <a:noFill/>
                </a:ln>
                <a:effectLst/>
                <a:uLnTx/>
                <a:uFillTx/>
              </a:rPr>
              <a:t>progress</a:t>
            </a:r>
            <a:endParaRPr kumimoji="0" lang="fr-FR" b="0" i="1" u="none" strike="noStrike" kern="1200" cap="none" spc="0" normalizeH="0" baseline="0" noProof="0" dirty="0" smtClean="0">
              <a:ln>
                <a:noFill/>
              </a:ln>
              <a:effectLst/>
              <a:uLnTx/>
              <a:uFillTx/>
            </a:endParaRPr>
          </a:p>
          <a:p>
            <a:pPr marL="2667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b="0" i="0" u="none" strike="noStrike" kern="1200" cap="none" spc="0" normalizeH="0" baseline="0" noProof="0" dirty="0" smtClean="0">
                <a:ln>
                  <a:noFill/>
                </a:ln>
                <a:effectLst/>
                <a:uLnTx/>
                <a:uFillTx/>
              </a:rPr>
              <a:t>activités de recherche</a:t>
            </a:r>
          </a:p>
          <a:p>
            <a:pPr marL="2667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b="0" i="0" u="none" strike="noStrike" kern="1200" cap="none" spc="0" normalizeH="0" baseline="0" noProof="0" dirty="0" smtClean="0">
                <a:ln>
                  <a:noFill/>
                </a:ln>
                <a:effectLst/>
                <a:uLnTx/>
                <a:uFillTx/>
              </a:rPr>
              <a:t>veille thématique</a:t>
            </a:r>
          </a:p>
          <a:p>
            <a:pPr marL="2667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b="0" i="0" u="none" strike="noStrike" kern="1200" cap="none" spc="0" normalizeH="0" baseline="0" noProof="0" dirty="0" smtClean="0">
                <a:ln>
                  <a:noFill/>
                </a:ln>
                <a:effectLst/>
                <a:uLnTx/>
                <a:uFillTx/>
              </a:rPr>
              <a:t>articles de fond</a:t>
            </a:r>
          </a:p>
          <a:p>
            <a:pPr marL="2667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b="0" i="0" u="none" strike="noStrike" kern="1200" cap="none" spc="0" normalizeH="0" baseline="0" noProof="0" dirty="0" smtClean="0">
                <a:ln>
                  <a:noFill/>
                </a:ln>
                <a:effectLst/>
                <a:uLnTx/>
                <a:uFillTx/>
              </a:rPr>
              <a:t>vulgarisation</a:t>
            </a:r>
          </a:p>
          <a:p>
            <a:pPr marL="182563" marR="0" lvl="0" indent="-182563"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fr-FR" b="1" kern="1200" noProof="0" dirty="0" smtClean="0"/>
              <a:t>outils</a:t>
            </a:r>
          </a:p>
          <a:p>
            <a:pPr marL="2667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b="0" i="0" u="none" strike="noStrike" kern="1200" cap="none" spc="0" normalizeH="0" baseline="0" noProof="0" dirty="0" smtClean="0">
                <a:ln>
                  <a:noFill/>
                </a:ln>
                <a:effectLst/>
                <a:uLnTx/>
                <a:uFillTx/>
              </a:rPr>
              <a:t>Twitter</a:t>
            </a:r>
          </a:p>
          <a:p>
            <a:pPr marL="2667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b="0" i="0" u="none" strike="noStrike" kern="1200" cap="none" spc="0" normalizeH="0" baseline="0" noProof="0" dirty="0" smtClean="0">
                <a:ln>
                  <a:noFill/>
                </a:ln>
                <a:effectLst/>
                <a:uLnTx/>
                <a:uFillTx/>
              </a:rPr>
              <a:t>plateformes de dépôt (réseaux sociaux académiques, archives ouvertes…)</a:t>
            </a:r>
          </a:p>
          <a:p>
            <a:pPr marL="2667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b="0" i="0" u="none" strike="noStrike" kern="1200" cap="none" spc="0" normalizeH="0" baseline="0" noProof="0" dirty="0" smtClean="0">
                <a:ln>
                  <a:noFill/>
                </a:ln>
                <a:effectLst/>
                <a:uLnTx/>
                <a:uFillTx/>
              </a:rPr>
              <a:t>blogs (individuel ou non)</a:t>
            </a:r>
            <a:endParaRPr lang="fr-FR" dirty="0"/>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41</a:t>
            </a:fld>
            <a:endParaRPr lang="fr-FR"/>
          </a:p>
        </p:txBody>
      </p:sp>
    </p:spTree>
    <p:extLst>
      <p:ext uri="{BB962C8B-B14F-4D97-AF65-F5344CB8AC3E}">
        <p14:creationId xmlns:p14="http://schemas.microsoft.com/office/powerpoint/2010/main" val="7567493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Réf.</a:t>
            </a:r>
            <a:r>
              <a:rPr lang="fr-FR" baseline="0" dirty="0" smtClean="0"/>
              <a:t> : http://affordance.typepad.com/ et http://imagesociale.fr/</a:t>
            </a:r>
          </a:p>
          <a:p>
            <a:endParaRPr lang="fr-FR" baseline="0" dirty="0" smtClean="0"/>
          </a:p>
          <a:p>
            <a:r>
              <a:rPr lang="fr-FR" baseline="0" dirty="0" smtClean="0"/>
              <a:t>Blog comme :</a:t>
            </a:r>
          </a:p>
          <a:p>
            <a:pPr marL="171450" indent="-171450">
              <a:buFontTx/>
              <a:buChar char="-"/>
            </a:pPr>
            <a:r>
              <a:rPr lang="fr-FR" baseline="0" dirty="0" smtClean="0"/>
              <a:t>récit de recherche (cf. </a:t>
            </a:r>
            <a:r>
              <a:rPr lang="fr-FR" i="1" baseline="0" dirty="0" smtClean="0"/>
              <a:t>Affordance</a:t>
            </a:r>
            <a:r>
              <a:rPr lang="fr-FR" baseline="0" dirty="0" smtClean="0"/>
              <a:t>)</a:t>
            </a:r>
          </a:p>
          <a:p>
            <a:pPr marL="171450" indent="-171450">
              <a:buFontTx/>
              <a:buChar char="-"/>
            </a:pPr>
            <a:r>
              <a:rPr lang="fr-FR" baseline="0" dirty="0" smtClean="0"/>
              <a:t>outil d’enseignement et ouverture au grand public (cf. </a:t>
            </a:r>
            <a:r>
              <a:rPr lang="fr-FR" i="1" baseline="0" dirty="0" smtClean="0"/>
              <a:t>Image sociale</a:t>
            </a:r>
            <a:r>
              <a:rPr lang="fr-FR" baseline="0" dirty="0" smtClean="0"/>
              <a:t>)</a:t>
            </a:r>
          </a:p>
          <a:p>
            <a:pPr marL="171450" indent="-171450">
              <a:buFont typeface="Wingdings" panose="05000000000000000000" pitchFamily="2" charset="2"/>
              <a:buChar char="à"/>
            </a:pPr>
            <a:r>
              <a:rPr lang="fr-FR" b="1" baseline="0" dirty="0" smtClean="0">
                <a:sym typeface="Wingdings" panose="05000000000000000000" pitchFamily="2" charset="2"/>
              </a:rPr>
              <a:t>liberté d’écriture (moins de contraintes)</a:t>
            </a:r>
          </a:p>
          <a:p>
            <a:pPr marL="171450" indent="-171450">
              <a:buFont typeface="Wingdings" panose="05000000000000000000" pitchFamily="2" charset="2"/>
              <a:buChar char="à"/>
            </a:pPr>
            <a:r>
              <a:rPr lang="fr-FR" b="1" baseline="0" dirty="0" smtClean="0">
                <a:sym typeface="Wingdings" panose="05000000000000000000" pitchFamily="2" charset="2"/>
              </a:rPr>
              <a:t>science en train de se construire</a:t>
            </a:r>
          </a:p>
          <a:p>
            <a:pPr marL="171450" indent="-171450">
              <a:buFont typeface="Wingdings" panose="05000000000000000000" pitchFamily="2" charset="2"/>
              <a:buChar char="à"/>
            </a:pPr>
            <a:endParaRPr lang="fr-FR" b="1" baseline="0" dirty="0" smtClean="0">
              <a:sym typeface="Wingdings" panose="05000000000000000000" pitchFamily="2" charset="2"/>
            </a:endParaRPr>
          </a:p>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FR" b="0" baseline="0" dirty="0" smtClean="0">
                <a:sym typeface="Wingdings" panose="05000000000000000000" pitchFamily="2" charset="2"/>
              </a:rPr>
              <a:t>Rappel : peut être individuel ou collectif (laboratoire, projet…)</a:t>
            </a:r>
            <a:r>
              <a:rPr lang="fr-FR" baseline="0" dirty="0" smtClean="0"/>
              <a:t> </a:t>
            </a:r>
          </a:p>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fr-FR" baseline="0" dirty="0" smtClean="0"/>
          </a:p>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FR" baseline="0" dirty="0" smtClean="0">
                <a:sym typeface="Wingdings" panose="05000000000000000000" pitchFamily="2" charset="2"/>
              </a:rPr>
              <a:t> alors qu’injonction à produire du contenu en ligne (traces des projets/vulgarisation scientifique), intérêt de réfléchir à une présence en ligne et aux codes spécifiques de la rédaction web</a:t>
            </a:r>
            <a:r>
              <a:rPr lang="fr-FR" baseline="0" dirty="0" smtClean="0"/>
              <a:t> (ex. : cas d’ANR)</a:t>
            </a:r>
          </a:p>
          <a:p>
            <a:pPr marL="0" indent="0">
              <a:buFont typeface="Wingdings" panose="05000000000000000000" pitchFamily="2" charset="2"/>
              <a:buNone/>
            </a:pPr>
            <a:endParaRPr lang="fr-FR" b="0" dirty="0"/>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42</a:t>
            </a:fld>
            <a:endParaRPr lang="fr-FR"/>
          </a:p>
        </p:txBody>
      </p:sp>
    </p:spTree>
    <p:extLst>
      <p:ext uri="{BB962C8B-B14F-4D97-AF65-F5344CB8AC3E}">
        <p14:creationId xmlns:p14="http://schemas.microsoft.com/office/powerpoint/2010/main" val="41973246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Réf.</a:t>
            </a:r>
            <a:r>
              <a:rPr lang="fr-FR" baseline="0" dirty="0" smtClean="0"/>
              <a:t> : http://www.researchgate.net/profile/Panagiotis_Kotronis et https://hal.archives-ouvertes.fr/search/index/q/*/authIdHal_s/panagiotis-kotronis/</a:t>
            </a:r>
          </a:p>
          <a:p>
            <a:endParaRPr lang="fr-FR" baseline="0" dirty="0" smtClean="0"/>
          </a:p>
          <a:p>
            <a:r>
              <a:rPr lang="fr-FR" baseline="0" dirty="0" smtClean="0"/>
              <a:t>Plateformes de dépôt de publications (</a:t>
            </a:r>
            <a:r>
              <a:rPr lang="fr-FR" i="1" baseline="0" dirty="0" err="1" smtClean="0"/>
              <a:t>preprints</a:t>
            </a:r>
            <a:r>
              <a:rPr lang="fr-FR" baseline="0" dirty="0" smtClean="0"/>
              <a:t>…)</a:t>
            </a:r>
            <a:endParaRPr lang="fr-FR" dirty="0"/>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43</a:t>
            </a:fld>
            <a:endParaRPr lang="fr-FR"/>
          </a:p>
        </p:txBody>
      </p:sp>
    </p:spTree>
    <p:extLst>
      <p:ext uri="{BB962C8B-B14F-4D97-AF65-F5344CB8AC3E}">
        <p14:creationId xmlns:p14="http://schemas.microsoft.com/office/powerpoint/2010/main" val="35092635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Réf. : Portail HAL UPEC-UPEM. http://igm.univ-mlv.fr/~gambette/ExtractionHAL/AfficheIdHAL.pdf</a:t>
            </a:r>
          </a:p>
          <a:p>
            <a:endParaRPr lang="fr-FR" dirty="0" smtClean="0"/>
          </a:p>
          <a:p>
            <a:r>
              <a:rPr lang="fr-FR" dirty="0" smtClean="0"/>
              <a:t>En</a:t>
            </a:r>
            <a:r>
              <a:rPr lang="fr-FR" baseline="0" dirty="0" smtClean="0"/>
              <a:t> 2011, l’auteur le plus prolifique était Y. Wang avec près de 4 000 publications (cf. http://www.nature.com/news/scientists-your-number-is-up-1.10740)</a:t>
            </a:r>
            <a:endParaRPr lang="fr-FR" dirty="0"/>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44</a:t>
            </a:fld>
            <a:endParaRPr lang="fr-FR"/>
          </a:p>
        </p:txBody>
      </p:sp>
    </p:spTree>
    <p:extLst>
      <p:ext uri="{BB962C8B-B14F-4D97-AF65-F5344CB8AC3E}">
        <p14:creationId xmlns:p14="http://schemas.microsoft.com/office/powerpoint/2010/main" val="42002551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Réf. : https://scholar.google.fr/citations?user=9G-5ImMAAAAJ&amp;hl=fr&amp;oi=sra, https://cv.archives-ouvertes.fr/panagiotis-kotronis et http://orcid.org/0000-0002-8978-1274</a:t>
            </a:r>
          </a:p>
          <a:p>
            <a:endParaRPr lang="fr-FR" dirty="0" smtClean="0"/>
          </a:p>
          <a:p>
            <a:r>
              <a:rPr lang="fr-FR" dirty="0" smtClean="0"/>
              <a:t>Identifiants auteurs, créés</a:t>
            </a:r>
            <a:r>
              <a:rPr lang="fr-FR" baseline="0" dirty="0" smtClean="0"/>
              <a:t> par des chercheurs, permettant d’attribuer de manière univoque des publications à un profil</a:t>
            </a:r>
          </a:p>
          <a:p>
            <a:r>
              <a:rPr lang="fr-FR" baseline="0" dirty="0" smtClean="0"/>
              <a:t>Limite d’ORCID : seulement pour les articles, pas pour les ouvrages</a:t>
            </a:r>
          </a:p>
          <a:p>
            <a:r>
              <a:rPr lang="fr-FR" baseline="0" dirty="0" smtClean="0"/>
              <a:t>Problème crucial de la mise à jour automatique de  chacun de ces profils</a:t>
            </a:r>
            <a:endParaRPr lang="fr-FR" dirty="0"/>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45</a:t>
            </a:fld>
            <a:endParaRPr lang="fr-FR"/>
          </a:p>
        </p:txBody>
      </p:sp>
    </p:spTree>
    <p:extLst>
      <p:ext uri="{BB962C8B-B14F-4D97-AF65-F5344CB8AC3E}">
        <p14:creationId xmlns:p14="http://schemas.microsoft.com/office/powerpoint/2010/main" val="7027917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Réf. :  http://www.idref.fr/05655494X</a:t>
            </a:r>
          </a:p>
          <a:p>
            <a:endParaRPr lang="fr-FR" dirty="0" smtClean="0"/>
          </a:p>
          <a:p>
            <a:r>
              <a:rPr lang="fr-FR" dirty="0" err="1" smtClean="0"/>
              <a:t>IdRef</a:t>
            </a:r>
            <a:r>
              <a:rPr lang="fr-FR" dirty="0" smtClean="0"/>
              <a:t> : répertoire national géré par l’ABES (qui gère aussi theses.fr et le SUDOC)</a:t>
            </a:r>
            <a:r>
              <a:rPr lang="fr-FR" baseline="0" dirty="0" smtClean="0"/>
              <a:t> ; un identifiant </a:t>
            </a:r>
            <a:r>
              <a:rPr lang="fr-FR" baseline="0" dirty="0" err="1" smtClean="0"/>
              <a:t>IdRef</a:t>
            </a:r>
            <a:r>
              <a:rPr lang="fr-FR" baseline="0" dirty="0" smtClean="0"/>
              <a:t> est créé par un bibliothécaire dès que le chercheur dépose sa thèse à partir des données fournies par les services de scolarité et les bibliothécaires ; permettra ensuite de faire le lien avec la thèse et les ouvrages publiés repérés dans le SUDOC et d’être mis à jour de manière contrôlée</a:t>
            </a:r>
          </a:p>
          <a:p>
            <a:endParaRPr lang="fr-FR" baseline="0" dirty="0" smtClean="0"/>
          </a:p>
          <a:p>
            <a:r>
              <a:rPr lang="fr-FR" dirty="0" smtClean="0"/>
              <a:t>Projet en cours entre l’ABES et ORCID de lier automatiquement un identifiant</a:t>
            </a:r>
            <a:r>
              <a:rPr lang="fr-FR" baseline="0" dirty="0" smtClean="0"/>
              <a:t> </a:t>
            </a:r>
            <a:r>
              <a:rPr lang="fr-FR" baseline="0" dirty="0" err="1" smtClean="0"/>
              <a:t>IdRef</a:t>
            </a:r>
            <a:r>
              <a:rPr lang="fr-FR" baseline="0" dirty="0" smtClean="0"/>
              <a:t> et ORCID</a:t>
            </a:r>
            <a:endParaRPr lang="fr-FR" dirty="0"/>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46</a:t>
            </a:fld>
            <a:endParaRPr lang="fr-FR"/>
          </a:p>
        </p:txBody>
      </p:sp>
    </p:spTree>
    <p:extLst>
      <p:ext uri="{BB962C8B-B14F-4D97-AF65-F5344CB8AC3E}">
        <p14:creationId xmlns:p14="http://schemas.microsoft.com/office/powerpoint/2010/main" val="12475924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47</a:t>
            </a:fld>
            <a:endParaRPr lang="fr-FR"/>
          </a:p>
        </p:txBody>
      </p:sp>
    </p:spTree>
    <p:extLst>
      <p:ext uri="{BB962C8B-B14F-4D97-AF65-F5344CB8AC3E}">
        <p14:creationId xmlns:p14="http://schemas.microsoft.com/office/powerpoint/2010/main" val="5140676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100" dirty="0" smtClean="0">
                <a:latin typeface="Candara" panose="020E0502030303020204" pitchFamily="34" charset="0"/>
                <a:sym typeface="Wingdings" panose="05000000000000000000" pitchFamily="2" charset="2"/>
              </a:rPr>
              <a:t> </a:t>
            </a:r>
            <a:r>
              <a:rPr lang="fr-FR" dirty="0" smtClean="0"/>
              <a:t>IV. profil </a:t>
            </a:r>
            <a:r>
              <a:rPr lang="fr-FR" i="0" dirty="0" smtClean="0"/>
              <a:t>complet</a:t>
            </a:r>
            <a:endParaRPr lang="fr-FR" i="0" baseline="0" dirty="0" smtClean="0"/>
          </a:p>
          <a:p>
            <a:pPr marL="182563" marR="0" lvl="0" indent="-1825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b="1" kern="1200" noProof="0" dirty="0" smtClean="0"/>
              <a:t>but</a:t>
            </a:r>
          </a:p>
          <a:p>
            <a:pPr marL="2667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b="0" i="0" u="none" strike="noStrike" kern="1200" cap="none" spc="0" normalizeH="0" baseline="0" noProof="0" dirty="0" smtClean="0">
                <a:ln>
                  <a:noFill/>
                </a:ln>
                <a:effectLst/>
                <a:uLnTx/>
                <a:uFillTx/>
              </a:rPr>
              <a:t>construire une présence (étoilement)</a:t>
            </a:r>
          </a:p>
          <a:p>
            <a:pPr marL="182563" marR="0" lvl="0" indent="-1825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b="1" kern="1200" noProof="0" dirty="0" smtClean="0"/>
              <a:t>quoi</a:t>
            </a:r>
          </a:p>
          <a:p>
            <a:pPr marL="2667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b="0" i="0" u="none" strike="noStrike" kern="1200" cap="none" spc="0" normalizeH="0" baseline="0" noProof="0" dirty="0" smtClean="0">
                <a:ln>
                  <a:noFill/>
                </a:ln>
                <a:effectLst/>
                <a:uLnTx/>
                <a:uFillTx/>
              </a:rPr>
              <a:t>CV</a:t>
            </a:r>
          </a:p>
          <a:p>
            <a:pPr marL="2667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b="0" i="0" u="none" strike="noStrike" kern="1200" cap="none" spc="0" normalizeH="0" baseline="0" noProof="0" dirty="0" smtClean="0">
                <a:ln>
                  <a:noFill/>
                </a:ln>
                <a:effectLst/>
                <a:uLnTx/>
                <a:uFillTx/>
              </a:rPr>
              <a:t>activités </a:t>
            </a:r>
          </a:p>
          <a:p>
            <a:pPr marL="2667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b="0" i="0" u="none" strike="noStrike" kern="1200" cap="none" spc="0" normalizeH="0" baseline="0" noProof="0" dirty="0" smtClean="0">
                <a:ln>
                  <a:noFill/>
                </a:ln>
                <a:effectLst/>
                <a:uLnTx/>
                <a:uFillTx/>
              </a:rPr>
              <a:t>publications</a:t>
            </a:r>
          </a:p>
          <a:p>
            <a:pPr marL="182563" marR="0" lvl="0" indent="-182563"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fr-FR" b="1" kern="1200" noProof="0" dirty="0" smtClean="0"/>
              <a:t>outils</a:t>
            </a:r>
          </a:p>
          <a:p>
            <a:pPr marL="2667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b="0" i="0" u="none" strike="noStrike" kern="1200" cap="none" spc="0" normalizeH="0" baseline="0" noProof="0" dirty="0" smtClean="0">
                <a:ln>
                  <a:noFill/>
                </a:ln>
                <a:effectLst/>
                <a:uLnTx/>
                <a:uFillTx/>
              </a:rPr>
              <a:t>outils institutionnels (HAL…)</a:t>
            </a:r>
          </a:p>
          <a:p>
            <a:pPr marL="2667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b="0" i="0" u="none" strike="noStrike" kern="1200" cap="none" spc="0" normalizeH="0" baseline="0" noProof="0" dirty="0" smtClean="0">
                <a:ln>
                  <a:noFill/>
                </a:ln>
                <a:effectLst/>
                <a:uLnTx/>
                <a:uFillTx/>
              </a:rPr>
              <a:t>autres outils (réseaux sociaux, Twitter, blogs)</a:t>
            </a:r>
          </a:p>
          <a:p>
            <a:pPr marL="2667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b="0" i="0" u="none" strike="noStrike" kern="1200" cap="none" spc="0" normalizeH="0" baseline="0" noProof="0" dirty="0" smtClean="0">
                <a:ln>
                  <a:noFill/>
                </a:ln>
                <a:effectLst/>
                <a:uLnTx/>
                <a:uFillTx/>
              </a:rPr>
              <a:t>mais avec une URL de référence (-&gt; signature)</a:t>
            </a:r>
          </a:p>
          <a:p>
            <a:pPr marL="182563" marR="0" lvl="0" indent="-182563"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fr-FR" b="1" kern="1200" noProof="0" dirty="0" smtClean="0"/>
              <a:t>dangers</a:t>
            </a:r>
          </a:p>
          <a:p>
            <a:pPr marL="2667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b="0" i="0" u="none" strike="noStrike" kern="1200" cap="none" spc="0" normalizeH="0" baseline="0" noProof="0" dirty="0" smtClean="0">
                <a:ln>
                  <a:noFill/>
                </a:ln>
                <a:effectLst/>
                <a:uLnTx/>
                <a:uFillTx/>
              </a:rPr>
              <a:t>« </a:t>
            </a:r>
            <a:r>
              <a:rPr kumimoji="0" lang="fr-FR" b="0" i="1" u="none" strike="noStrike" kern="1200" cap="none" spc="0" normalizeH="0" baseline="0" noProof="0" dirty="0" smtClean="0">
                <a:ln>
                  <a:noFill/>
                </a:ln>
                <a:effectLst/>
                <a:uLnTx/>
                <a:uFillTx/>
              </a:rPr>
              <a:t>profile fatigue</a:t>
            </a:r>
            <a:r>
              <a:rPr kumimoji="0" lang="fr-FR" b="0" i="0" u="none" strike="noStrike" kern="1200" cap="none" spc="0" normalizeH="0" baseline="0" noProof="0" dirty="0" smtClean="0">
                <a:ln>
                  <a:noFill/>
                </a:ln>
                <a:effectLst/>
                <a:uLnTx/>
                <a:uFillTx/>
              </a:rPr>
              <a:t> » car les services ne sont pas toujours interopérables et nécessitent d’être alimentés indépendamment les uns des autres</a:t>
            </a:r>
          </a:p>
          <a:p>
            <a:pPr marL="2667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fr-FR" sz="1050" b="0" i="0" u="none" strike="noStrike" kern="1200" cap="none" spc="0" normalizeH="0" baseline="0" noProof="0" dirty="0" smtClean="0">
              <a:ln>
                <a:noFill/>
              </a:ln>
              <a:effectLst/>
              <a:uLnTx/>
              <a:uFillTx/>
              <a:latin typeface="Candara" panose="020E0502030303020204" pitchFamily="34" charset="0"/>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48</a:t>
            </a:fld>
            <a:endParaRPr lang="fr-FR"/>
          </a:p>
        </p:txBody>
      </p:sp>
    </p:spTree>
    <p:extLst>
      <p:ext uri="{BB962C8B-B14F-4D97-AF65-F5344CB8AC3E}">
        <p14:creationId xmlns:p14="http://schemas.microsoft.com/office/powerpoint/2010/main" val="34949997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Réf. : http://www.fresnel.fr/spip/spip.php?rubrique91&amp;act=jerome.wenger, http://www.researchgate.net/profile/Jerome_Wenger, https://scholar.google.fr/citations?user=K3ujBLwAAAAJ&amp;hl=fr&amp;oi=sra, http://www.scopus.com/authid/detail.url?authorId=8886932900, http://orcid.org/0000-0002-2145-5341, http://www.jeromewenger.com/, https://twitter.com/jeromewenger, http://arxiv.org/abs/1405.4432</a:t>
            </a:r>
            <a:endParaRPr lang="fr-FR" dirty="0"/>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49</a:t>
            </a:fld>
            <a:endParaRPr lang="fr-FR"/>
          </a:p>
        </p:txBody>
      </p:sp>
    </p:spTree>
    <p:extLst>
      <p:ext uri="{BB962C8B-B14F-4D97-AF65-F5344CB8AC3E}">
        <p14:creationId xmlns:p14="http://schemas.microsoft.com/office/powerpoint/2010/main" val="10636940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Réf.</a:t>
            </a:r>
            <a:r>
              <a:rPr lang="fr-FR" baseline="0" dirty="0" smtClean="0"/>
              <a:t> : Glen Baxter. </a:t>
            </a:r>
            <a:r>
              <a:rPr lang="fr-FR" i="1" baseline="0" dirty="0" smtClean="0"/>
              <a:t>Do It </a:t>
            </a:r>
            <a:r>
              <a:rPr lang="fr-FR" i="1" baseline="0" dirty="0" err="1" smtClean="0"/>
              <a:t>Yourself</a:t>
            </a:r>
            <a:r>
              <a:rPr lang="fr-FR" i="1" baseline="0" dirty="0" smtClean="0"/>
              <a:t> - </a:t>
            </a:r>
            <a:r>
              <a:rPr lang="fr-FR" i="1" baseline="0" dirty="0" err="1" smtClean="0"/>
              <a:t>Practical</a:t>
            </a:r>
            <a:r>
              <a:rPr lang="fr-FR" i="1" baseline="0" dirty="0" smtClean="0"/>
              <a:t> </a:t>
            </a:r>
            <a:r>
              <a:rPr lang="fr-FR" i="1" baseline="0" dirty="0" err="1" smtClean="0"/>
              <a:t>Lunacy</a:t>
            </a:r>
            <a:r>
              <a:rPr lang="fr-FR" baseline="0" dirty="0" smtClean="0"/>
              <a:t>. 1998-2008. Munich : Galerie Daniel </a:t>
            </a:r>
            <a:r>
              <a:rPr lang="fr-FR" baseline="0" dirty="0" err="1" smtClean="0"/>
              <a:t>Blau</a:t>
            </a:r>
            <a:r>
              <a:rPr lang="fr-FR" baseline="0" dirty="0" smtClean="0"/>
              <a:t>. [en ligne]. Disponible sur :  http://www.danielblau.com/exhibitions/2011/519/attachment/105/. © Glen Baxter</a:t>
            </a:r>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But de l’intervention :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dirty="0" smtClean="0"/>
              <a:t>comprendre</a:t>
            </a:r>
            <a:r>
              <a:rPr lang="fr-FR" baseline="0" dirty="0" smtClean="0"/>
              <a:t> ce qu’est l’identité numérique et ses composantes</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baseline="0" dirty="0" smtClean="0"/>
              <a:t>connaître/revoir les outils pouvant constituer une identité numérique professionnelle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baseline="0" dirty="0" smtClean="0"/>
              <a:t>mais surtout points d’attention, stratégies et repères pour se créer une identité numérique en fonction de ses moyens et de ses buts</a:t>
            </a: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fr-FR"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smtClean="0"/>
              <a:t>Ce qu’il faut surtout retenir, c’est que l’identité numérique est une </a:t>
            </a:r>
            <a:r>
              <a:rPr lang="fr-FR" b="1" baseline="0" dirty="0" smtClean="0"/>
              <a:t>construction</a:t>
            </a:r>
            <a:r>
              <a:rPr lang="fr-FR" baseline="0" dirty="0" smtClean="0"/>
              <a:t> et que le chercheur </a:t>
            </a:r>
            <a:r>
              <a:rPr lang="fr-FR" b="1" baseline="0" dirty="0" smtClean="0"/>
              <a:t>peut être acteur </a:t>
            </a:r>
            <a:r>
              <a:rPr lang="fr-FR" baseline="0" dirty="0" smtClean="0"/>
              <a:t>de son identité numérique pour être plus et mieux visible sur internet et dépasser ainsi le CV et les publications papier</a:t>
            </a:r>
          </a:p>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smtClean="0"/>
              <a:t>	</a:t>
            </a:r>
            <a:r>
              <a:rPr lang="fr-FR" b="1" baseline="0" dirty="0" smtClean="0"/>
              <a:t>- ce qu’il est (données personnelles)</a:t>
            </a:r>
          </a:p>
          <a:p>
            <a:pPr marL="0" marR="0" indent="0" algn="l" defTabSz="914400" rtl="0" eaLnBrk="1" fontAlgn="auto" latinLnBrk="0" hangingPunct="1">
              <a:lnSpc>
                <a:spcPct val="100000"/>
              </a:lnSpc>
              <a:spcBef>
                <a:spcPts val="0"/>
              </a:spcBef>
              <a:spcAft>
                <a:spcPts val="0"/>
              </a:spcAft>
              <a:buClrTx/>
              <a:buSzTx/>
              <a:buFontTx/>
              <a:buNone/>
              <a:tabLst/>
              <a:defRPr/>
            </a:pPr>
            <a:r>
              <a:rPr lang="fr-FR" b="1" baseline="0" dirty="0" smtClean="0"/>
              <a:t>	- ce qu’il créé (publications)</a:t>
            </a:r>
            <a:endParaRPr lang="fr-FR"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Dans le cas du jeune chercheur, notamment :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dirty="0" smtClean="0"/>
              <a:t>visibilité</a:t>
            </a:r>
            <a:r>
              <a:rPr lang="fr-FR" baseline="0" dirty="0" smtClean="0"/>
              <a:t> du chercheur</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baseline="0" dirty="0" smtClean="0"/>
              <a:t>visibilité de son activité</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baseline="0" dirty="0" smtClean="0"/>
              <a:t>insertion professionnelle</a:t>
            </a:r>
            <a:endParaRPr lang="fr-FR"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Plan</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baseline="0" dirty="0" smtClean="0"/>
              <a:t>Identité(s) numérique(s)</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baseline="0" dirty="0" smtClean="0"/>
              <a:t>Quels outils pour quels usages</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baseline="0" dirty="0" smtClean="0"/>
              <a:t>Stratégies</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baseline="0" dirty="0" smtClean="0"/>
              <a:t>Points d’attention et astuces</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baseline="0" dirty="0" smtClean="0"/>
              <a:t>Pour quels résultats</a:t>
            </a:r>
            <a:endParaRPr lang="fr-FR" dirty="0"/>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5</a:t>
            </a:fld>
            <a:endParaRPr lang="fr-FR"/>
          </a:p>
        </p:txBody>
      </p:sp>
    </p:spTree>
    <p:extLst>
      <p:ext uri="{BB962C8B-B14F-4D97-AF65-F5344CB8AC3E}">
        <p14:creationId xmlns:p14="http://schemas.microsoft.com/office/powerpoint/2010/main" val="12239112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1450" indent="-171450">
              <a:buFontTx/>
              <a:buChar char="-"/>
            </a:pPr>
            <a:r>
              <a:rPr lang="fr-FR" dirty="0" smtClean="0"/>
              <a:t>outils</a:t>
            </a:r>
          </a:p>
          <a:p>
            <a:pPr marL="171450" indent="-171450">
              <a:buFontTx/>
              <a:buChar char="-"/>
            </a:pPr>
            <a:r>
              <a:rPr lang="fr-FR" dirty="0" smtClean="0"/>
              <a:t>création</a:t>
            </a:r>
            <a:r>
              <a:rPr lang="fr-FR" baseline="0" dirty="0" smtClean="0"/>
              <a:t> du profil</a:t>
            </a:r>
          </a:p>
          <a:p>
            <a:pPr marL="171450" indent="-171450">
              <a:buFontTx/>
              <a:buChar char="-"/>
            </a:pPr>
            <a:r>
              <a:rPr lang="fr-FR" baseline="0" dirty="0" smtClean="0"/>
              <a:t>e-réputation</a:t>
            </a:r>
            <a:endParaRPr lang="fr-FR" dirty="0"/>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50</a:t>
            </a:fld>
            <a:endParaRPr lang="fr-FR"/>
          </a:p>
        </p:txBody>
      </p:sp>
    </p:spTree>
    <p:extLst>
      <p:ext uri="{BB962C8B-B14F-4D97-AF65-F5344CB8AC3E}">
        <p14:creationId xmlns:p14="http://schemas.microsoft.com/office/powerpoint/2010/main" val="3220334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Préalable : voir</a:t>
            </a:r>
            <a:r>
              <a:rPr lang="fr-FR" baseline="0" dirty="0" smtClean="0"/>
              <a:t> ce qui ressort lors d’une recherche sur un moteur de recherche et ce que l’on veut mieux mettre en avant</a:t>
            </a:r>
            <a:endParaRPr lang="fr-FR" dirty="0"/>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51</a:t>
            </a:fld>
            <a:endParaRPr lang="fr-FR"/>
          </a:p>
        </p:txBody>
      </p:sp>
    </p:spTree>
    <p:extLst>
      <p:ext uri="{BB962C8B-B14F-4D97-AF65-F5344CB8AC3E}">
        <p14:creationId xmlns:p14="http://schemas.microsoft.com/office/powerpoint/2010/main" val="12694899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000" b="1" dirty="0" smtClean="0"/>
              <a:t>Publier des contenus sur des plates-formes adaptées (publics, type de contenus, codes)</a:t>
            </a:r>
            <a:r>
              <a:rPr lang="fr-FR" sz="1000" b="1" baseline="0" dirty="0" smtClean="0"/>
              <a:t> :</a:t>
            </a:r>
            <a:endParaRPr lang="fr-FR" sz="1000" b="1" dirty="0" smtClean="0"/>
          </a:p>
          <a:p>
            <a:pPr lvl="1"/>
            <a:endParaRPr lang="fr-FR" b="1" dirty="0" smtClean="0"/>
          </a:p>
          <a:p>
            <a:pPr lvl="1"/>
            <a:r>
              <a:rPr lang="fr-FR" b="1" dirty="0" smtClean="0"/>
              <a:t>Publics destinataires </a:t>
            </a:r>
            <a:r>
              <a:rPr lang="fr-FR" dirty="0" smtClean="0"/>
              <a:t>: </a:t>
            </a:r>
          </a:p>
          <a:p>
            <a:pPr marL="263525" lvl="1" indent="-171450">
              <a:buFontTx/>
              <a:buChar char="-"/>
            </a:pPr>
            <a:r>
              <a:rPr lang="fr-FR" dirty="0" smtClean="0"/>
              <a:t>ex. : réseaux sociaux professionnels : LinkedIn est le plus connu à l’international</a:t>
            </a:r>
            <a:r>
              <a:rPr lang="fr-FR" baseline="0" dirty="0" smtClean="0"/>
              <a:t> alors que </a:t>
            </a:r>
            <a:r>
              <a:rPr lang="fr-FR" baseline="0" dirty="0" err="1" smtClean="0"/>
              <a:t>Viadéo</a:t>
            </a:r>
            <a:r>
              <a:rPr lang="fr-FR" baseline="0" dirty="0" smtClean="0"/>
              <a:t> est plutôt connu en France</a:t>
            </a:r>
          </a:p>
          <a:p>
            <a:pPr marL="263525" lvl="1" indent="-171450">
              <a:buFontTx/>
              <a:buChar char="-"/>
            </a:pPr>
            <a:r>
              <a:rPr lang="fr-FR" baseline="0" dirty="0" smtClean="0"/>
              <a:t>ex. : réseaux sociaux académiques : Academia est plutôt utilisé par la communauté des SHS (sciences humaines et sociales) alors que ResearchGate est plutôt utilisé par la communauté des STM (sciences, techniques, médecine)</a:t>
            </a:r>
          </a:p>
          <a:p>
            <a:pPr marL="92075" lvl="1" indent="0">
              <a:buFontTx/>
              <a:buNone/>
            </a:pPr>
            <a:endParaRPr lang="fr-FR" baseline="0" dirty="0" smtClean="0"/>
          </a:p>
          <a:p>
            <a:pPr marL="92075" lvl="1" indent="0">
              <a:buFontTx/>
              <a:buNone/>
            </a:pPr>
            <a:r>
              <a:rPr lang="fr-FR" b="1" baseline="0" dirty="0" smtClean="0"/>
              <a:t>Codes</a:t>
            </a:r>
            <a:r>
              <a:rPr lang="fr-FR" baseline="0" dirty="0" smtClean="0"/>
              <a:t> : </a:t>
            </a:r>
          </a:p>
          <a:p>
            <a:pPr marL="92075" lvl="1" indent="0">
              <a:buFontTx/>
              <a:buNone/>
            </a:pPr>
            <a:r>
              <a:rPr lang="fr-FR" baseline="0" dirty="0" smtClean="0"/>
              <a:t>- ex. : sur Twitter, l’autopromotion n’est pas très bien vue ; de même qu’il faut y éviter le jargon ou le langage SMS</a:t>
            </a:r>
            <a:endParaRPr lang="fr-FR" dirty="0"/>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52</a:t>
            </a:fld>
            <a:endParaRPr lang="fr-FR"/>
          </a:p>
        </p:txBody>
      </p:sp>
    </p:spTree>
    <p:extLst>
      <p:ext uri="{BB962C8B-B14F-4D97-AF65-F5344CB8AC3E}">
        <p14:creationId xmlns:p14="http://schemas.microsoft.com/office/powerpoint/2010/main" val="35151724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Paramètres</a:t>
            </a:r>
            <a:r>
              <a:rPr lang="fr-FR" baseline="0" dirty="0" smtClean="0"/>
              <a:t> ou « </a:t>
            </a:r>
            <a:r>
              <a:rPr lang="fr-FR" i="1" baseline="0" dirty="0" smtClean="0"/>
              <a:t>settings</a:t>
            </a:r>
            <a:r>
              <a:rPr lang="fr-FR" baseline="0" dirty="0" smtClean="0"/>
              <a:t> » :</a:t>
            </a:r>
          </a:p>
          <a:p>
            <a:pPr marL="171450" indent="-171450">
              <a:buFontTx/>
              <a:buChar char="-"/>
            </a:pPr>
            <a:r>
              <a:rPr lang="fr-FR" baseline="0" dirty="0" smtClean="0"/>
              <a:t>notifications du compte</a:t>
            </a:r>
          </a:p>
          <a:p>
            <a:pPr marL="171450" indent="-171450">
              <a:buFontTx/>
              <a:buChar char="-"/>
            </a:pPr>
            <a:r>
              <a:rPr lang="fr-FR" baseline="0" dirty="0" smtClean="0"/>
              <a:t>données personnelles</a:t>
            </a:r>
          </a:p>
          <a:p>
            <a:pPr marL="171450" indent="-171450">
              <a:buFontTx/>
              <a:buChar char="-"/>
            </a:pPr>
            <a:r>
              <a:rPr lang="fr-FR" baseline="0" dirty="0" smtClean="0"/>
              <a:t>géolocalisation</a:t>
            </a:r>
          </a:p>
          <a:p>
            <a:pPr marL="171450" indent="-171450">
              <a:buFontTx/>
              <a:buChar char="-"/>
            </a:pPr>
            <a:r>
              <a:rPr lang="fr-FR" baseline="0" dirty="0" smtClean="0"/>
              <a:t>protection du compte</a:t>
            </a:r>
          </a:p>
          <a:p>
            <a:pPr marL="171450" indent="-171450">
              <a:buFontTx/>
              <a:buChar char="-"/>
            </a:pPr>
            <a:r>
              <a:rPr lang="fr-FR" baseline="0" dirty="0" smtClean="0"/>
              <a:t>référencement par des moteurs de recherche</a:t>
            </a:r>
          </a:p>
          <a:p>
            <a:pPr marL="171450" indent="-171450">
              <a:buFontTx/>
              <a:buChar char="-"/>
            </a:pPr>
            <a:r>
              <a:rPr lang="fr-FR" baseline="0" dirty="0" smtClean="0"/>
              <a:t>notifications (à d’autres, comme le carnet d’adresse, ou à soi-même)</a:t>
            </a:r>
          </a:p>
          <a:p>
            <a:pPr marL="171450" indent="-171450">
              <a:buFontTx/>
              <a:buChar char="-"/>
            </a:pPr>
            <a:r>
              <a:rPr lang="fr-FR" baseline="0" dirty="0" smtClean="0"/>
              <a:t>invitations</a:t>
            </a:r>
          </a:p>
          <a:p>
            <a:pPr marL="171450" indent="-171450">
              <a:buFontTx/>
              <a:buChar char="-"/>
            </a:pPr>
            <a:r>
              <a:rPr lang="fr-FR" baseline="0" dirty="0" smtClean="0"/>
              <a:t>connexion avec d’autres </a:t>
            </a:r>
            <a:r>
              <a:rPr lang="fr-FR" baseline="0" dirty="0" smtClean="0"/>
              <a:t>services</a:t>
            </a:r>
          </a:p>
          <a:p>
            <a:pPr marL="171450" indent="-171450">
              <a:buFontTx/>
              <a:buChar char="-"/>
            </a:pPr>
            <a:r>
              <a:rPr lang="fr-FR" baseline="0" dirty="0" smtClean="0"/>
              <a:t>mises à jour automatiques du compte</a:t>
            </a:r>
            <a:endParaRPr lang="fr-FR" baseline="0" dirty="0" smtClean="0"/>
          </a:p>
          <a:p>
            <a:pPr marL="171450" indent="-171450">
              <a:buFontTx/>
              <a:buChar char="-"/>
            </a:pPr>
            <a:r>
              <a:rPr lang="fr-FR" baseline="0" dirty="0" smtClean="0"/>
              <a:t>…</a:t>
            </a:r>
          </a:p>
          <a:p>
            <a:endParaRPr lang="fr-FR" baseline="0" dirty="0" smtClean="0"/>
          </a:p>
          <a:p>
            <a:r>
              <a:rPr lang="fr-FR" dirty="0" smtClean="0"/>
              <a:t>Pour éviter de :</a:t>
            </a:r>
          </a:p>
          <a:p>
            <a:pPr marL="171450" indent="-171450">
              <a:buFontTx/>
              <a:buChar char="-"/>
            </a:pPr>
            <a:r>
              <a:rPr lang="fr-FR" dirty="0" smtClean="0"/>
              <a:t>recevoir trop de notifications </a:t>
            </a:r>
            <a:r>
              <a:rPr lang="fr-FR" baseline="0" dirty="0" smtClean="0"/>
              <a:t>automatiquement (ex. : Twitter) ou inviter des personnes de son carnet d’adresses (ex. : LinkedIn)</a:t>
            </a:r>
          </a:p>
          <a:p>
            <a:pPr marL="171450" indent="-171450">
              <a:buFontTx/>
              <a:buChar char="-"/>
            </a:pPr>
            <a:r>
              <a:rPr lang="fr-FR" baseline="0" dirty="0" smtClean="0"/>
              <a:t>spammer ses co-auteurs (ex. : ResearchGate)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baseline="0" dirty="0" smtClean="0"/>
              <a:t>rendre accessible son contenu à tout le monde (ex. : Facebook)</a:t>
            </a:r>
          </a:p>
          <a:p>
            <a:pPr marL="171450" indent="-171450">
              <a:buFontTx/>
              <a:buChar char="-"/>
            </a:pPr>
            <a:r>
              <a:rPr lang="fr-FR" baseline="0" dirty="0" smtClean="0"/>
              <a:t>être indexé par les moteurs de recherche</a:t>
            </a:r>
          </a:p>
          <a:p>
            <a:pPr marL="171450" indent="-171450">
              <a:buFontTx/>
              <a:buChar char="-"/>
            </a:pPr>
            <a:r>
              <a:rPr lang="fr-FR" baseline="0" dirty="0" smtClean="0"/>
              <a:t>être </a:t>
            </a:r>
            <a:r>
              <a:rPr lang="fr-FR" baseline="0" dirty="0" err="1" smtClean="0"/>
              <a:t>taggé</a:t>
            </a:r>
            <a:r>
              <a:rPr lang="fr-FR" baseline="0" dirty="0" smtClean="0"/>
              <a:t> par d’autres utilisateurs (ex. : Facebook)</a:t>
            </a:r>
          </a:p>
          <a:p>
            <a:pPr marL="171450" indent="-171450">
              <a:buFontTx/>
              <a:buChar char="-"/>
            </a:pPr>
            <a:r>
              <a:rPr lang="fr-FR" baseline="0" dirty="0" smtClean="0"/>
              <a:t>donner accès à son compte à des services tiers (ex. : Twitter)</a:t>
            </a:r>
          </a:p>
          <a:p>
            <a:pPr marL="171450" indent="-171450">
              <a:buFontTx/>
              <a:buChar char="-"/>
            </a:pPr>
            <a:endParaRPr lang="fr-FR" baseline="0" dirty="0" smtClean="0"/>
          </a:p>
          <a:p>
            <a:pPr marL="0" indent="0">
              <a:buFontTx/>
              <a:buNone/>
            </a:pPr>
            <a:r>
              <a:rPr lang="fr-FR" b="1" baseline="0" dirty="0" smtClean="0"/>
              <a:t>Attention aussi aux applications mobiles</a:t>
            </a:r>
          </a:p>
          <a:p>
            <a:endParaRPr lang="fr-FR" dirty="0"/>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53</a:t>
            </a:fld>
            <a:endParaRPr lang="fr-FR"/>
          </a:p>
        </p:txBody>
      </p:sp>
    </p:spTree>
    <p:extLst>
      <p:ext uri="{BB962C8B-B14F-4D97-AF65-F5344CB8AC3E}">
        <p14:creationId xmlns:p14="http://schemas.microsoft.com/office/powerpoint/2010/main" val="20947366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Tx/>
              <a:buNone/>
            </a:pPr>
            <a:r>
              <a:rPr lang="fr-FR" baseline="0" dirty="0" smtClean="0">
                <a:sym typeface="Wingdings" panose="05000000000000000000" pitchFamily="2" charset="2"/>
              </a:rPr>
              <a:t> </a:t>
            </a:r>
            <a:r>
              <a:rPr lang="fr-FR" b="1" baseline="0" dirty="0" smtClean="0">
                <a:sym typeface="Wingdings" panose="05000000000000000000" pitchFamily="2" charset="2"/>
              </a:rPr>
              <a:t>définir un périmètre de confidentialité</a:t>
            </a:r>
            <a:endParaRPr lang="fr-FR" b="1" dirty="0"/>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54</a:t>
            </a:fld>
            <a:endParaRPr lang="fr-FR"/>
          </a:p>
        </p:txBody>
      </p:sp>
    </p:spTree>
    <p:extLst>
      <p:ext uri="{BB962C8B-B14F-4D97-AF65-F5344CB8AC3E}">
        <p14:creationId xmlns:p14="http://schemas.microsoft.com/office/powerpoint/2010/main" val="35330067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Réf. : https://twitter.com/cagnol et https://twitter.com/Cagnol_CS</a:t>
            </a:r>
            <a:endParaRPr lang="fr-FR" dirty="0"/>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55</a:t>
            </a:fld>
            <a:endParaRPr lang="fr-FR"/>
          </a:p>
        </p:txBody>
      </p:sp>
    </p:spTree>
    <p:extLst>
      <p:ext uri="{BB962C8B-B14F-4D97-AF65-F5344CB8AC3E}">
        <p14:creationId xmlns:p14="http://schemas.microsoft.com/office/powerpoint/2010/main" val="41746177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fr-FR" kern="1200" baseline="0" dirty="0" smtClean="0">
                <a:solidFill>
                  <a:schemeClr val="tx1"/>
                </a:solidFill>
                <a:effectLst/>
                <a:cs typeface="Arial" panose="020B0604020202020204" pitchFamily="34" charset="0"/>
              </a:rPr>
              <a:t>Remplissage du </a:t>
            </a:r>
            <a:r>
              <a:rPr lang="fr-FR" b="1" kern="1200" baseline="0" dirty="0" smtClean="0">
                <a:solidFill>
                  <a:schemeClr val="tx1"/>
                </a:solidFill>
                <a:effectLst/>
                <a:cs typeface="Arial" panose="020B0604020202020204" pitchFamily="34" charset="0"/>
              </a:rPr>
              <a:t>profil</a:t>
            </a:r>
            <a:r>
              <a:rPr lang="fr-FR" kern="1200" baseline="0" dirty="0" smtClean="0">
                <a:solidFill>
                  <a:schemeClr val="tx1"/>
                </a:solidFill>
                <a:effectLst/>
                <a:cs typeface="Arial" panose="020B0604020202020204" pitchFamily="34" charset="0"/>
              </a:rPr>
              <a:t> : </a:t>
            </a:r>
          </a:p>
          <a:p>
            <a:pPr marL="171450" marR="0" lvl="2" indent="-171450" algn="l" defTabSz="914400" rtl="0" eaLnBrk="1" fontAlgn="auto" latinLnBrk="0" hangingPunct="1">
              <a:lnSpc>
                <a:spcPct val="100000"/>
              </a:lnSpc>
              <a:spcBef>
                <a:spcPts val="0"/>
              </a:spcBef>
              <a:spcAft>
                <a:spcPts val="0"/>
              </a:spcAft>
              <a:buClrTx/>
              <a:buSzTx/>
              <a:buFontTx/>
              <a:buChar char="-"/>
              <a:tabLst/>
              <a:defRPr/>
            </a:pPr>
            <a:r>
              <a:rPr lang="fr-FR" kern="1200" baseline="0" dirty="0" smtClean="0">
                <a:solidFill>
                  <a:schemeClr val="tx1"/>
                </a:solidFill>
                <a:effectLst/>
                <a:cs typeface="Arial" panose="020B0604020202020204" pitchFamily="34" charset="0"/>
              </a:rPr>
              <a:t>identité : </a:t>
            </a:r>
          </a:p>
          <a:p>
            <a:pPr marL="450850" marR="0" lvl="3" algn="l" defTabSz="914400" rtl="0" eaLnBrk="1" fontAlgn="auto" latinLnBrk="0" hangingPunct="1">
              <a:lnSpc>
                <a:spcPct val="100000"/>
              </a:lnSpc>
              <a:spcBef>
                <a:spcPts val="0"/>
              </a:spcBef>
              <a:spcAft>
                <a:spcPts val="0"/>
              </a:spcAft>
              <a:buClrTx/>
              <a:buSzTx/>
              <a:buFontTx/>
              <a:buChar char="-"/>
              <a:tabLst/>
              <a:defRPr/>
            </a:pPr>
            <a:r>
              <a:rPr lang="fr-FR" sz="900" kern="1200" baseline="0" dirty="0" smtClean="0">
                <a:solidFill>
                  <a:schemeClr val="tx1"/>
                </a:solidFill>
                <a:effectLst/>
                <a:latin typeface="Century" panose="02040604050505020304" pitchFamily="18" charset="0"/>
                <a:cs typeface="Arial" panose="020B0604020202020204" pitchFamily="34" charset="0"/>
              </a:rPr>
              <a:t>nom</a:t>
            </a:r>
          </a:p>
          <a:p>
            <a:pPr marL="450850" marR="0" lvl="3" algn="l" defTabSz="914400" rtl="0" eaLnBrk="1" fontAlgn="auto" latinLnBrk="0" hangingPunct="1">
              <a:lnSpc>
                <a:spcPct val="100000"/>
              </a:lnSpc>
              <a:spcBef>
                <a:spcPts val="0"/>
              </a:spcBef>
              <a:spcAft>
                <a:spcPts val="0"/>
              </a:spcAft>
              <a:buClrTx/>
              <a:buSzTx/>
              <a:buFontTx/>
              <a:buChar char="-"/>
              <a:tabLst/>
              <a:defRPr/>
            </a:pPr>
            <a:r>
              <a:rPr lang="fr-FR" sz="900" kern="1200" baseline="0" dirty="0" smtClean="0">
                <a:solidFill>
                  <a:schemeClr val="tx1"/>
                </a:solidFill>
                <a:effectLst/>
                <a:latin typeface="Century" panose="02040604050505020304" pitchFamily="18" charset="0"/>
                <a:cs typeface="Arial" panose="020B0604020202020204" pitchFamily="34" charset="0"/>
              </a:rPr>
              <a:t>pseudonyme</a:t>
            </a:r>
          </a:p>
          <a:p>
            <a:pPr marL="450850" marR="0" lvl="3" algn="l" defTabSz="914400" rtl="0" eaLnBrk="1" fontAlgn="auto" latinLnBrk="0" hangingPunct="1">
              <a:lnSpc>
                <a:spcPct val="100000"/>
              </a:lnSpc>
              <a:spcBef>
                <a:spcPts val="0"/>
              </a:spcBef>
              <a:spcAft>
                <a:spcPts val="0"/>
              </a:spcAft>
              <a:buClrTx/>
              <a:buSzTx/>
              <a:buFontTx/>
              <a:buChar char="-"/>
              <a:tabLst/>
              <a:defRPr/>
            </a:pPr>
            <a:r>
              <a:rPr lang="fr-FR" sz="900" kern="1200" baseline="0" dirty="0" smtClean="0">
                <a:solidFill>
                  <a:schemeClr val="tx1"/>
                </a:solidFill>
                <a:effectLst/>
                <a:latin typeface="Century" panose="02040604050505020304" pitchFamily="18" charset="0"/>
                <a:cs typeface="Arial" panose="020B0604020202020204" pitchFamily="34" charset="0"/>
              </a:rPr>
              <a:t>photo (avatar)</a:t>
            </a:r>
          </a:p>
          <a:p>
            <a:pPr marL="450850" marR="0" lvl="3" algn="l" defTabSz="914400" rtl="0" eaLnBrk="1" fontAlgn="auto" latinLnBrk="0" hangingPunct="1">
              <a:lnSpc>
                <a:spcPct val="100000"/>
              </a:lnSpc>
              <a:spcBef>
                <a:spcPts val="0"/>
              </a:spcBef>
              <a:spcAft>
                <a:spcPts val="0"/>
              </a:spcAft>
              <a:buClrTx/>
              <a:buSzTx/>
              <a:buFontTx/>
              <a:buChar char="-"/>
              <a:tabLst/>
              <a:defRPr/>
            </a:pPr>
            <a:r>
              <a:rPr lang="fr-FR" sz="900" kern="1200" baseline="0" dirty="0" smtClean="0">
                <a:solidFill>
                  <a:schemeClr val="tx1"/>
                </a:solidFill>
                <a:effectLst/>
                <a:latin typeface="Century" panose="02040604050505020304" pitchFamily="18" charset="0"/>
                <a:cs typeface="Arial" panose="020B0604020202020204" pitchFamily="34" charset="0"/>
              </a:rPr>
              <a:t>mots-clés</a:t>
            </a:r>
          </a:p>
          <a:p>
            <a:pPr marL="450850" marR="0" lvl="3" algn="l" defTabSz="914400" rtl="0" eaLnBrk="1" fontAlgn="auto" latinLnBrk="0" hangingPunct="1">
              <a:lnSpc>
                <a:spcPct val="100000"/>
              </a:lnSpc>
              <a:spcBef>
                <a:spcPts val="0"/>
              </a:spcBef>
              <a:spcAft>
                <a:spcPts val="0"/>
              </a:spcAft>
              <a:buClrTx/>
              <a:buSzTx/>
              <a:buFontTx/>
              <a:buChar char="-"/>
              <a:tabLst/>
              <a:defRPr/>
            </a:pPr>
            <a:r>
              <a:rPr lang="fr-FR" sz="900" kern="1200" baseline="0" dirty="0" smtClean="0">
                <a:solidFill>
                  <a:schemeClr val="tx1"/>
                </a:solidFill>
                <a:effectLst/>
                <a:latin typeface="Century" panose="02040604050505020304" pitchFamily="18" charset="0"/>
                <a:cs typeface="Arial" panose="020B0604020202020204" pitchFamily="34" charset="0"/>
              </a:rPr>
              <a:t>affiliation et éventuellement URL (laboratoire, autres présences en ligne)</a:t>
            </a:r>
          </a:p>
          <a:p>
            <a:pPr marL="171450" marR="0" lvl="2" indent="-171450" algn="l" defTabSz="914400" rtl="0" eaLnBrk="1" fontAlgn="auto" latinLnBrk="0" hangingPunct="1">
              <a:lnSpc>
                <a:spcPct val="100000"/>
              </a:lnSpc>
              <a:spcBef>
                <a:spcPts val="0"/>
              </a:spcBef>
              <a:spcAft>
                <a:spcPts val="0"/>
              </a:spcAft>
              <a:buClrTx/>
              <a:buSzTx/>
              <a:buFontTx/>
              <a:buChar char="-"/>
              <a:tabLst/>
              <a:defRPr/>
            </a:pPr>
            <a:r>
              <a:rPr lang="fr-FR" kern="1200" baseline="0" dirty="0" smtClean="0">
                <a:solidFill>
                  <a:schemeClr val="tx1"/>
                </a:solidFill>
                <a:effectLst/>
                <a:cs typeface="Arial" panose="020B0604020202020204" pitchFamily="34" charset="0"/>
              </a:rPr>
              <a:t>contacts : </a:t>
            </a:r>
          </a:p>
          <a:p>
            <a:pPr marL="531813" marR="0" lvl="3" indent="-80963" algn="l" defTabSz="914400" rtl="0" eaLnBrk="1" fontAlgn="auto" latinLnBrk="0" hangingPunct="1">
              <a:lnSpc>
                <a:spcPct val="100000"/>
              </a:lnSpc>
              <a:spcBef>
                <a:spcPts val="0"/>
              </a:spcBef>
              <a:spcAft>
                <a:spcPts val="0"/>
              </a:spcAft>
              <a:buClrTx/>
              <a:buSzTx/>
              <a:buFontTx/>
              <a:buChar char="-"/>
              <a:tabLst/>
              <a:defRPr/>
            </a:pPr>
            <a:r>
              <a:rPr lang="fr-FR" sz="900" kern="1200" baseline="0" dirty="0" smtClean="0">
                <a:solidFill>
                  <a:schemeClr val="tx1"/>
                </a:solidFill>
                <a:effectLst/>
                <a:latin typeface="Century" panose="02040604050505020304" pitchFamily="18" charset="0"/>
                <a:cs typeface="Arial" panose="020B0604020202020204" pitchFamily="34" charset="0"/>
              </a:rPr>
              <a:t>coordonnées</a:t>
            </a:r>
          </a:p>
          <a:p>
            <a:pPr marL="531813" marR="0" lvl="3" indent="-80963" algn="l" defTabSz="914400" rtl="0" eaLnBrk="1" fontAlgn="auto" latinLnBrk="0" hangingPunct="1">
              <a:lnSpc>
                <a:spcPct val="100000"/>
              </a:lnSpc>
              <a:spcBef>
                <a:spcPts val="0"/>
              </a:spcBef>
              <a:spcAft>
                <a:spcPts val="0"/>
              </a:spcAft>
              <a:buClrTx/>
              <a:buSzTx/>
              <a:buFontTx/>
              <a:buChar char="-"/>
              <a:tabLst/>
              <a:defRPr/>
            </a:pPr>
            <a:r>
              <a:rPr lang="fr-FR" sz="900" kern="1200" baseline="0" dirty="0" smtClean="0">
                <a:solidFill>
                  <a:schemeClr val="tx1"/>
                </a:solidFill>
                <a:effectLst/>
                <a:latin typeface="Century" panose="02040604050505020304" pitchFamily="18" charset="0"/>
                <a:cs typeface="Arial" panose="020B0604020202020204" pitchFamily="34" charset="0"/>
              </a:rPr>
              <a:t>éventuellement moyens de contact (penser que tout le monde n’est pas nécessairement inscrit à tous les réseaux)</a:t>
            </a:r>
          </a:p>
          <a:p>
            <a:pPr marL="171450" marR="0" lvl="2" indent="-171450" algn="l" defTabSz="914400" rtl="0" eaLnBrk="1" fontAlgn="auto" latinLnBrk="0" hangingPunct="1">
              <a:lnSpc>
                <a:spcPct val="100000"/>
              </a:lnSpc>
              <a:spcBef>
                <a:spcPts val="0"/>
              </a:spcBef>
              <a:spcAft>
                <a:spcPts val="0"/>
              </a:spcAft>
              <a:buClrTx/>
              <a:buSzTx/>
              <a:buFontTx/>
              <a:buChar char="-"/>
              <a:tabLst/>
              <a:defRPr/>
            </a:pPr>
            <a:r>
              <a:rPr lang="fr-FR" kern="1200" baseline="0" dirty="0" smtClean="0">
                <a:solidFill>
                  <a:schemeClr val="tx1"/>
                </a:solidFill>
                <a:effectLst/>
                <a:cs typeface="Arial" panose="020B0604020202020204" pitchFamily="34" charset="0"/>
              </a:rPr>
              <a:t>profil :</a:t>
            </a:r>
          </a:p>
          <a:p>
            <a:pPr marL="531813" marR="0" lvl="3" indent="-80963" algn="l" defTabSz="914400" rtl="0" eaLnBrk="1" fontAlgn="auto" latinLnBrk="0" hangingPunct="1">
              <a:lnSpc>
                <a:spcPct val="100000"/>
              </a:lnSpc>
              <a:spcBef>
                <a:spcPts val="0"/>
              </a:spcBef>
              <a:spcAft>
                <a:spcPts val="0"/>
              </a:spcAft>
              <a:buClrTx/>
              <a:buSzTx/>
              <a:buFontTx/>
              <a:buChar char="-"/>
              <a:tabLst/>
              <a:defRPr/>
            </a:pPr>
            <a:r>
              <a:rPr lang="fr-FR" sz="900" kern="1200" baseline="0" dirty="0" smtClean="0">
                <a:solidFill>
                  <a:schemeClr val="tx1"/>
                </a:solidFill>
                <a:effectLst/>
                <a:latin typeface="Century" panose="02040604050505020304" pitchFamily="18" charset="0"/>
                <a:cs typeface="Arial" panose="020B0604020202020204" pitchFamily="34" charset="0"/>
              </a:rPr>
              <a:t>compétences et centres d’intérêts</a:t>
            </a:r>
          </a:p>
          <a:p>
            <a:pPr marL="531813" marR="0" lvl="3" indent="-80963" algn="l" defTabSz="914400" rtl="0" eaLnBrk="1" fontAlgn="auto" latinLnBrk="0" hangingPunct="1">
              <a:lnSpc>
                <a:spcPct val="100000"/>
              </a:lnSpc>
              <a:spcBef>
                <a:spcPts val="0"/>
              </a:spcBef>
              <a:spcAft>
                <a:spcPts val="0"/>
              </a:spcAft>
              <a:buClrTx/>
              <a:buSzTx/>
              <a:buFontTx/>
              <a:buChar char="-"/>
              <a:tabLst/>
              <a:defRPr/>
            </a:pPr>
            <a:r>
              <a:rPr lang="fr-FR" sz="900" kern="1200" baseline="0" dirty="0" smtClean="0">
                <a:solidFill>
                  <a:schemeClr val="tx1"/>
                </a:solidFill>
                <a:effectLst/>
                <a:latin typeface="Century" panose="02040604050505020304" pitchFamily="18" charset="0"/>
                <a:cs typeface="Arial" panose="020B0604020202020204" pitchFamily="34" charset="0"/>
              </a:rPr>
              <a:t>disciplines et thèmes de recherche</a:t>
            </a:r>
          </a:p>
          <a:p>
            <a:pPr marL="171450" marR="0" lvl="2" indent="-171450" algn="l" defTabSz="914400" rtl="0" eaLnBrk="1" fontAlgn="auto" latinLnBrk="0" hangingPunct="1">
              <a:lnSpc>
                <a:spcPct val="100000"/>
              </a:lnSpc>
              <a:spcBef>
                <a:spcPts val="0"/>
              </a:spcBef>
              <a:spcAft>
                <a:spcPts val="0"/>
              </a:spcAft>
              <a:buClrTx/>
              <a:buSzTx/>
              <a:buFontTx/>
              <a:buChar char="-"/>
              <a:tabLst/>
              <a:defRPr/>
            </a:pPr>
            <a:r>
              <a:rPr lang="fr-FR" kern="1200" baseline="0" dirty="0" smtClean="0">
                <a:solidFill>
                  <a:schemeClr val="tx1"/>
                </a:solidFill>
                <a:effectLst/>
                <a:cs typeface="Arial" panose="020B0604020202020204" pitchFamily="34" charset="0"/>
              </a:rPr>
              <a:t>voire ligne éditoriale du profil</a:t>
            </a:r>
          </a:p>
          <a:p>
            <a:endParaRPr lang="fr-FR" dirty="0"/>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56</a:t>
            </a:fld>
            <a:endParaRPr lang="fr-FR"/>
          </a:p>
        </p:txBody>
      </p:sp>
    </p:spTree>
    <p:extLst>
      <p:ext uri="{BB962C8B-B14F-4D97-AF65-F5344CB8AC3E}">
        <p14:creationId xmlns:p14="http://schemas.microsoft.com/office/powerpoint/2010/main" val="152166357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Importance d’uniformiser les profils (</a:t>
            </a:r>
            <a:r>
              <a:rPr lang="fr-FR" b="1" dirty="0" smtClean="0"/>
              <a:t>occupation du terrain</a:t>
            </a:r>
            <a:r>
              <a:rPr lang="fr-FR" dirty="0" smtClean="0"/>
              <a:t>), notamment l’avatar,</a:t>
            </a:r>
            <a:r>
              <a:rPr lang="fr-FR" baseline="0" dirty="0" smtClean="0"/>
              <a:t> permettant de reconnaître la présence d’un chercheur en différents lieux, même si on a oublié des détails de son profil</a:t>
            </a:r>
          </a:p>
          <a:p>
            <a:endParaRPr lang="fr-FR" baseline="0" dirty="0" smtClean="0"/>
          </a:p>
          <a:p>
            <a:r>
              <a:rPr lang="fr-FR" b="1" baseline="0" dirty="0" smtClean="0"/>
              <a:t>! aux mots-clés </a:t>
            </a:r>
            <a:r>
              <a:rPr lang="fr-FR" baseline="0" dirty="0" smtClean="0"/>
              <a:t>: selon les services peuvent être à choisir dans une liste fermée ou encore peuvent être libres (ex. : Academia)  - à ne pas sous-estimer car permet aux moteurs de recherche de mieux vous trouver</a:t>
            </a:r>
          </a:p>
          <a:p>
            <a:endParaRPr lang="fr-FR" baseline="0" dirty="0" smtClean="0"/>
          </a:p>
          <a:p>
            <a:r>
              <a:rPr lang="fr-FR" baseline="0" dirty="0" smtClean="0"/>
              <a:t>Question : </a:t>
            </a:r>
            <a:r>
              <a:rPr lang="fr-FR" b="1" baseline="0" dirty="0" smtClean="0"/>
              <a:t>anonymat ou présentation institutionnelle ?</a:t>
            </a:r>
          </a:p>
          <a:p>
            <a:endParaRPr lang="fr-FR"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b="0" baseline="0" dirty="0" smtClean="0"/>
              <a:t>Outils</a:t>
            </a:r>
            <a:endParaRPr lang="fr-FR" b="0" dirty="0" smtClean="0"/>
          </a:p>
          <a:p>
            <a:pPr marL="171450" indent="-171450">
              <a:buFontTx/>
              <a:buChar char="-"/>
            </a:pPr>
            <a:r>
              <a:rPr lang="fr-FR" b="0" baseline="0" dirty="0" smtClean="0"/>
              <a:t>https://namechk.com/ : nom d’utilisateur</a:t>
            </a:r>
          </a:p>
          <a:p>
            <a:pPr marL="171450" indent="-171450">
              <a:buFontTx/>
              <a:buChar char="-"/>
            </a:pPr>
            <a:r>
              <a:rPr lang="fr-FR" b="0" baseline="0" dirty="0" smtClean="0"/>
              <a:t>http://fr.fakenamegenerator.com/ : fausse identité (pour les services nécessitant </a:t>
            </a:r>
            <a:r>
              <a:rPr lang="fr-FR" b="0" baseline="0" dirty="0" err="1" smtClean="0"/>
              <a:t>nom+prénom</a:t>
            </a:r>
            <a:r>
              <a:rPr lang="fr-FR" b="0" baseline="0" dirty="0" smtClean="0"/>
              <a:t>)</a:t>
            </a:r>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57</a:t>
            </a:fld>
            <a:endParaRPr lang="fr-FR"/>
          </a:p>
        </p:txBody>
      </p:sp>
    </p:spTree>
    <p:extLst>
      <p:ext uri="{BB962C8B-B14F-4D97-AF65-F5344CB8AC3E}">
        <p14:creationId xmlns:p14="http://schemas.microsoft.com/office/powerpoint/2010/main" val="355289791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Réf. : </a:t>
            </a:r>
            <a:r>
              <a:rPr lang="fr-FR" dirty="0" err="1" smtClean="0"/>
              <a:t>RégionsJob</a:t>
            </a:r>
            <a:r>
              <a:rPr lang="fr-FR" dirty="0" smtClean="0"/>
              <a:t>. </a:t>
            </a:r>
            <a:r>
              <a:rPr lang="fr-FR" i="1" dirty="0" smtClean="0"/>
              <a:t>Questions RH. La grande enquête. Episode 4.</a:t>
            </a:r>
            <a:r>
              <a:rPr lang="fr-FR" i="1" baseline="0" dirty="0" smtClean="0"/>
              <a:t> Etat des lieux du recrutement sur les réseaux sociaux. </a:t>
            </a:r>
            <a:r>
              <a:rPr lang="fr-FR" baseline="0" dirty="0" smtClean="0"/>
              <a:t>2014. 15 p. [en ligne]. Disponible sur :  http://fr.slideshare.net/captainjob/enquete-reseaux-sociaux-recrutement. </a:t>
            </a:r>
          </a:p>
          <a:p>
            <a:endParaRPr lang="fr-FR" baseline="0" dirty="0" smtClean="0"/>
          </a:p>
          <a:p>
            <a:r>
              <a:rPr lang="fr-FR" baseline="0" dirty="0" smtClean="0"/>
              <a:t>Problème : on ne sait pas quelles seront les pages consultés par les futurs employeurs, collègues ; leur parcours ne sera sans doute pas exhaustif </a:t>
            </a:r>
          </a:p>
          <a:p>
            <a:pPr marL="171450" indent="-171450">
              <a:buFont typeface="Wingdings" panose="05000000000000000000" pitchFamily="2" charset="2"/>
              <a:buChar char="à"/>
            </a:pPr>
            <a:r>
              <a:rPr lang="fr-FR" baseline="0" dirty="0" smtClean="0">
                <a:sym typeface="Wingdings" panose="05000000000000000000" pitchFamily="2" charset="2"/>
              </a:rPr>
              <a:t>mieux vaut être présent sur peu de services, mais bien (uniformisation et cohérence des informations) que sur beaucoup mais mal</a:t>
            </a:r>
          </a:p>
          <a:p>
            <a:pPr marL="171450" indent="-171450">
              <a:buFont typeface="Wingdings" panose="05000000000000000000" pitchFamily="2" charset="2"/>
              <a:buChar char="à"/>
            </a:pPr>
            <a:r>
              <a:rPr lang="fr-FR" baseline="0" dirty="0" smtClean="0">
                <a:sym typeface="Wingdings" panose="05000000000000000000" pitchFamily="2" charset="2"/>
              </a:rPr>
              <a:t>pas de profil en déshérence</a:t>
            </a:r>
          </a:p>
          <a:p>
            <a:pPr marL="171450" indent="-171450">
              <a:buFont typeface="Wingdings" panose="05000000000000000000" pitchFamily="2" charset="2"/>
              <a:buChar char="à"/>
            </a:pPr>
            <a:endParaRPr lang="fr-FR" baseline="0" dirty="0" smtClean="0">
              <a:sym typeface="Wingdings" panose="05000000000000000000" pitchFamily="2" charset="2"/>
            </a:endParaRPr>
          </a:p>
          <a:p>
            <a:pPr marL="171450" indent="-171450">
              <a:buFont typeface="Wingdings" panose="05000000000000000000" pitchFamily="2" charset="2"/>
              <a:buChar char="à"/>
            </a:pPr>
            <a:endParaRPr lang="fr-FR" dirty="0"/>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58</a:t>
            </a:fld>
            <a:endParaRPr lang="fr-FR"/>
          </a:p>
        </p:txBody>
      </p:sp>
    </p:spTree>
    <p:extLst>
      <p:ext uri="{BB962C8B-B14F-4D97-AF65-F5344CB8AC3E}">
        <p14:creationId xmlns:p14="http://schemas.microsoft.com/office/powerpoint/2010/main" val="247739514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1450" indent="-171450">
              <a:buFontTx/>
              <a:buChar char="-"/>
            </a:pPr>
            <a:r>
              <a:rPr lang="fr-FR" baseline="0" dirty="0" smtClean="0"/>
              <a:t>lié au </a:t>
            </a:r>
            <a:r>
              <a:rPr lang="fr-FR" b="1" baseline="0" dirty="0" smtClean="0"/>
              <a:t>fonctionnement des moteurs de recherche </a:t>
            </a:r>
            <a:r>
              <a:rPr lang="fr-FR" baseline="0" dirty="0" smtClean="0"/>
              <a:t>(poids des liens hypertextes dans classement des résultats, permettant ainsi de faire monter artificiellement sa page personnelle, son blog…)</a:t>
            </a:r>
          </a:p>
          <a:p>
            <a:pPr marL="171450" indent="-171450">
              <a:buFontTx/>
              <a:buChar char="-"/>
            </a:pPr>
            <a:r>
              <a:rPr lang="fr-FR" dirty="0" smtClean="0"/>
              <a:t>permet de </a:t>
            </a:r>
            <a:r>
              <a:rPr lang="fr-FR" b="1" dirty="0" smtClean="0"/>
              <a:t>donner des informations supplémentaires</a:t>
            </a:r>
            <a:r>
              <a:rPr lang="fr-FR" b="0" dirty="0" smtClean="0"/>
              <a:t>, notamment sur les outils complémentaires (ex. : compte Twitter, blog…), par exemple pour les personnes qui souhaiteraient suivre</a:t>
            </a:r>
            <a:r>
              <a:rPr lang="fr-FR" b="0" baseline="0" dirty="0" smtClean="0"/>
              <a:t> la présence en ligne</a:t>
            </a:r>
          </a:p>
          <a:p>
            <a:pPr marL="171450" indent="-171450">
              <a:buFontTx/>
              <a:buChar char="-"/>
            </a:pPr>
            <a:endParaRPr lang="fr-FR"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 importance de le</a:t>
            </a:r>
            <a:r>
              <a:rPr lang="fr-FR" baseline="0" dirty="0" smtClean="0"/>
              <a:t> mentionner dans sa signature mail, etc.</a:t>
            </a:r>
            <a:endParaRPr lang="fr-FR" dirty="0" smtClean="0"/>
          </a:p>
          <a:p>
            <a:pPr marL="0" indent="0">
              <a:buFontTx/>
              <a:buNone/>
            </a:pPr>
            <a:endParaRPr lang="fr-FR" b="0" dirty="0"/>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59</a:t>
            </a:fld>
            <a:endParaRPr lang="fr-FR"/>
          </a:p>
        </p:txBody>
      </p:sp>
    </p:spTree>
    <p:extLst>
      <p:ext uri="{BB962C8B-B14F-4D97-AF65-F5344CB8AC3E}">
        <p14:creationId xmlns:p14="http://schemas.microsoft.com/office/powerpoint/2010/main" val="11786184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Réf. : Glen Baxter. </a:t>
            </a:r>
            <a:r>
              <a:rPr lang="fr-FR" i="1" dirty="0" smtClean="0"/>
              <a:t>The </a:t>
            </a:r>
            <a:r>
              <a:rPr lang="fr-FR" i="1" dirty="0" err="1" smtClean="0"/>
              <a:t>Twins</a:t>
            </a:r>
            <a:r>
              <a:rPr lang="fr-FR" i="1" dirty="0" smtClean="0"/>
              <a:t> </a:t>
            </a:r>
            <a:r>
              <a:rPr lang="fr-FR" i="1" dirty="0" err="1" smtClean="0"/>
              <a:t>Introduced</a:t>
            </a:r>
            <a:r>
              <a:rPr lang="fr-FR" i="1" dirty="0" smtClean="0"/>
              <a:t> the </a:t>
            </a:r>
            <a:r>
              <a:rPr lang="fr-FR" i="1" dirty="0" err="1" smtClean="0"/>
              <a:t>Imposter</a:t>
            </a:r>
            <a:r>
              <a:rPr lang="fr-FR" dirty="0" smtClean="0"/>
              <a:t>. 1978. Londres : Tate. [en ligne]. Disponible sur : http://www.tate.org.uk/art/artworks/baxter-the-twins-introduced-the-imposter-p07607. © Glen Baxter.</a:t>
            </a:r>
          </a:p>
          <a:p>
            <a:endParaRPr lang="fr-FR" dirty="0"/>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6</a:t>
            </a:fld>
            <a:endParaRPr lang="fr-FR"/>
          </a:p>
        </p:txBody>
      </p:sp>
    </p:spTree>
    <p:extLst>
      <p:ext uri="{BB962C8B-B14F-4D97-AF65-F5344CB8AC3E}">
        <p14:creationId xmlns:p14="http://schemas.microsoft.com/office/powerpoint/2010/main" val="203220170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Réf. : http://fr.slideshare.net/AntonyWilliams</a:t>
            </a:r>
            <a:endParaRPr lang="fr-FR" dirty="0"/>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60</a:t>
            </a:fld>
            <a:endParaRPr lang="fr-FR"/>
          </a:p>
        </p:txBody>
      </p:sp>
    </p:spTree>
    <p:extLst>
      <p:ext uri="{BB962C8B-B14F-4D97-AF65-F5344CB8AC3E}">
        <p14:creationId xmlns:p14="http://schemas.microsoft.com/office/powerpoint/2010/main" val="93542805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Réf. : http://u-paris10.academia.edu/yanbrailowsky et http://www.yanb.eu/</a:t>
            </a:r>
          </a:p>
          <a:p>
            <a:endParaRPr lang="fr-FR" dirty="0" smtClean="0"/>
          </a:p>
          <a:p>
            <a:r>
              <a:rPr lang="fr-FR" dirty="0" smtClean="0"/>
              <a:t>Intérêt</a:t>
            </a:r>
            <a:r>
              <a:rPr lang="fr-FR" baseline="0" dirty="0" smtClean="0"/>
              <a:t> du </a:t>
            </a:r>
            <a:r>
              <a:rPr lang="fr-FR" b="1" baseline="0" dirty="0" smtClean="0"/>
              <a:t>site (page) personnel </a:t>
            </a:r>
            <a:r>
              <a:rPr lang="fr-FR" baseline="0" dirty="0" smtClean="0"/>
              <a:t>pour présenter les informations que l’on veut, comme on le veut, indépendamment du rattachement institutionnel et des profils préconçus des réseaux sociaux</a:t>
            </a:r>
          </a:p>
          <a:p>
            <a:endParaRPr lang="fr-FR" baseline="0" dirty="0" smtClean="0"/>
          </a:p>
          <a:p>
            <a:r>
              <a:rPr lang="fr-FR" baseline="0" dirty="0" smtClean="0"/>
              <a:t>? se protéger : </a:t>
            </a:r>
            <a:r>
              <a:rPr lang="fr-FR" b="1" baseline="0" dirty="0" smtClean="0"/>
              <a:t>réserver son nom</a:t>
            </a:r>
            <a:r>
              <a:rPr lang="fr-FR" baseline="0" dirty="0" smtClean="0"/>
              <a:t> en se créant des profils </a:t>
            </a:r>
            <a:r>
              <a:rPr lang="fr-FR" i="1" baseline="0" dirty="0" smtClean="0"/>
              <a:t>a minima</a:t>
            </a:r>
            <a:r>
              <a:rPr lang="fr-FR" baseline="0" dirty="0" smtClean="0"/>
              <a:t> sur les principaux réseaux sociaux</a:t>
            </a:r>
          </a:p>
          <a:p>
            <a:r>
              <a:rPr lang="fr-FR" baseline="0" dirty="0" smtClean="0">
                <a:sym typeface="Wingdings" panose="05000000000000000000" pitchFamily="2" charset="2"/>
              </a:rPr>
              <a:t> créer de simples </a:t>
            </a:r>
            <a:r>
              <a:rPr lang="fr-FR" b="1" i="1" baseline="0" dirty="0" smtClean="0">
                <a:sym typeface="Wingdings" panose="05000000000000000000" pitchFamily="2" charset="2"/>
              </a:rPr>
              <a:t>landing pages </a:t>
            </a:r>
            <a:r>
              <a:rPr lang="fr-FR" baseline="0" dirty="0" smtClean="0">
                <a:sym typeface="Wingdings" panose="05000000000000000000" pitchFamily="2" charset="2"/>
              </a:rPr>
              <a:t>avec les 3-4 principales publications et renvoyer par la page véritablement maintenue (page institutionnelle ou personnelle, profil sur un autre réseau social…)</a:t>
            </a:r>
            <a:endParaRPr lang="fr-FR" dirty="0"/>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61</a:t>
            </a:fld>
            <a:endParaRPr lang="fr-FR"/>
          </a:p>
        </p:txBody>
      </p:sp>
    </p:spTree>
    <p:extLst>
      <p:ext uri="{BB962C8B-B14F-4D97-AF65-F5344CB8AC3E}">
        <p14:creationId xmlns:p14="http://schemas.microsoft.com/office/powerpoint/2010/main" val="156047766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62</a:t>
            </a:fld>
            <a:endParaRPr lang="fr-FR"/>
          </a:p>
        </p:txBody>
      </p:sp>
    </p:spTree>
    <p:extLst>
      <p:ext uri="{BB962C8B-B14F-4D97-AF65-F5344CB8AC3E}">
        <p14:creationId xmlns:p14="http://schemas.microsoft.com/office/powerpoint/2010/main" val="54939419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63</a:t>
            </a:fld>
            <a:endParaRPr lang="fr-FR"/>
          </a:p>
        </p:txBody>
      </p:sp>
    </p:spTree>
    <p:extLst>
      <p:ext uri="{BB962C8B-B14F-4D97-AF65-F5344CB8AC3E}">
        <p14:creationId xmlns:p14="http://schemas.microsoft.com/office/powerpoint/2010/main" val="262749065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Réf. : Nicolas Alarcon et </a:t>
            </a:r>
            <a:r>
              <a:rPr lang="fr-FR" dirty="0" err="1" smtClean="0"/>
              <a:t>Gwenaelle</a:t>
            </a:r>
            <a:r>
              <a:rPr lang="fr-FR" dirty="0" smtClean="0"/>
              <a:t> Marchais. </a:t>
            </a:r>
            <a:r>
              <a:rPr lang="fr-FR" i="1" dirty="0" smtClean="0"/>
              <a:t>Identité numérique du jeune chercheur</a:t>
            </a:r>
            <a:r>
              <a:rPr lang="fr-FR" dirty="0" smtClean="0"/>
              <a:t>. Présentation. 2015. [en ligne]. Disponible sur :  http://slides.com/bureunion/identite-numerique-du-jeune-chercheur#/. </a:t>
            </a:r>
            <a:endParaRPr lang="fr-FR" dirty="0"/>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64</a:t>
            </a:fld>
            <a:endParaRPr lang="fr-FR"/>
          </a:p>
        </p:txBody>
      </p:sp>
    </p:spTree>
    <p:extLst>
      <p:ext uri="{BB962C8B-B14F-4D97-AF65-F5344CB8AC3E}">
        <p14:creationId xmlns:p14="http://schemas.microsoft.com/office/powerpoint/2010/main" val="75236241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Possibilité également de faire son </a:t>
            </a:r>
            <a:r>
              <a:rPr lang="fr-FR" b="1" dirty="0" smtClean="0"/>
              <a:t>autopromotion</a:t>
            </a:r>
            <a:r>
              <a:rPr lang="fr-FR" baseline="0" dirty="0" smtClean="0"/>
              <a:t> : permet de mettre en valeur ce sur quoi on travaille, et non pas seulement ses publications (donc de la recherche passée)</a:t>
            </a:r>
          </a:p>
          <a:p>
            <a:endParaRPr lang="fr-FR" baseline="0" dirty="0" smtClean="0"/>
          </a:p>
          <a:p>
            <a:r>
              <a:rPr lang="fr-FR" baseline="0" dirty="0" smtClean="0"/>
              <a:t>! Cependant à ne pas en abuser : peut être mal vu</a:t>
            </a:r>
            <a:endParaRPr lang="fr-FR" dirty="0"/>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65</a:t>
            </a:fld>
            <a:endParaRPr lang="fr-FR"/>
          </a:p>
        </p:txBody>
      </p:sp>
    </p:spTree>
    <p:extLst>
      <p:ext uri="{BB962C8B-B14F-4D97-AF65-F5344CB8AC3E}">
        <p14:creationId xmlns:p14="http://schemas.microsoft.com/office/powerpoint/2010/main" val="48457719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Importance</a:t>
            </a:r>
            <a:r>
              <a:rPr lang="fr-FR" baseline="0" dirty="0" smtClean="0"/>
              <a:t> de l’engament et de la participation sur les média sociaux pour se faire connaître et se créer un carnet d’adresses : mentionner ses sources, utiliser des tags, renvoyer à d’autres comptes sur les réseaux ou à d’autres blogs…</a:t>
            </a:r>
          </a:p>
          <a:p>
            <a:r>
              <a:rPr lang="fr-FR" baseline="0" dirty="0" smtClean="0"/>
              <a:t>Ne pas être seulement passif (profiter du réseau sans rien proposer en échange)</a:t>
            </a:r>
          </a:p>
          <a:p>
            <a:endParaRPr lang="fr-FR" baseline="0" dirty="0" smtClean="0"/>
          </a:p>
          <a:p>
            <a:r>
              <a:rPr lang="fr-FR" baseline="0" dirty="0" smtClean="0"/>
              <a:t>Moyen également de </a:t>
            </a:r>
            <a:r>
              <a:rPr lang="fr-FR" b="1" baseline="0" dirty="0" smtClean="0"/>
              <a:t>se positionner</a:t>
            </a:r>
            <a:r>
              <a:rPr lang="fr-FR" baseline="0" dirty="0" smtClean="0"/>
              <a:t> comme un élément important de sa </a:t>
            </a:r>
            <a:r>
              <a:rPr lang="fr-FR" b="1" baseline="0" dirty="0" smtClean="0"/>
              <a:t>communauté</a:t>
            </a:r>
          </a:p>
          <a:p>
            <a:endParaRPr lang="fr-FR" dirty="0"/>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66</a:t>
            </a:fld>
            <a:endParaRPr lang="fr-FR"/>
          </a:p>
        </p:txBody>
      </p:sp>
    </p:spTree>
    <p:extLst>
      <p:ext uri="{BB962C8B-B14F-4D97-AF65-F5344CB8AC3E}">
        <p14:creationId xmlns:p14="http://schemas.microsoft.com/office/powerpoint/2010/main" val="339895762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Tx/>
              <a:buNone/>
            </a:pPr>
            <a:endParaRPr lang="fr-FR" dirty="0"/>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67</a:t>
            </a:fld>
            <a:endParaRPr lang="fr-FR"/>
          </a:p>
        </p:txBody>
      </p:sp>
    </p:spTree>
    <p:extLst>
      <p:ext uri="{BB962C8B-B14F-4D97-AF65-F5344CB8AC3E}">
        <p14:creationId xmlns:p14="http://schemas.microsoft.com/office/powerpoint/2010/main" val="241362130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Réf. : http://hoggresearch.blogspot.fr/</a:t>
            </a:r>
          </a:p>
          <a:p>
            <a:endParaRPr lang="fr-FR" dirty="0" smtClean="0"/>
          </a:p>
          <a:p>
            <a:r>
              <a:rPr lang="fr-FR" dirty="0" smtClean="0"/>
              <a:t>Etablir </a:t>
            </a:r>
            <a:r>
              <a:rPr lang="fr-FR" b="1" dirty="0" smtClean="0"/>
              <a:t>une discipline</a:t>
            </a:r>
          </a:p>
          <a:p>
            <a:pPr marL="171450" indent="-171450">
              <a:buFontTx/>
              <a:buChar char="-"/>
            </a:pPr>
            <a:r>
              <a:rPr lang="fr-FR" dirty="0" smtClean="0"/>
              <a:t>définir le </a:t>
            </a:r>
            <a:r>
              <a:rPr lang="fr-FR" b="1" dirty="0" smtClean="0"/>
              <a:t>temps</a:t>
            </a:r>
            <a:r>
              <a:rPr lang="fr-FR" dirty="0" smtClean="0"/>
              <a:t> passé et sa fréquence – question notamment de la gestion des commentaires sur un blog</a:t>
            </a:r>
          </a:p>
          <a:p>
            <a:pPr marL="171450" indent="-171450">
              <a:buFontTx/>
              <a:buChar char="-"/>
            </a:pPr>
            <a:r>
              <a:rPr lang="fr-FR" dirty="0" smtClean="0"/>
              <a:t>définir la </a:t>
            </a:r>
            <a:r>
              <a:rPr lang="fr-FR" b="1" dirty="0" smtClean="0"/>
              <a:t>ligne éditoriale</a:t>
            </a:r>
            <a:r>
              <a:rPr lang="fr-FR" b="1" baseline="0" dirty="0" smtClean="0"/>
              <a:t> </a:t>
            </a:r>
            <a:r>
              <a:rPr lang="fr-FR" baseline="0" dirty="0" smtClean="0"/>
              <a:t>(! aux sujets hors de propos et langage inadapté au public)</a:t>
            </a:r>
            <a:endParaRPr lang="fr-FR" dirty="0"/>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68</a:t>
            </a:fld>
            <a:endParaRPr lang="fr-FR"/>
          </a:p>
        </p:txBody>
      </p:sp>
    </p:spTree>
    <p:extLst>
      <p:ext uri="{BB962C8B-B14F-4D97-AF65-F5344CB8AC3E}">
        <p14:creationId xmlns:p14="http://schemas.microsoft.com/office/powerpoint/2010/main" val="421993801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Réf. : http://thisisallan.com/2012/11/18/twitterworkflow/</a:t>
            </a:r>
          </a:p>
          <a:p>
            <a:endParaRPr lang="fr-FR" dirty="0" smtClean="0"/>
          </a:p>
          <a:p>
            <a:r>
              <a:rPr lang="fr-FR" dirty="0" smtClean="0"/>
              <a:t>Intérêt</a:t>
            </a:r>
            <a:r>
              <a:rPr lang="fr-FR" baseline="0" dirty="0" smtClean="0"/>
              <a:t> d’utiliser les outils d’alimentation croisée (ex. : outils des services eux-mêmes ou outils spécifiques comme IFTTT) permettant d’insérer au mieux l’alimentation de sa présence en ligne avec son activité</a:t>
            </a:r>
          </a:p>
          <a:p>
            <a:r>
              <a:rPr lang="fr-FR" baseline="0" dirty="0" smtClean="0"/>
              <a:t>A manipuler avec précaution cependant pour ne pas produire trop d’informations redondantes</a:t>
            </a:r>
            <a:endParaRPr lang="fr-FR" dirty="0"/>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69</a:t>
            </a:fld>
            <a:endParaRPr lang="fr-FR"/>
          </a:p>
        </p:txBody>
      </p:sp>
    </p:spTree>
    <p:extLst>
      <p:ext uri="{BB962C8B-B14F-4D97-AF65-F5344CB8AC3E}">
        <p14:creationId xmlns:p14="http://schemas.microsoft.com/office/powerpoint/2010/main" val="970977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smtClean="0"/>
              <a:t>Réf. : </a:t>
            </a:r>
            <a:r>
              <a:rPr kumimoji="0" lang="fr-FR" sz="1050" b="0" i="0" u="none" strike="noStrike" kern="1200" cap="none" spc="0" normalizeH="0" baseline="0" dirty="0" smtClean="0">
                <a:ln>
                  <a:noFill/>
                </a:ln>
                <a:effectLst/>
                <a:uLnTx/>
                <a:uFillTx/>
              </a:rPr>
              <a:t>Fred </a:t>
            </a:r>
            <a:r>
              <a:rPr kumimoji="0" lang="fr-FR" sz="1050" b="0" i="0" u="none" strike="noStrike" kern="1200" cap="none" spc="0" normalizeH="0" baseline="0" dirty="0" err="1" smtClean="0">
                <a:ln>
                  <a:noFill/>
                </a:ln>
                <a:effectLst/>
                <a:uLnTx/>
                <a:uFillTx/>
              </a:rPr>
              <a:t>Cavazza</a:t>
            </a:r>
            <a:r>
              <a:rPr kumimoji="0" lang="fr-FR" sz="1050" b="0" i="0" u="none" strike="noStrike" kern="1200" cap="none" spc="0" normalizeH="0" baseline="0" dirty="0" smtClean="0">
                <a:ln>
                  <a:noFill/>
                </a:ln>
                <a:effectLst/>
                <a:uLnTx/>
                <a:uFillTx/>
              </a:rPr>
              <a:t>. </a:t>
            </a:r>
            <a:r>
              <a:rPr kumimoji="0" lang="fr-FR" sz="1050" b="0" i="1" u="none" strike="noStrike" kern="1200" cap="none" spc="0" normalizeH="0" baseline="0" dirty="0" smtClean="0">
                <a:ln>
                  <a:noFill/>
                </a:ln>
                <a:effectLst/>
                <a:uLnTx/>
                <a:uFillTx/>
              </a:rPr>
              <a:t>Identité numérique</a:t>
            </a:r>
            <a:r>
              <a:rPr kumimoji="0" lang="fr-FR" sz="1050" b="0" i="0" u="none" strike="noStrike" kern="1200" cap="none" spc="0" normalizeH="0" baseline="0" dirty="0" smtClean="0">
                <a:ln>
                  <a:noFill/>
                </a:ln>
                <a:effectLst/>
                <a:uLnTx/>
                <a:uFillTx/>
              </a:rPr>
              <a:t>. 22/10/2006. [en ligne]. Disponible sur :  http://www.fredcavazza.net/2006/10/22/qu-est-ce-que-l-identite-numerique/.</a:t>
            </a:r>
            <a:endParaRPr lang="fr-FR" b="1" dirty="0" smtClean="0"/>
          </a:p>
          <a:p>
            <a:endParaRPr lang="fr-FR" b="1" dirty="0" smtClean="0"/>
          </a:p>
          <a:p>
            <a:r>
              <a:rPr lang="fr-FR" b="1" dirty="0" smtClean="0"/>
              <a:t>Identité numérique </a:t>
            </a:r>
            <a:r>
              <a:rPr lang="fr-FR" dirty="0" smtClean="0"/>
              <a:t>: </a:t>
            </a:r>
          </a:p>
          <a:p>
            <a:pPr marL="171450" indent="-171450">
              <a:buFontTx/>
              <a:buChar char="-"/>
            </a:pPr>
            <a:r>
              <a:rPr lang="fr-FR" b="1" dirty="0" smtClean="0"/>
              <a:t>notion plus large de l’identité civile</a:t>
            </a:r>
          </a:p>
          <a:p>
            <a:pPr marL="171450" indent="-171450">
              <a:buFontTx/>
              <a:buChar char="-"/>
            </a:pPr>
            <a:r>
              <a:rPr lang="fr-FR" b="1" dirty="0" smtClean="0"/>
              <a:t>notion</a:t>
            </a:r>
            <a:r>
              <a:rPr lang="fr-FR" b="1" baseline="0" dirty="0" smtClean="0"/>
              <a:t> multiple et complexe</a:t>
            </a:r>
            <a:r>
              <a:rPr lang="fr-FR" baseline="0" dirty="0" smtClean="0"/>
              <a:t>, évoluant avec la technologie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b="1" kern="1200" dirty="0" smtClean="0">
                <a:solidFill>
                  <a:schemeClr val="tx1"/>
                </a:solidFill>
                <a:effectLst/>
              </a:rPr>
              <a:t>ensemble des données ou des traces associées à des activités en ligne par la personne elle-même ou par des tiers </a:t>
            </a:r>
            <a:r>
              <a:rPr lang="fr-FR" b="0" kern="1200" dirty="0" smtClean="0">
                <a:solidFill>
                  <a:schemeClr val="tx1"/>
                </a:solidFill>
                <a:effectLst/>
              </a:rPr>
              <a:t>(cf. O. </a:t>
            </a:r>
            <a:r>
              <a:rPr lang="fr-FR" b="0" kern="1200" dirty="0" err="1" smtClean="0">
                <a:solidFill>
                  <a:schemeClr val="tx1"/>
                </a:solidFill>
                <a:effectLst/>
              </a:rPr>
              <a:t>Ertzscheid</a:t>
            </a:r>
            <a:r>
              <a:rPr lang="fr-FR" b="0" kern="1200" dirty="0" smtClean="0">
                <a:solidFill>
                  <a:schemeClr val="tx1"/>
                </a:solidFill>
                <a:effectLst/>
              </a:rPr>
              <a:t>,</a:t>
            </a:r>
            <a:r>
              <a:rPr lang="fr-FR" b="0" kern="1200" baseline="0" dirty="0" smtClean="0">
                <a:solidFill>
                  <a:schemeClr val="tx1"/>
                </a:solidFill>
                <a:effectLst/>
              </a:rPr>
              <a:t> </a:t>
            </a:r>
            <a:r>
              <a:rPr lang="fr-FR" b="0" i="1" kern="1200" baseline="0" dirty="0" smtClean="0">
                <a:solidFill>
                  <a:schemeClr val="tx1"/>
                </a:solidFill>
                <a:effectLst/>
              </a:rPr>
              <a:t>Identité…</a:t>
            </a:r>
            <a:r>
              <a:rPr lang="fr-FR" b="0" kern="1200" baseline="0" dirty="0" smtClean="0">
                <a:solidFill>
                  <a:schemeClr val="tx1"/>
                </a:solidFill>
                <a:effectLst/>
              </a:rPr>
              <a:t>, 2011)</a:t>
            </a:r>
            <a:endParaRPr lang="fr-FR" b="0" kern="1200" dirty="0" smtClean="0">
              <a:solidFill>
                <a:schemeClr val="tx1"/>
              </a:solidFill>
              <a:effectLst/>
            </a:endParaRPr>
          </a:p>
          <a:p>
            <a:pPr lvl="1"/>
            <a:r>
              <a:rPr lang="fr-FR" kern="1200" dirty="0" smtClean="0">
                <a:solidFill>
                  <a:schemeClr val="tx1"/>
                </a:solidFill>
                <a:effectLst/>
              </a:rPr>
              <a:t>traces « </a:t>
            </a:r>
            <a:r>
              <a:rPr lang="fr-FR" kern="1200" dirty="0" err="1" smtClean="0">
                <a:solidFill>
                  <a:schemeClr val="tx1"/>
                </a:solidFill>
                <a:effectLst/>
              </a:rPr>
              <a:t>profilaires</a:t>
            </a:r>
            <a:r>
              <a:rPr lang="fr-FR" kern="1200" dirty="0" smtClean="0">
                <a:solidFill>
                  <a:schemeClr val="tx1"/>
                </a:solidFill>
                <a:effectLst/>
              </a:rPr>
              <a:t> » : ce que je dis de moi </a:t>
            </a:r>
            <a:r>
              <a:rPr lang="fr-FR" b="1" kern="1200" dirty="0" smtClean="0">
                <a:solidFill>
                  <a:schemeClr val="tx1"/>
                </a:solidFill>
                <a:effectLst/>
              </a:rPr>
              <a:t>= qui je suis</a:t>
            </a:r>
            <a:r>
              <a:rPr lang="fr-FR" kern="1200" dirty="0" smtClean="0">
                <a:solidFill>
                  <a:schemeClr val="tx1"/>
                </a:solidFill>
                <a:effectLst/>
              </a:rPr>
              <a:t> : caractéristiques propres</a:t>
            </a:r>
          </a:p>
          <a:p>
            <a:pPr lvl="2"/>
            <a:r>
              <a:rPr lang="fr-FR" kern="1200" dirty="0" smtClean="0">
                <a:solidFill>
                  <a:schemeClr val="tx1"/>
                </a:solidFill>
                <a:effectLst/>
              </a:rPr>
              <a:t>données personnelles : mail, profil, identifiants de chercheurs, données bancaires</a:t>
            </a:r>
          </a:p>
          <a:p>
            <a:pPr lvl="2"/>
            <a:r>
              <a:rPr lang="fr-FR" kern="1200" dirty="0" smtClean="0">
                <a:solidFill>
                  <a:schemeClr val="tx1"/>
                </a:solidFill>
                <a:effectLst/>
              </a:rPr>
              <a:t>données du compte : pseudonyme, avatar, identifiants de connexion</a:t>
            </a:r>
          </a:p>
          <a:p>
            <a:pPr lvl="1"/>
            <a:r>
              <a:rPr lang="fr-FR" kern="1200" dirty="0" smtClean="0">
                <a:solidFill>
                  <a:schemeClr val="tx1"/>
                </a:solidFill>
                <a:effectLst/>
              </a:rPr>
              <a:t>traces « </a:t>
            </a:r>
            <a:r>
              <a:rPr lang="fr-FR" kern="1200" dirty="0" err="1" smtClean="0">
                <a:solidFill>
                  <a:schemeClr val="tx1"/>
                </a:solidFill>
                <a:effectLst/>
              </a:rPr>
              <a:t>navigationnelles</a:t>
            </a:r>
            <a:r>
              <a:rPr lang="fr-FR" kern="1200" dirty="0" smtClean="0">
                <a:solidFill>
                  <a:schemeClr val="tx1"/>
                </a:solidFill>
                <a:effectLst/>
              </a:rPr>
              <a:t> » : où je vais, qui je lis, où je commente </a:t>
            </a:r>
            <a:r>
              <a:rPr lang="fr-FR" b="1" kern="1200" dirty="0" smtClean="0">
                <a:solidFill>
                  <a:schemeClr val="tx1"/>
                </a:solidFill>
                <a:effectLst/>
              </a:rPr>
              <a:t>= ce que je fais</a:t>
            </a:r>
          </a:p>
          <a:p>
            <a:pPr lvl="1"/>
            <a:r>
              <a:rPr lang="fr-FR" kern="1200" dirty="0" smtClean="0">
                <a:solidFill>
                  <a:schemeClr val="tx1"/>
                </a:solidFill>
                <a:effectLst/>
              </a:rPr>
              <a:t>traces « inscriptibles » : ce que j’exprime, publie, édite </a:t>
            </a:r>
            <a:r>
              <a:rPr lang="fr-FR" b="1" kern="1200" dirty="0" smtClean="0">
                <a:solidFill>
                  <a:schemeClr val="tx1"/>
                </a:solidFill>
                <a:effectLst/>
              </a:rPr>
              <a:t>= ce que je pense</a:t>
            </a:r>
          </a:p>
          <a:p>
            <a:pPr marL="358775" marR="0" lvl="2" indent="0" algn="l" defTabSz="914400" rtl="0" eaLnBrk="1" fontAlgn="auto" latinLnBrk="0" hangingPunct="1">
              <a:lnSpc>
                <a:spcPct val="100000"/>
              </a:lnSpc>
              <a:spcBef>
                <a:spcPts val="0"/>
              </a:spcBef>
              <a:spcAft>
                <a:spcPts val="0"/>
              </a:spcAft>
              <a:buClrTx/>
              <a:buSzTx/>
              <a:buFontTx/>
              <a:buNone/>
              <a:tabLst/>
              <a:defRPr/>
            </a:pPr>
            <a:r>
              <a:rPr lang="fr-FR" kern="1200" dirty="0" smtClean="0">
                <a:solidFill>
                  <a:schemeClr val="tx1"/>
                </a:solidFill>
                <a:effectLst/>
              </a:rPr>
              <a:t>contenu : articles, commentaires, mur de réseaux sociaux…</a:t>
            </a:r>
          </a:p>
          <a:p>
            <a:pPr marL="92075" marR="0" lvl="1" indent="0" algn="l" defTabSz="914400" rtl="0" eaLnBrk="1" fontAlgn="auto" latinLnBrk="0" hangingPunct="1">
              <a:lnSpc>
                <a:spcPct val="100000"/>
              </a:lnSpc>
              <a:spcBef>
                <a:spcPts val="0"/>
              </a:spcBef>
              <a:spcAft>
                <a:spcPts val="0"/>
              </a:spcAft>
              <a:buClrTx/>
              <a:buSzTx/>
              <a:buFontTx/>
              <a:buNone/>
              <a:tabLst/>
              <a:defRPr/>
            </a:pPr>
            <a:r>
              <a:rPr lang="fr-FR" baseline="0" dirty="0" smtClean="0"/>
              <a:t>traces de tiers : ce que l’on dit de moi (cf. e-</a:t>
            </a:r>
            <a:r>
              <a:rPr lang="fr-FR" baseline="0" dirty="0" err="1" smtClean="0"/>
              <a:t>reputation</a:t>
            </a:r>
            <a:r>
              <a:rPr lang="fr-FR" baseline="0" dirty="0" smtClean="0"/>
              <a:t>)</a:t>
            </a:r>
          </a:p>
          <a:p>
            <a:pPr marL="92075" marR="0" lvl="1" indent="0" algn="l" defTabSz="914400" rtl="0" eaLnBrk="1" fontAlgn="auto" latinLnBrk="0" hangingPunct="1">
              <a:lnSpc>
                <a:spcPct val="100000"/>
              </a:lnSpc>
              <a:spcBef>
                <a:spcPts val="0"/>
              </a:spcBef>
              <a:spcAft>
                <a:spcPts val="0"/>
              </a:spcAft>
              <a:buClrTx/>
              <a:buSzTx/>
              <a:buFontTx/>
              <a:buNone/>
              <a:tabLst/>
              <a:defRPr/>
            </a:pPr>
            <a:r>
              <a:rPr lang="fr-FR" baseline="0" dirty="0" smtClean="0"/>
              <a:t>+ traces techniques/algorithmiques</a:t>
            </a:r>
          </a:p>
          <a:p>
            <a:pPr marL="358775" marR="0" lvl="2" indent="0" algn="l" defTabSz="914400" rtl="0" eaLnBrk="1" fontAlgn="auto" latinLnBrk="0" hangingPunct="1">
              <a:lnSpc>
                <a:spcPct val="100000"/>
              </a:lnSpc>
              <a:spcBef>
                <a:spcPts val="0"/>
              </a:spcBef>
              <a:spcAft>
                <a:spcPts val="0"/>
              </a:spcAft>
              <a:buClrTx/>
              <a:buSzTx/>
              <a:buFontTx/>
              <a:buNone/>
              <a:tabLst/>
              <a:defRPr/>
            </a:pPr>
            <a:endParaRPr lang="fr-FR" kern="1200" dirty="0" smtClean="0">
              <a:solidFill>
                <a:schemeClr val="tx1"/>
              </a:solidFill>
              <a:effectLst/>
            </a:endParaRPr>
          </a:p>
          <a:p>
            <a:pPr marL="0" indent="0">
              <a:buFontTx/>
              <a:buNone/>
            </a:pPr>
            <a:r>
              <a:rPr lang="fr-FR" baseline="0" dirty="0" smtClean="0">
                <a:sym typeface="Wingdings" panose="05000000000000000000" pitchFamily="2" charset="2"/>
              </a:rPr>
              <a:t> </a:t>
            </a:r>
            <a:r>
              <a:rPr lang="fr-FR" baseline="0" dirty="0" smtClean="0"/>
              <a:t>composée de </a:t>
            </a:r>
            <a:r>
              <a:rPr lang="fr-FR" b="1" baseline="0" dirty="0" smtClean="0"/>
              <a:t>deux niveaux </a:t>
            </a:r>
            <a:r>
              <a:rPr lang="fr-FR" baseline="0" dirty="0" smtClean="0"/>
              <a:t>: </a:t>
            </a:r>
          </a:p>
          <a:p>
            <a:pPr marL="263525" lvl="1" indent="-171450">
              <a:buFontTx/>
              <a:buChar char="-"/>
            </a:pPr>
            <a:r>
              <a:rPr lang="fr-FR" baseline="0" dirty="0" smtClean="0"/>
              <a:t>identité </a:t>
            </a:r>
            <a:r>
              <a:rPr lang="fr-FR" b="1" baseline="0" dirty="0" smtClean="0"/>
              <a:t>active</a:t>
            </a:r>
            <a:r>
              <a:rPr lang="fr-FR" baseline="0" dirty="0" smtClean="0"/>
              <a:t> : ce que je dis, ce à quoi je participe (traces volontaires)</a:t>
            </a:r>
          </a:p>
          <a:p>
            <a:pPr marL="263525" lvl="1" indent="-171450">
              <a:buFontTx/>
              <a:buChar char="-"/>
            </a:pPr>
            <a:r>
              <a:rPr lang="fr-FR" baseline="0" dirty="0" smtClean="0"/>
              <a:t>identité </a:t>
            </a:r>
            <a:r>
              <a:rPr lang="fr-FR" b="1" baseline="0" dirty="0" smtClean="0"/>
              <a:t>passive</a:t>
            </a:r>
            <a:r>
              <a:rPr lang="fr-FR" baseline="0" dirty="0" smtClean="0"/>
              <a:t> : ce que d’autres produisent (traces involontaires ou héritées)</a:t>
            </a:r>
          </a:p>
          <a:p>
            <a:pPr marL="263525" lvl="1" indent="-171450">
              <a:buFontTx/>
              <a:buChar char="-"/>
            </a:pPr>
            <a:endParaRPr lang="fr-FR"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b="0" i="0" u="none" strike="noStrike" kern="1200" cap="none" spc="0" normalizeH="0" baseline="0" noProof="0" dirty="0" smtClean="0">
                <a:ln>
                  <a:noFill/>
                </a:ln>
                <a:solidFill>
                  <a:prstClr val="black"/>
                </a:solidFill>
                <a:effectLst/>
                <a:uLnTx/>
                <a:uFillTx/>
                <a:sym typeface="Wingdings" panose="05000000000000000000" pitchFamily="2" charset="2"/>
              </a:rPr>
              <a:t> p</a:t>
            </a:r>
            <a:r>
              <a:rPr kumimoji="0" lang="fr-FR" b="0" i="0" u="none" strike="noStrike" kern="1200" cap="none" spc="0" normalizeH="0" baseline="0" noProof="0" dirty="0" smtClean="0">
                <a:ln>
                  <a:noFill/>
                </a:ln>
                <a:solidFill>
                  <a:prstClr val="black"/>
                </a:solidFill>
                <a:effectLst/>
                <a:uLnTx/>
                <a:uFillTx/>
              </a:rPr>
              <a:t>eut être </a:t>
            </a:r>
            <a:r>
              <a:rPr kumimoji="0" lang="fr-FR" b="1" i="0" u="none" strike="noStrike" kern="1200" cap="none" spc="0" normalizeH="0" baseline="0" noProof="0" dirty="0" smtClean="0">
                <a:ln>
                  <a:noFill/>
                </a:ln>
                <a:solidFill>
                  <a:prstClr val="black"/>
                </a:solidFill>
                <a:effectLst/>
                <a:uLnTx/>
                <a:uFillTx/>
              </a:rPr>
              <a:t>multiple </a:t>
            </a:r>
            <a:r>
              <a:rPr kumimoji="0" lang="fr-FR" b="0" i="0" u="none" strike="noStrike" kern="1200" cap="none" spc="0" normalizeH="0" baseline="0" noProof="0" dirty="0" smtClean="0">
                <a:ln>
                  <a:noFill/>
                </a:ln>
                <a:solidFill>
                  <a:prstClr val="black"/>
                </a:solidFill>
                <a:effectLst/>
                <a:uLnTx/>
                <a:uFillTx/>
              </a:rPr>
              <a:t>: </a:t>
            </a:r>
          </a:p>
          <a:p>
            <a:pPr marL="263525" lvl="1" indent="-171450">
              <a:buFontTx/>
              <a:buChar char="-"/>
            </a:pPr>
            <a:r>
              <a:rPr lang="fr-FR" baseline="0" dirty="0" smtClean="0"/>
              <a:t>personnelle</a:t>
            </a:r>
          </a:p>
          <a:p>
            <a:pPr marL="263525" lvl="1" indent="-171450">
              <a:buFontTx/>
              <a:buChar char="-"/>
            </a:pPr>
            <a:r>
              <a:rPr lang="fr-FR" baseline="0" dirty="0" smtClean="0"/>
              <a:t>professionnelle</a:t>
            </a:r>
          </a:p>
          <a:p>
            <a:pPr marL="263525" lvl="1" indent="-171450">
              <a:buFontTx/>
              <a:buChar char="-"/>
            </a:pPr>
            <a:r>
              <a:rPr lang="fr-FR" baseline="0" dirty="0" smtClean="0"/>
              <a:t>scientifique</a:t>
            </a:r>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7</a:t>
            </a:fld>
            <a:endParaRPr lang="fr-FR"/>
          </a:p>
        </p:txBody>
      </p:sp>
    </p:spTree>
    <p:extLst>
      <p:ext uri="{BB962C8B-B14F-4D97-AF65-F5344CB8AC3E}">
        <p14:creationId xmlns:p14="http://schemas.microsoft.com/office/powerpoint/2010/main" val="352249728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b="1" dirty="0" smtClean="0"/>
              <a:t>!</a:t>
            </a:r>
            <a:r>
              <a:rPr lang="fr-FR" b="1" baseline="0" dirty="0" smtClean="0"/>
              <a:t> e-réputation</a:t>
            </a:r>
            <a:endParaRPr lang="fr-FR" b="1" dirty="0" smtClean="0"/>
          </a:p>
          <a:p>
            <a:endParaRPr lang="fr-FR" sz="1050" dirty="0"/>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70</a:t>
            </a:fld>
            <a:endParaRPr lang="fr-FR"/>
          </a:p>
        </p:txBody>
      </p:sp>
    </p:spTree>
    <p:extLst>
      <p:ext uri="{BB962C8B-B14F-4D97-AF65-F5344CB8AC3E}">
        <p14:creationId xmlns:p14="http://schemas.microsoft.com/office/powerpoint/2010/main" val="170326443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 indexation des contenus</a:t>
            </a:r>
            <a:endParaRPr lang="fr-FR" dirty="0"/>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71</a:t>
            </a:fld>
            <a:endParaRPr lang="fr-FR"/>
          </a:p>
        </p:txBody>
      </p:sp>
    </p:spTree>
    <p:extLst>
      <p:ext uri="{BB962C8B-B14F-4D97-AF65-F5344CB8AC3E}">
        <p14:creationId xmlns:p14="http://schemas.microsoft.com/office/powerpoint/2010/main" val="179575606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Réf. : https://nearemmaus.wordpress.com/</a:t>
            </a:r>
          </a:p>
          <a:p>
            <a:endParaRPr lang="fr-FR" dirty="0" smtClean="0"/>
          </a:p>
          <a:p>
            <a:r>
              <a:rPr lang="fr-FR" dirty="0" smtClean="0"/>
              <a:t>- </a:t>
            </a:r>
            <a:r>
              <a:rPr lang="fr-FR" b="1" dirty="0" smtClean="0"/>
              <a:t>Codes des outils en ligne </a:t>
            </a:r>
            <a:r>
              <a:rPr lang="fr-FR" dirty="0" smtClean="0"/>
              <a:t>: ex. :</a:t>
            </a:r>
            <a:r>
              <a:rPr lang="fr-FR" baseline="0" dirty="0" smtClean="0"/>
              <a:t> blog : pensée en évolution</a:t>
            </a:r>
          </a:p>
          <a:p>
            <a:r>
              <a:rPr lang="fr-FR" dirty="0" smtClean="0"/>
              <a:t>- Accès à l’information via les moteurs de recherche</a:t>
            </a:r>
            <a:r>
              <a:rPr lang="fr-FR" baseline="0" dirty="0" smtClean="0"/>
              <a:t> : </a:t>
            </a:r>
            <a:r>
              <a:rPr lang="fr-FR" b="1" baseline="0" dirty="0" smtClean="0"/>
              <a:t>hors contexte</a:t>
            </a:r>
            <a:endParaRPr lang="fr-FR" b="1" dirty="0" smtClean="0"/>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72</a:t>
            </a:fld>
            <a:endParaRPr lang="fr-FR"/>
          </a:p>
        </p:txBody>
      </p:sp>
    </p:spTree>
    <p:extLst>
      <p:ext uri="{BB962C8B-B14F-4D97-AF65-F5344CB8AC3E}">
        <p14:creationId xmlns:p14="http://schemas.microsoft.com/office/powerpoint/2010/main" val="276154065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Réf. : https://twitter.com/laurentflaroche</a:t>
            </a:r>
          </a:p>
          <a:p>
            <a:endParaRPr lang="fr-FR" dirty="0" smtClean="0"/>
          </a:p>
          <a:p>
            <a:r>
              <a:rPr lang="fr-FR" b="1" dirty="0" smtClean="0"/>
              <a:t>Mélange vie publique/vie privée</a:t>
            </a:r>
            <a:r>
              <a:rPr lang="fr-FR" dirty="0" smtClean="0"/>
              <a:t> :</a:t>
            </a:r>
          </a:p>
          <a:p>
            <a:pPr marL="171450" indent="-171450">
              <a:buFontTx/>
              <a:buChar char="-"/>
            </a:pPr>
            <a:r>
              <a:rPr lang="fr-FR" dirty="0" smtClean="0"/>
              <a:t>quelle identité : deux comptes ?,</a:t>
            </a:r>
            <a:r>
              <a:rPr lang="fr-FR" baseline="0" dirty="0" smtClean="0"/>
              <a:t> un seul compte ?, anonymat ?</a:t>
            </a:r>
          </a:p>
          <a:p>
            <a:pPr marL="171450" indent="-171450">
              <a:buFontTx/>
              <a:buChar char="-"/>
            </a:pPr>
            <a:endParaRPr lang="fr-FR" baseline="0" dirty="0" smtClean="0"/>
          </a:p>
          <a:p>
            <a:pPr marL="171450" indent="-171450">
              <a:buFontTx/>
              <a:buChar char="-"/>
            </a:pPr>
            <a:endParaRPr lang="fr-FR" dirty="0"/>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73</a:t>
            </a:fld>
            <a:endParaRPr lang="fr-FR"/>
          </a:p>
        </p:txBody>
      </p:sp>
    </p:spTree>
    <p:extLst>
      <p:ext uri="{BB962C8B-B14F-4D97-AF65-F5344CB8AC3E}">
        <p14:creationId xmlns:p14="http://schemas.microsoft.com/office/powerpoint/2010/main" val="303192163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Réf. : https://www.insidehighered.com/news/2013/12/19/kansas-regents-adopt-policy-when-social-media-use-can-get-faculty-fired</a:t>
            </a:r>
          </a:p>
          <a:p>
            <a:endParaRPr lang="fr-FR" dirty="0" smtClean="0"/>
          </a:p>
          <a:p>
            <a:r>
              <a:rPr lang="fr-FR" dirty="0" smtClean="0"/>
              <a:t>Outre, bien sûr,</a:t>
            </a:r>
            <a:r>
              <a:rPr lang="fr-FR" baseline="0" dirty="0" smtClean="0"/>
              <a:t> toutes les limites à la liberté d’expression (provocation publique, appels à la discrimination, à la haine ou encore à la violence raciale), attention aussi à la</a:t>
            </a:r>
            <a:r>
              <a:rPr lang="fr-FR" dirty="0" smtClean="0"/>
              <a:t> </a:t>
            </a:r>
            <a:r>
              <a:rPr lang="fr-FR" b="1" dirty="0" smtClean="0"/>
              <a:t>prise de position</a:t>
            </a:r>
            <a:r>
              <a:rPr lang="fr-FR" baseline="0" dirty="0" smtClean="0"/>
              <a:t> comme citoyen, par exemple</a:t>
            </a:r>
          </a:p>
          <a:p>
            <a:endParaRPr lang="fr-FR" baseline="0" dirty="0" smtClean="0"/>
          </a:p>
          <a:p>
            <a:r>
              <a:rPr lang="fr-FR" b="1" baseline="0" dirty="0" smtClean="0"/>
              <a:t>Peut être encadrée par l’employeur </a:t>
            </a:r>
            <a:r>
              <a:rPr lang="fr-FR"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smtClean="0">
                <a:sym typeface="Wingdings" pitchFamily="2" charset="2"/>
              </a:rPr>
              <a:t>« </a:t>
            </a:r>
            <a:r>
              <a:rPr lang="fr-FR" b="0" i="0" u="none" strike="noStrike" kern="1200" baseline="0" dirty="0" smtClean="0">
                <a:solidFill>
                  <a:schemeClr val="tx1"/>
                </a:solidFill>
              </a:rPr>
              <a:t>La liberté d’expression et d’opinion s’applique dans le cadre légal de la fonction publique, avec une obligation de réserve, de confidentialité, de neutralité et de transparence des liens d’intérêt. Le chercheur exprimera à chaque occasion à quel titre, personnel ou institutionnel, il intervient et distinguera ce qui appartient au domaine de son expertise scientifique et ce qui est fondé sur des convictions personnelles. La communication sur les réseaux sociaux doit obéir aux mêmes règles » </a:t>
            </a:r>
            <a:r>
              <a:rPr lang="fr-FR" dirty="0" smtClean="0"/>
              <a:t>(</a:t>
            </a:r>
            <a:r>
              <a:rPr lang="fr-FR" i="1" dirty="0" smtClean="0">
                <a:sym typeface="Wingdings" pitchFamily="2" charset="2"/>
              </a:rPr>
              <a:t>Charte nationale de déontologie</a:t>
            </a:r>
            <a:r>
              <a:rPr lang="fr-FR" i="1" baseline="0" dirty="0" smtClean="0">
                <a:sym typeface="Wingdings" pitchFamily="2" charset="2"/>
              </a:rPr>
              <a:t> des métiers de la recherche</a:t>
            </a:r>
            <a:r>
              <a:rPr lang="fr-FR" dirty="0" smtClean="0"/>
              <a:t>. 2015. 6 p. [en ligne]. Disponible sur : http://www.cnrs.fr/comets/IMG/pdf/charte_nationale__deontologie_signe_e_janvier2015.pdf)</a:t>
            </a:r>
          </a:p>
          <a:p>
            <a:pPr marL="0" marR="0" indent="0" algn="l" defTabSz="914400" rtl="0" eaLnBrk="1" fontAlgn="auto" latinLnBrk="0" hangingPunct="1">
              <a:lnSpc>
                <a:spcPct val="100000"/>
              </a:lnSpc>
              <a:spcBef>
                <a:spcPts val="0"/>
              </a:spcBef>
              <a:spcAft>
                <a:spcPts val="0"/>
              </a:spcAft>
              <a:buClrTx/>
              <a:buSzTx/>
              <a:buFontTx/>
              <a:buNone/>
              <a:tabLst/>
              <a:defRPr/>
            </a:pPr>
            <a:endParaRPr lang="fr-FR" baseline="0" dirty="0" smtClean="0">
              <a:sym typeface="Wingdings" pitchFamily="2" charset="2"/>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smtClean="0">
                <a:sym typeface="Wingdings" pitchFamily="2" charset="2"/>
              </a:rPr>
              <a:t>Peut avoir des </a:t>
            </a:r>
            <a:r>
              <a:rPr lang="fr-FR" b="1" baseline="0" dirty="0" smtClean="0">
                <a:sym typeface="Wingdings" pitchFamily="2" charset="2"/>
              </a:rPr>
              <a:t>conséquences dans le domaine académique </a:t>
            </a:r>
            <a:r>
              <a:rPr lang="fr-FR" baseline="0" dirty="0" smtClean="0">
                <a:sym typeface="Wingdings" pitchFamily="2" charset="2"/>
              </a:rPr>
              <a:t>: </a:t>
            </a:r>
            <a:r>
              <a:rPr lang="fr-FR" dirty="0" smtClean="0"/>
              <a:t>ex. : suite à un tweet de David W. </a:t>
            </a:r>
            <a:r>
              <a:rPr lang="fr-FR" dirty="0" err="1" smtClean="0"/>
              <a:t>Guth</a:t>
            </a:r>
            <a:r>
              <a:rPr lang="fr-FR" dirty="0" smtClean="0"/>
              <a:t>, de l’université du Kansas, sur le port d’armes aux Etats-Unis, le </a:t>
            </a:r>
            <a:r>
              <a:rPr lang="fr-FR" i="1" dirty="0" err="1" smtClean="0"/>
              <a:t>board</a:t>
            </a:r>
            <a:r>
              <a:rPr lang="fr-FR" i="1" dirty="0" smtClean="0"/>
              <a:t> of </a:t>
            </a:r>
            <a:r>
              <a:rPr lang="fr-FR" i="1" dirty="0" err="1" smtClean="0"/>
              <a:t>regents</a:t>
            </a:r>
            <a:r>
              <a:rPr lang="fr-FR" i="1" dirty="0" smtClean="0"/>
              <a:t> </a:t>
            </a:r>
            <a:r>
              <a:rPr lang="fr-FR" dirty="0" smtClean="0"/>
              <a:t>de l’université du Kansas adopte un règlement selon lequel tout membre de l’université peut être licencié en cas d’« usage impropre des médias sociaux » (https://www.insidehighered.com/news/2013/12/19/kansas-regents-adopt-policy-when-social-media-use-can-get-faculty-fired)</a:t>
            </a:r>
            <a:endParaRPr lang="fr-FR" dirty="0" smtClean="0">
              <a:sym typeface="Wingdings" pitchFamily="2" charset="2"/>
            </a:endParaRPr>
          </a:p>
          <a:p>
            <a:endParaRPr lang="fr-FR" dirty="0"/>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74</a:t>
            </a:fld>
            <a:endParaRPr lang="fr-FR"/>
          </a:p>
        </p:txBody>
      </p:sp>
    </p:spTree>
    <p:extLst>
      <p:ext uri="{BB962C8B-B14F-4D97-AF65-F5344CB8AC3E}">
        <p14:creationId xmlns:p14="http://schemas.microsoft.com/office/powerpoint/2010/main" val="30357070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Réf. : Helen Dixon. </a:t>
            </a:r>
            <a:r>
              <a:rPr lang="fr-FR" i="1" dirty="0" smtClean="0"/>
              <a:t>Twitter for </a:t>
            </a:r>
            <a:r>
              <a:rPr lang="fr-FR" i="1" dirty="0" err="1" smtClean="0"/>
              <a:t>researchers</a:t>
            </a:r>
            <a:r>
              <a:rPr lang="fr-FR" i="1" dirty="0" smtClean="0"/>
              <a:t> 2015</a:t>
            </a:r>
            <a:r>
              <a:rPr lang="fr-FR" dirty="0" smtClean="0"/>
              <a:t>. Présentation.</a:t>
            </a:r>
            <a:r>
              <a:rPr lang="fr-FR" baseline="0" dirty="0" smtClean="0"/>
              <a:t> 04/2015. 68 f. [en ligne]. Disponible sur :  </a:t>
            </a:r>
            <a:r>
              <a:rPr lang="fr-FR" dirty="0" smtClean="0"/>
              <a:t>http://fr.slideshare.net/HelenDixon1/twitter-for-researchers-34616801, p. 64.</a:t>
            </a:r>
            <a:endParaRPr lang="fr-FR" dirty="0"/>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75</a:t>
            </a:fld>
            <a:endParaRPr lang="fr-FR"/>
          </a:p>
        </p:txBody>
      </p:sp>
    </p:spTree>
    <p:extLst>
      <p:ext uri="{BB962C8B-B14F-4D97-AF65-F5344CB8AC3E}">
        <p14:creationId xmlns:p14="http://schemas.microsoft.com/office/powerpoint/2010/main" val="245117613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Droit : </a:t>
            </a:r>
            <a:r>
              <a:rPr lang="fr-FR" b="1" dirty="0" smtClean="0"/>
              <a:t>l’internaute est responsable de toutes les informations qu’il met en ligne </a:t>
            </a:r>
            <a:r>
              <a:rPr lang="fr-FR" b="0" dirty="0" smtClean="0"/>
              <a:t>(loi n° 2004-575 du 21 juin 2004 pour la confiance dans l'économie numérique, http://legifrance.gouv.fr/affichTexte.do?cidTexte=JORFTEXT000000801164&amp;dateTexte=&amp;categorieLien=id)</a:t>
            </a:r>
          </a:p>
          <a:p>
            <a:endParaRPr lang="fr-FR" b="0" dirty="0" smtClean="0"/>
          </a:p>
          <a:p>
            <a:pPr marL="171450" indent="-171450">
              <a:buFontTx/>
              <a:buChar char="-"/>
            </a:pPr>
            <a:r>
              <a:rPr lang="fr-FR" b="1" dirty="0" smtClean="0"/>
              <a:t>cadre</a:t>
            </a:r>
            <a:r>
              <a:rPr lang="fr-FR" baseline="0" dirty="0" smtClean="0"/>
              <a:t> </a:t>
            </a:r>
            <a:r>
              <a:rPr lang="fr-FR" b="1" baseline="0" dirty="0" smtClean="0"/>
              <a:t>juridique</a:t>
            </a:r>
            <a:r>
              <a:rPr lang="fr-FR" baseline="0" dirty="0" smtClean="0"/>
              <a:t> (communication sur internet)</a:t>
            </a:r>
          </a:p>
          <a:p>
            <a:pPr marL="263525" lvl="1" indent="-171450">
              <a:buFontTx/>
              <a:buChar char="-"/>
            </a:pPr>
            <a:r>
              <a:rPr lang="fr-FR" baseline="0" dirty="0" smtClean="0"/>
              <a:t>responsabilité civile (ex. manque d’objectivité scientifique, diffamation…)</a:t>
            </a:r>
          </a:p>
          <a:p>
            <a:pPr marL="263525" lvl="1" indent="-171450">
              <a:buFontTx/>
              <a:buChar char="-"/>
            </a:pPr>
            <a:r>
              <a:rPr lang="fr-FR" baseline="0" dirty="0" smtClean="0"/>
              <a:t>Code de la propriété intellectuelle (http://www.legifrance.gouv.fr/affichCode.do;jsessionid=3BF15D675BE17EDE1ADDF879B242EDA8.tpdila11v_2?cidTexte=LEGITEXT000006069414&amp;dateTexte=20081222)</a:t>
            </a:r>
          </a:p>
          <a:p>
            <a:pPr marL="263525" lvl="1" indent="-171450">
              <a:buFontTx/>
              <a:buChar char="-"/>
            </a:pPr>
            <a:r>
              <a:rPr lang="fr-FR" baseline="0" dirty="0" smtClean="0"/>
              <a:t>droits du fonctionnaire (devoir de réserve, discrétion et secret professionnel, https://www.service-public.fr/particuliers/</a:t>
            </a:r>
            <a:r>
              <a:rPr lang="fr-FR" baseline="0" dirty="0" err="1" smtClean="0"/>
              <a:t>vosdroits</a:t>
            </a:r>
            <a:r>
              <a:rPr lang="fr-FR" baseline="0" dirty="0" smtClean="0"/>
              <a:t>/F530)…</a:t>
            </a:r>
          </a:p>
          <a:p>
            <a:pPr marL="171450" indent="-171450">
              <a:buFontTx/>
              <a:buChar char="-"/>
            </a:pPr>
            <a:r>
              <a:rPr lang="fr-FR" b="1" baseline="0" dirty="0" smtClean="0"/>
              <a:t>cadre</a:t>
            </a:r>
            <a:r>
              <a:rPr lang="fr-FR" baseline="0" dirty="0" smtClean="0"/>
              <a:t> </a:t>
            </a:r>
            <a:r>
              <a:rPr lang="fr-FR" b="1" baseline="0" dirty="0" smtClean="0"/>
              <a:t>contractuel</a:t>
            </a:r>
            <a:r>
              <a:rPr lang="fr-FR" baseline="0" dirty="0" smtClean="0"/>
              <a:t> </a:t>
            </a:r>
          </a:p>
          <a:p>
            <a:pPr marL="263525" lvl="1" indent="-171450">
              <a:buFontTx/>
              <a:buChar char="-"/>
            </a:pPr>
            <a:r>
              <a:rPr lang="fr-FR" baseline="0" dirty="0" smtClean="0"/>
              <a:t>ex. : CGU des réseaux sociaux</a:t>
            </a:r>
          </a:p>
          <a:p>
            <a:pPr marL="263525" lvl="1" indent="-171450">
              <a:buFontTx/>
              <a:buChar char="-"/>
            </a:pPr>
            <a:r>
              <a:rPr lang="fr-FR" baseline="0" dirty="0" smtClean="0"/>
              <a:t>contrat avec les éditeurs</a:t>
            </a:r>
            <a:endParaRPr lang="fr-FR" dirty="0"/>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76</a:t>
            </a:fld>
            <a:endParaRPr lang="fr-FR"/>
          </a:p>
        </p:txBody>
      </p:sp>
    </p:spTree>
    <p:extLst>
      <p:ext uri="{BB962C8B-B14F-4D97-AF65-F5344CB8AC3E}">
        <p14:creationId xmlns:p14="http://schemas.microsoft.com/office/powerpoint/2010/main" val="53269314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Tx/>
              <a:buNone/>
            </a:pPr>
            <a:r>
              <a:rPr lang="fr-FR" b="1" baseline="0" dirty="0" smtClean="0"/>
              <a:t>Responsabilité sur internet</a:t>
            </a:r>
          </a:p>
          <a:p>
            <a:pPr marL="0" indent="0">
              <a:buFontTx/>
              <a:buNone/>
            </a:pPr>
            <a:endParaRPr lang="fr-FR" b="1" baseline="0" dirty="0" smtClean="0"/>
          </a:p>
          <a:p>
            <a:pPr marL="0" indent="0">
              <a:buFontTx/>
              <a:buNone/>
            </a:pPr>
            <a:r>
              <a:rPr lang="fr-FR" b="1" baseline="0" dirty="0" smtClean="0"/>
              <a:t>Attention aux contenus trouvés sur internet </a:t>
            </a:r>
            <a:r>
              <a:rPr lang="fr-FR" baseline="0" dirty="0" smtClean="0"/>
              <a:t>:</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baseline="0" dirty="0" smtClean="0"/>
              <a:t>images utilisées : ce n’est pas parce que c’est sur internet que c’est libre de droit</a:t>
            </a:r>
            <a:endParaRPr lang="fr-FR" dirty="0" smtClean="0"/>
          </a:p>
          <a:p>
            <a:pPr marL="171450" indent="-171450">
              <a:buFontTx/>
              <a:buChar char="-"/>
            </a:pPr>
            <a:r>
              <a:rPr lang="fr-FR" baseline="0" dirty="0" smtClean="0"/>
              <a:t>contenu des liens rediffusés (retweets sur Twitter notamment) : ne pas faire confiance </a:t>
            </a:r>
            <a:r>
              <a:rPr lang="fr-FR" i="1" baseline="0" dirty="0" smtClean="0"/>
              <a:t>a priori</a:t>
            </a:r>
          </a:p>
          <a:p>
            <a:endParaRPr lang="fr-FR" dirty="0"/>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77</a:t>
            </a:fld>
            <a:endParaRPr lang="fr-FR"/>
          </a:p>
        </p:txBody>
      </p:sp>
    </p:spTree>
    <p:extLst>
      <p:ext uri="{BB962C8B-B14F-4D97-AF65-F5344CB8AC3E}">
        <p14:creationId xmlns:p14="http://schemas.microsoft.com/office/powerpoint/2010/main" val="326455167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b="0" i="0" u="none" strike="noStrike" kern="1200" cap="none" spc="0" normalizeH="0" baseline="0" noProof="0" dirty="0" smtClean="0">
                <a:ln>
                  <a:noFill/>
                </a:ln>
                <a:solidFill>
                  <a:prstClr val="black"/>
                </a:solidFill>
                <a:effectLst/>
                <a:uLnTx/>
                <a:uFillTx/>
              </a:rPr>
              <a:t>parties de colloques auxquelles j’assiste</a:t>
            </a:r>
            <a:endParaRPr kumimoji="0" lang="fr-FR" b="0" i="1" u="none" strike="noStrike" kern="1200" cap="none" spc="0" normalizeH="0" baseline="0" noProof="0" dirty="0" smtClean="0">
              <a:ln>
                <a:noFill/>
              </a:ln>
              <a:solidFill>
                <a:prstClr val="black"/>
              </a:solidFill>
              <a:effectLst/>
              <a:uLnTx/>
              <a:uFillTx/>
            </a:endParaRPr>
          </a:p>
          <a:p>
            <a:endParaRPr lang="fr-FR" dirty="0"/>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78</a:t>
            </a:fld>
            <a:endParaRPr lang="fr-FR"/>
          </a:p>
        </p:txBody>
      </p:sp>
    </p:spTree>
    <p:extLst>
      <p:ext uri="{BB962C8B-B14F-4D97-AF65-F5344CB8AC3E}">
        <p14:creationId xmlns:p14="http://schemas.microsoft.com/office/powerpoint/2010/main" val="135399557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Réf. : http://www.elsevier.com/connect/elsevier-updates-its-policies-perspectives-and-services-on-article-sharing</a:t>
            </a:r>
          </a:p>
          <a:p>
            <a:endParaRPr lang="fr-FR" dirty="0" smtClean="0"/>
          </a:p>
          <a:p>
            <a:r>
              <a:rPr lang="fr-FR" b="1" dirty="0" smtClean="0"/>
              <a:t>Attention</a:t>
            </a:r>
            <a:r>
              <a:rPr lang="fr-FR" b="1" baseline="0" dirty="0" smtClean="0"/>
              <a:t> a</a:t>
            </a:r>
            <a:r>
              <a:rPr lang="fr-FR" b="1" dirty="0" smtClean="0"/>
              <a:t>ux informations mises en</a:t>
            </a:r>
            <a:r>
              <a:rPr lang="fr-FR" b="1" baseline="0" dirty="0" smtClean="0"/>
              <a:t> ligne </a:t>
            </a:r>
            <a:r>
              <a:rPr lang="fr-FR" baseline="0" dirty="0" smtClean="0"/>
              <a:t>:</a:t>
            </a:r>
          </a:p>
          <a:p>
            <a:pPr marL="171450" indent="-171450">
              <a:buFontTx/>
              <a:buChar char="-"/>
            </a:pPr>
            <a:r>
              <a:rPr lang="fr-FR" baseline="0" dirty="0" smtClean="0"/>
              <a:t>ex. : travaux non achevés/non publiés</a:t>
            </a:r>
          </a:p>
          <a:p>
            <a:pPr marL="171450" indent="-171450">
              <a:buFontTx/>
              <a:buChar char="-"/>
            </a:pPr>
            <a:r>
              <a:rPr lang="fr-FR" baseline="0" dirty="0" smtClean="0"/>
              <a:t>ex. : données sensibles ou brevetables</a:t>
            </a:r>
          </a:p>
          <a:p>
            <a:pPr marL="171450" indent="-171450">
              <a:buFontTx/>
              <a:buChar char="-"/>
            </a:pPr>
            <a:r>
              <a:rPr lang="fr-FR" baseline="0" dirty="0" smtClean="0"/>
              <a:t>ex. : articles de revues</a:t>
            </a:r>
          </a:p>
          <a:p>
            <a:pPr marL="171450" indent="-171450">
              <a:buFontTx/>
              <a:buChar char="-"/>
            </a:pPr>
            <a:endParaRPr lang="fr-FR" baseline="0" dirty="0" smtClean="0"/>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79</a:t>
            </a:fld>
            <a:endParaRPr lang="fr-FR"/>
          </a:p>
        </p:txBody>
      </p:sp>
    </p:spTree>
    <p:extLst>
      <p:ext uri="{BB962C8B-B14F-4D97-AF65-F5344CB8AC3E}">
        <p14:creationId xmlns:p14="http://schemas.microsoft.com/office/powerpoint/2010/main" val="36178496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Réf. : </a:t>
            </a:r>
            <a:r>
              <a:rPr lang="fr-FR" dirty="0" err="1" smtClean="0"/>
              <a:t>Chappatte</a:t>
            </a:r>
            <a:r>
              <a:rPr lang="fr-FR" dirty="0" smtClean="0"/>
              <a:t>. La médisance sur internet. </a:t>
            </a:r>
            <a:r>
              <a:rPr lang="fr-FR" i="1" dirty="0" smtClean="0"/>
              <a:t>L’actualité en dessin</a:t>
            </a:r>
            <a:r>
              <a:rPr lang="fr-FR" dirty="0" smtClean="0"/>
              <a:t>. 17/11/2007. [en ligne]. Disponible sur :  http://globecartoon.com/dessin/.</a:t>
            </a:r>
            <a:r>
              <a:rPr lang="fr-FR" baseline="0" dirty="0" smtClean="0"/>
              <a:t> </a:t>
            </a:r>
            <a:r>
              <a:rPr lang="fr-FR" dirty="0" smtClean="0"/>
              <a:t>© Globe Cartoon.</a:t>
            </a:r>
          </a:p>
          <a:p>
            <a:endParaRPr lang="fr-FR" dirty="0" smtClean="0"/>
          </a:p>
          <a:p>
            <a:r>
              <a:rPr lang="fr-FR" dirty="0" smtClean="0"/>
              <a:t>Problème : </a:t>
            </a:r>
            <a:r>
              <a:rPr lang="fr-FR" b="1" dirty="0" smtClean="0"/>
              <a:t>développement des moteurs de recherche </a:t>
            </a:r>
            <a:r>
              <a:rPr lang="fr-FR" dirty="0" smtClean="0"/>
              <a:t>qui mettent</a:t>
            </a:r>
            <a:r>
              <a:rPr lang="fr-FR" baseline="0" dirty="0" smtClean="0"/>
              <a:t> à jour ces différentes « traces » et les rendent accessibles à tout un chacun – cf. le « portrait Google » réalisé pour le magazine </a:t>
            </a:r>
            <a:r>
              <a:rPr lang="fr-FR" i="1" baseline="0" dirty="0" smtClean="0"/>
              <a:t>Le Tigre</a:t>
            </a:r>
            <a:r>
              <a:rPr lang="fr-FR" baseline="0" dirty="0" smtClean="0"/>
              <a:t> (R. </a:t>
            </a:r>
            <a:r>
              <a:rPr lang="fr-FR" baseline="0" dirty="0" err="1" smtClean="0"/>
              <a:t>Meltz</a:t>
            </a:r>
            <a:r>
              <a:rPr lang="fr-FR" baseline="0" dirty="0" smtClean="0"/>
              <a:t>, 28/04/2009, http://www.le-tigre.net/Marc-L-Genese-d-un-buzz-mediatique.html)</a:t>
            </a:r>
            <a:endParaRPr lang="fr-FR" dirty="0"/>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8</a:t>
            </a:fld>
            <a:endParaRPr lang="fr-FR"/>
          </a:p>
        </p:txBody>
      </p:sp>
    </p:spTree>
    <p:extLst>
      <p:ext uri="{BB962C8B-B14F-4D97-AF65-F5344CB8AC3E}">
        <p14:creationId xmlns:p14="http://schemas.microsoft.com/office/powerpoint/2010/main" val="283930401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Réf. : http://www.sherpa.ac.uk/romeo/</a:t>
            </a:r>
          </a:p>
          <a:p>
            <a:endParaRPr lang="fr-FR" dirty="0" smtClean="0"/>
          </a:p>
          <a:p>
            <a:r>
              <a:rPr lang="fr-FR" dirty="0" smtClean="0"/>
              <a:t>Dans le cas des publications, vérifier les conditions</a:t>
            </a:r>
            <a:r>
              <a:rPr lang="fr-FR" baseline="0" dirty="0" smtClean="0"/>
              <a:t> des éditeurs via le contrat signé avec lui, son site internet (conseils aux auteurs) ou encore SHERPA/ROMEO (</a:t>
            </a:r>
            <a:r>
              <a:rPr lang="fr-FR" i="1" baseline="0" dirty="0" smtClean="0"/>
              <a:t>Publisher copyright </a:t>
            </a:r>
            <a:r>
              <a:rPr lang="fr-FR" i="1" baseline="0" dirty="0" err="1" smtClean="0"/>
              <a:t>policies</a:t>
            </a:r>
            <a:r>
              <a:rPr lang="fr-FR" i="1" baseline="0" dirty="0" smtClean="0"/>
              <a:t> &amp; self-</a:t>
            </a:r>
            <a:r>
              <a:rPr lang="fr-FR" i="1" baseline="0" dirty="0" err="1" smtClean="0"/>
              <a:t>archiving</a:t>
            </a:r>
            <a:r>
              <a:rPr lang="fr-FR" baseline="0" dirty="0" smtClean="0"/>
              <a:t>) ou Héloïse pour les éditeurs français (http://heloise.ccsd.cnrs.fr/)</a:t>
            </a:r>
          </a:p>
          <a:p>
            <a:r>
              <a:rPr lang="fr-FR" baseline="0" dirty="0" smtClean="0"/>
              <a:t>! Penser également aux co-auteurs</a:t>
            </a:r>
            <a:endParaRPr lang="fr-FR" dirty="0"/>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80</a:t>
            </a:fld>
            <a:endParaRPr lang="fr-FR"/>
          </a:p>
        </p:txBody>
      </p:sp>
    </p:spTree>
    <p:extLst>
      <p:ext uri="{BB962C8B-B14F-4D97-AF65-F5344CB8AC3E}">
        <p14:creationId xmlns:p14="http://schemas.microsoft.com/office/powerpoint/2010/main" val="147656113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Pour</a:t>
            </a:r>
            <a:r>
              <a:rPr lang="fr-FR" baseline="0" dirty="0" smtClean="0"/>
              <a:t> éviter que le </a:t>
            </a:r>
            <a:r>
              <a:rPr lang="fr-FR" dirty="0" smtClean="0"/>
              <a:t>travail investi soit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dirty="0" smtClean="0"/>
              <a:t>ruiné</a:t>
            </a:r>
            <a:r>
              <a:rPr lang="fr-FR" baseline="0" dirty="0" smtClean="0"/>
              <a:t> </a:t>
            </a:r>
            <a:r>
              <a:rPr lang="fr-FR" dirty="0" smtClean="0"/>
              <a:t>par une mauvaise</a:t>
            </a:r>
            <a:r>
              <a:rPr lang="fr-FR" baseline="0" dirty="0" smtClean="0"/>
              <a:t> présentation sur les pages de résultats (fautes d’orthographes)</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baseline="0" dirty="0" smtClean="0"/>
              <a:t>peu rentable (sites alimentés mal référencés)</a:t>
            </a: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fr-FR" dirty="0" smtClean="0"/>
          </a:p>
          <a:p>
            <a:pPr marL="171450" indent="-171450">
              <a:buFontTx/>
              <a:buChar char="-"/>
            </a:pPr>
            <a:r>
              <a:rPr lang="fr-FR" dirty="0" smtClean="0"/>
              <a:t>recherche de son nom</a:t>
            </a:r>
            <a:r>
              <a:rPr lang="fr-FR" baseline="0" dirty="0" smtClean="0"/>
              <a:t> (</a:t>
            </a:r>
            <a:r>
              <a:rPr lang="fr-FR" dirty="0" smtClean="0"/>
              <a:t>« </a:t>
            </a:r>
            <a:r>
              <a:rPr lang="fr-FR" i="1" dirty="0" smtClean="0"/>
              <a:t>ego-</a:t>
            </a:r>
            <a:r>
              <a:rPr lang="fr-FR" i="1" dirty="0" err="1" smtClean="0"/>
              <a:t>surfing</a:t>
            </a:r>
            <a:r>
              <a:rPr lang="fr-FR" dirty="0" smtClean="0"/>
              <a:t> », « </a:t>
            </a:r>
            <a:r>
              <a:rPr lang="fr-FR" i="1" dirty="0" err="1" smtClean="0"/>
              <a:t>vanity</a:t>
            </a:r>
            <a:r>
              <a:rPr lang="fr-FR" i="1" baseline="0" dirty="0" smtClean="0"/>
              <a:t> </a:t>
            </a:r>
            <a:r>
              <a:rPr lang="fr-FR" i="1" baseline="0" dirty="0" err="1" smtClean="0"/>
              <a:t>search</a:t>
            </a:r>
            <a:r>
              <a:rPr lang="fr-FR" baseline="0" dirty="0" smtClean="0"/>
              <a:t> », « </a:t>
            </a:r>
            <a:r>
              <a:rPr lang="fr-FR" i="1" baseline="0" dirty="0" smtClean="0"/>
              <a:t>auto-</a:t>
            </a:r>
            <a:r>
              <a:rPr lang="fr-FR" i="1" baseline="0" dirty="0" err="1" smtClean="0"/>
              <a:t>googling</a:t>
            </a:r>
            <a:r>
              <a:rPr lang="fr-FR" baseline="0" dirty="0" smtClean="0"/>
              <a:t> ») sur les moteurs de recherche généralistes ou moteurs de recherche de personnes :</a:t>
            </a:r>
          </a:p>
          <a:p>
            <a:pPr marL="263525" lvl="1" indent="-171450">
              <a:buFontTx/>
              <a:buChar char="-"/>
            </a:pPr>
            <a:r>
              <a:rPr lang="fr-FR" baseline="0" dirty="0" smtClean="0"/>
              <a:t>sous la forme « Prénom Nom » et « Nom Prénom », avec les guillemets notamment</a:t>
            </a:r>
          </a:p>
          <a:p>
            <a:pPr marL="263525" lvl="1" indent="-171450">
              <a:buFontTx/>
              <a:buChar char="-"/>
            </a:pPr>
            <a:r>
              <a:rPr lang="fr-FR" baseline="0" dirty="0" smtClean="0"/>
              <a:t>penser aux </a:t>
            </a:r>
            <a:r>
              <a:rPr lang="fr-FR" b="1" baseline="0" dirty="0" smtClean="0"/>
              <a:t>alertes</a:t>
            </a:r>
            <a:r>
              <a:rPr lang="fr-FR" baseline="0" dirty="0" smtClean="0"/>
              <a:t> automatiques (notamment </a:t>
            </a:r>
            <a:r>
              <a:rPr lang="fr-FR" baseline="0" dirty="0" err="1" smtClean="0"/>
              <a:t>Talkwalker</a:t>
            </a:r>
            <a:r>
              <a:rPr lang="fr-FR" baseline="0" dirty="0" smtClean="0"/>
              <a:t> </a:t>
            </a:r>
            <a:r>
              <a:rPr lang="fr-FR" baseline="0" dirty="0" err="1" smtClean="0"/>
              <a:t>Alerts</a:t>
            </a:r>
            <a:r>
              <a:rPr lang="fr-FR" baseline="0" dirty="0" smtClean="0"/>
              <a:t> http://www.talkwalker.com/fr/alerts pour remplacer Google alertes)</a:t>
            </a:r>
            <a:endParaRPr lang="fr-FR" dirty="0"/>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81</a:t>
            </a:fld>
            <a:endParaRPr lang="fr-FR"/>
          </a:p>
        </p:txBody>
      </p:sp>
    </p:spTree>
    <p:extLst>
      <p:ext uri="{BB962C8B-B14F-4D97-AF65-F5344CB8AC3E}">
        <p14:creationId xmlns:p14="http://schemas.microsoft.com/office/powerpoint/2010/main" val="419362597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err="1" smtClean="0"/>
              <a:t>Talkwalker</a:t>
            </a:r>
            <a:r>
              <a:rPr lang="fr-FR" baseline="0" dirty="0" smtClean="0"/>
              <a:t> </a:t>
            </a:r>
            <a:r>
              <a:rPr lang="fr-FR" baseline="0" dirty="0" err="1" smtClean="0"/>
              <a:t>Alerts</a:t>
            </a:r>
            <a:r>
              <a:rPr lang="fr-FR" baseline="0" dirty="0" smtClean="0"/>
              <a:t> : http://www.talkwalker.com/fr/alert (alertes sur Google)</a:t>
            </a:r>
            <a:endParaRPr lang="fr-FR" dirty="0" smtClean="0"/>
          </a:p>
          <a:p>
            <a:r>
              <a:rPr lang="fr-FR" dirty="0" smtClean="0"/>
              <a:t>T</a:t>
            </a:r>
            <a:r>
              <a:rPr lang="fr-FR" baseline="0" dirty="0" smtClean="0"/>
              <a:t>witter : https://twitter.com/search-home</a:t>
            </a:r>
          </a:p>
          <a:p>
            <a:r>
              <a:rPr lang="fr-FR" baseline="0" dirty="0" err="1" smtClean="0"/>
              <a:t>Youseemii</a:t>
            </a:r>
            <a:r>
              <a:rPr lang="fr-FR" baseline="0" dirty="0" smtClean="0"/>
              <a:t> </a:t>
            </a:r>
            <a:r>
              <a:rPr lang="fr-FR" baseline="0" dirty="0" smtClean="0"/>
              <a:t>: http://www.youseemii.fr/ (ex. de moteur de personne)</a:t>
            </a:r>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82</a:t>
            </a:fld>
            <a:endParaRPr lang="fr-FR"/>
          </a:p>
        </p:txBody>
      </p:sp>
    </p:spTree>
    <p:extLst>
      <p:ext uri="{BB962C8B-B14F-4D97-AF65-F5344CB8AC3E}">
        <p14:creationId xmlns:p14="http://schemas.microsoft.com/office/powerpoint/2010/main" val="354892138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 parce que Rome ne</a:t>
            </a:r>
            <a:r>
              <a:rPr lang="fr-FR" baseline="0" dirty="0" smtClean="0"/>
              <a:t> s’est pas construite en un jour</a:t>
            </a:r>
          </a:p>
          <a:p>
            <a:r>
              <a:rPr lang="fr-FR" b="1" baseline="0" dirty="0" smtClean="0"/>
              <a:t>L’identité numérique est quelque chose qui se construit progressivement, comme les réseaux – il ne faut donc pas attendre l’arrivée sur le marché du travail pour s’en préoccuper</a:t>
            </a:r>
          </a:p>
          <a:p>
            <a:endParaRPr lang="fr-FR" baseline="0" dirty="0" smtClean="0"/>
          </a:p>
          <a:p>
            <a:r>
              <a:rPr lang="fr-FR" b="1" baseline="0" dirty="0" smtClean="0"/>
              <a:t>Penser également aux lieux physiques pour mettre en valeur votre identité (numérique) professionnelle </a:t>
            </a:r>
            <a:r>
              <a:rPr lang="fr-FR" baseline="0" dirty="0" smtClean="0"/>
              <a:t>: sur les supports de communication (présentations PPT), cartes de visite…</a:t>
            </a:r>
            <a:endParaRPr lang="fr-FR" dirty="0"/>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83</a:t>
            </a:fld>
            <a:endParaRPr lang="fr-FR"/>
          </a:p>
        </p:txBody>
      </p:sp>
    </p:spTree>
    <p:extLst>
      <p:ext uri="{BB962C8B-B14F-4D97-AF65-F5344CB8AC3E}">
        <p14:creationId xmlns:p14="http://schemas.microsoft.com/office/powerpoint/2010/main" val="74282705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Visibilité du chercheur</a:t>
            </a:r>
          </a:p>
          <a:p>
            <a:r>
              <a:rPr lang="fr-FR" dirty="0" smtClean="0"/>
              <a:t>Visibilité</a:t>
            </a:r>
            <a:r>
              <a:rPr lang="fr-FR" baseline="0" dirty="0" smtClean="0"/>
              <a:t> des publications</a:t>
            </a:r>
          </a:p>
          <a:p>
            <a:r>
              <a:rPr lang="fr-FR" baseline="0" dirty="0" smtClean="0"/>
              <a:t>Accessibilité des publications</a:t>
            </a:r>
          </a:p>
          <a:p>
            <a:r>
              <a:rPr lang="fr-FR" baseline="0" dirty="0" smtClean="0"/>
              <a:t>Protection </a:t>
            </a:r>
            <a:r>
              <a:rPr lang="fr-FR" baseline="0" smtClean="0"/>
              <a:t>des données</a:t>
            </a:r>
          </a:p>
          <a:p>
            <a:endParaRPr lang="fr-FR" dirty="0"/>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84</a:t>
            </a:fld>
            <a:endParaRPr lang="fr-FR"/>
          </a:p>
        </p:txBody>
      </p:sp>
    </p:spTree>
    <p:extLst>
      <p:ext uri="{BB962C8B-B14F-4D97-AF65-F5344CB8AC3E}">
        <p14:creationId xmlns:p14="http://schemas.microsoft.com/office/powerpoint/2010/main" val="294740418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Tx/>
              <a:buNone/>
            </a:pPr>
            <a:endParaRPr lang="fr-FR" dirty="0"/>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85</a:t>
            </a:fld>
            <a:endParaRPr lang="fr-FR"/>
          </a:p>
        </p:txBody>
      </p:sp>
    </p:spTree>
    <p:extLst>
      <p:ext uri="{BB962C8B-B14F-4D97-AF65-F5344CB8AC3E}">
        <p14:creationId xmlns:p14="http://schemas.microsoft.com/office/powerpoint/2010/main" val="306309198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Réf. : http://fr.slideshare.net/GregDowney/blogging-open-access-and-new-forms-of-publishing-in-academic-careers</a:t>
            </a:r>
          </a:p>
          <a:p>
            <a:endParaRPr lang="fr-FR" dirty="0" smtClean="0"/>
          </a:p>
          <a:p>
            <a:r>
              <a:rPr lang="fr-FR" dirty="0" smtClean="0"/>
              <a:t>Visibilité du chercheur : OK</a:t>
            </a:r>
          </a:p>
          <a:p>
            <a:endParaRPr lang="fr-FR" dirty="0" smtClean="0"/>
          </a:p>
          <a:p>
            <a:r>
              <a:rPr lang="fr-FR" b="1" dirty="0" smtClean="0"/>
              <a:t>Vis-à-vis des moteurs</a:t>
            </a:r>
            <a:r>
              <a:rPr lang="fr-FR" b="1" baseline="0" dirty="0" smtClean="0"/>
              <a:t> de recherche </a:t>
            </a:r>
            <a:r>
              <a:rPr lang="fr-FR" baseline="0" dirty="0" smtClean="0"/>
              <a:t>:</a:t>
            </a:r>
          </a:p>
          <a:p>
            <a:pPr marL="171450" indent="-171450">
              <a:buFontTx/>
              <a:buChar char="-"/>
            </a:pPr>
            <a:r>
              <a:rPr lang="fr-FR" baseline="0" dirty="0" smtClean="0"/>
              <a:t>p</a:t>
            </a:r>
            <a:r>
              <a:rPr lang="fr-FR" dirty="0" smtClean="0"/>
              <a:t>ossibilité de soumettre des liens à indexer (ex. sur</a:t>
            </a:r>
            <a:r>
              <a:rPr lang="fr-FR" baseline="0" dirty="0" smtClean="0"/>
              <a:t> Google : https://www.google.com/webmasters/tools/submit-url et Google </a:t>
            </a:r>
            <a:r>
              <a:rPr lang="fr-FR" baseline="0" dirty="0" err="1" smtClean="0"/>
              <a:t>scholar</a:t>
            </a:r>
            <a:r>
              <a:rPr lang="fr-FR" baseline="0" dirty="0" smtClean="0"/>
              <a:t> : https://partnerdash.google.com/partnerdash/d/scholarinclusions?rd=1#p:id=new, avec un compte Google dans les deux cas ; Bing : http://www.bing.com/toolbox/submit-site-url)</a:t>
            </a:r>
            <a:endParaRPr lang="fr-FR" dirty="0" smtClean="0"/>
          </a:p>
          <a:p>
            <a:pPr marL="171450" indent="-171450">
              <a:buFontTx/>
              <a:buChar char="-"/>
            </a:pPr>
            <a:r>
              <a:rPr lang="fr-FR" dirty="0" smtClean="0"/>
              <a:t>prise </a:t>
            </a:r>
            <a:r>
              <a:rPr lang="fr-FR" dirty="0" smtClean="0"/>
              <a:t>en compte des descriptions</a:t>
            </a:r>
            <a:r>
              <a:rPr lang="fr-FR" baseline="0" dirty="0" smtClean="0"/>
              <a:t> et des mots-clés</a:t>
            </a:r>
          </a:p>
          <a:p>
            <a:pPr marL="171450" indent="-171450">
              <a:buFontTx/>
              <a:buChar char="-"/>
            </a:pPr>
            <a:r>
              <a:rPr lang="fr-FR" baseline="0" dirty="0" smtClean="0"/>
              <a:t>prise en compte des liens pointant vers la page/le site (</a:t>
            </a:r>
            <a:r>
              <a:rPr lang="fr-FR" i="1" baseline="0" dirty="0" err="1" smtClean="0"/>
              <a:t>backlinks</a:t>
            </a:r>
            <a:r>
              <a:rPr lang="fr-FR" baseline="0" dirty="0" smtClean="0"/>
              <a:t>)</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86</a:t>
            </a:fld>
            <a:endParaRPr lang="fr-FR"/>
          </a:p>
        </p:txBody>
      </p:sp>
    </p:spTree>
    <p:extLst>
      <p:ext uri="{BB962C8B-B14F-4D97-AF65-F5344CB8AC3E}">
        <p14:creationId xmlns:p14="http://schemas.microsoft.com/office/powerpoint/2010/main" val="71375222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Réf. : http://www.gla.ac.uk/schools/socialpolitical/staff/donnayates/#/researchinterests,additionalinformation,publications</a:t>
            </a:r>
          </a:p>
          <a:p>
            <a:endParaRPr lang="fr-FR" dirty="0" smtClean="0"/>
          </a:p>
          <a:p>
            <a:r>
              <a:rPr lang="fr-FR" dirty="0" smtClean="0"/>
              <a:t>Buts</a:t>
            </a:r>
            <a:r>
              <a:rPr lang="fr-FR" baseline="0" dirty="0" smtClean="0"/>
              <a:t> :</a:t>
            </a:r>
          </a:p>
          <a:p>
            <a:r>
              <a:rPr lang="fr-FR" baseline="0" dirty="0" smtClean="0"/>
              <a:t>1° être visible, notamment quand on travaille sur des questions transdisciplinaires</a:t>
            </a:r>
          </a:p>
          <a:p>
            <a:r>
              <a:rPr lang="fr-FR" baseline="0" dirty="0" smtClean="0"/>
              <a:t>2° devenir incontournable</a:t>
            </a:r>
          </a:p>
          <a:p>
            <a:r>
              <a:rPr lang="fr-FR" baseline="0" dirty="0" smtClean="0"/>
              <a:t>Cf. le témoignage de l’archéologue Donna Yates </a:t>
            </a:r>
          </a:p>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smtClean="0"/>
              <a:t>« </a:t>
            </a:r>
            <a:r>
              <a:rPr lang="en-US" i="1" dirty="0" smtClean="0"/>
              <a:t>She told those at Skills in Action, which was held late last year, that her online presence had made her </a:t>
            </a:r>
            <a:r>
              <a:rPr lang="fr-FR" i="1" baseline="0" dirty="0" smtClean="0"/>
              <a:t>« </a:t>
            </a:r>
            <a:r>
              <a:rPr lang="en-US" i="1" dirty="0" smtClean="0"/>
              <a:t>“</a:t>
            </a:r>
            <a:r>
              <a:rPr lang="en-US" b="1" i="1" dirty="0" smtClean="0"/>
              <a:t>unavoidable</a:t>
            </a:r>
            <a:r>
              <a:rPr lang="en-US" i="1" dirty="0" smtClean="0"/>
              <a:t>” among her peers.</a:t>
            </a:r>
            <a:r>
              <a:rPr lang="en-US" dirty="0" smtClean="0"/>
              <a:t> </a:t>
            </a:r>
            <a:r>
              <a:rPr lang="en-US" i="1" dirty="0" smtClean="0"/>
              <a:t>« Twitter and the blogs make my reputation precede me; they have totally replaced traditional networking.</a:t>
            </a:r>
            <a:r>
              <a:rPr lang="fr-FR"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As a result, she gets most speaking and writing invitations because of her online activity, she said. </a:t>
            </a:r>
            <a:r>
              <a:rPr lang="fr-FR" baseline="0" dirty="0" smtClean="0"/>
              <a:t>« </a:t>
            </a:r>
            <a:r>
              <a:rPr lang="en-US" i="1" dirty="0" smtClean="0"/>
              <a:t>Several recent invited lectures and seminars I have given in the UK have been invites from academics who found me via Twitter or my blogs.”</a:t>
            </a:r>
          </a:p>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According to </a:t>
            </a:r>
            <a:r>
              <a:rPr lang="en-US" i="1" dirty="0" err="1" smtClean="0"/>
              <a:t>Dr</a:t>
            </a:r>
            <a:r>
              <a:rPr lang="en-US" i="1" dirty="0" smtClean="0"/>
              <a:t> Yates: </a:t>
            </a:r>
            <a:r>
              <a:rPr lang="fr-FR" baseline="0" dirty="0" smtClean="0"/>
              <a:t>« </a:t>
            </a:r>
            <a:r>
              <a:rPr lang="en-US" i="1" dirty="0" smtClean="0"/>
              <a:t>We are at a point where academics must be ‘engaged’ and, for right or wrong, we have to justify ourselves publicly. I see my blogs and Twitter [activity] as being that public justification: the proof that my research has real-world implications.</a:t>
            </a:r>
            <a:r>
              <a:rPr lang="fr-FR" baseline="0" dirty="0" smtClean="0"/>
              <a:t>  »</a:t>
            </a:r>
            <a:r>
              <a:rPr lang="en-US" i="1" dirty="0" smtClean="0"/>
              <a:t> </a:t>
            </a:r>
            <a:r>
              <a:rPr lang="en-US" i="0" dirty="0" smtClean="0"/>
              <a:t>(Holly Else. </a:t>
            </a:r>
            <a:r>
              <a:rPr lang="fr-FR" baseline="0" dirty="0" smtClean="0"/>
              <a:t>« </a:t>
            </a:r>
            <a:r>
              <a:rPr lang="en-US" i="0" dirty="0" smtClean="0"/>
              <a:t>Keep adding </a:t>
            </a:r>
            <a:r>
              <a:rPr lang="en-US" i="0" dirty="0" err="1" smtClean="0"/>
              <a:t>colour</a:t>
            </a:r>
            <a:r>
              <a:rPr lang="en-US" i="0" dirty="0" smtClean="0"/>
              <a:t> to academic online self-portraits</a:t>
            </a:r>
            <a:r>
              <a:rPr lang="fr-FR" baseline="0" dirty="0" smtClean="0"/>
              <a:t> »</a:t>
            </a:r>
            <a:r>
              <a:rPr lang="en-US" i="0" dirty="0" smtClean="0"/>
              <a:t>. </a:t>
            </a:r>
            <a:r>
              <a:rPr lang="en-US" i="1" dirty="0" smtClean="0"/>
              <a:t>Times</a:t>
            </a:r>
            <a:r>
              <a:rPr lang="en-US" i="1" baseline="0" dirty="0" smtClean="0"/>
              <a:t> Higher Education</a:t>
            </a:r>
            <a:r>
              <a:rPr lang="en-US" i="0" baseline="0" dirty="0" smtClean="0"/>
              <a:t>. 08/01/2015. </a:t>
            </a:r>
            <a:r>
              <a:rPr lang="fr-FR" dirty="0" smtClean="0"/>
              <a:t>[en ligne]. Disponible sur : </a:t>
            </a:r>
            <a:r>
              <a:rPr lang="en-US" i="0" baseline="0" dirty="0" smtClean="0"/>
              <a:t>https://www.timeshighereducation.co.uk/news/keep-adding-colour-to-academic-online-self-portraits/2017745.article?page=0%2C1) </a:t>
            </a:r>
            <a:endParaRPr lang="en-US" i="1" dirty="0" smtClean="0"/>
          </a:p>
          <a:p>
            <a:endParaRPr lang="fr-FR" dirty="0"/>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87</a:t>
            </a:fld>
            <a:endParaRPr lang="fr-FR"/>
          </a:p>
        </p:txBody>
      </p:sp>
    </p:spTree>
    <p:extLst>
      <p:ext uri="{BB962C8B-B14F-4D97-AF65-F5344CB8AC3E}">
        <p14:creationId xmlns:p14="http://schemas.microsoft.com/office/powerpoint/2010/main" val="136253665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Réf. : Marine </a:t>
            </a:r>
            <a:r>
              <a:rPr lang="fr-FR" dirty="0" err="1" smtClean="0"/>
              <a:t>Soichot</a:t>
            </a:r>
            <a:r>
              <a:rPr lang="fr-FR" dirty="0" smtClean="0"/>
              <a:t>. « Changement d’hémisphère ». </a:t>
            </a:r>
            <a:r>
              <a:rPr lang="fr-FR" i="1" dirty="0" smtClean="0"/>
              <a:t>Marinesoichot.com</a:t>
            </a:r>
            <a:r>
              <a:rPr lang="fr-FR" dirty="0" smtClean="0"/>
              <a:t>. 04/12/2011. [en ligne]. Disponible sur : http://www.marinesoichot.com/changement-dhemisphere/. </a:t>
            </a:r>
          </a:p>
          <a:p>
            <a:endParaRPr lang="fr-FR" dirty="0" smtClean="0"/>
          </a:p>
          <a:p>
            <a:r>
              <a:rPr lang="fr-FR" dirty="0" smtClean="0"/>
              <a:t>Être en ligne est</a:t>
            </a:r>
            <a:r>
              <a:rPr lang="fr-FR" baseline="0" dirty="0" smtClean="0"/>
              <a:t> un élément important, mais pas suffisant : </a:t>
            </a:r>
            <a:r>
              <a:rPr lang="fr-FR" b="1" baseline="0" dirty="0" smtClean="0"/>
              <a:t>vertus du networking physique ou hors internet</a:t>
            </a:r>
            <a:r>
              <a:rPr lang="fr-FR" baseline="0" dirty="0" smtClean="0"/>
              <a:t> (listes de diffusion, participation à des colloques, etc.), cf. Laura Stark </a:t>
            </a:r>
            <a:r>
              <a:rPr lang="fr-FR" baseline="0" dirty="0" err="1" smtClean="0"/>
              <a:t>Malisheski</a:t>
            </a:r>
            <a:r>
              <a:rPr lang="fr-FR" i="1" baseline="0" dirty="0" smtClean="0"/>
              <a:t>. Networking in </a:t>
            </a:r>
            <a:r>
              <a:rPr lang="fr-FR" i="1" baseline="0" dirty="0" err="1" smtClean="0"/>
              <a:t>academia</a:t>
            </a:r>
            <a:r>
              <a:rPr lang="fr-FR" baseline="0" dirty="0" smtClean="0"/>
              <a:t>. Présentation : 03/2012. 13 p. [en ligne]. Disponible sur : http://www.postdoc.harvard.edu/wp-content/uploads/2012/04/Networking-in-Academia.pdf</a:t>
            </a:r>
          </a:p>
          <a:p>
            <a:r>
              <a:rPr lang="fr-FR" baseline="0" dirty="0" smtClean="0"/>
              <a:t>En outre, présence en ligne est fonction du projet professionnel : dans le cas de Marine </a:t>
            </a:r>
            <a:r>
              <a:rPr lang="fr-FR" baseline="0" dirty="0" err="1" smtClean="0"/>
              <a:t>Soichot</a:t>
            </a:r>
            <a:r>
              <a:rPr lang="fr-FR" baseline="0" dirty="0" smtClean="0"/>
              <a:t>, se faire connaître dans le domaine de la vulgarisation scientifique</a:t>
            </a:r>
          </a:p>
          <a:p>
            <a:endParaRPr lang="fr-FR" dirty="0"/>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88</a:t>
            </a:fld>
            <a:endParaRPr lang="fr-FR"/>
          </a:p>
        </p:txBody>
      </p:sp>
    </p:spTree>
    <p:extLst>
      <p:ext uri="{BB962C8B-B14F-4D97-AF65-F5344CB8AC3E}">
        <p14:creationId xmlns:p14="http://schemas.microsoft.com/office/powerpoint/2010/main" val="390822858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Tx/>
              <a:buNone/>
            </a:pPr>
            <a:endParaRPr lang="fr-FR" dirty="0"/>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89</a:t>
            </a:fld>
            <a:endParaRPr lang="fr-FR"/>
          </a:p>
        </p:txBody>
      </p:sp>
    </p:spTree>
    <p:extLst>
      <p:ext uri="{BB962C8B-B14F-4D97-AF65-F5344CB8AC3E}">
        <p14:creationId xmlns:p14="http://schemas.microsoft.com/office/powerpoint/2010/main" val="403762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smtClean="0"/>
              <a:t>Réf. : </a:t>
            </a:r>
            <a:r>
              <a:rPr lang="en-US" b="0" dirty="0" smtClean="0"/>
              <a:t>Scott Adams. </a:t>
            </a:r>
            <a:r>
              <a:rPr lang="en-US" b="0" i="1" dirty="0" smtClean="0"/>
              <a:t>Dilbert</a:t>
            </a:r>
            <a:r>
              <a:rPr lang="en-US" b="0" dirty="0" smtClean="0"/>
              <a:t>. </a:t>
            </a:r>
            <a:r>
              <a:rPr lang="en-US" b="0" i="1" dirty="0" smtClean="0"/>
              <a:t>Dilbert.com</a:t>
            </a:r>
            <a:r>
              <a:rPr lang="en-US" b="0" dirty="0" smtClean="0"/>
              <a:t>. 21/03/2013. [</a:t>
            </a:r>
            <a:r>
              <a:rPr lang="en-US" b="0" dirty="0" err="1" smtClean="0"/>
              <a:t>en</a:t>
            </a:r>
            <a:r>
              <a:rPr lang="en-US" b="0" baseline="0" dirty="0" smtClean="0"/>
              <a:t> </a:t>
            </a:r>
            <a:r>
              <a:rPr lang="en-US" b="0" baseline="0" dirty="0" err="1" smtClean="0"/>
              <a:t>ligne</a:t>
            </a:r>
            <a:r>
              <a:rPr lang="en-US" b="0" baseline="0" dirty="0" smtClean="0"/>
              <a:t>]. </a:t>
            </a:r>
            <a:r>
              <a:rPr lang="en-US" b="0" baseline="0" dirty="0" err="1" smtClean="0"/>
              <a:t>Disponible</a:t>
            </a:r>
            <a:r>
              <a:rPr lang="en-US" b="0" baseline="0" dirty="0" smtClean="0"/>
              <a:t> sur : http://dilbert.com/strip/2013-03-21. </a:t>
            </a:r>
            <a:r>
              <a:rPr lang="en-US" b="0" dirty="0" smtClean="0"/>
              <a:t>© Scott Adams. </a:t>
            </a:r>
          </a:p>
          <a:p>
            <a:endParaRPr lang="fr-FR" b="1" dirty="0" smtClean="0"/>
          </a:p>
          <a:p>
            <a:r>
              <a:rPr lang="fr-FR" b="1" dirty="0" smtClean="0"/>
              <a:t>Identité numérique professionnelle </a:t>
            </a:r>
            <a:r>
              <a:rPr lang="fr-FR" dirty="0" smtClean="0"/>
              <a:t>: </a:t>
            </a:r>
          </a:p>
          <a:p>
            <a:pPr marL="92075" lvl="1" indent="0">
              <a:buFontTx/>
              <a:buNone/>
            </a:pPr>
            <a:r>
              <a:rPr lang="fr-FR" baseline="0" dirty="0" smtClean="0"/>
              <a:t>- à une époque où tout le monde utilise Google, et où la science devient de plus en plus concurrentielle, il ne suffit plus de (bien) travailler mais de le montrer</a:t>
            </a:r>
          </a:p>
          <a:p>
            <a:pPr marL="92075" lvl="1" indent="0">
              <a:buFontTx/>
              <a:buNone/>
            </a:pPr>
            <a:r>
              <a:rPr lang="fr-FR" baseline="0" dirty="0" smtClean="0">
                <a:sym typeface="Wingdings" panose="05000000000000000000" pitchFamily="2" charset="2"/>
              </a:rPr>
              <a:t> </a:t>
            </a:r>
            <a:r>
              <a:rPr lang="fr-FR" baseline="0" dirty="0" smtClean="0"/>
              <a:t>question centrale de la </a:t>
            </a:r>
            <a:r>
              <a:rPr lang="fr-FR" b="1" baseline="0" dirty="0" smtClean="0"/>
              <a:t>visibilité du chercheur :</a:t>
            </a:r>
          </a:p>
          <a:p>
            <a:pPr marL="530225" lvl="2" indent="-171450">
              <a:buFontTx/>
              <a:buChar char="-"/>
            </a:pPr>
            <a:r>
              <a:rPr lang="fr-FR" b="0" baseline="0" dirty="0" smtClean="0"/>
              <a:t>qu’il le veuille ou non, il y a déjà des </a:t>
            </a:r>
            <a:r>
              <a:rPr lang="fr-FR" b="1" baseline="0" dirty="0" smtClean="0"/>
              <a:t>traces professionnelles </a:t>
            </a:r>
            <a:r>
              <a:rPr lang="fr-FR" b="0" baseline="0" dirty="0" smtClean="0"/>
              <a:t>qui existent sur internet : page de laboratoire, liste de participants à un colloque, site theses.fr ou bases de données bibliographiques…</a:t>
            </a:r>
          </a:p>
          <a:p>
            <a:pPr marL="530225" lvl="2" indent="-171450">
              <a:buFontTx/>
              <a:buChar char="-"/>
            </a:pPr>
            <a:r>
              <a:rPr lang="fr-FR" b="0" baseline="0" dirty="0" smtClean="0"/>
              <a:t>le chercheur doit </a:t>
            </a:r>
            <a:r>
              <a:rPr lang="fr-FR" b="1" baseline="0" dirty="0" smtClean="0"/>
              <a:t>pouvoir être trouvé</a:t>
            </a:r>
            <a:r>
              <a:rPr lang="fr-FR" b="0" baseline="0" dirty="0" smtClean="0"/>
              <a:t>, et présenter des informations à jour (coordonnées, CV, travaux de recherche en cours…), notamment pour de futurs collègues (recrutement pour un poste académique ou dans le privé, projet de collaborations) </a:t>
            </a:r>
          </a:p>
          <a:p>
            <a:pPr marL="530225" lvl="2" indent="-171450">
              <a:buFontTx/>
              <a:buChar char="-"/>
            </a:pPr>
            <a:r>
              <a:rPr lang="fr-FR" b="0" baseline="0" dirty="0" smtClean="0"/>
              <a:t>il peut vouloir également lutter contre des cas d’</a:t>
            </a:r>
            <a:r>
              <a:rPr lang="fr-FR" b="1" baseline="0" dirty="0" smtClean="0"/>
              <a:t>homonymies</a:t>
            </a:r>
            <a:r>
              <a:rPr lang="fr-FR" b="0" baseline="0" dirty="0" smtClean="0"/>
              <a:t> ou </a:t>
            </a:r>
            <a:r>
              <a:rPr lang="fr-FR" b="1" baseline="0" dirty="0" smtClean="0"/>
              <a:t>voir descendre certains résultats</a:t>
            </a:r>
            <a:r>
              <a:rPr lang="fr-FR" b="0" baseline="0" dirty="0" smtClean="0"/>
              <a:t> dans la liste des résultats des moteurs de recherche (cf. « </a:t>
            </a:r>
            <a:r>
              <a:rPr lang="fr-FR" b="0" i="1" baseline="0" dirty="0" smtClean="0"/>
              <a:t>The best place to </a:t>
            </a:r>
            <a:r>
              <a:rPr lang="fr-FR" b="0" i="1" baseline="0" dirty="0" err="1" smtClean="0"/>
              <a:t>hide</a:t>
            </a:r>
            <a:r>
              <a:rPr lang="fr-FR" b="0" i="1" baseline="0" dirty="0" smtClean="0"/>
              <a:t> a </a:t>
            </a:r>
            <a:r>
              <a:rPr lang="fr-FR" b="0" i="1" baseline="0" dirty="0" err="1" smtClean="0"/>
              <a:t>dead</a:t>
            </a:r>
            <a:r>
              <a:rPr lang="fr-FR" b="0" i="1" baseline="0" dirty="0" smtClean="0"/>
              <a:t> body </a:t>
            </a:r>
            <a:r>
              <a:rPr lang="fr-FR" b="0" i="1" baseline="0" dirty="0" err="1" smtClean="0"/>
              <a:t>is</a:t>
            </a:r>
            <a:r>
              <a:rPr lang="fr-FR" b="0" i="1" baseline="0" dirty="0" smtClean="0"/>
              <a:t> page 2 of Google </a:t>
            </a:r>
            <a:r>
              <a:rPr lang="fr-FR" b="0" i="1" baseline="0" dirty="0" err="1" smtClean="0"/>
              <a:t>search</a:t>
            </a:r>
            <a:r>
              <a:rPr lang="fr-FR" b="0" i="1" baseline="0" dirty="0" smtClean="0"/>
              <a:t> </a:t>
            </a:r>
            <a:r>
              <a:rPr lang="fr-FR" b="0" i="1" baseline="0" dirty="0" err="1" smtClean="0"/>
              <a:t>results</a:t>
            </a:r>
            <a:r>
              <a:rPr lang="fr-FR" b="0" baseline="0" dirty="0" smtClean="0"/>
              <a:t> »)</a:t>
            </a:r>
          </a:p>
          <a:p>
            <a:pPr marL="530225" lvl="2" indent="-171450">
              <a:buFontTx/>
              <a:buChar char="-"/>
            </a:pPr>
            <a:endParaRPr lang="fr-FR" b="0" baseline="0" dirty="0" smtClean="0"/>
          </a:p>
          <a:p>
            <a:pPr marL="530225" lvl="2" indent="-171450">
              <a:buFontTx/>
              <a:buChar char="-"/>
            </a:pPr>
            <a:endParaRPr lang="fr-FR" b="0" baseline="0" dirty="0" smtClean="0"/>
          </a:p>
          <a:p>
            <a:pPr marL="263525" lvl="1" indent="-171450">
              <a:buFontTx/>
              <a:buChar char="-"/>
            </a:pPr>
            <a:endParaRPr lang="fr-FR" dirty="0"/>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9</a:t>
            </a:fld>
            <a:endParaRPr lang="fr-FR"/>
          </a:p>
        </p:txBody>
      </p:sp>
    </p:spTree>
    <p:extLst>
      <p:ext uri="{BB962C8B-B14F-4D97-AF65-F5344CB8AC3E}">
        <p14:creationId xmlns:p14="http://schemas.microsoft.com/office/powerpoint/2010/main" val="315652102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Visibilité des publications du chercheur : OK</a:t>
            </a:r>
          </a:p>
          <a:p>
            <a:pPr marL="171450" indent="-171450">
              <a:buFontTx/>
              <a:buChar char="-"/>
            </a:pPr>
            <a:r>
              <a:rPr lang="fr-FR" dirty="0" smtClean="0"/>
              <a:t>multiplication des études</a:t>
            </a:r>
            <a:r>
              <a:rPr lang="fr-FR" baseline="0" dirty="0" smtClean="0"/>
              <a:t> qui montrent que la mention d’une nouvelle publication et/ou la publication de l’article en ligne (réseaux sociaux, Twitter, archives institutionnelles ou thématiques) favorisent sa consultation et sa future citation</a:t>
            </a:r>
          </a:p>
          <a:p>
            <a:pPr marL="171450" indent="-171450">
              <a:buFontTx/>
              <a:buChar char="-"/>
            </a:pPr>
            <a:r>
              <a:rPr lang="fr-FR" baseline="0" dirty="0" smtClean="0"/>
              <a:t>! Cependant à ne pas surévaluer le poids de Twitter (on a parlé de « </a:t>
            </a:r>
            <a:r>
              <a:rPr lang="fr-FR" baseline="0" dirty="0" err="1" smtClean="0"/>
              <a:t>Twimpact</a:t>
            </a:r>
            <a:r>
              <a:rPr lang="fr-FR" baseline="0" dirty="0" smtClean="0"/>
              <a:t> factor ») ou des réseaux sociaux (cf. image Academia dont les chiffres importants ont ensuite été revus à la baisse, http://scholarlykitchen.sspnet.org/2015/05/18/citation-boost-or-bad-data-academia-edu-research-under-scrutiny/) : c’est le cas aussi pour d’autres éléments de l’</a:t>
            </a:r>
            <a:r>
              <a:rPr lang="fr-FR" i="1" baseline="0" dirty="0" smtClean="0"/>
              <a:t>open science</a:t>
            </a:r>
            <a:r>
              <a:rPr lang="fr-FR" baseline="0" dirty="0" smtClean="0"/>
              <a:t>, comme les archives ouvertes ou les pages personnelles de chercheurs</a:t>
            </a:r>
            <a:endParaRPr lang="fr-FR" dirty="0"/>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90</a:t>
            </a:fld>
            <a:endParaRPr lang="fr-FR"/>
          </a:p>
        </p:txBody>
      </p:sp>
    </p:spTree>
    <p:extLst>
      <p:ext uri="{BB962C8B-B14F-4D97-AF65-F5344CB8AC3E}">
        <p14:creationId xmlns:p14="http://schemas.microsoft.com/office/powerpoint/2010/main" val="58973097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Réf. : http://ieeexplore.ieee.org/xpl/login.jsp?tp=&amp;arnumber=6093649&amp;url=http%3A%2F%2Fieeexplore.ieee.org%2Fxpls%2Fabs_all.jsp%3Farnumber%3D6093649 et https://scholar.google.fr/scholar?cluster=11671697503817057376&amp;hl=fr&amp;as_sdt=0,5</a:t>
            </a:r>
          </a:p>
          <a:p>
            <a:endParaRPr lang="fr-FR" dirty="0" smtClean="0"/>
          </a:p>
          <a:p>
            <a:r>
              <a:rPr lang="fr-FR" dirty="0" smtClean="0"/>
              <a:t>Intéressant notamment pour assurer</a:t>
            </a:r>
            <a:r>
              <a:rPr lang="fr-FR" baseline="0" dirty="0" smtClean="0"/>
              <a:t> une publicité rapidement (par exemple, dès la remise du manuscrit : </a:t>
            </a:r>
            <a:r>
              <a:rPr lang="fr-FR" i="1" baseline="0" dirty="0" err="1" smtClean="0"/>
              <a:t>preprint</a:t>
            </a:r>
            <a:r>
              <a:rPr lang="fr-FR" baseline="0" dirty="0" smtClean="0"/>
              <a:t>/</a:t>
            </a:r>
            <a:r>
              <a:rPr lang="fr-FR" i="1" baseline="0" dirty="0" err="1" smtClean="0"/>
              <a:t>postprint</a:t>
            </a:r>
            <a:r>
              <a:rPr lang="fr-FR" baseline="0" dirty="0" smtClean="0"/>
              <a:t>)</a:t>
            </a:r>
            <a:endParaRPr lang="fr-FR" dirty="0"/>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91</a:t>
            </a:fld>
            <a:endParaRPr lang="fr-FR"/>
          </a:p>
        </p:txBody>
      </p:sp>
    </p:spTree>
    <p:extLst>
      <p:ext uri="{BB962C8B-B14F-4D97-AF65-F5344CB8AC3E}">
        <p14:creationId xmlns:p14="http://schemas.microsoft.com/office/powerpoint/2010/main" val="394264766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Intérêt de</a:t>
            </a:r>
            <a:r>
              <a:rPr lang="fr-FR" baseline="0" dirty="0" smtClean="0"/>
              <a:t> </a:t>
            </a:r>
            <a:r>
              <a:rPr lang="fr-FR" b="1" baseline="0" dirty="0" smtClean="0"/>
              <a:t>combiner plusieurs services</a:t>
            </a:r>
            <a:r>
              <a:rPr lang="fr-FR" baseline="0" dirty="0" smtClean="0"/>
              <a:t>, par exemple archives ouvertes pour déposer un article et Twitter pour en faire la publicité</a:t>
            </a:r>
          </a:p>
          <a:p>
            <a:r>
              <a:rPr lang="fr-FR" baseline="0" dirty="0" smtClean="0"/>
              <a:t>Cf. témoignage de </a:t>
            </a:r>
            <a:r>
              <a:rPr lang="en-US" baseline="0" dirty="0" smtClean="0"/>
              <a:t>Melissa </a:t>
            </a:r>
            <a:r>
              <a:rPr lang="en-US" baseline="0" dirty="0" err="1" smtClean="0"/>
              <a:t>Terras</a:t>
            </a:r>
            <a:r>
              <a:rPr lang="en-US" baseline="0" dirty="0" smtClean="0"/>
              <a:t>. « The impact of social media on the dissemination of research : results of an experiment ». </a:t>
            </a:r>
            <a:r>
              <a:rPr lang="en-US" i="1" baseline="0" dirty="0" smtClean="0"/>
              <a:t>Journal of digital humanities</a:t>
            </a:r>
            <a:r>
              <a:rPr lang="en-US" baseline="0" dirty="0" smtClean="0"/>
              <a:t>. Summer 2012, vol. 1, n°3. [</a:t>
            </a:r>
            <a:r>
              <a:rPr lang="en-US" baseline="0" dirty="0" err="1" smtClean="0"/>
              <a:t>en</a:t>
            </a:r>
            <a:r>
              <a:rPr lang="en-US" baseline="0" dirty="0" smtClean="0"/>
              <a:t> </a:t>
            </a:r>
            <a:r>
              <a:rPr lang="en-US" baseline="0" dirty="0" err="1" smtClean="0"/>
              <a:t>ligne</a:t>
            </a:r>
            <a:r>
              <a:rPr lang="en-US" baseline="0" dirty="0" smtClean="0"/>
              <a:t>]. </a:t>
            </a:r>
            <a:r>
              <a:rPr lang="en-US" baseline="0" dirty="0" err="1" smtClean="0"/>
              <a:t>Disponible</a:t>
            </a:r>
            <a:r>
              <a:rPr lang="en-US" baseline="0" dirty="0" smtClean="0"/>
              <a:t> sur : http://journalofdigitalhumanities.org/1-3/the-impact-of-social-media-on-the-dissemination-of-research-by-melissa-terras/. </a:t>
            </a:r>
          </a:p>
          <a:p>
            <a:endParaRPr lang="fr-FR" dirty="0"/>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92</a:t>
            </a:fld>
            <a:endParaRPr lang="fr-FR"/>
          </a:p>
        </p:txBody>
      </p:sp>
    </p:spTree>
    <p:extLst>
      <p:ext uri="{BB962C8B-B14F-4D97-AF65-F5344CB8AC3E}">
        <p14:creationId xmlns:p14="http://schemas.microsoft.com/office/powerpoint/2010/main" val="238235961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Tx/>
              <a:buNone/>
            </a:pPr>
            <a:endParaRPr lang="fr-FR" dirty="0"/>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93</a:t>
            </a:fld>
            <a:endParaRPr lang="fr-FR"/>
          </a:p>
        </p:txBody>
      </p:sp>
    </p:spTree>
    <p:extLst>
      <p:ext uri="{BB962C8B-B14F-4D97-AF65-F5344CB8AC3E}">
        <p14:creationId xmlns:p14="http://schemas.microsoft.com/office/powerpoint/2010/main" val="374272724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900" dirty="0" smtClean="0"/>
              <a:t>Réf. : Jason </a:t>
            </a:r>
            <a:r>
              <a:rPr lang="fr-FR" sz="900" dirty="0" err="1" smtClean="0"/>
              <a:t>Priem</a:t>
            </a:r>
            <a:r>
              <a:rPr lang="fr-FR" sz="900" dirty="0" smtClean="0"/>
              <a:t> et al. « </a:t>
            </a:r>
            <a:r>
              <a:rPr lang="fr-FR" sz="900" dirty="0" err="1" smtClean="0"/>
              <a:t>Altmetrics</a:t>
            </a:r>
            <a:r>
              <a:rPr lang="fr-FR" sz="900" dirty="0" smtClean="0"/>
              <a:t>: a </a:t>
            </a:r>
            <a:r>
              <a:rPr lang="fr-FR" sz="900" dirty="0" err="1" smtClean="0"/>
              <a:t>manifesto</a:t>
            </a:r>
            <a:r>
              <a:rPr lang="fr-FR" sz="900" dirty="0" smtClean="0"/>
              <a:t> ». </a:t>
            </a:r>
            <a:r>
              <a:rPr lang="fr-FR" sz="900" i="1" dirty="0" err="1" smtClean="0"/>
              <a:t>Almetrics</a:t>
            </a:r>
            <a:r>
              <a:rPr lang="fr-FR" sz="900" dirty="0" smtClean="0"/>
              <a:t>. 26/10/2010-28/09/2011. [en ligne]. Disponible sur :  http://altmetrics.org/manifesto/. </a:t>
            </a:r>
          </a:p>
          <a:p>
            <a:endParaRPr lang="fr-FR" b="1" dirty="0" smtClean="0"/>
          </a:p>
          <a:p>
            <a:r>
              <a:rPr lang="fr-FR" b="1" dirty="0" smtClean="0"/>
              <a:t>Métries d’impact « classiques » </a:t>
            </a:r>
            <a:r>
              <a:rPr lang="fr-FR" dirty="0" smtClean="0"/>
              <a:t>: </a:t>
            </a:r>
          </a:p>
          <a:p>
            <a:pPr marL="180975"/>
            <a:r>
              <a:rPr lang="fr-FR" dirty="0" smtClean="0"/>
              <a:t>- quantité de publications, </a:t>
            </a:r>
            <a:r>
              <a:rPr lang="fr-FR" baseline="0" dirty="0" smtClean="0"/>
              <a:t>nombre de citations (cf. Web of Science, </a:t>
            </a:r>
            <a:r>
              <a:rPr lang="fr-FR" baseline="0" dirty="0" err="1" smtClean="0"/>
              <a:t>Scopus</a:t>
            </a:r>
            <a:r>
              <a:rPr lang="fr-FR" baseline="0" dirty="0" smtClean="0"/>
              <a:t>, Google </a:t>
            </a:r>
            <a:r>
              <a:rPr lang="fr-FR" baseline="0" dirty="0" err="1" smtClean="0"/>
              <a:t>Scholar</a:t>
            </a:r>
            <a:r>
              <a:rPr lang="fr-FR" baseline="0" dirty="0" smtClean="0"/>
              <a:t>)</a:t>
            </a:r>
          </a:p>
          <a:p>
            <a:pPr marL="180975"/>
            <a:r>
              <a:rPr lang="fr-FR" baseline="0" dirty="0" smtClean="0"/>
              <a:t>- limites : plus liées à la revue qu’à l’article lui-même ; attachées au format « article » ; prend du temps </a:t>
            </a:r>
          </a:p>
          <a:p>
            <a:endParaRPr lang="fr-FR" baseline="0" dirty="0" smtClean="0"/>
          </a:p>
          <a:p>
            <a:r>
              <a:rPr lang="fr-FR" dirty="0" smtClean="0"/>
              <a:t>M</a:t>
            </a:r>
            <a:r>
              <a:rPr lang="fr-FR" baseline="0" dirty="0" smtClean="0"/>
              <a:t>ais, alors que les outils numériques facilitent les données métriques, </a:t>
            </a:r>
            <a:r>
              <a:rPr lang="fr-FR" b="1" baseline="0" dirty="0" smtClean="0"/>
              <a:t>quelle prise en compte des nouveaux modes de publications</a:t>
            </a:r>
            <a:r>
              <a:rPr lang="fr-FR" baseline="0" dirty="0" smtClean="0"/>
              <a:t> ? </a:t>
            </a:r>
          </a:p>
          <a:p>
            <a:pPr marL="180975" indent="-95250"/>
            <a:r>
              <a:rPr lang="fr-FR" b="1" baseline="0" dirty="0" smtClean="0"/>
              <a:t>- souhait d’indicateurs alternatifs </a:t>
            </a:r>
            <a:r>
              <a:rPr lang="fr-FR" baseline="0" dirty="0" smtClean="0"/>
              <a:t>(« </a:t>
            </a:r>
            <a:r>
              <a:rPr lang="fr-FR" i="1" baseline="0" dirty="0" smtClean="0"/>
              <a:t>alternative </a:t>
            </a:r>
            <a:r>
              <a:rPr lang="fr-FR" i="1" baseline="0" dirty="0" err="1" smtClean="0"/>
              <a:t>metrics</a:t>
            </a:r>
            <a:r>
              <a:rPr lang="fr-FR" baseline="0" dirty="0" smtClean="0"/>
              <a:t> », « </a:t>
            </a:r>
            <a:r>
              <a:rPr lang="fr-FR" i="1" baseline="0" dirty="0" err="1" smtClean="0"/>
              <a:t>altmetrics</a:t>
            </a:r>
            <a:r>
              <a:rPr lang="fr-FR" baseline="0" dirty="0" smtClean="0"/>
              <a:t> »), valable pour l’</a:t>
            </a:r>
            <a:r>
              <a:rPr lang="fr-FR" i="1" baseline="0" dirty="0" smtClean="0"/>
              <a:t>open access</a:t>
            </a:r>
            <a:r>
              <a:rPr lang="fr-FR" baseline="0" dirty="0" smtClean="0"/>
              <a:t> comme les médias sociaux, complémentaires des métries classiques</a:t>
            </a:r>
          </a:p>
          <a:p>
            <a:pPr marL="180975" indent="-95250"/>
            <a:r>
              <a:rPr lang="fr-FR" baseline="0" dirty="0" smtClean="0"/>
              <a:t>- pour les </a:t>
            </a:r>
            <a:r>
              <a:rPr lang="fr-FR" b="1" baseline="0" dirty="0" smtClean="0"/>
              <a:t>médias sociaux </a:t>
            </a:r>
            <a:r>
              <a:rPr lang="fr-FR" baseline="0" dirty="0" smtClean="0"/>
              <a:t>: citations/nombre de références sur les réseaux (Facebook, Twitter, </a:t>
            </a:r>
            <a:r>
              <a:rPr lang="fr-FR" baseline="0" dirty="0" err="1" smtClean="0"/>
              <a:t>Mendeley</a:t>
            </a:r>
            <a:r>
              <a:rPr lang="fr-FR" baseline="0" dirty="0" smtClean="0"/>
              <a:t>…) ; mentions sur les blogs et dans les médias (</a:t>
            </a:r>
            <a:r>
              <a:rPr lang="fr-FR" i="1" baseline="0" dirty="0" err="1" smtClean="0"/>
              <a:t>trackbacks</a:t>
            </a:r>
            <a:r>
              <a:rPr lang="fr-FR" baseline="0" dirty="0" smtClean="0"/>
              <a:t>) ; discussions (commentaires, notes, classements) ; téléchargements…</a:t>
            </a:r>
          </a:p>
          <a:p>
            <a:pPr marL="180975" indent="-95250"/>
            <a:r>
              <a:rPr lang="fr-FR" baseline="0" dirty="0" smtClean="0"/>
              <a:t>- sortir du cadre strict de la seule publication pour connaître l’</a:t>
            </a:r>
            <a:r>
              <a:rPr lang="fr-FR" b="1" baseline="0" dirty="0" smtClean="0"/>
              <a:t>impact social d’un chercheur</a:t>
            </a:r>
            <a:r>
              <a:rPr lang="fr-FR" baseline="0" dirty="0" smtClean="0"/>
              <a:t> (question de visibilité également) : auprès</a:t>
            </a:r>
            <a:r>
              <a:rPr lang="fr-FR" dirty="0" smtClean="0"/>
              <a:t> des pairs mais aussi </a:t>
            </a:r>
            <a:r>
              <a:rPr lang="fr-FR" b="1" dirty="0" smtClean="0"/>
              <a:t>auprès du grand public</a:t>
            </a:r>
          </a:p>
          <a:p>
            <a:endParaRPr lang="fr-FR" dirty="0"/>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94</a:t>
            </a:fld>
            <a:endParaRPr lang="fr-FR"/>
          </a:p>
        </p:txBody>
      </p:sp>
    </p:spTree>
    <p:extLst>
      <p:ext uri="{BB962C8B-B14F-4D97-AF65-F5344CB8AC3E}">
        <p14:creationId xmlns:p14="http://schemas.microsoft.com/office/powerpoint/2010/main" val="267041852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300"/>
              </a:spcBef>
              <a:spcAft>
                <a:spcPts val="0"/>
              </a:spcAft>
              <a:buClrTx/>
              <a:buSzTx/>
              <a:buFontTx/>
              <a:buNone/>
              <a:tabLst/>
              <a:defRPr/>
            </a:pPr>
            <a:r>
              <a:rPr lang="fr-FR" i="1" dirty="0" err="1" smtClean="0"/>
              <a:t>Almetrics</a:t>
            </a:r>
            <a:r>
              <a:rPr lang="fr-FR" dirty="0" smtClean="0"/>
              <a:t> au niveau de l’article</a:t>
            </a:r>
          </a:p>
          <a:p>
            <a:pPr marL="0" marR="0" indent="0" algn="l" defTabSz="914400" rtl="0" eaLnBrk="1" fontAlgn="auto" latinLnBrk="0" hangingPunct="1">
              <a:lnSpc>
                <a:spcPct val="100000"/>
              </a:lnSpc>
              <a:spcBef>
                <a:spcPts val="300"/>
              </a:spcBef>
              <a:spcAft>
                <a:spcPts val="0"/>
              </a:spcAft>
              <a:buClrTx/>
              <a:buSzTx/>
              <a:buFontTx/>
              <a:buNone/>
              <a:tabLst/>
              <a:defRPr/>
            </a:pPr>
            <a:r>
              <a:rPr lang="fr-FR" dirty="0" smtClean="0"/>
              <a:t>Réf. : ex. : http://www.plosone.org/article/info:doi/10.1371/journal.pone.0047523</a:t>
            </a:r>
          </a:p>
          <a:p>
            <a:endParaRPr lang="fr-FR" dirty="0"/>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95</a:t>
            </a:fld>
            <a:endParaRPr lang="fr-FR"/>
          </a:p>
        </p:txBody>
      </p:sp>
    </p:spTree>
    <p:extLst>
      <p:ext uri="{BB962C8B-B14F-4D97-AF65-F5344CB8AC3E}">
        <p14:creationId xmlns:p14="http://schemas.microsoft.com/office/powerpoint/2010/main" val="226727665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300"/>
              </a:spcBef>
              <a:spcAft>
                <a:spcPts val="0"/>
              </a:spcAft>
              <a:buClrTx/>
              <a:buSzTx/>
              <a:buFont typeface="Wingdings"/>
              <a:buNone/>
              <a:tabLst/>
              <a:defRPr/>
            </a:pPr>
            <a:r>
              <a:rPr lang="fr-FR" dirty="0" smtClean="0"/>
              <a:t>Profil </a:t>
            </a:r>
            <a:r>
              <a:rPr lang="fr-FR" i="1" dirty="0" err="1" smtClean="0"/>
              <a:t>Almetrics</a:t>
            </a:r>
            <a:r>
              <a:rPr lang="fr-FR" i="1" dirty="0" smtClean="0"/>
              <a:t> </a:t>
            </a:r>
            <a:r>
              <a:rPr lang="fr-FR" i="0" dirty="0" smtClean="0"/>
              <a:t>sur des services tiers</a:t>
            </a:r>
          </a:p>
          <a:p>
            <a:pPr marL="0" marR="0" indent="0" algn="l" defTabSz="914400" rtl="0" eaLnBrk="1" fontAlgn="auto" latinLnBrk="0" hangingPunct="1">
              <a:lnSpc>
                <a:spcPct val="100000"/>
              </a:lnSpc>
              <a:spcBef>
                <a:spcPts val="300"/>
              </a:spcBef>
              <a:spcAft>
                <a:spcPts val="0"/>
              </a:spcAft>
              <a:buClrTx/>
              <a:buSzTx/>
              <a:buFont typeface="Wingdings"/>
              <a:buNone/>
              <a:tabLst/>
              <a:defRPr/>
            </a:pPr>
            <a:endParaRPr lang="fr-FR" b="1" baseline="0" dirty="0" smtClean="0"/>
          </a:p>
          <a:p>
            <a:pPr marL="0" indent="0">
              <a:spcBef>
                <a:spcPts val="300"/>
              </a:spcBef>
              <a:defRPr/>
            </a:pPr>
            <a:r>
              <a:rPr lang="fr-FR" b="1" baseline="0" dirty="0" smtClean="0"/>
              <a:t>Ex. de service : </a:t>
            </a:r>
            <a:r>
              <a:rPr lang="fr-FR" b="1" baseline="0" dirty="0" err="1" smtClean="0"/>
              <a:t>Impactstory</a:t>
            </a:r>
            <a:r>
              <a:rPr lang="fr-FR" b="1" baseline="0" dirty="0" smtClean="0"/>
              <a:t> </a:t>
            </a:r>
            <a:r>
              <a:rPr lang="fr-FR" dirty="0" smtClean="0"/>
              <a:t>(https://impactstory.org/)</a:t>
            </a:r>
            <a:r>
              <a:rPr lang="fr-FR" baseline="0" dirty="0" smtClean="0"/>
              <a:t>: </a:t>
            </a:r>
            <a:r>
              <a:rPr lang="fr-FR" b="0" baseline="0" dirty="0" smtClean="0"/>
              <a:t>organisme à but non lucratif, créé en 2011,  soutenu notamment par la Alfred P. </a:t>
            </a:r>
            <a:r>
              <a:rPr lang="fr-FR" b="0" baseline="0" dirty="0" err="1" smtClean="0"/>
              <a:t>Sloan</a:t>
            </a:r>
            <a:r>
              <a:rPr lang="fr-FR" b="0" baseline="0" dirty="0" smtClean="0"/>
              <a:t> </a:t>
            </a:r>
            <a:r>
              <a:rPr lang="fr-FR" b="0" baseline="0" dirty="0" err="1" smtClean="0"/>
              <a:t>Foundation</a:t>
            </a:r>
            <a:r>
              <a:rPr lang="fr-FR" b="0" baseline="0" dirty="0" smtClean="0"/>
              <a:t>, la </a:t>
            </a:r>
            <a:r>
              <a:rPr lang="fr-FR" b="0" i="1" baseline="0" dirty="0" smtClean="0"/>
              <a:t>National science </a:t>
            </a:r>
            <a:r>
              <a:rPr lang="fr-FR" b="0" i="1" baseline="0" dirty="0" err="1" smtClean="0"/>
              <a:t>foundation</a:t>
            </a:r>
            <a:r>
              <a:rPr lang="fr-FR" b="0" i="1" baseline="0" dirty="0" smtClean="0"/>
              <a:t> </a:t>
            </a:r>
            <a:r>
              <a:rPr lang="fr-FR" b="0" baseline="0" dirty="0" smtClean="0"/>
              <a:t>et le JISC ; prend en compte les métries de services comme PLOS, </a:t>
            </a:r>
            <a:r>
              <a:rPr lang="fr-FR" b="0" baseline="0" dirty="0" err="1" smtClean="0"/>
              <a:t>arXiv</a:t>
            </a:r>
            <a:r>
              <a:rPr lang="fr-FR" b="0" baseline="0" dirty="0" smtClean="0"/>
              <a:t>, </a:t>
            </a:r>
            <a:r>
              <a:rPr lang="fr-FR" b="0" baseline="0" dirty="0" err="1" smtClean="0"/>
              <a:t>GitHub</a:t>
            </a:r>
            <a:r>
              <a:rPr lang="fr-FR" dirty="0" smtClean="0"/>
              <a:t>…(cf. https://impactstory.org/metrics) </a:t>
            </a:r>
            <a:r>
              <a:rPr lang="fr-FR" b="0" baseline="0" dirty="0" smtClean="0"/>
              <a:t>; </a:t>
            </a:r>
            <a:r>
              <a:rPr lang="fr-FR" b="0" i="1" baseline="0" dirty="0" smtClean="0"/>
              <a:t>open source </a:t>
            </a:r>
            <a:r>
              <a:rPr lang="fr-FR" b="0" baseline="0" dirty="0" smtClean="0"/>
              <a:t>et </a:t>
            </a:r>
            <a:r>
              <a:rPr lang="fr-FR" b="0" i="1" baseline="0" dirty="0" smtClean="0"/>
              <a:t>open data</a:t>
            </a:r>
            <a:r>
              <a:rPr lang="fr-FR" b="0" baseline="0" dirty="0" smtClean="0"/>
              <a:t> ; abonnement 60$/an</a:t>
            </a:r>
          </a:p>
          <a:p>
            <a:pPr marL="0" indent="0">
              <a:spcBef>
                <a:spcPts val="300"/>
              </a:spcBef>
              <a:defRPr/>
            </a:pPr>
            <a:r>
              <a:rPr lang="fr-FR" b="0" baseline="0" dirty="0" smtClean="0"/>
              <a:t>ex. : https://impactstory.org/CarlBoettiger</a:t>
            </a:r>
          </a:p>
          <a:p>
            <a:pPr marL="0" indent="0">
              <a:buFont typeface="Wingdings"/>
              <a:buNone/>
            </a:pPr>
            <a:endParaRPr lang="fr-FR" b="1" baseline="0" dirty="0" smtClean="0"/>
          </a:p>
          <a:p>
            <a:pPr marL="0" indent="0">
              <a:buFont typeface="Wingdings"/>
              <a:buNone/>
            </a:pPr>
            <a:r>
              <a:rPr lang="fr-FR" b="1" baseline="0" dirty="0" smtClean="0"/>
              <a:t>Limites :</a:t>
            </a:r>
            <a:endParaRPr lang="fr-FR" baseline="0" dirty="0" smtClean="0"/>
          </a:p>
          <a:p>
            <a:pPr marL="180975" indent="-85725">
              <a:buFontTx/>
              <a:buChar char="-"/>
            </a:pPr>
            <a:r>
              <a:rPr lang="fr-FR" baseline="0" dirty="0" smtClean="0"/>
              <a:t>globalement </a:t>
            </a:r>
            <a:r>
              <a:rPr lang="fr-FR" b="1" baseline="0" dirty="0" smtClean="0"/>
              <a:t>les mêmes que pour la bibliométrie classique </a:t>
            </a:r>
            <a:r>
              <a:rPr lang="fr-FR" baseline="0" dirty="0" smtClean="0"/>
              <a:t>(différence entre nombre de citations et intérêt réel pour la science ; variable selon les disciplines…)</a:t>
            </a:r>
          </a:p>
          <a:p>
            <a:pPr marL="180975" indent="-85725">
              <a:buFontTx/>
              <a:buChar char="-"/>
            </a:pPr>
            <a:r>
              <a:rPr lang="fr-FR" baseline="0" dirty="0" smtClean="0"/>
              <a:t>limites spécifiques aux métries alternatives : </a:t>
            </a:r>
            <a:r>
              <a:rPr lang="fr-FR" b="1" baseline="0" dirty="0" smtClean="0"/>
              <a:t>mesurent quoi </a:t>
            </a:r>
            <a:r>
              <a:rPr lang="fr-FR" baseline="0" dirty="0" smtClean="0"/>
              <a:t>: impact scientifique ? impact social ? buzz ? (ouverture au grand public)</a:t>
            </a:r>
          </a:p>
          <a:p>
            <a:pPr marL="180975" indent="-85725">
              <a:buFontTx/>
              <a:buChar char="-"/>
            </a:pPr>
            <a:r>
              <a:rPr lang="fr-FR" baseline="0" dirty="0" smtClean="0"/>
              <a:t>pas de système qui fait encore l’unanimité (</a:t>
            </a:r>
            <a:r>
              <a:rPr lang="fr-FR" b="1" baseline="0" dirty="0" smtClean="0"/>
              <a:t>aucune standardisation</a:t>
            </a:r>
            <a:r>
              <a:rPr lang="fr-FR" baseline="0" dirty="0" smtClean="0"/>
              <a:t>)</a:t>
            </a:r>
          </a:p>
          <a:p>
            <a:pPr marL="180975" indent="-85725">
              <a:buFontTx/>
              <a:buChar char="-"/>
            </a:pPr>
            <a:r>
              <a:rPr lang="fr-FR" b="1" baseline="0" dirty="0" smtClean="0"/>
              <a:t>sociétés très avancées dans ces pratiques </a:t>
            </a:r>
            <a:r>
              <a:rPr lang="fr-FR" baseline="0" dirty="0" smtClean="0"/>
              <a:t>: </a:t>
            </a:r>
            <a:r>
              <a:rPr lang="fr-FR" b="1" baseline="0" dirty="0" smtClean="0"/>
              <a:t>but commercial </a:t>
            </a:r>
            <a:r>
              <a:rPr lang="fr-FR" baseline="0" dirty="0" smtClean="0"/>
              <a:t>évident (cf. Thomson-Reuters et l’Impact Factor)</a:t>
            </a:r>
          </a:p>
          <a:p>
            <a:pPr marL="180975" indent="-85725">
              <a:buFontTx/>
              <a:buChar char="-"/>
            </a:pPr>
            <a:r>
              <a:rPr lang="fr-FR" b="1" i="0" baseline="0" dirty="0" smtClean="0">
                <a:sym typeface="Wingdings" panose="05000000000000000000" pitchFamily="2" charset="2"/>
              </a:rPr>
              <a:t>danger de privilégier la quantité au détriment de la qualité</a:t>
            </a:r>
            <a:r>
              <a:rPr lang="fr-FR" baseline="0" dirty="0" smtClean="0">
                <a:sym typeface="Wingdings" panose="05000000000000000000" pitchFamily="2" charset="2"/>
              </a:rPr>
              <a:t> ? cf. critique exprimée, de façon humoristique, par l’</a:t>
            </a:r>
            <a:r>
              <a:rPr lang="fr-FR" b="1" baseline="0" dirty="0" smtClean="0">
                <a:sym typeface="Wingdings" panose="05000000000000000000" pitchFamily="2" charset="2"/>
              </a:rPr>
              <a:t>« indice K » </a:t>
            </a:r>
            <a:r>
              <a:rPr lang="fr-FR" b="0" baseline="0" dirty="0" smtClean="0">
                <a:sym typeface="Wingdings" panose="05000000000000000000" pitchFamily="2" charset="2"/>
              </a:rPr>
              <a:t>(d’après la </a:t>
            </a:r>
            <a:r>
              <a:rPr lang="fr-FR" b="0" i="1" baseline="0" dirty="0" smtClean="0">
                <a:sym typeface="Wingdings" panose="05000000000000000000" pitchFamily="2" charset="2"/>
              </a:rPr>
              <a:t>people</a:t>
            </a:r>
            <a:r>
              <a:rPr lang="fr-FR" b="0" baseline="0" dirty="0" smtClean="0">
                <a:sym typeface="Wingdings" panose="05000000000000000000" pitchFamily="2" charset="2"/>
              </a:rPr>
              <a:t> Kim Kardashian)</a:t>
            </a:r>
            <a:r>
              <a:rPr lang="fr-FR" baseline="0" dirty="0" smtClean="0">
                <a:sym typeface="Wingdings" panose="05000000000000000000" pitchFamily="2" charset="2"/>
              </a:rPr>
              <a:t> : fait d’être célèbre parce qu’on est célèbre : les chercheurs les plus visibles sur les réseaux seront plus invités, sollicités, et seront encore plus visibles, sollicités, indépendamment de la qualité réelle de leurs recherches et de leurs publications (</a:t>
            </a:r>
            <a:r>
              <a:rPr lang="fr-FR" sz="900" dirty="0" smtClean="0"/>
              <a:t>Neil Hall. « </a:t>
            </a:r>
            <a:r>
              <a:rPr lang="en-US" sz="900" dirty="0" smtClean="0"/>
              <a:t>The Kardashian index: a measure of discrepant social media profile for scientists</a:t>
            </a:r>
            <a:r>
              <a:rPr lang="fr-FR" sz="900" dirty="0" smtClean="0"/>
              <a:t> ». </a:t>
            </a:r>
            <a:r>
              <a:rPr lang="fr-FR" sz="900" i="1" dirty="0" err="1" smtClean="0"/>
              <a:t>Genome</a:t>
            </a:r>
            <a:r>
              <a:rPr lang="fr-FR" sz="900" i="1" dirty="0" smtClean="0"/>
              <a:t> </a:t>
            </a:r>
            <a:r>
              <a:rPr lang="fr-FR" sz="900" i="1" dirty="0" err="1" smtClean="0"/>
              <a:t>Biology</a:t>
            </a:r>
            <a:r>
              <a:rPr lang="fr-FR" sz="900" dirty="0" smtClean="0"/>
              <a:t>. 2014, vol. 15, n°7. p. 424. [en ligne]. Disponible sur :http://genomebiology.com/2014/15/7/424#)</a:t>
            </a:r>
          </a:p>
          <a:p>
            <a:pPr marL="180975" indent="-95250"/>
            <a:r>
              <a:rPr lang="fr-FR" dirty="0" smtClean="0"/>
              <a:t>- </a:t>
            </a:r>
            <a:r>
              <a:rPr lang="fr-FR" b="1" dirty="0" smtClean="0"/>
              <a:t>danger de ne se tourner que vers ce qui est populaire ou à la mode</a:t>
            </a:r>
          </a:p>
          <a:p>
            <a:endParaRPr lang="fr-FR" dirty="0"/>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96</a:t>
            </a:fld>
            <a:endParaRPr lang="fr-FR"/>
          </a:p>
        </p:txBody>
      </p:sp>
    </p:spTree>
    <p:extLst>
      <p:ext uri="{BB962C8B-B14F-4D97-AF65-F5344CB8AC3E}">
        <p14:creationId xmlns:p14="http://schemas.microsoft.com/office/powerpoint/2010/main" val="235274063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fr-FR" b="1" dirty="0" smtClean="0"/>
              <a:t>Un des freins </a:t>
            </a:r>
            <a:r>
              <a:rPr lang="fr-FR" dirty="0" smtClean="0"/>
              <a:t>: quelle prise en compte de cette activité en ligne (dont métries) dans l’évaluation et dans la carrière par les institutions évaluatrices ?</a:t>
            </a:r>
          </a:p>
          <a:p>
            <a:pPr marL="0" marR="0" lvl="1" indent="0" algn="l" defTabSz="914400" rtl="0" eaLnBrk="1" fontAlgn="auto" latinLnBrk="0" hangingPunct="1">
              <a:lnSpc>
                <a:spcPct val="100000"/>
              </a:lnSpc>
              <a:spcBef>
                <a:spcPts val="0"/>
              </a:spcBef>
              <a:spcAft>
                <a:spcPts val="0"/>
              </a:spcAft>
              <a:buClrTx/>
              <a:buSzTx/>
              <a:buFontTx/>
              <a:buNone/>
              <a:tabLst/>
              <a:defRPr/>
            </a:pPr>
            <a:endParaRPr lang="fr-FR" b="1" dirty="0" smtClean="0">
              <a:cs typeface="Arial" panose="020B0604020202020204" pitchFamily="34" charset="0"/>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fr-FR" b="0" dirty="0" smtClean="0">
                <a:cs typeface="Arial" panose="020B0604020202020204" pitchFamily="34" charset="0"/>
              </a:rPr>
              <a:t>Quelques initiatives de prise en compte des formes d’écriture</a:t>
            </a:r>
            <a:r>
              <a:rPr lang="fr-FR" b="0" baseline="0" dirty="0" smtClean="0">
                <a:cs typeface="Arial" panose="020B0604020202020204" pitchFamily="34" charset="0"/>
              </a:rPr>
              <a:t> via les blogs (notamment parce qu’expérience de communication à destination du grand public), mais peu d’exemples en général ; pas de prise en compte non plus des métries alternatives, même si réflexion en cours</a:t>
            </a:r>
          </a:p>
          <a:p>
            <a:pPr marL="0" marR="0" lvl="1" indent="0" algn="l" defTabSz="914400" rtl="0" eaLnBrk="1" fontAlgn="auto" latinLnBrk="0" hangingPunct="1">
              <a:lnSpc>
                <a:spcPct val="100000"/>
              </a:lnSpc>
              <a:spcBef>
                <a:spcPts val="0"/>
              </a:spcBef>
              <a:spcAft>
                <a:spcPts val="0"/>
              </a:spcAft>
              <a:buClrTx/>
              <a:buSzTx/>
              <a:buFontTx/>
              <a:buNone/>
              <a:tabLst/>
              <a:defRPr/>
            </a:pPr>
            <a:r>
              <a:rPr lang="fr-FR" b="1" baseline="0" dirty="0" smtClean="0">
                <a:cs typeface="Arial" panose="020B0604020202020204" pitchFamily="34" charset="0"/>
              </a:rPr>
              <a:t>Pas encore intégré dans processus d’évaluation, mais accroissement de la visibilité de son travail et donc de sa notoriété (autorité)</a:t>
            </a:r>
            <a:endParaRPr lang="fr-FR" b="1" dirty="0" smtClean="0">
              <a:cs typeface="Arial" panose="020B0604020202020204" pitchFamily="34" charset="0"/>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lang="fr-FR" b="1" dirty="0" smtClean="0">
              <a:cs typeface="Arial" panose="020B0604020202020204" pitchFamily="34" charset="0"/>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fr-FR" b="0" dirty="0" smtClean="0">
                <a:cs typeface="Arial" panose="020B0604020202020204" pitchFamily="34" charset="0"/>
              </a:rPr>
              <a:t>Intérêt réel surtout </a:t>
            </a:r>
            <a:r>
              <a:rPr lang="fr-FR" dirty="0" smtClean="0">
                <a:cs typeface="Arial" panose="020B0604020202020204" pitchFamily="34" charset="0"/>
              </a:rPr>
              <a:t>grâce à sollicitations pour </a:t>
            </a:r>
            <a:r>
              <a:rPr lang="fr-FR" b="1" dirty="0" smtClean="0">
                <a:cs typeface="Arial" panose="020B0604020202020204" pitchFamily="34" charset="0"/>
              </a:rPr>
              <a:t>des travaux, des colloques</a:t>
            </a:r>
            <a:r>
              <a:rPr lang="fr-FR" dirty="0" smtClean="0">
                <a:cs typeface="Arial" panose="020B0604020202020204" pitchFamily="34" charset="0"/>
              </a:rPr>
              <a:t>, etc. : « Le cercle </a:t>
            </a:r>
            <a:r>
              <a:rPr lang="fr-FR" kern="1200" dirty="0" smtClean="0">
                <a:solidFill>
                  <a:schemeClr val="tx1"/>
                </a:solidFill>
                <a:effectLst/>
                <a:cs typeface="Arial" panose="020B0604020202020204" pitchFamily="34" charset="0"/>
              </a:rPr>
              <a:t>vertueux procuré par la « présence Web 2.0 » des scientifiques sur le net ne se traduit-il pas essentiellement par un certain nombre d’invitations, de sollicitations à des conférences et à l’écriture d’articles, ces effets positifs participent-ils au renouvellement du débat d’idées ? </a:t>
            </a:r>
            <a:r>
              <a:rPr lang="fr-FR" dirty="0" smtClean="0">
                <a:cs typeface="Arial" panose="020B0604020202020204" pitchFamily="34" charset="0"/>
              </a:rPr>
              <a:t>» (E. </a:t>
            </a:r>
            <a:r>
              <a:rPr lang="fr-FR" dirty="0" err="1" smtClean="0">
                <a:cs typeface="Arial" panose="020B0604020202020204" pitchFamily="34" charset="0"/>
              </a:rPr>
              <a:t>Broudoux</a:t>
            </a:r>
            <a:r>
              <a:rPr lang="fr-FR" dirty="0" smtClean="0">
                <a:cs typeface="Arial" panose="020B0604020202020204" pitchFamily="34" charset="0"/>
              </a:rPr>
              <a:t> et G. </a:t>
            </a:r>
            <a:r>
              <a:rPr lang="fr-FR" dirty="0" err="1" smtClean="0">
                <a:cs typeface="Arial" panose="020B0604020202020204" pitchFamily="34" charset="0"/>
              </a:rPr>
              <a:t>Chartron</a:t>
            </a:r>
            <a:r>
              <a:rPr lang="fr-FR" dirty="0" smtClean="0">
                <a:cs typeface="Arial" panose="020B0604020202020204" pitchFamily="34" charset="0"/>
              </a:rPr>
              <a:t>, </a:t>
            </a:r>
            <a:r>
              <a:rPr lang="fr-FR" dirty="0" smtClean="0"/>
              <a:t>« La communication scientifique face au Web2.0 : Premiers constats et analyse ». In </a:t>
            </a:r>
            <a:r>
              <a:rPr lang="fr-FR" i="1" dirty="0" smtClean="0"/>
              <a:t>H2PTM'09 - Rétrospective et perspective - 1989-2009</a:t>
            </a:r>
            <a:r>
              <a:rPr lang="fr-FR" dirty="0" smtClean="0"/>
              <a:t>. 14 p.</a:t>
            </a:r>
            <a:r>
              <a:rPr lang="fr-FR" baseline="0" dirty="0" smtClean="0"/>
              <a:t> </a:t>
            </a:r>
            <a:r>
              <a:rPr lang="fr-FR" dirty="0" smtClean="0">
                <a:cs typeface="Arial" panose="020B0604020202020204" pitchFamily="34" charset="0"/>
              </a:rPr>
              <a:t>http://archivesic.ccsd.cnrs.fr/sic_00424826/fr</a:t>
            </a:r>
            <a:r>
              <a:rPr lang="fr-FR" kern="1200" dirty="0" smtClean="0">
                <a:solidFill>
                  <a:schemeClr val="tx1"/>
                </a:solidFill>
                <a:effectLst/>
                <a:cs typeface="Arial" panose="020B0604020202020204" pitchFamily="34" charset="0"/>
              </a:rPr>
              <a:t>) </a:t>
            </a:r>
          </a:p>
          <a:p>
            <a:pPr marL="0" indent="0">
              <a:buFontTx/>
              <a:buNone/>
            </a:pPr>
            <a:endParaRPr lang="fr-FR" dirty="0"/>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97</a:t>
            </a:fld>
            <a:endParaRPr lang="fr-FR"/>
          </a:p>
        </p:txBody>
      </p:sp>
    </p:spTree>
    <p:extLst>
      <p:ext uri="{BB962C8B-B14F-4D97-AF65-F5344CB8AC3E}">
        <p14:creationId xmlns:p14="http://schemas.microsoft.com/office/powerpoint/2010/main" val="88137247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smtClean="0"/>
              <a:t>Réseaux</a:t>
            </a:r>
            <a:r>
              <a:rPr lang="fr-FR" b="1" baseline="0" dirty="0" smtClean="0"/>
              <a:t> sociaux et recruteurs en général</a:t>
            </a:r>
            <a:r>
              <a:rPr lang="fr-FR" baseline="0" dirty="0" smtClean="0"/>
              <a:t> (non spécifiquement académiques) : </a:t>
            </a:r>
          </a:p>
          <a:p>
            <a:pPr marL="171450" indent="-79375">
              <a:buFontTx/>
              <a:buChar char="-"/>
            </a:pPr>
            <a:r>
              <a:rPr lang="fr-FR" baseline="0" dirty="0" smtClean="0"/>
              <a:t>2015 : « </a:t>
            </a:r>
            <a:r>
              <a:rPr lang="fr-FR" dirty="0" smtClean="0"/>
              <a:t>Les réseaux sociaux sont des outils de </a:t>
            </a:r>
            <a:r>
              <a:rPr lang="fr-FR" dirty="0" err="1" smtClean="0"/>
              <a:t>sourcing</a:t>
            </a:r>
            <a:r>
              <a:rPr lang="fr-FR" dirty="0" smtClean="0"/>
              <a:t> complémentaires, leur utilisation n’explose pas et ils semblent être arrivés à maturité »</a:t>
            </a:r>
            <a:r>
              <a:rPr lang="fr-FR" baseline="0" dirty="0" smtClean="0"/>
              <a:t> (</a:t>
            </a:r>
            <a:r>
              <a:rPr lang="fr-FR" baseline="0" dirty="0" err="1" smtClean="0"/>
              <a:t>RégionsJob</a:t>
            </a:r>
            <a:r>
              <a:rPr lang="fr-FR" baseline="0" dirty="0" smtClean="0"/>
              <a:t>, 2015</a:t>
            </a:r>
            <a:r>
              <a:rPr lang="fr-FR" i="1" baseline="0" dirty="0" smtClean="0"/>
              <a:t>, </a:t>
            </a:r>
            <a:r>
              <a:rPr lang="fr-FR" baseline="0" dirty="0" smtClean="0"/>
              <a:t>http://www.blogdumoderateur.com/enquete-recrutement-reseaux-sociaux/) :</a:t>
            </a:r>
          </a:p>
          <a:p>
            <a:pPr marL="266700" lvl="1" indent="-87313">
              <a:buFontTx/>
              <a:buChar char="-"/>
            </a:pPr>
            <a:r>
              <a:rPr lang="fr-FR" baseline="0" dirty="0" smtClean="0"/>
              <a:t>53  % des recruteurs utilisent les réseaux sociaux pour recruter (4</a:t>
            </a:r>
            <a:r>
              <a:rPr lang="fr-FR" baseline="30000" dirty="0" smtClean="0"/>
              <a:t>e</a:t>
            </a:r>
            <a:r>
              <a:rPr lang="fr-FR" baseline="0" dirty="0" smtClean="0"/>
              <a:t> position ; 87  % pour les sites internet d’offres d’emploi, 77  % pour Pôle emploi et </a:t>
            </a:r>
            <a:r>
              <a:rPr lang="fr-FR" baseline="0" dirty="0" err="1" smtClean="0"/>
              <a:t>l’Apec</a:t>
            </a:r>
            <a:r>
              <a:rPr lang="fr-FR" baseline="0" dirty="0" smtClean="0"/>
              <a:t> et 75  % pour les candidatures spontanées)</a:t>
            </a:r>
          </a:p>
          <a:p>
            <a:pPr marL="266700" lvl="1" indent="-87313">
              <a:buFontTx/>
              <a:buChar char="-"/>
            </a:pPr>
            <a:r>
              <a:rPr lang="fr-FR" baseline="0" dirty="0" smtClean="0"/>
              <a:t>« </a:t>
            </a:r>
            <a:r>
              <a:rPr lang="fr-FR" dirty="0" smtClean="0"/>
              <a:t>Quand on demande aux recruteurs pourquoi ils les utilisent, ils citent comme première motivation la </a:t>
            </a:r>
            <a:r>
              <a:rPr lang="fr-FR" b="1" dirty="0" smtClean="0"/>
              <a:t>chasse des profils </a:t>
            </a:r>
            <a:r>
              <a:rPr lang="fr-FR" dirty="0" smtClean="0"/>
              <a:t>qui pourraient correspondre aux postes à pourvoir, ensuite la communication RH autour de ces recrutements, le travail de la marque employeur, la diffusion de leurs offres d’emploi et enfin, la prise de renseignements sur les candidats qui postulent ».</a:t>
            </a:r>
            <a:endParaRPr lang="fr-FR" baseline="0" dirty="0" smtClean="0"/>
          </a:p>
          <a:p>
            <a:endParaRPr lang="fr-FR" dirty="0" smtClean="0"/>
          </a:p>
          <a:p>
            <a:r>
              <a:rPr lang="fr-FR" b="1" dirty="0" smtClean="0"/>
              <a:t>Réseaux sociaux et recrutements dans le domaine académique</a:t>
            </a:r>
            <a:endParaRPr lang="fr-FR" b="1" baseline="0" dirty="0" smtClean="0"/>
          </a:p>
          <a:p>
            <a:r>
              <a:rPr lang="fr-FR" dirty="0" smtClean="0"/>
              <a:t>encore trop récent : « L’activité, et donc l’interaction dynamique, vient avec la proximité au marché de l’emploi. Et avec, pour l’instant une efficacité limitée quant au fait de trouver un stage ou un emploi grâce à ces outils.</a:t>
            </a:r>
          </a:p>
          <a:p>
            <a:r>
              <a:rPr lang="fr-FR" dirty="0" smtClean="0"/>
              <a:t>En fait, ils ne sont qu’une composante des usages liés au recrutement. Les canaux traditionnels ont toujours leur place et leur efficacité. » (Emmanuel </a:t>
            </a:r>
            <a:r>
              <a:rPr lang="fr-FR" dirty="0" err="1" smtClean="0"/>
              <a:t>Delamarre</a:t>
            </a:r>
            <a:r>
              <a:rPr lang="fr-FR" dirty="0" smtClean="0"/>
              <a:t>, Adrien Ledoux et Nicolas Lombard. </a:t>
            </a:r>
            <a:r>
              <a:rPr lang="fr-FR" i="1" dirty="0" smtClean="0"/>
              <a:t>Recrutement des étudiants sur les nouveaux canaux, mobile et réseaux sociaux mythe ou réalité ?</a:t>
            </a:r>
            <a:r>
              <a:rPr lang="fr-FR" dirty="0" smtClean="0"/>
              <a:t> </a:t>
            </a:r>
            <a:r>
              <a:rPr lang="fr-FR" dirty="0" err="1" smtClean="0"/>
              <a:t>Etude</a:t>
            </a:r>
            <a:r>
              <a:rPr lang="fr-FR" dirty="0" smtClean="0"/>
              <a:t> EDHEC </a:t>
            </a:r>
            <a:r>
              <a:rPr lang="fr-FR" dirty="0" err="1" smtClean="0"/>
              <a:t>NewGen</a:t>
            </a:r>
            <a:r>
              <a:rPr lang="fr-FR" dirty="0" smtClean="0"/>
              <a:t> Talent Centre/JobTeaser.com. 06/2013. 12 p. [en ligne]. Disponible sur : http://edhecnewgentalent.com/wp-content/uploads/2013/06/etude-du-18-Juin.pdf)</a:t>
            </a:r>
          </a:p>
          <a:p>
            <a:r>
              <a:rPr lang="fr-FR" dirty="0" smtClean="0">
                <a:sym typeface="Wingdings" panose="05000000000000000000" pitchFamily="2" charset="2"/>
              </a:rPr>
              <a:t> ne pas attendre l’arrivée sur le marché du travail pour se créer une présence</a:t>
            </a:r>
            <a:r>
              <a:rPr lang="fr-FR" baseline="0" dirty="0" smtClean="0">
                <a:sym typeface="Wingdings" panose="05000000000000000000" pitchFamily="2" charset="2"/>
              </a:rPr>
              <a:t> en ligne</a:t>
            </a:r>
            <a:endParaRPr lang="fr-FR" dirty="0" smtClean="0"/>
          </a:p>
          <a:p>
            <a:r>
              <a:rPr lang="fr-FR" dirty="0" smtClean="0"/>
              <a:t> </a:t>
            </a:r>
            <a:endParaRPr lang="fr-FR" dirty="0"/>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98</a:t>
            </a:fld>
            <a:endParaRPr lang="fr-FR"/>
          </a:p>
        </p:txBody>
      </p:sp>
    </p:spTree>
    <p:extLst>
      <p:ext uri="{BB962C8B-B14F-4D97-AF65-F5344CB8AC3E}">
        <p14:creationId xmlns:p14="http://schemas.microsoft.com/office/powerpoint/2010/main" val="341429950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Tx/>
              <a:buNone/>
            </a:pPr>
            <a:endParaRPr lang="fr-FR" dirty="0"/>
          </a:p>
        </p:txBody>
      </p:sp>
      <p:sp>
        <p:nvSpPr>
          <p:cNvPr id="4" name="Espace réservé du numéro de diapositive 3"/>
          <p:cNvSpPr>
            <a:spLocks noGrp="1"/>
          </p:cNvSpPr>
          <p:nvPr>
            <p:ph type="sldNum" sz="quarter" idx="10"/>
          </p:nvPr>
        </p:nvSpPr>
        <p:spPr/>
        <p:txBody>
          <a:bodyPr/>
          <a:lstStyle/>
          <a:p>
            <a:fld id="{A022CC8F-FC1A-4E6A-A58E-C463229E3DE4}" type="slidenum">
              <a:rPr lang="fr-FR" smtClean="0"/>
              <a:t>99</a:t>
            </a:fld>
            <a:endParaRPr lang="fr-FR"/>
          </a:p>
        </p:txBody>
      </p:sp>
    </p:spTree>
    <p:extLst>
      <p:ext uri="{BB962C8B-B14F-4D97-AF65-F5344CB8AC3E}">
        <p14:creationId xmlns:p14="http://schemas.microsoft.com/office/powerpoint/2010/main" val="17821824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11" name="Freeform 6"/>
          <p:cNvSpPr/>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607501" y="1449148"/>
            <a:ext cx="7929000" cy="2971051"/>
          </a:xfrm>
        </p:spPr>
        <p:txBody>
          <a:bodyPr/>
          <a:lstStyle>
            <a:lvl1pPr>
              <a:defRPr sz="4050"/>
            </a:lvl1pPr>
          </a:lstStyle>
          <a:p>
            <a:r>
              <a:rPr lang="fr-FR" smtClean="0"/>
              <a:t>Modifiez le style du titre</a:t>
            </a:r>
            <a:endParaRPr lang="en-US" dirty="0"/>
          </a:p>
        </p:txBody>
      </p:sp>
      <p:sp>
        <p:nvSpPr>
          <p:cNvPr id="3" name="Subtitle 2"/>
          <p:cNvSpPr>
            <a:spLocks noGrp="1"/>
          </p:cNvSpPr>
          <p:nvPr>
            <p:ph type="subTitle" idx="1"/>
          </p:nvPr>
        </p:nvSpPr>
        <p:spPr>
          <a:xfrm>
            <a:off x="607501" y="5280847"/>
            <a:ext cx="7929000" cy="434974"/>
          </a:xfrm>
        </p:spPr>
        <p:txBody>
          <a:bodyPr anchor="t"/>
          <a:lstStyle>
            <a:lvl1pPr marL="0" indent="0" algn="l">
              <a:buNone/>
              <a:defRPr>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dirty="0"/>
              <a:pPr/>
              <a:t>8/26/2016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dirty="0"/>
              <a:pPr/>
              <a:t>8/26/2016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
        <p:nvSpPr>
          <p:cNvPr id="5" name="Content Placeholder 2"/>
          <p:cNvSpPr>
            <a:spLocks noGrp="1"/>
          </p:cNvSpPr>
          <p:nvPr>
            <p:ph idx="1"/>
          </p:nvPr>
        </p:nvSpPr>
        <p:spPr>
          <a:xfrm>
            <a:off x="612475" y="446089"/>
            <a:ext cx="7718725" cy="5414963"/>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Vide">
    <p:spTree>
      <p:nvGrpSpPr>
        <p:cNvPr id="1" name=""/>
        <p:cNvGrpSpPr/>
        <p:nvPr/>
      </p:nvGrpSpPr>
      <p:grpSpPr>
        <a:xfrm>
          <a:off x="0" y="0"/>
          <a:ext cx="0" cy="0"/>
          <a:chOff x="0" y="0"/>
          <a:chExt cx="0" cy="0"/>
        </a:xfrm>
      </p:grpSpPr>
      <p:sp>
        <p:nvSpPr>
          <p:cNvPr id="7" name="Content Placeholder 2"/>
          <p:cNvSpPr>
            <a:spLocks noGrp="1"/>
          </p:cNvSpPr>
          <p:nvPr>
            <p:ph idx="1"/>
          </p:nvPr>
        </p:nvSpPr>
        <p:spPr>
          <a:xfrm>
            <a:off x="612475" y="446090"/>
            <a:ext cx="7718725" cy="269902"/>
          </a:xfrm>
        </p:spPr>
        <p:txBody>
          <a:bodyPr>
            <a:noAutofit/>
          </a:bodyPr>
          <a:lstStyle>
            <a:lvl1pPr marL="0" indent="0">
              <a:buNone/>
              <a:defRPr lang="fr-FR" sz="1800" kern="1200" dirty="0" smtClean="0">
                <a:solidFill>
                  <a:schemeClr val="tx1"/>
                </a:solidFill>
                <a:latin typeface="+mn-lt"/>
                <a:ea typeface="+mn-ea"/>
                <a:cs typeface="+mn-cs"/>
              </a:defRPr>
            </a:lvl1pPr>
          </a:lstStyle>
          <a:p>
            <a:pPr lvl="0"/>
            <a:r>
              <a:rPr lang="fr-FR" dirty="0" smtClean="0"/>
              <a:t>Modifiez les styles du texte du masque</a:t>
            </a:r>
          </a:p>
        </p:txBody>
      </p:sp>
    </p:spTree>
    <p:extLst>
      <p:ext uri="{BB962C8B-B14F-4D97-AF65-F5344CB8AC3E}">
        <p14:creationId xmlns:p14="http://schemas.microsoft.com/office/powerpoint/2010/main" val="107628107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12" name="Freeform 6"/>
          <p:cNvSpPr>
            <a:spLocks noChangeAspect="1"/>
          </p:cNvSpPr>
          <p:nvPr/>
        </p:nvSpPr>
        <p:spPr bwMode="auto">
          <a:xfrm>
            <a:off x="804864" y="446088"/>
            <a:ext cx="2660650"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04864" y="446088"/>
            <a:ext cx="2660650" cy="1618396"/>
          </a:xfrm>
        </p:spPr>
        <p:txBody>
          <a:bodyPr anchor="b"/>
          <a:lstStyle>
            <a:lvl1pPr algn="l">
              <a:defRPr sz="1500" b="1"/>
            </a:lvl1pPr>
          </a:lstStyle>
          <a:p>
            <a:r>
              <a:rPr lang="fr-FR" smtClean="0"/>
              <a:t>Modifiez le style du titre</a:t>
            </a:r>
            <a:endParaRPr lang="en-US" dirty="0"/>
          </a:p>
        </p:txBody>
      </p:sp>
      <p:sp>
        <p:nvSpPr>
          <p:cNvPr id="3" name="Content Placeholder 2"/>
          <p:cNvSpPr>
            <a:spLocks noGrp="1"/>
          </p:cNvSpPr>
          <p:nvPr>
            <p:ph idx="1"/>
          </p:nvPr>
        </p:nvSpPr>
        <p:spPr>
          <a:xfrm>
            <a:off x="3641725" y="446089"/>
            <a:ext cx="4689475" cy="5414963"/>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804864" y="2260739"/>
            <a:ext cx="2660650" cy="3600311"/>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D0DF5E60-9974-AC48-9591-99C2BB44B7CF}" type="datetimeFigureOut">
              <a:rPr lang="en-US" dirty="0"/>
              <a:pPr/>
              <a:t>8/26/2016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2_Contenu avec légende">
    <p:spTree>
      <p:nvGrpSpPr>
        <p:cNvPr id="1" name=""/>
        <p:cNvGrpSpPr/>
        <p:nvPr/>
      </p:nvGrpSpPr>
      <p:grpSpPr>
        <a:xfrm>
          <a:off x="0" y="0"/>
          <a:ext cx="0" cy="0"/>
          <a:chOff x="0" y="0"/>
          <a:chExt cx="0" cy="0"/>
        </a:xfrm>
      </p:grpSpPr>
      <p:sp>
        <p:nvSpPr>
          <p:cNvPr id="12" name="Freeform 6"/>
          <p:cNvSpPr>
            <a:spLocks noChangeAspect="1"/>
          </p:cNvSpPr>
          <p:nvPr/>
        </p:nvSpPr>
        <p:spPr bwMode="auto">
          <a:xfrm>
            <a:off x="804864" y="446088"/>
            <a:ext cx="2660650"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04864" y="446088"/>
            <a:ext cx="2660650" cy="1618396"/>
          </a:xfrm>
        </p:spPr>
        <p:txBody>
          <a:bodyPr anchor="b"/>
          <a:lstStyle>
            <a:lvl1pPr algn="l">
              <a:defRPr sz="1500" b="1"/>
            </a:lvl1pPr>
          </a:lstStyle>
          <a:p>
            <a:r>
              <a:rPr lang="fr-FR" smtClean="0"/>
              <a:t>Modifiez le style du titre</a:t>
            </a:r>
            <a:endParaRPr lang="en-US" dirty="0"/>
          </a:p>
        </p:txBody>
      </p:sp>
      <p:sp>
        <p:nvSpPr>
          <p:cNvPr id="3" name="Content Placeholder 2"/>
          <p:cNvSpPr>
            <a:spLocks noGrp="1"/>
          </p:cNvSpPr>
          <p:nvPr>
            <p:ph idx="1"/>
          </p:nvPr>
        </p:nvSpPr>
        <p:spPr>
          <a:xfrm>
            <a:off x="3641725" y="446089"/>
            <a:ext cx="4689475" cy="5414963"/>
          </a:xfrm>
        </p:spPr>
        <p:txBody>
          <a:bodyPr>
            <a:normAutofit/>
          </a:body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US" dirty="0"/>
          </a:p>
        </p:txBody>
      </p:sp>
      <p:sp>
        <p:nvSpPr>
          <p:cNvPr id="4" name="Text Placeholder 3"/>
          <p:cNvSpPr>
            <a:spLocks noGrp="1"/>
          </p:cNvSpPr>
          <p:nvPr>
            <p:ph type="body" sz="half" idx="2"/>
          </p:nvPr>
        </p:nvSpPr>
        <p:spPr>
          <a:xfrm>
            <a:off x="804864" y="2260739"/>
            <a:ext cx="2660650" cy="3600311"/>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dirty="0" smtClean="0"/>
              <a:t>Modifiez les styles du texte du masque</a:t>
            </a:r>
          </a:p>
        </p:txBody>
      </p:sp>
      <p:sp>
        <p:nvSpPr>
          <p:cNvPr id="5" name="Date Placeholder 4"/>
          <p:cNvSpPr>
            <a:spLocks noGrp="1"/>
          </p:cNvSpPr>
          <p:nvPr>
            <p:ph type="dt" sz="half" idx="10"/>
          </p:nvPr>
        </p:nvSpPr>
        <p:spPr/>
        <p:txBody>
          <a:bodyPr/>
          <a:lstStyle/>
          <a:p>
            <a:fld id="{D0DF5E60-9974-AC48-9591-99C2BB44B7CF}" type="datetimeFigureOut">
              <a:rPr lang="en-US" dirty="0"/>
              <a:pPr/>
              <a:t>8/26/2016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12952643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u avec légende">
    <p:spTree>
      <p:nvGrpSpPr>
        <p:cNvPr id="1" name=""/>
        <p:cNvGrpSpPr/>
        <p:nvPr/>
      </p:nvGrpSpPr>
      <p:grpSpPr>
        <a:xfrm>
          <a:off x="0" y="0"/>
          <a:ext cx="0" cy="0"/>
          <a:chOff x="0" y="0"/>
          <a:chExt cx="0" cy="0"/>
        </a:xfrm>
      </p:grpSpPr>
      <p:sp>
        <p:nvSpPr>
          <p:cNvPr id="3" name="Content Placeholder 2"/>
          <p:cNvSpPr>
            <a:spLocks noGrp="1"/>
          </p:cNvSpPr>
          <p:nvPr>
            <p:ph idx="1"/>
          </p:nvPr>
        </p:nvSpPr>
        <p:spPr>
          <a:xfrm>
            <a:off x="4047166" y="438189"/>
            <a:ext cx="4689475" cy="6083381"/>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9" name="Title 1"/>
          <p:cNvSpPr>
            <a:spLocks noGrp="1"/>
          </p:cNvSpPr>
          <p:nvPr>
            <p:ph type="title"/>
          </p:nvPr>
        </p:nvSpPr>
        <p:spPr>
          <a:xfrm rot="21540000">
            <a:off x="537075" y="1270326"/>
            <a:ext cx="3063240" cy="1499616"/>
          </a:xfrm>
        </p:spPr>
        <p:txBody>
          <a:bodyPr anchor="b">
            <a:normAutofit/>
          </a:bodyPr>
          <a:lstStyle>
            <a:lvl1pPr algn="ctr">
              <a:defRPr sz="2400" b="0"/>
            </a:lvl1pPr>
          </a:lstStyle>
          <a:p>
            <a:r>
              <a:rPr lang="fr-FR" smtClean="0"/>
              <a:t>Modifiez le style du titre</a:t>
            </a:r>
            <a:endParaRPr lang="en-US" dirty="0"/>
          </a:p>
        </p:txBody>
      </p:sp>
      <p:sp>
        <p:nvSpPr>
          <p:cNvPr id="10" name="Text Placeholder 3"/>
          <p:cNvSpPr>
            <a:spLocks noGrp="1"/>
          </p:cNvSpPr>
          <p:nvPr>
            <p:ph type="body" sz="half" idx="2"/>
          </p:nvPr>
        </p:nvSpPr>
        <p:spPr>
          <a:xfrm rot="21540000">
            <a:off x="582795" y="2870526"/>
            <a:ext cx="3044952"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22054430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11046" y="727523"/>
            <a:ext cx="3639741" cy="1617163"/>
          </a:xfrm>
        </p:spPr>
        <p:txBody>
          <a:bodyPr anchor="b">
            <a:normAutofit/>
          </a:bodyPr>
          <a:lstStyle>
            <a:lvl1pPr algn="l">
              <a:defRPr sz="1800" b="0"/>
            </a:lvl1pPr>
          </a:lstStyle>
          <a:p>
            <a:r>
              <a:rPr lang="fr-FR" smtClean="0"/>
              <a:t>Modifiez le style du titre</a:t>
            </a:r>
            <a:endParaRPr lang="en-US" dirty="0"/>
          </a:p>
        </p:txBody>
      </p:sp>
      <p:sp>
        <p:nvSpPr>
          <p:cNvPr id="9" name="Picture Placeholder 11"/>
          <p:cNvSpPr>
            <a:spLocks noGrp="1" noChangeAspect="1"/>
          </p:cNvSpPr>
          <p:nvPr>
            <p:ph type="pic" sz="quarter" idx="13"/>
          </p:nvPr>
        </p:nvSpPr>
        <p:spPr bwMode="auto">
          <a:xfrm>
            <a:off x="4573588" y="0"/>
            <a:ext cx="4570412"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050"/>
            </a:lvl1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611046" y="2344684"/>
            <a:ext cx="3639741" cy="3516365"/>
          </a:xfrm>
        </p:spPr>
        <p:txBody>
          <a:bodyPr anchor="t">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smtClean="0"/>
              <a:t>Modifiez les styles du texte du masque</a:t>
            </a:r>
          </a:p>
        </p:txBody>
      </p:sp>
      <p:sp>
        <p:nvSpPr>
          <p:cNvPr id="5" name="Date Placeholder 4"/>
          <p:cNvSpPr>
            <a:spLocks noGrp="1"/>
          </p:cNvSpPr>
          <p:nvPr>
            <p:ph type="dt" sz="half" idx="10"/>
          </p:nvPr>
        </p:nvSpPr>
        <p:spPr>
          <a:xfrm>
            <a:off x="2914358" y="6041363"/>
            <a:ext cx="732659" cy="365125"/>
          </a:xfrm>
        </p:spPr>
        <p:txBody>
          <a:bodyPr/>
          <a:lstStyle/>
          <a:p>
            <a:fld id="{18C79C5D-2A6F-F04D-97DA-BEF2467B64E4}" type="datetimeFigureOut">
              <a:rPr lang="en-US" dirty="0"/>
              <a:pPr/>
              <a:t>8/26/2016</a:t>
            </a:fld>
            <a:endParaRPr lang="en-US" dirty="0"/>
          </a:p>
        </p:txBody>
      </p:sp>
      <p:sp>
        <p:nvSpPr>
          <p:cNvPr id="6" name="Footer Placeholder 5"/>
          <p:cNvSpPr>
            <a:spLocks noGrp="1"/>
          </p:cNvSpPr>
          <p:nvPr>
            <p:ph type="ftr" sz="quarter" idx="11"/>
          </p:nvPr>
        </p:nvSpPr>
        <p:spPr>
          <a:xfrm>
            <a:off x="442797" y="6041363"/>
            <a:ext cx="2471560" cy="365125"/>
          </a:xfrm>
        </p:spPr>
        <p:txBody>
          <a:bodyPr/>
          <a:lstStyle/>
          <a:p>
            <a:endParaRPr lang="en-US" dirty="0"/>
          </a:p>
        </p:txBody>
      </p:sp>
      <p:sp>
        <p:nvSpPr>
          <p:cNvPr id="7" name="Slide Number Placeholder 6"/>
          <p:cNvSpPr>
            <a:spLocks noGrp="1"/>
          </p:cNvSpPr>
          <p:nvPr>
            <p:ph type="sldNum" sz="quarter" idx="12"/>
          </p:nvPr>
        </p:nvSpPr>
        <p:spPr>
          <a:xfrm>
            <a:off x="3647017" y="5915889"/>
            <a:ext cx="796616" cy="490599"/>
          </a:xfrm>
        </p:spPr>
        <p:txBody>
          <a:bodyPr/>
          <a:lstStyle/>
          <a:p>
            <a:fld id="{D57F1E4F-1CFF-5643-939E-217C01CDF565}" type="slidenum">
              <a:rPr lang="en-US" dirty="0"/>
              <a:pPr/>
              <a:t>‹N°›</a:t>
            </a:fld>
            <a:endParaRPr lang="en-US" dirty="0"/>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07500" y="4800600"/>
            <a:ext cx="7921064" cy="566738"/>
          </a:xfrm>
        </p:spPr>
        <p:txBody>
          <a:bodyPr anchor="b">
            <a:normAutofit/>
          </a:bodyPr>
          <a:lstStyle>
            <a:lvl1pPr algn="l">
              <a:defRPr sz="1800" b="0"/>
            </a:lvl1pPr>
          </a:lstStyle>
          <a:p>
            <a:r>
              <a:rPr lang="fr-FR" dirty="0" smtClean="0"/>
              <a:t>Modifiez le style du titre</a:t>
            </a:r>
            <a:endParaRPr lang="en-US" dirty="0"/>
          </a:p>
        </p:txBody>
      </p:sp>
      <p:sp>
        <p:nvSpPr>
          <p:cNvPr id="15" name="Picture Placeholder 14"/>
          <p:cNvSpPr>
            <a:spLocks noGrp="1" noChangeAspect="1"/>
          </p:cNvSpPr>
          <p:nvPr>
            <p:ph type="pic" sz="quarter" idx="13"/>
          </p:nvPr>
        </p:nvSpPr>
        <p:spPr bwMode="auto">
          <a:xfrm>
            <a:off x="0" y="0"/>
            <a:ext cx="9144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200"/>
            </a:lvl1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607500" y="5367338"/>
            <a:ext cx="7921064"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dirty="0" smtClean="0"/>
              <a:t>Modifiez les styles du texte du masque</a:t>
            </a:r>
          </a:p>
        </p:txBody>
      </p:sp>
      <p:sp>
        <p:nvSpPr>
          <p:cNvPr id="5" name="Date Placeholder 4"/>
          <p:cNvSpPr>
            <a:spLocks noGrp="1"/>
          </p:cNvSpPr>
          <p:nvPr>
            <p:ph type="dt" sz="half" idx="10"/>
          </p:nvPr>
        </p:nvSpPr>
        <p:spPr/>
        <p:txBody>
          <a:bodyPr/>
          <a:lstStyle/>
          <a:p>
            <a:fld id="{18C79C5D-2A6F-F04D-97DA-BEF2467B64E4}" type="datetimeFigureOut">
              <a:rPr lang="en-US" dirty="0"/>
              <a:pPr/>
              <a:t>8/26/2016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725" y="3858410"/>
            <a:ext cx="7921064" cy="566738"/>
          </a:xfrm>
        </p:spPr>
        <p:txBody>
          <a:bodyPr anchor="b">
            <a:noAutofit/>
          </a:bodyPr>
          <a:lstStyle>
            <a:lvl1pPr algn="ctr">
              <a:defRPr lang="en-US" sz="3600" b="0" kern="1200" cap="all" baseline="0" dirty="0">
                <a:solidFill>
                  <a:srgbClr val="99CB38"/>
                </a:solidFill>
                <a:latin typeface="+mn-lt"/>
                <a:ea typeface="+mn-ea"/>
                <a:cs typeface="+mn-cs"/>
              </a:defRPr>
            </a:lvl1pPr>
          </a:lstStyle>
          <a:p>
            <a:r>
              <a:rPr lang="fr-FR" dirty="0" smtClean="0"/>
              <a:t>Modifiez le style du titre</a:t>
            </a:r>
            <a:endParaRPr lang="en-US" dirty="0"/>
          </a:p>
        </p:txBody>
      </p:sp>
      <p:sp>
        <p:nvSpPr>
          <p:cNvPr id="5" name="Date Placeholder 4"/>
          <p:cNvSpPr>
            <a:spLocks noGrp="1"/>
          </p:cNvSpPr>
          <p:nvPr>
            <p:ph type="dt" sz="half" idx="10"/>
          </p:nvPr>
        </p:nvSpPr>
        <p:spPr/>
        <p:txBody>
          <a:bodyPr/>
          <a:lstStyle/>
          <a:p>
            <a:fld id="{18C79C5D-2A6F-F04D-97DA-BEF2467B64E4}" type="datetimeFigureOut">
              <a:rPr lang="en-US" dirty="0"/>
              <a:pPr/>
              <a:t>8/26/2016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71924327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itation avec légende">
    <p:spTree>
      <p:nvGrpSpPr>
        <p:cNvPr id="1" name=""/>
        <p:cNvGrpSpPr/>
        <p:nvPr/>
      </p:nvGrpSpPr>
      <p:grpSpPr>
        <a:xfrm>
          <a:off x="0" y="0"/>
          <a:ext cx="0" cy="0"/>
          <a:chOff x="0" y="0"/>
          <a:chExt cx="0" cy="0"/>
        </a:xfrm>
      </p:grpSpPr>
      <p:sp>
        <p:nvSpPr>
          <p:cNvPr id="8" name="Freeform 6"/>
          <p:cNvSpPr>
            <a:spLocks noChangeAspect="1"/>
          </p:cNvSpPr>
          <p:nvPr/>
        </p:nvSpPr>
        <p:spPr bwMode="auto">
          <a:xfrm>
            <a:off x="685800" y="698245"/>
            <a:ext cx="7785100" cy="5829556"/>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noChangeAspect="1"/>
          </p:cNvSpPr>
          <p:nvPr>
            <p:ph type="title"/>
          </p:nvPr>
        </p:nvSpPr>
        <p:spPr>
          <a:xfrm>
            <a:off x="965200" y="977900"/>
            <a:ext cx="7213600" cy="4838700"/>
          </a:xfrm>
          <a:solidFill>
            <a:srgbClr val="E9F4D4">
              <a:alpha val="44706"/>
            </a:srgbClr>
          </a:solidFill>
        </p:spPr>
        <p:txBody>
          <a:bodyPr anchor="b"/>
          <a:lstStyle>
            <a:lvl1pPr algn="l">
              <a:defRPr sz="3150" b="1" cap="none"/>
            </a:lvl1pPr>
          </a:lstStyle>
          <a:p>
            <a:r>
              <a:rPr lang="fr-FR" smtClean="0"/>
              <a:t>Modifiez le style du titre</a:t>
            </a:r>
            <a:endParaRPr lang="en-US" dirty="0"/>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itation avec légende">
    <p:spTree>
      <p:nvGrpSpPr>
        <p:cNvPr id="1" name=""/>
        <p:cNvGrpSpPr/>
        <p:nvPr/>
      </p:nvGrpSpPr>
      <p:grpSpPr>
        <a:xfrm>
          <a:off x="0" y="0"/>
          <a:ext cx="0" cy="0"/>
          <a:chOff x="0" y="0"/>
          <a:chExt cx="0" cy="0"/>
        </a:xfrm>
      </p:grpSpPr>
      <p:sp>
        <p:nvSpPr>
          <p:cNvPr id="8" name="Freeform 6"/>
          <p:cNvSpPr>
            <a:spLocks noChangeAspect="1"/>
          </p:cNvSpPr>
          <p:nvPr/>
        </p:nvSpPr>
        <p:spPr bwMode="auto">
          <a:xfrm>
            <a:off x="685800" y="634267"/>
            <a:ext cx="7785100" cy="5435855"/>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noChangeAspect="1"/>
          </p:cNvSpPr>
          <p:nvPr>
            <p:ph type="title"/>
          </p:nvPr>
        </p:nvSpPr>
        <p:spPr>
          <a:xfrm>
            <a:off x="965200" y="913922"/>
            <a:ext cx="7213600" cy="4511917"/>
          </a:xfrm>
          <a:solidFill>
            <a:srgbClr val="E9F4D4">
              <a:alpha val="44706"/>
            </a:srgbClr>
          </a:solidFill>
        </p:spPr>
        <p:txBody>
          <a:bodyPr anchor="b"/>
          <a:lstStyle>
            <a:lvl1pPr algn="l">
              <a:defRPr sz="3150" b="1" cap="none"/>
            </a:lvl1pPr>
          </a:lstStyle>
          <a:p>
            <a:r>
              <a:rPr lang="fr-FR" smtClean="0"/>
              <a:t>Modifiez le style du titre</a:t>
            </a:r>
            <a:endParaRPr lang="en-US" dirty="0"/>
          </a:p>
        </p:txBody>
      </p:sp>
      <p:sp>
        <p:nvSpPr>
          <p:cNvPr id="4" name="Rectangle 3"/>
          <p:cNvSpPr/>
          <p:nvPr userDrawn="1"/>
        </p:nvSpPr>
        <p:spPr>
          <a:xfrm>
            <a:off x="0" y="6486389"/>
            <a:ext cx="9144000" cy="371611"/>
          </a:xfrm>
          <a:prstGeom prst="rect">
            <a:avLst/>
          </a:prstGeom>
          <a:solidFill>
            <a:srgbClr val="99CB38">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3192578"/>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iapositive de titre">
    <p:spTree>
      <p:nvGrpSpPr>
        <p:cNvPr id="1" name=""/>
        <p:cNvGrpSpPr/>
        <p:nvPr/>
      </p:nvGrpSpPr>
      <p:grpSpPr>
        <a:xfrm>
          <a:off x="0" y="0"/>
          <a:ext cx="0" cy="0"/>
          <a:chOff x="0" y="0"/>
          <a:chExt cx="0" cy="0"/>
        </a:xfrm>
      </p:grpSpPr>
      <p:sp>
        <p:nvSpPr>
          <p:cNvPr id="11" name="Freeform 6"/>
          <p:cNvSpPr/>
          <p:nvPr/>
        </p:nvSpPr>
        <p:spPr bwMode="auto">
          <a:xfrm>
            <a:off x="-8626" y="0"/>
            <a:ext cx="9144000" cy="6521570"/>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1441006" y="3120036"/>
            <a:ext cx="7929000" cy="1423358"/>
          </a:xfrm>
        </p:spPr>
        <p:txBody>
          <a:bodyPr/>
          <a:lstStyle>
            <a:lvl1pPr>
              <a:defRPr sz="4050"/>
            </a:lvl1pPr>
          </a:lstStyle>
          <a:p>
            <a:r>
              <a:rPr lang="fr-FR" smtClean="0"/>
              <a:t>Modifiez le style du titre</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dirty="0"/>
              <a:pPr/>
              <a:t>8/26/2016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
        <p:nvSpPr>
          <p:cNvPr id="8" name="Content Placeholder 2"/>
          <p:cNvSpPr>
            <a:spLocks noGrp="1"/>
          </p:cNvSpPr>
          <p:nvPr>
            <p:ph idx="13"/>
          </p:nvPr>
        </p:nvSpPr>
        <p:spPr>
          <a:xfrm>
            <a:off x="614034" y="549214"/>
            <a:ext cx="7915931" cy="4942936"/>
          </a:xfrm>
        </p:spPr>
        <p:txBody>
          <a:body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US" dirty="0"/>
          </a:p>
        </p:txBody>
      </p:sp>
    </p:spTree>
    <p:extLst>
      <p:ext uri="{BB962C8B-B14F-4D97-AF65-F5344CB8AC3E}">
        <p14:creationId xmlns:p14="http://schemas.microsoft.com/office/powerpoint/2010/main" val="29512325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9" name="Freeform 6"/>
          <p:cNvSpPr>
            <a:spLocks noChangeAspect="1"/>
          </p:cNvSpPr>
          <p:nvPr/>
        </p:nvSpPr>
        <p:spPr bwMode="auto">
          <a:xfrm>
            <a:off x="855664" y="2286585"/>
            <a:ext cx="3671336"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017817" y="2435958"/>
            <a:ext cx="3286891" cy="2007789"/>
          </a:xfrm>
        </p:spPr>
        <p:txBody>
          <a:bodyPr/>
          <a:lstStyle>
            <a:lvl1pPr>
              <a:defRPr sz="2400"/>
            </a:lvl1pPr>
          </a:lstStyle>
          <a:p>
            <a:r>
              <a:rPr lang="fr-FR" smtClean="0"/>
              <a:t>Modifiez le style du titre</a:t>
            </a:r>
            <a:endParaRPr lang="en-US" dirty="0"/>
          </a:p>
        </p:txBody>
      </p:sp>
      <p:sp>
        <p:nvSpPr>
          <p:cNvPr id="6" name="Text Placeholder 5"/>
          <p:cNvSpPr>
            <a:spLocks noGrp="1"/>
          </p:cNvSpPr>
          <p:nvPr>
            <p:ph type="body" sz="quarter" idx="16"/>
          </p:nvPr>
        </p:nvSpPr>
        <p:spPr>
          <a:xfrm>
            <a:off x="4617000" y="2286001"/>
            <a:ext cx="3660225" cy="2295525"/>
          </a:xfrm>
        </p:spPr>
        <p:txBody>
          <a:bodyPr anchor="t"/>
          <a:lstStyle>
            <a:lvl1pPr marL="0" indent="0">
              <a:buFontTx/>
              <a:buNone/>
              <a:defRPr/>
            </a:lvl1pPr>
          </a:lstStyle>
          <a:p>
            <a:pPr lvl="0"/>
            <a:r>
              <a:rPr lang="fr-FR" smtClean="0"/>
              <a:t>Modifiez les styles du texte du masque</a:t>
            </a:r>
          </a:p>
        </p:txBody>
      </p:sp>
      <p:sp>
        <p:nvSpPr>
          <p:cNvPr id="2" name="Date Placeholder 1"/>
          <p:cNvSpPr>
            <a:spLocks noGrp="1"/>
          </p:cNvSpPr>
          <p:nvPr>
            <p:ph type="dt" sz="half" idx="10"/>
          </p:nvPr>
        </p:nvSpPr>
        <p:spPr/>
        <p:txBody>
          <a:bodyPr/>
          <a:lstStyle/>
          <a:p>
            <a:fld id="{FBF54567-0DE4-3F47-BF90-CB84690072F9}" type="datetimeFigureOut">
              <a:rPr lang="en-US" dirty="0"/>
              <a:pPr/>
              <a:t>8/26/2016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7"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dirty="0"/>
              <a:pPr/>
              <a:t>8/26/2016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12" name="Freeform 6"/>
          <p:cNvSpPr>
            <a:spLocks noChangeAspect="1"/>
          </p:cNvSpPr>
          <p:nvPr/>
        </p:nvSpPr>
        <p:spPr bwMode="auto">
          <a:xfrm>
            <a:off x="5752239" y="446089"/>
            <a:ext cx="3391762"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6137656" y="586171"/>
            <a:ext cx="1871093" cy="5134798"/>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607501" y="446089"/>
            <a:ext cx="4958655" cy="5414962"/>
          </a:xfrm>
        </p:spPr>
        <p:txBody>
          <a:bodyPr vert="eaVert" ancho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dirty="0"/>
              <a:pPr/>
              <a:t>8/26/2016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11"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07500" y="447188"/>
            <a:ext cx="7928999" cy="970450"/>
          </a:xfrm>
        </p:spPr>
        <p:txBody>
          <a:bodyPr/>
          <a:lstStyle/>
          <a:p>
            <a:r>
              <a:rPr lang="fr-FR" smtClean="0"/>
              <a:t>Modifiez le style du titre</a:t>
            </a:r>
            <a:endParaRPr lang="en-US" dirty="0"/>
          </a:p>
        </p:txBody>
      </p:sp>
      <p:sp>
        <p:nvSpPr>
          <p:cNvPr id="3" name="Content Placeholder 2"/>
          <p:cNvSpPr>
            <a:spLocks noGrp="1"/>
          </p:cNvSpPr>
          <p:nvPr>
            <p:ph idx="1"/>
          </p:nvPr>
        </p:nvSpPr>
        <p:spPr>
          <a:xfrm>
            <a:off x="614034" y="2222287"/>
            <a:ext cx="7915931" cy="3636511"/>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dirty="0"/>
              <a:pPr/>
              <a:t>8/26/2016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170811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10" name="Freeform 7"/>
          <p:cNvSpPr/>
          <p:nvPr/>
        </p:nvSpPr>
        <p:spPr bwMode="auto">
          <a:xfrm>
            <a:off x="0" y="2"/>
            <a:ext cx="9144000" cy="5915887"/>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blipFill>
            <a:blip r:embed="rId2">
              <a:duotone>
                <a:schemeClr val="accent1">
                  <a:tint val="98000"/>
                  <a:lumMod val="102000"/>
                </a:schemeClr>
                <a:schemeClr val="accent1">
                  <a:shade val="98000"/>
                  <a:lumMod val="98000"/>
                </a:schemeClr>
              </a:duotone>
              <a:extLst>
                <a:ext uri="{28A0092B-C50C-407E-A947-70E740481C1C}">
                  <a14:useLocalDpi xmlns:a14="http://schemas.microsoft.com/office/drawing/2010/main" val="0"/>
                </a:ext>
              </a:extLst>
            </a:blip>
            <a:tile tx="0" ty="0" sx="100000" sy="100000" flip="none" algn="tl"/>
          </a:blipFill>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07500" y="2951396"/>
            <a:ext cx="7921064" cy="1468800"/>
          </a:xfrm>
        </p:spPr>
        <p:txBody>
          <a:bodyPr anchor="b"/>
          <a:lstStyle>
            <a:lvl1pPr algn="r">
              <a:defRPr sz="3600" b="1" cap="none"/>
            </a:lvl1pPr>
          </a:lstStyle>
          <a:p>
            <a:r>
              <a:rPr lang="fr-FR" smtClean="0"/>
              <a:t>Modifiez le style du titre</a:t>
            </a:r>
            <a:endParaRPr lang="en-US" dirty="0"/>
          </a:p>
        </p:txBody>
      </p:sp>
      <p:sp>
        <p:nvSpPr>
          <p:cNvPr id="3" name="Text Placeholder 2"/>
          <p:cNvSpPr>
            <a:spLocks noGrp="1"/>
          </p:cNvSpPr>
          <p:nvPr>
            <p:ph type="body" idx="1"/>
          </p:nvPr>
        </p:nvSpPr>
        <p:spPr>
          <a:xfrm>
            <a:off x="607500" y="5995835"/>
            <a:ext cx="7921064" cy="433955"/>
          </a:xfrm>
        </p:spPr>
        <p:txBody>
          <a:bodyPr anchor="t">
            <a:noAutofit/>
          </a:bodyPr>
          <a:lstStyle>
            <a:lvl1pPr marL="0" indent="0" algn="r">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r-FR" smtClean="0"/>
              <a:t>Modifiez les styles du texte du masque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re de section">
    <p:bg>
      <p:bgPr>
        <a:blipFill>
          <a:blip r:embed="rId2">
            <a:duotone>
              <a:schemeClr val="accent1">
                <a:tint val="98000"/>
                <a:lumMod val="102000"/>
              </a:schemeClr>
              <a:schemeClr val="accent1">
                <a:shade val="98000"/>
                <a:lumMod val="98000"/>
              </a:schemeClr>
            </a:duotone>
            <a:extLst>
              <a:ext uri="{28A0092B-C50C-407E-A947-70E740481C1C}">
                <a14:useLocalDpi xmlns:a14="http://schemas.microsoft.com/office/drawing/2010/main" val="0"/>
              </a:ext>
            </a:extLst>
          </a:blip>
          <a:tile tx="0" ty="0" sx="100000" sy="100000" flip="none" algn="tl"/>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200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614034" y="2222288"/>
            <a:ext cx="3889405" cy="3638763"/>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4640562" y="2222287"/>
            <a:ext cx="3895937" cy="3638764"/>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dirty="0"/>
              <a:pPr/>
              <a:t>8/26/2016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fr-FR" smtClean="0"/>
              <a:t>Modifiez le style du titre</a:t>
            </a:r>
            <a:endParaRPr lang="en-US" dirty="0"/>
          </a:p>
        </p:txBody>
      </p:sp>
      <p:sp>
        <p:nvSpPr>
          <p:cNvPr id="3" name="Text Placeholder 2"/>
          <p:cNvSpPr>
            <a:spLocks noGrp="1"/>
          </p:cNvSpPr>
          <p:nvPr>
            <p:ph type="body" idx="1"/>
          </p:nvPr>
        </p:nvSpPr>
        <p:spPr>
          <a:xfrm>
            <a:off x="611046" y="2174875"/>
            <a:ext cx="3892393" cy="576262"/>
          </a:xfrm>
        </p:spPr>
        <p:txBody>
          <a:bodyPr anchor="b">
            <a:noAutofit/>
          </a:bodyPr>
          <a:lstStyle>
            <a:lvl1pPr marL="0" indent="0" algn="ctr">
              <a:buNone/>
              <a:defRPr sz="15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smtClean="0"/>
              <a:t>Modifiez les styles du texte du masque</a:t>
            </a:r>
          </a:p>
        </p:txBody>
      </p:sp>
      <p:sp>
        <p:nvSpPr>
          <p:cNvPr id="4" name="Content Placeholder 3"/>
          <p:cNvSpPr>
            <a:spLocks noGrp="1"/>
          </p:cNvSpPr>
          <p:nvPr>
            <p:ph sz="half" idx="2"/>
          </p:nvPr>
        </p:nvSpPr>
        <p:spPr>
          <a:xfrm>
            <a:off x="611047" y="2751139"/>
            <a:ext cx="3892392" cy="3109913"/>
          </a:xfrm>
        </p:spPr>
        <p:txBody>
          <a:bodyPr anchor="t">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4640562" y="2174875"/>
            <a:ext cx="3895937" cy="576262"/>
          </a:xfrm>
        </p:spPr>
        <p:txBody>
          <a:bodyPr anchor="b">
            <a:noAutofit/>
          </a:bodyPr>
          <a:lstStyle>
            <a:lvl1pPr marL="0" indent="0" algn="ctr">
              <a:buNone/>
              <a:defRPr sz="15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smtClean="0"/>
              <a:t>Modifiez les styles du texte du masque</a:t>
            </a:r>
          </a:p>
        </p:txBody>
      </p:sp>
      <p:sp>
        <p:nvSpPr>
          <p:cNvPr id="6" name="Content Placeholder 5"/>
          <p:cNvSpPr>
            <a:spLocks noGrp="1"/>
          </p:cNvSpPr>
          <p:nvPr>
            <p:ph sz="quarter" idx="4"/>
          </p:nvPr>
        </p:nvSpPr>
        <p:spPr>
          <a:xfrm>
            <a:off x="4640562" y="2751139"/>
            <a:ext cx="3895937" cy="3109913"/>
          </a:xfrm>
        </p:spPr>
        <p:txBody>
          <a:bodyPr anchor="t">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dirty="0"/>
              <a:pPr/>
              <a:t>8/26/2016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6"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dirty="0"/>
              <a:pPr/>
              <a:t>8/26/2016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7500" y="447188"/>
            <a:ext cx="7928999"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fr-FR" dirty="0" smtClean="0"/>
              <a:t>Modifiez le style du titre</a:t>
            </a:r>
            <a:endParaRPr lang="en-US" dirty="0"/>
          </a:p>
        </p:txBody>
      </p:sp>
      <p:sp>
        <p:nvSpPr>
          <p:cNvPr id="3" name="Text Placeholder 2"/>
          <p:cNvSpPr>
            <a:spLocks noGrp="1"/>
          </p:cNvSpPr>
          <p:nvPr>
            <p:ph type="body" idx="1"/>
          </p:nvPr>
        </p:nvSpPr>
        <p:spPr>
          <a:xfrm>
            <a:off x="607500" y="2184402"/>
            <a:ext cx="7922464"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Footer Placeholder 4"/>
          <p:cNvSpPr>
            <a:spLocks noGrp="1"/>
          </p:cNvSpPr>
          <p:nvPr>
            <p:ph type="ftr" sz="quarter" idx="3"/>
          </p:nvPr>
        </p:nvSpPr>
        <p:spPr>
          <a:xfrm>
            <a:off x="338636" y="6041363"/>
            <a:ext cx="6483240" cy="365125"/>
          </a:xfrm>
          <a:prstGeom prst="rect">
            <a:avLst/>
          </a:prstGeom>
        </p:spPr>
        <p:txBody>
          <a:bodyPr vert="horz" lIns="91440" tIns="45720" rIns="91440" bIns="45720" rtlCol="0" anchor="b"/>
          <a:lstStyle>
            <a:lvl1pPr algn="l">
              <a:defRPr sz="675">
                <a:solidFill>
                  <a:schemeClr val="tx1"/>
                </a:solidFill>
              </a:defRPr>
            </a:lvl1pPr>
          </a:lstStyle>
          <a:p>
            <a:endParaRPr lang="en-US" dirty="0"/>
          </a:p>
        </p:txBody>
      </p:sp>
      <p:sp>
        <p:nvSpPr>
          <p:cNvPr id="4" name="Date Placeholder 3"/>
          <p:cNvSpPr>
            <a:spLocks noGrp="1"/>
          </p:cNvSpPr>
          <p:nvPr>
            <p:ph type="dt" sz="half" idx="2"/>
          </p:nvPr>
        </p:nvSpPr>
        <p:spPr>
          <a:xfrm>
            <a:off x="7000969" y="6041363"/>
            <a:ext cx="1007780" cy="365125"/>
          </a:xfrm>
          <a:prstGeom prst="rect">
            <a:avLst/>
          </a:prstGeom>
        </p:spPr>
        <p:txBody>
          <a:bodyPr vert="horz" lIns="91440" tIns="45720" rIns="91440" bIns="45720" rtlCol="0" anchor="b"/>
          <a:lstStyle>
            <a:lvl1pPr algn="r">
              <a:defRPr sz="675">
                <a:solidFill>
                  <a:schemeClr val="tx1"/>
                </a:solidFill>
              </a:defRPr>
            </a:lvl1pPr>
          </a:lstStyle>
          <a:p>
            <a:fld id="{09B482E8-6E0E-1B4F-B1FD-C69DB9E858D9}" type="datetimeFigureOut">
              <a:rPr lang="en-US" dirty="0"/>
              <a:pPr/>
              <a:t>8/26/2016</a:t>
            </a:fld>
            <a:endParaRPr lang="en-US" dirty="0"/>
          </a:p>
        </p:txBody>
      </p:sp>
      <p:sp>
        <p:nvSpPr>
          <p:cNvPr id="6" name="Slide Number Placeholder 5"/>
          <p:cNvSpPr>
            <a:spLocks noGrp="1"/>
          </p:cNvSpPr>
          <p:nvPr>
            <p:ph type="sldNum" sz="quarter" idx="4"/>
          </p:nvPr>
        </p:nvSpPr>
        <p:spPr>
          <a:xfrm>
            <a:off x="8008749" y="5915889"/>
            <a:ext cx="796616" cy="490599"/>
          </a:xfrm>
          <a:prstGeom prst="rect">
            <a:avLst/>
          </a:prstGeom>
        </p:spPr>
        <p:txBody>
          <a:bodyPr vert="horz" lIns="91440" tIns="45720" rIns="91440" bIns="10800" rtlCol="0" anchor="b"/>
          <a:lstStyle>
            <a:lvl1pPr algn="r">
              <a:defRPr sz="1500">
                <a:solidFill>
                  <a:schemeClr val="accent1"/>
                </a:solidFill>
              </a:defRPr>
            </a:lvl1pPr>
          </a:lstStyle>
          <a:p>
            <a:fld id="{D57F1E4F-1CFF-5643-939E-217C01CDF565}" type="slidenum">
              <a:rPr lang="en-US" dirty="0"/>
              <a:pPr/>
              <a:t>‹N°›</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67" r:id="rId2"/>
    <p:sldLayoutId id="2147483650" r:id="rId3"/>
    <p:sldLayoutId id="2147483682" r:id="rId4"/>
    <p:sldLayoutId id="2147483651" r:id="rId5"/>
    <p:sldLayoutId id="2147483680" r:id="rId6"/>
    <p:sldLayoutId id="2147483652" r:id="rId7"/>
    <p:sldLayoutId id="2147483653" r:id="rId8"/>
    <p:sldLayoutId id="2147483654" r:id="rId9"/>
    <p:sldLayoutId id="2147483655" r:id="rId10"/>
    <p:sldLayoutId id="2147483685" r:id="rId11"/>
    <p:sldLayoutId id="2147483656" r:id="rId12"/>
    <p:sldLayoutId id="2147483683" r:id="rId13"/>
    <p:sldLayoutId id="2147483681" r:id="rId14"/>
    <p:sldLayoutId id="2147483663" r:id="rId15"/>
    <p:sldLayoutId id="2147483657" r:id="rId16"/>
    <p:sldLayoutId id="2147483684" r:id="rId17"/>
    <p:sldLayoutId id="2147483666" r:id="rId18"/>
    <p:sldLayoutId id="2147483686" r:id="rId19"/>
    <p:sldLayoutId id="2147483661" r:id="rId20"/>
    <p:sldLayoutId id="2147483658" r:id="rId21"/>
    <p:sldLayoutId id="2147483659" r:id="rId22"/>
  </p:sldLayoutIdLst>
  <p:timing>
    <p:tnLst>
      <p:par>
        <p:cTn id="1" dur="indefinite" restart="never" nodeType="tmRoot"/>
      </p:par>
    </p:tnLst>
  </p:timing>
  <p:hf sldNum="0" hdr="0" ftr="0" dt="0"/>
  <p:txStyles>
    <p:titleStyle>
      <a:lvl1pPr marL="0" algn="l" defTabSz="457200" rtl="0" eaLnBrk="1" latinLnBrk="0" hangingPunct="1">
        <a:spcBef>
          <a:spcPct val="0"/>
        </a:spcBef>
        <a:buNone/>
        <a:defRPr lang="en-US" sz="1800" b="1" kern="1200" dirty="0">
          <a:solidFill>
            <a:schemeClr val="tx1"/>
          </a:solidFill>
          <a:latin typeface="+mn-lt"/>
          <a:ea typeface="+mn-ea"/>
          <a:cs typeface="+mn-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ct val="20000"/>
        </a:spcBef>
        <a:spcAft>
          <a:spcPts val="450"/>
        </a:spcAft>
        <a:buClr>
          <a:schemeClr val="accent1"/>
        </a:buClr>
        <a:buFont typeface="Wingdings 2" charset="2"/>
        <a:buChar char=""/>
        <a:defRPr sz="1350" kern="1200">
          <a:solidFill>
            <a:schemeClr val="tx1"/>
          </a:solidFill>
          <a:latin typeface="+mn-lt"/>
          <a:ea typeface="+mn-ea"/>
          <a:cs typeface="+mn-cs"/>
        </a:defRPr>
      </a:lvl1pPr>
      <a:lvl2pPr marL="557213" indent="-214313" algn="l" defTabSz="342900" rtl="0" eaLnBrk="1" latinLnBrk="0" hangingPunct="1">
        <a:spcBef>
          <a:spcPct val="20000"/>
        </a:spcBef>
        <a:spcAft>
          <a:spcPts val="450"/>
        </a:spcAft>
        <a:buClr>
          <a:schemeClr val="accent1"/>
        </a:buClr>
        <a:buFont typeface="Wingdings 2" charset="2"/>
        <a:buChar char=""/>
        <a:defRPr sz="1200" kern="1200">
          <a:solidFill>
            <a:schemeClr val="tx1"/>
          </a:solidFill>
          <a:latin typeface="+mn-lt"/>
          <a:ea typeface="+mn-ea"/>
          <a:cs typeface="+mn-cs"/>
        </a:defRPr>
      </a:lvl2pPr>
      <a:lvl3pPr marL="857250" indent="-171450" algn="l" defTabSz="342900" rtl="0" eaLnBrk="1" latinLnBrk="0" hangingPunct="1">
        <a:spcBef>
          <a:spcPct val="20000"/>
        </a:spcBef>
        <a:spcAft>
          <a:spcPts val="450"/>
        </a:spcAft>
        <a:buClr>
          <a:schemeClr val="accent1"/>
        </a:buClr>
        <a:buFont typeface="Wingdings 2" charset="2"/>
        <a:buChar char=""/>
        <a:defRPr sz="1050" kern="1200">
          <a:solidFill>
            <a:schemeClr val="tx1"/>
          </a:solidFill>
          <a:latin typeface="+mn-lt"/>
          <a:ea typeface="+mn-ea"/>
          <a:cs typeface="+mn-cs"/>
        </a:defRPr>
      </a:lvl3pPr>
      <a:lvl4pPr marL="120015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4pPr>
      <a:lvl5pPr marL="154305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5pPr>
      <a:lvl6pPr marL="18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6pPr>
      <a:lvl7pPr marL="21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7pPr>
      <a:lvl8pPr marL="24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8pPr>
      <a:lvl9pPr marL="27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creativecommons.org/licenses/by/4.0/deed.fr" TargetMode="External"/><Relationship Id="rId2" Type="http://schemas.openxmlformats.org/officeDocument/2006/relationships/notesSlide" Target="../notesSlides/notesSlide1.xml"/><Relationship Id="rId1" Type="http://schemas.openxmlformats.org/officeDocument/2006/relationships/slideLayout" Target="../slideLayouts/slideLayout19.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00.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150.png"/><Relationship Id="rId7" Type="http://schemas.openxmlformats.org/officeDocument/2006/relationships/hyperlink" Target="http://www.academia.edu/terms" TargetMode="External"/><Relationship Id="rId2" Type="http://schemas.openxmlformats.org/officeDocument/2006/relationships/notesSlide" Target="../notesSlides/notesSlide102.xml"/><Relationship Id="rId1" Type="http://schemas.openxmlformats.org/officeDocument/2006/relationships/slideLayout" Target="../slideLayouts/slideLayout4.xml"/><Relationship Id="rId6" Type="http://schemas.openxmlformats.org/officeDocument/2006/relationships/hyperlink" Target="http://www.academia.edu/privacy" TargetMode="External"/><Relationship Id="rId5" Type="http://schemas.openxmlformats.org/officeDocument/2006/relationships/image" Target="../media/image152.png"/><Relationship Id="rId4" Type="http://schemas.openxmlformats.org/officeDocument/2006/relationships/image" Target="../media/image151.png"/></Relationships>
</file>

<file path=ppt/slides/_rels/slide10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03.xml"/><Relationship Id="rId1" Type="http://schemas.openxmlformats.org/officeDocument/2006/relationships/slideLayout" Target="../slideLayouts/slideLayout4.xml"/><Relationship Id="rId5" Type="http://schemas.openxmlformats.org/officeDocument/2006/relationships/image" Target="../media/image155.png"/><Relationship Id="rId4" Type="http://schemas.openxmlformats.org/officeDocument/2006/relationships/image" Target="../media/image154.pn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05.xml"/><Relationship Id="rId1" Type="http://schemas.openxmlformats.org/officeDocument/2006/relationships/slideLayout" Target="../slideLayouts/slideLayout10.xml"/><Relationship Id="rId5" Type="http://schemas.openxmlformats.org/officeDocument/2006/relationships/hyperlink" Target="http://hoggresearch.blogspot.fr/" TargetMode="External"/><Relationship Id="rId4" Type="http://schemas.openxmlformats.org/officeDocument/2006/relationships/image" Target="../media/image156.png"/></Relationships>
</file>

<file path=ppt/slides/_rels/slide106.xml.rels><?xml version="1.0" encoding="UTF-8" standalone="yes"?>
<Relationships xmlns="http://schemas.openxmlformats.org/package/2006/relationships"><Relationship Id="rId3" Type="http://schemas.openxmlformats.org/officeDocument/2006/relationships/hyperlink" Target="http://fr.wikipedia.org/wiki/Licences_Creative_Commons" TargetMode="External"/><Relationship Id="rId2" Type="http://schemas.openxmlformats.org/officeDocument/2006/relationships/notesSlide" Target="../notesSlides/notesSlide106.xml"/><Relationship Id="rId1" Type="http://schemas.openxmlformats.org/officeDocument/2006/relationships/slideLayout" Target="../slideLayouts/slideLayout10.xml"/><Relationship Id="rId4" Type="http://schemas.openxmlformats.org/officeDocument/2006/relationships/image" Target="../media/image157.png"/></Relationships>
</file>

<file path=ppt/slides/_rels/slide10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07.xml"/><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8.xml"/><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10.xml.rels><?xml version="1.0" encoding="UTF-8" standalone="yes"?>
<Relationships xmlns="http://schemas.openxmlformats.org/package/2006/relationships"><Relationship Id="rId8" Type="http://schemas.openxmlformats.org/officeDocument/2006/relationships/image" Target="../media/image164.jpeg"/><Relationship Id="rId13" Type="http://schemas.openxmlformats.org/officeDocument/2006/relationships/hyperlink" Target="https://www.modernisminc.com/artists/Glen_BAXTER/?image=Baseball" TargetMode="External"/><Relationship Id="rId18" Type="http://schemas.openxmlformats.org/officeDocument/2006/relationships/hyperlink" Target="http://dilbert.com/strip/2013-03-21" TargetMode="External"/><Relationship Id="rId26" Type="http://schemas.openxmlformats.org/officeDocument/2006/relationships/image" Target="../media/image167.jpeg"/><Relationship Id="rId3" Type="http://schemas.openxmlformats.org/officeDocument/2006/relationships/image" Target="../media/image159.jpeg"/><Relationship Id="rId21" Type="http://schemas.openxmlformats.org/officeDocument/2006/relationships/hyperlink" Target="https://fr.fotolia.com/id/4812277" TargetMode="External"/><Relationship Id="rId7" Type="http://schemas.openxmlformats.org/officeDocument/2006/relationships/image" Target="../media/image163.jpeg"/><Relationship Id="rId12" Type="http://schemas.openxmlformats.org/officeDocument/2006/relationships/hyperlink" Target="http://www.frac-franche-comte.fr/scripts/fiche-oeuvre.php?id_oeuvre=114" TargetMode="External"/><Relationship Id="rId17" Type="http://schemas.openxmlformats.org/officeDocument/2006/relationships/image" Target="../media/image165.jpeg"/><Relationship Id="rId25" Type="http://schemas.openxmlformats.org/officeDocument/2006/relationships/image" Target="../media/image166.jpeg"/><Relationship Id="rId33" Type="http://schemas.openxmlformats.org/officeDocument/2006/relationships/image" Target="../media/image173.png"/><Relationship Id="rId2" Type="http://schemas.openxmlformats.org/officeDocument/2006/relationships/notesSlide" Target="../notesSlides/notesSlide110.xml"/><Relationship Id="rId16" Type="http://schemas.openxmlformats.org/officeDocument/2006/relationships/hyperlink" Target="http://www.blogdumoderateur.com/dessin-identite-numerique-et-recrutement/" TargetMode="External"/><Relationship Id="rId20" Type="http://schemas.openxmlformats.org/officeDocument/2006/relationships/hyperlink" Target="http://www.mediassociaux.fr/2011/02/06/description-des-differents-types-de-medias-sociaux/" TargetMode="External"/><Relationship Id="rId29" Type="http://schemas.openxmlformats.org/officeDocument/2006/relationships/image" Target="../media/image6.gif"/><Relationship Id="rId1" Type="http://schemas.openxmlformats.org/officeDocument/2006/relationships/slideLayout" Target="../slideLayouts/slideLayout10.xml"/><Relationship Id="rId6" Type="http://schemas.openxmlformats.org/officeDocument/2006/relationships/image" Target="../media/image162.jpeg"/><Relationship Id="rId11" Type="http://schemas.openxmlformats.org/officeDocument/2006/relationships/hyperlink" Target="http://wsimag.com/art/14859-glen-baxter-tofu-walk-with-me" TargetMode="External"/><Relationship Id="rId24" Type="http://schemas.openxmlformats.org/officeDocument/2006/relationships/hyperlink" Target="https://fr.fotolia.com/id/5090081" TargetMode="External"/><Relationship Id="rId32" Type="http://schemas.openxmlformats.org/officeDocument/2006/relationships/image" Target="../media/image172.png"/><Relationship Id="rId5" Type="http://schemas.openxmlformats.org/officeDocument/2006/relationships/image" Target="../media/image161.jpeg"/><Relationship Id="rId15" Type="http://schemas.openxmlformats.org/officeDocument/2006/relationships/hyperlink" Target="http://globecartoon.com/dessin/" TargetMode="External"/><Relationship Id="rId23" Type="http://schemas.openxmlformats.org/officeDocument/2006/relationships/hyperlink" Target="https://fr.fotolia.com/id/1942099" TargetMode="External"/><Relationship Id="rId28" Type="http://schemas.openxmlformats.org/officeDocument/2006/relationships/image" Target="../media/image169.png"/><Relationship Id="rId10" Type="http://schemas.openxmlformats.org/officeDocument/2006/relationships/hyperlink" Target="http://www.tate.org.uk/art/artworks/baxter-the-twins-introduced-the-imposter-p07607" TargetMode="External"/><Relationship Id="rId19" Type="http://schemas.openxmlformats.org/officeDocument/2006/relationships/hyperlink" Target="http://www.fredcavazza.net/2006/10/22/qu-est-ce-que-l-identite-numerique/" TargetMode="External"/><Relationship Id="rId31" Type="http://schemas.openxmlformats.org/officeDocument/2006/relationships/image" Target="../media/image171.png"/><Relationship Id="rId4" Type="http://schemas.openxmlformats.org/officeDocument/2006/relationships/image" Target="../media/image160.jpeg"/><Relationship Id="rId9" Type="http://schemas.openxmlformats.org/officeDocument/2006/relationships/hyperlink" Target="http://www.danielblau.com/exhibitions/2011/519/attachment/105/" TargetMode="External"/><Relationship Id="rId14" Type="http://schemas.openxmlformats.org/officeDocument/2006/relationships/hyperlink" Target="http://www.printsthingsandbooks.com/eng/item/5338/podium" TargetMode="External"/><Relationship Id="rId22" Type="http://schemas.openxmlformats.org/officeDocument/2006/relationships/hyperlink" Target="https://fr.fotolia.com/id/2204087" TargetMode="External"/><Relationship Id="rId27" Type="http://schemas.openxmlformats.org/officeDocument/2006/relationships/image" Target="../media/image168.jpeg"/><Relationship Id="rId30" Type="http://schemas.openxmlformats.org/officeDocument/2006/relationships/image" Target="../media/image170.jpeg"/></Relationships>
</file>

<file path=ppt/slides/_rels/slide111.xml.rels><?xml version="1.0" encoding="UTF-8" standalone="yes"?>
<Relationships xmlns="http://schemas.openxmlformats.org/package/2006/relationships"><Relationship Id="rId8" Type="http://schemas.openxmlformats.org/officeDocument/2006/relationships/hyperlink" Target="https://www.youtube.com/playlist?list=PLR5UPEneThpYkazDfG7y92US7T1AP7-KS" TargetMode="External"/><Relationship Id="rId13" Type="http://schemas.openxmlformats.org/officeDocument/2006/relationships/hyperlink" Target="http://uptv.univ-poitiers.fr/program/reseaux-sociaux-de-chercheursetnbsp-quelle-visibiliteetnbsp/video/4414/reflexions-sur-le-droit-applicable-a-la-communication-et-a-la-responsabilite-des-enseignants-chercheurs-sur-le-web/index.html" TargetMode="External"/><Relationship Id="rId3" Type="http://schemas.openxmlformats.org/officeDocument/2006/relationships/hyperlink" Target="http://slides.com/bureunion/identite-numerique-du-jeune-chercheur#/" TargetMode="External"/><Relationship Id="rId7" Type="http://schemas.openxmlformats.org/officeDocument/2006/relationships/hyperlink" Target="http://guides-formadoct.ueb.eu/content.php?pid=540555&amp;sid=4446926" TargetMode="External"/><Relationship Id="rId12" Type="http://schemas.openxmlformats.org/officeDocument/2006/relationships/hyperlink" Target="http://www.cnrs.fr/dist/en-pratique.htm#jepublie" TargetMode="External"/><Relationship Id="rId2" Type="http://schemas.openxmlformats.org/officeDocument/2006/relationships/notesSlide" Target="../notesSlides/notesSlide111.xml"/><Relationship Id="rId1" Type="http://schemas.openxmlformats.org/officeDocument/2006/relationships/slideLayout" Target="../slideLayouts/slideLayout10.xml"/><Relationship Id="rId6" Type="http://schemas.openxmlformats.org/officeDocument/2006/relationships/hyperlink" Target="http://urfist.univ-toulouse.fr/file/210/download?token=nnbyec3X4fjsg0pzrSx96RyyLe73rYtag0KJT4DwYyE" TargetMode="External"/><Relationship Id="rId11" Type="http://schemas.openxmlformats.org/officeDocument/2006/relationships/hyperlink" Target="http://www.cnil.fr/vos-droits/exercer-vos-droits/le-droit-au-dereferencement/" TargetMode="External"/><Relationship Id="rId5" Type="http://schemas.openxmlformats.org/officeDocument/2006/relationships/hyperlink" Target="http://guides-formadoct.ueb.eu/identite_numerique" TargetMode="External"/><Relationship Id="rId15" Type="http://schemas.openxmlformats.org/officeDocument/2006/relationships/hyperlink" Target="http://blog.impactstory.org/wp-content/uploads/2015/01/impact_challenge_ebook_links.pdf" TargetMode="External"/><Relationship Id="rId10" Type="http://schemas.openxmlformats.org/officeDocument/2006/relationships/hyperlink" Target="http://fr.slideshare.net/idnum/lidentit-numrique-du-chercheur-problmatique-enjeux-et-outils" TargetMode="External"/><Relationship Id="rId4" Type="http://schemas.openxmlformats.org/officeDocument/2006/relationships/hyperlink" Target="http://fr.slideshare.net/olivier/identitenumeriquereseauxsociaux" TargetMode="External"/><Relationship Id="rId9" Type="http://schemas.openxmlformats.org/officeDocument/2006/relationships/hyperlink" Target="http://fr.slideshare.net/idnum/rennes-identit-numrique-du-chercheur" TargetMode="External"/><Relationship Id="rId14" Type="http://schemas.openxmlformats.org/officeDocument/2006/relationships/hyperlink" Target="https://prezi.com/rhsbghv1ytkw/cultivating-an-online-profile/"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www.blogdumoderateur.com/enquete-recrutement-reseaux-sociaux/" TargetMode="External"/><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jpe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hyperlink" Target="http://blog.ccsd.cnrs.fr/2015/04/votre-cv-dans-hal"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hyperlink" Target="http://fr.slideshare.net/paventurier/adbs-2011publier-et-valoriser-ses-travaux-de-recherche-revuvdef"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20.gif"/><Relationship Id="rId7"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23.png"/><Relationship Id="rId5" Type="http://schemas.openxmlformats.org/officeDocument/2006/relationships/image" Target="../media/image22.gif"/><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2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1.jpeg"/></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8.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hyperlink" Target="http://www.u-grenoble3.fr/version-francaise/recherche-valorisation/martin-juchat-fabienne-84837.kjsp"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u-grenoble3.academia.edu/FabienneMartinJuchat" TargetMode="External"/><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3" Type="http://schemas.openxmlformats.org/officeDocument/2006/relationships/hyperlink" Target="http://www.casilli.fr/" TargetMode="External"/><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hyperlink" Target="https://twitter.com/devillesy" TargetMode="External"/><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71.png"/></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hyperlink" Target="https://www.youtube.com/watch?v=m5FH1me_MTk" TargetMode="External"/><Relationship Id="rId5" Type="http://schemas.openxmlformats.org/officeDocument/2006/relationships/image" Target="../media/image73.png"/><Relationship Id="rId4" Type="http://schemas.openxmlformats.org/officeDocument/2006/relationships/hyperlink" Target="https://www.mendeley.com/groups/509491/bioinformatics/"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8.xml"/><Relationship Id="rId1" Type="http://schemas.openxmlformats.org/officeDocument/2006/relationships/slideLayout" Target="../slideLayouts/slideLayout4.xml"/><Relationship Id="rId5" Type="http://schemas.openxmlformats.org/officeDocument/2006/relationships/hyperlink" Target="http://devam.hypotheses.org/" TargetMode="External"/><Relationship Id="rId4" Type="http://schemas.openxmlformats.org/officeDocument/2006/relationships/image" Target="../media/image75.png"/></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9.xml"/><Relationship Id="rId1" Type="http://schemas.openxmlformats.org/officeDocument/2006/relationships/slideLayout" Target="../slideLayouts/slideLayout4.xml"/><Relationship Id="rId5" Type="http://schemas.openxmlformats.org/officeDocument/2006/relationships/hyperlink" Target="https://twitter.com/FPurseigle" TargetMode="External"/><Relationship Id="rId4" Type="http://schemas.openxmlformats.org/officeDocument/2006/relationships/image" Target="../media/image77.png"/></Relationships>
</file>

<file path=ppt/slides/_rels/slide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hyperlink" Target="http://imagesociale.fr/" TargetMode="External"/><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hyperlink" Target="http://affordance.typepad.com/"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hal.archives-ouvertes.fr/search/index/q/*/authIdHal_s/panagiotis-kotronis/" TargetMode="External"/><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hyperlink" Target="http://www.researchgate.net/profile/Panagiotis_Kotronis"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hyperlink" Target="https://scholar.google.fr/citations?user=9G-5ImMAAAAJ&amp;hl=fr&amp;oi=sra" TargetMode="External"/><Relationship Id="rId7" Type="http://schemas.openxmlformats.org/officeDocument/2006/relationships/image" Target="../media/image86.png"/><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image" Target="../media/image85.png"/><Relationship Id="rId5" Type="http://schemas.openxmlformats.org/officeDocument/2006/relationships/hyperlink" Target="http://orcid.org/0000-0002-8978-1274" TargetMode="External"/><Relationship Id="rId4" Type="http://schemas.openxmlformats.org/officeDocument/2006/relationships/hyperlink" Target="https://cv.archives-ouvertes.fr/panagiotis-kotronis"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hyperlink" Target="http://www.idref.fr/autorites/autorites.html"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49.xml"/><Relationship Id="rId1" Type="http://schemas.openxmlformats.org/officeDocument/2006/relationships/slideLayout" Target="../slideLayouts/slideLayout4.xml"/><Relationship Id="rId6" Type="http://schemas.openxmlformats.org/officeDocument/2006/relationships/image" Target="../media/image94.png"/><Relationship Id="rId11" Type="http://schemas.openxmlformats.org/officeDocument/2006/relationships/image" Target="../media/image99.png"/><Relationship Id="rId5" Type="http://schemas.openxmlformats.org/officeDocument/2006/relationships/image" Target="../media/image93.png"/><Relationship Id="rId10" Type="http://schemas.openxmlformats.org/officeDocument/2006/relationships/image" Target="../media/image98.png"/><Relationship Id="rId4" Type="http://schemas.openxmlformats.org/officeDocument/2006/relationships/image" Target="../media/image92.png"/><Relationship Id="rId9" Type="http://schemas.openxmlformats.org/officeDocument/2006/relationships/image" Target="../media/image97.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50.xml"/><Relationship Id="rId1" Type="http://schemas.openxmlformats.org/officeDocument/2006/relationships/slideLayout" Target="../slideLayouts/slideLayout5.xml"/><Relationship Id="rId4" Type="http://schemas.openxmlformats.org/officeDocument/2006/relationships/image" Target="../media/image1.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4.xml"/><Relationship Id="rId1" Type="http://schemas.openxmlformats.org/officeDocument/2006/relationships/slideLayout" Target="../slideLayouts/slideLayout4.xml"/><Relationship Id="rId5" Type="http://schemas.openxmlformats.org/officeDocument/2006/relationships/image" Target="../media/image103.png"/><Relationship Id="rId4" Type="http://schemas.openxmlformats.org/officeDocument/2006/relationships/image" Target="../media/image102.png"/></Relationships>
</file>

<file path=ppt/slides/_rels/slide5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5.xml"/><Relationship Id="rId1" Type="http://schemas.openxmlformats.org/officeDocument/2006/relationships/slideLayout" Target="../slideLayouts/slideLayout4.xml"/><Relationship Id="rId6" Type="http://schemas.openxmlformats.org/officeDocument/2006/relationships/image" Target="../media/image105.png"/><Relationship Id="rId5" Type="http://schemas.openxmlformats.org/officeDocument/2006/relationships/hyperlink" Target="https://twitter.com/cagnol" TargetMode="External"/><Relationship Id="rId4" Type="http://schemas.openxmlformats.org/officeDocument/2006/relationships/hyperlink" Target="https://twitter.com/Cagnol_CS" TargetMode="Externa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7.xml"/><Relationship Id="rId1" Type="http://schemas.openxmlformats.org/officeDocument/2006/relationships/slideLayout" Target="../slideLayouts/slideLayout4.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5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jpeg"/></Relationships>
</file>

<file path=ppt/slides/_rels/slide6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0.xml"/><Relationship Id="rId1" Type="http://schemas.openxmlformats.org/officeDocument/2006/relationships/slideLayout" Target="../slideLayouts/slideLayout4.xml"/><Relationship Id="rId4" Type="http://schemas.openxmlformats.org/officeDocument/2006/relationships/hyperlink" Target="http://fr.slideshare.net/AntonyWilliams?utm_campaign=profiletracking&amp;utm_medium=sssite&amp;utm_source=ssslideview"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u-paris10.academia.edu/yanbrailowsky" TargetMode="External"/><Relationship Id="rId2" Type="http://schemas.openxmlformats.org/officeDocument/2006/relationships/notesSlide" Target="../notesSlides/notesSlide61.xml"/><Relationship Id="rId1" Type="http://schemas.openxmlformats.org/officeDocument/2006/relationships/slideLayout" Target="../slideLayouts/slideLayout4.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hyperlink" Target="http://www.yanb.eu/" TargetMode="Externa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65.xml"/><Relationship Id="rId1" Type="http://schemas.openxmlformats.org/officeDocument/2006/relationships/slideLayout" Target="../slideLayouts/slideLayout4.xml"/><Relationship Id="rId4" Type="http://schemas.openxmlformats.org/officeDocument/2006/relationships/image" Target="../media/image117.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hyperlink" Target="http://hoggresearch.blogspot.fr/" TargetMode="External"/><Relationship Id="rId2" Type="http://schemas.openxmlformats.org/officeDocument/2006/relationships/notesSlide" Target="../notesSlides/notesSlide68.xml"/><Relationship Id="rId1" Type="http://schemas.openxmlformats.org/officeDocument/2006/relationships/slideLayout" Target="../slideLayouts/slideLayout4.xml"/><Relationship Id="rId5" Type="http://schemas.openxmlformats.org/officeDocument/2006/relationships/image" Target="../media/image119.png"/><Relationship Id="rId4" Type="http://schemas.openxmlformats.org/officeDocument/2006/relationships/image" Target="../media/image118.png"/></Relationships>
</file>

<file path=ppt/slides/_rels/slide6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72.xml"/><Relationship Id="rId1" Type="http://schemas.openxmlformats.org/officeDocument/2006/relationships/slideLayout" Target="../slideLayouts/slideLayout4.xml"/><Relationship Id="rId5" Type="http://schemas.openxmlformats.org/officeDocument/2006/relationships/hyperlink" Target="https://nearemmaus.wordpress.com/" TargetMode="External"/><Relationship Id="rId4" Type="http://schemas.openxmlformats.org/officeDocument/2006/relationships/image" Target="../media/image123.png"/></Relationships>
</file>

<file path=ppt/slides/_rels/slide7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73.xml"/><Relationship Id="rId1" Type="http://schemas.openxmlformats.org/officeDocument/2006/relationships/slideLayout" Target="../slideLayouts/slideLayout4.xml"/><Relationship Id="rId4" Type="http://schemas.openxmlformats.org/officeDocument/2006/relationships/hyperlink" Target="https://twitter.com/laurentflaroche"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74.xml"/><Relationship Id="rId1" Type="http://schemas.openxmlformats.org/officeDocument/2006/relationships/slideLayout" Target="../slideLayouts/slideLayout4.xml"/><Relationship Id="rId4" Type="http://schemas.openxmlformats.org/officeDocument/2006/relationships/hyperlink" Target="https://www.insidehighered.com/news/2013/12/19/kansas-regents-adopt-policy-when-social-media-use-can-get-faculty-fired"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75.xml"/><Relationship Id="rId1" Type="http://schemas.openxmlformats.org/officeDocument/2006/relationships/slideLayout" Target="../slideLayouts/slideLayout4.xml"/><Relationship Id="rId4" Type="http://schemas.openxmlformats.org/officeDocument/2006/relationships/hyperlink" Target="http://fr.slideshare.net/HelenDixon1/twitter-for-researchers-34616801" TargetMode="Externa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79.xml"/><Relationship Id="rId1" Type="http://schemas.openxmlformats.org/officeDocument/2006/relationships/slideLayout" Target="../slideLayouts/slideLayout4.xml"/><Relationship Id="rId4" Type="http://schemas.openxmlformats.org/officeDocument/2006/relationships/hyperlink" Target="http://www.elsevier.com/connect/elsevier-updates-its-policies-perspectives-and-services-on-article-sharin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80.xml"/><Relationship Id="rId1" Type="http://schemas.openxmlformats.org/officeDocument/2006/relationships/slideLayout" Target="../slideLayouts/slideLayout4.xml"/><Relationship Id="rId4" Type="http://schemas.openxmlformats.org/officeDocument/2006/relationships/hyperlink" Target="http://www.sherpa.ac.uk/romeo/" TargetMode="Externa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82.xml"/><Relationship Id="rId1" Type="http://schemas.openxmlformats.org/officeDocument/2006/relationships/slideLayout" Target="../slideLayouts/slideLayout4.xml"/><Relationship Id="rId5" Type="http://schemas.openxmlformats.org/officeDocument/2006/relationships/image" Target="../media/image133.png"/><Relationship Id="rId4" Type="http://schemas.openxmlformats.org/officeDocument/2006/relationships/image" Target="../media/image132.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84.xml"/><Relationship Id="rId1" Type="http://schemas.openxmlformats.org/officeDocument/2006/relationships/slideLayout" Target="../slideLayouts/slideLayout5.xml"/><Relationship Id="rId4" Type="http://schemas.openxmlformats.org/officeDocument/2006/relationships/image" Target="../media/image1.jpe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86.xml"/><Relationship Id="rId1" Type="http://schemas.openxmlformats.org/officeDocument/2006/relationships/slideLayout" Target="../slideLayouts/slideLayout4.xml"/><Relationship Id="rId4" Type="http://schemas.openxmlformats.org/officeDocument/2006/relationships/image" Target="../media/image136.png"/></Relationships>
</file>

<file path=ppt/slides/_rels/slide8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87.xml"/><Relationship Id="rId1" Type="http://schemas.openxmlformats.org/officeDocument/2006/relationships/slideLayout" Target="../slideLayouts/slideLayout4.xml"/><Relationship Id="rId4" Type="http://schemas.openxmlformats.org/officeDocument/2006/relationships/hyperlink" Target="http://www.gla.ac.uk/schools/socialpolitical/staff/donnayates/#/researchinterests,additionalinformation,publications"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88.xml"/><Relationship Id="rId1" Type="http://schemas.openxmlformats.org/officeDocument/2006/relationships/slideLayout" Target="../slideLayouts/slideLayout4.xml"/><Relationship Id="rId5" Type="http://schemas.openxmlformats.org/officeDocument/2006/relationships/image" Target="../media/image139.png"/><Relationship Id="rId4" Type="http://schemas.openxmlformats.org/officeDocument/2006/relationships/hyperlink" Target="http://www.marinesoichot.com/changement-dhemisphere/" TargetMode="Externa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91.xml"/><Relationship Id="rId1" Type="http://schemas.openxmlformats.org/officeDocument/2006/relationships/slideLayout" Target="../slideLayouts/slideLayout4.xml"/><Relationship Id="rId4" Type="http://schemas.openxmlformats.org/officeDocument/2006/relationships/image" Target="../media/image142.png"/></Relationships>
</file>

<file path=ppt/slides/_rels/slide9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92.xml"/><Relationship Id="rId1" Type="http://schemas.openxmlformats.org/officeDocument/2006/relationships/slideLayout" Target="../slideLayouts/slideLayout4.xml"/><Relationship Id="rId4" Type="http://schemas.openxmlformats.org/officeDocument/2006/relationships/hyperlink" Target="http://journalofdigitalhumanities.org/1-3/the-impact-of-social-media-on-the-dissemination-of-research-by-melissa-terras/" TargetMode="Externa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hyperlink" Target="http://altmetrics.org/manifesto/" TargetMode="External"/><Relationship Id="rId2" Type="http://schemas.openxmlformats.org/officeDocument/2006/relationships/notesSlide" Target="../notesSlides/notesSlide94.xml"/><Relationship Id="rId1" Type="http://schemas.openxmlformats.org/officeDocument/2006/relationships/slideLayout" Target="../slideLayouts/slideLayout4.xml"/><Relationship Id="rId4" Type="http://schemas.openxmlformats.org/officeDocument/2006/relationships/image" Target="../media/image144.png"/></Relationships>
</file>

<file path=ppt/slides/_rels/slide95.xml.rels><?xml version="1.0" encoding="UTF-8" standalone="yes"?>
<Relationships xmlns="http://schemas.openxmlformats.org/package/2006/relationships"><Relationship Id="rId3" Type="http://schemas.openxmlformats.org/officeDocument/2006/relationships/hyperlink" Target="http://www.plosone.org/" TargetMode="External"/><Relationship Id="rId2" Type="http://schemas.openxmlformats.org/officeDocument/2006/relationships/notesSlide" Target="../notesSlides/notesSlide95.xml"/><Relationship Id="rId1" Type="http://schemas.openxmlformats.org/officeDocument/2006/relationships/slideLayout" Target="../slideLayouts/slideLayout4.xml"/><Relationship Id="rId4" Type="http://schemas.openxmlformats.org/officeDocument/2006/relationships/image" Target="../media/image145.png"/></Relationships>
</file>

<file path=ppt/slides/_rels/slide96.xml.rels><?xml version="1.0" encoding="UTF-8" standalone="yes"?>
<Relationships xmlns="http://schemas.openxmlformats.org/package/2006/relationships"><Relationship Id="rId3" Type="http://schemas.openxmlformats.org/officeDocument/2006/relationships/hyperlink" Target="https://impactstory.org/" TargetMode="External"/><Relationship Id="rId2" Type="http://schemas.openxmlformats.org/officeDocument/2006/relationships/notesSlide" Target="../notesSlides/notesSlide96.xml"/><Relationship Id="rId1" Type="http://schemas.openxmlformats.org/officeDocument/2006/relationships/slideLayout" Target="../slideLayouts/slideLayout4.xml"/><Relationship Id="rId6" Type="http://schemas.openxmlformats.org/officeDocument/2006/relationships/hyperlink" Target="https://impactstory.org/CarlBoettiger" TargetMode="External"/><Relationship Id="rId5" Type="http://schemas.openxmlformats.org/officeDocument/2006/relationships/image" Target="../media/image147.png"/><Relationship Id="rId4" Type="http://schemas.openxmlformats.org/officeDocument/2006/relationships/image" Target="../media/image146.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98.xml"/><Relationship Id="rId1" Type="http://schemas.openxmlformats.org/officeDocument/2006/relationships/slideLayout" Target="../slideLayouts/slideLayout4.xml"/><Relationship Id="rId4" Type="http://schemas.openxmlformats.org/officeDocument/2006/relationships/hyperlink" Target="http://www.blogdumoderateur.com/enquete-recrutement-reseaux-sociaux/" TargetMode="Externa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noFill/>
          <a:effectLst/>
        </p:spPr>
        <p:txBody>
          <a:bodyPr/>
          <a:lstStyle/>
          <a:p>
            <a:pPr>
              <a:spcBef>
                <a:spcPts val="1200"/>
              </a:spcBef>
              <a:spcAft>
                <a:spcPts val="1200"/>
              </a:spcAft>
            </a:pPr>
            <a:r>
              <a:rPr lang="fr-FR" sz="6000" dirty="0"/>
              <a:t>Être visible </a:t>
            </a:r>
            <a:r>
              <a:rPr lang="fr-FR" sz="6000" dirty="0" smtClean="0"/>
              <a:t/>
            </a:r>
            <a:br>
              <a:rPr lang="fr-FR" sz="6000" dirty="0" smtClean="0"/>
            </a:br>
            <a:r>
              <a:rPr lang="fr-FR" sz="6000" dirty="0" smtClean="0"/>
              <a:t>sur internet ?</a:t>
            </a:r>
            <a:br>
              <a:rPr lang="fr-FR" sz="6000" dirty="0" smtClean="0"/>
            </a:br>
            <a:r>
              <a:rPr lang="fr-FR" sz="800" dirty="0" smtClean="0"/>
              <a:t/>
            </a:r>
            <a:br>
              <a:rPr lang="fr-FR" sz="800" dirty="0" smtClean="0"/>
            </a:br>
            <a:r>
              <a:rPr lang="fr-FR" sz="2000" dirty="0" smtClean="0"/>
              <a:t>L’identité </a:t>
            </a:r>
            <a:r>
              <a:rPr lang="fr-FR" sz="2000" dirty="0"/>
              <a:t>numérique </a:t>
            </a:r>
            <a:r>
              <a:rPr lang="fr-FR" sz="2000" dirty="0" smtClean="0"/>
              <a:t>du chercheur en question(s)</a:t>
            </a:r>
            <a:endParaRPr lang="fr-FR" sz="2400" dirty="0"/>
          </a:p>
        </p:txBody>
      </p:sp>
      <p:sp>
        <p:nvSpPr>
          <p:cNvPr id="6" name="Triangle isocèle 5"/>
          <p:cNvSpPr/>
          <p:nvPr/>
        </p:nvSpPr>
        <p:spPr>
          <a:xfrm rot="10800000">
            <a:off x="607500" y="6148251"/>
            <a:ext cx="650081" cy="338138"/>
          </a:xfrm>
          <a:prstGeom prst="triangle">
            <a:avLst>
              <a:gd name="adj" fmla="val 4963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p:cNvSpPr/>
          <p:nvPr/>
        </p:nvSpPr>
        <p:spPr>
          <a:xfrm>
            <a:off x="0" y="6486389"/>
            <a:ext cx="9144000" cy="371611"/>
          </a:xfrm>
          <a:prstGeom prst="rect">
            <a:avLst/>
          </a:prstGeom>
          <a:solidFill>
            <a:srgbClr val="99CB38">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p:cNvSpPr txBox="1"/>
          <p:nvPr/>
        </p:nvSpPr>
        <p:spPr>
          <a:xfrm>
            <a:off x="2159000" y="6551623"/>
            <a:ext cx="4826000" cy="215444"/>
          </a:xfrm>
          <a:prstGeom prst="rect">
            <a:avLst/>
          </a:prstGeom>
          <a:noFill/>
        </p:spPr>
        <p:txBody>
          <a:bodyPr wrap="square" rtlCol="0">
            <a:spAutoFit/>
          </a:bodyPr>
          <a:lstStyle/>
          <a:p>
            <a:pPr algn="ctr"/>
            <a:r>
              <a:rPr lang="fr-FR" sz="800" dirty="0" smtClean="0"/>
              <a:t>A</a:t>
            </a:r>
            <a:r>
              <a:rPr lang="fr-FR" sz="800" dirty="0" smtClean="0"/>
              <a:t>. Bouchard, </a:t>
            </a:r>
            <a:r>
              <a:rPr lang="fr-FR" sz="800" dirty="0" smtClean="0"/>
              <a:t>2016</a:t>
            </a:r>
            <a:endParaRPr lang="fr-FR" sz="800" dirty="0"/>
          </a:p>
        </p:txBody>
      </p:sp>
      <p:pic>
        <p:nvPicPr>
          <p:cNvPr id="7" name="Picture 2">
            <a:hlinkClick r:id="rId3"/>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404056" y="6541863"/>
            <a:ext cx="739944" cy="260662"/>
          </a:xfrm>
          <a:prstGeom prst="rect">
            <a:avLst/>
          </a:prstGeom>
          <a:noFill/>
          <a:ln w="9525">
            <a:noFill/>
            <a:miter lim="800000"/>
            <a:headEnd/>
            <a:tailEnd/>
          </a:ln>
        </p:spPr>
      </p:pic>
      <p:pic>
        <p:nvPicPr>
          <p:cNvPr id="4" name="Imag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53" y="6496827"/>
            <a:ext cx="743222" cy="371611"/>
          </a:xfrm>
          <a:prstGeom prst="rect">
            <a:avLst/>
          </a:prstGeom>
        </p:spPr>
      </p:pic>
    </p:spTree>
    <p:extLst>
      <p:ext uri="{BB962C8B-B14F-4D97-AF65-F5344CB8AC3E}">
        <p14:creationId xmlns:p14="http://schemas.microsoft.com/office/powerpoint/2010/main" val="4379009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612000" y="1253405"/>
            <a:ext cx="7920000" cy="4362709"/>
          </a:xfrm>
          <a:prstGeom prst="rect">
            <a:avLst/>
          </a:prstGeom>
        </p:spPr>
      </p:pic>
    </p:spTree>
    <p:extLst>
      <p:ext uri="{BB962C8B-B14F-4D97-AF65-F5344CB8AC3E}">
        <p14:creationId xmlns:p14="http://schemas.microsoft.com/office/powerpoint/2010/main" val="335034887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455F51"/>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501445" y="1029622"/>
            <a:ext cx="8141110" cy="4569490"/>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244474960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idx="4294967295"/>
          </p:nvPr>
        </p:nvSpPr>
        <p:spPr>
          <a:xfrm>
            <a:off x="396238" y="1928082"/>
            <a:ext cx="8386354" cy="2908564"/>
          </a:xfrm>
        </p:spPr>
        <p:txBody>
          <a:bodyPr>
            <a:normAutofit/>
          </a:bodyPr>
          <a:lstStyle/>
          <a:p>
            <a:pPr marL="0" indent="0" algn="ctr">
              <a:buNone/>
            </a:pPr>
            <a:r>
              <a:rPr lang="fr-FR" sz="3600" b="1" i="1" dirty="0">
                <a:solidFill>
                  <a:srgbClr val="99CB38"/>
                </a:solidFill>
              </a:rPr>
              <a:t>OPEN</a:t>
            </a:r>
            <a:r>
              <a:rPr lang="fr-FR" sz="3400" i="1" dirty="0" smtClean="0"/>
              <a:t> ACCESS </a:t>
            </a:r>
          </a:p>
          <a:p>
            <a:pPr marL="0" indent="0" algn="ctr">
              <a:lnSpc>
                <a:spcPct val="150000"/>
              </a:lnSpc>
              <a:buNone/>
            </a:pPr>
            <a:r>
              <a:rPr lang="fr-FR" sz="3600" b="1" i="1" dirty="0" smtClean="0">
                <a:solidFill>
                  <a:srgbClr val="99CB38"/>
                </a:solidFill>
              </a:rPr>
              <a:t>OPEN </a:t>
            </a:r>
            <a:r>
              <a:rPr lang="fr-FR" sz="3400" i="1" dirty="0"/>
              <a:t>SCIENCE</a:t>
            </a:r>
          </a:p>
        </p:txBody>
      </p:sp>
    </p:spTree>
    <p:extLst>
      <p:ext uri="{BB962C8B-B14F-4D97-AF65-F5344CB8AC3E}">
        <p14:creationId xmlns:p14="http://schemas.microsoft.com/office/powerpoint/2010/main" val="295213486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109007" y="4355871"/>
            <a:ext cx="8925986" cy="1590403"/>
          </a:xfrm>
          <a:prstGeom prst="rect">
            <a:avLst/>
          </a:prstGeom>
          <a:noFill/>
          <a:ln>
            <a:noFill/>
          </a:ln>
          <a:effectLst>
            <a:outerShdw blurRad="292100" dist="139700" dir="2700000" algn="ctr" rotWithShape="0">
              <a:srgbClr val="000000">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Image 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928398" y="1700226"/>
            <a:ext cx="7096712" cy="2261590"/>
          </a:xfrm>
          <a:prstGeom prst="rect">
            <a:avLst/>
          </a:prstGeom>
          <a:effectLst>
            <a:outerShdw blurRad="571500" dist="139700" dir="1380000" algn="ctr" rotWithShape="0">
              <a:srgbClr val="000000">
                <a:alpha val="65000"/>
              </a:srgbClr>
            </a:outerShdw>
          </a:effectLst>
        </p:spPr>
      </p:pic>
      <p:pic>
        <p:nvPicPr>
          <p:cNvPr id="4" name="Imag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354" y="1037394"/>
            <a:ext cx="2464000" cy="432000"/>
          </a:xfrm>
          <a:prstGeom prst="rect">
            <a:avLst/>
          </a:prstGeom>
        </p:spPr>
      </p:pic>
      <p:sp>
        <p:nvSpPr>
          <p:cNvPr id="5" name="Rectangle 4"/>
          <p:cNvSpPr/>
          <p:nvPr/>
        </p:nvSpPr>
        <p:spPr>
          <a:xfrm>
            <a:off x="7867080" y="5921444"/>
            <a:ext cx="1175322" cy="230832"/>
          </a:xfrm>
          <a:prstGeom prst="rect">
            <a:avLst/>
          </a:prstGeom>
        </p:spPr>
        <p:txBody>
          <a:bodyPr wrap="none">
            <a:spAutoFit/>
          </a:bodyPr>
          <a:lstStyle/>
          <a:p>
            <a:r>
              <a:rPr lang="fr-FR" sz="900" dirty="0" smtClean="0">
                <a:latin typeface="+mj-lt"/>
                <a:cs typeface="Arial" panose="020B0604020202020204" pitchFamily="34" charset="0"/>
                <a:hlinkClick r:id="rId6"/>
              </a:rPr>
              <a:t>Academia, </a:t>
            </a:r>
            <a:r>
              <a:rPr lang="fr-FR" sz="900" i="1" dirty="0" err="1" smtClean="0">
                <a:latin typeface="+mj-lt"/>
                <a:cs typeface="Arial" panose="020B0604020202020204" pitchFamily="34" charset="0"/>
                <a:hlinkClick r:id="rId6"/>
              </a:rPr>
              <a:t>Privacy</a:t>
            </a:r>
            <a:endParaRPr lang="fr-FR" sz="900" i="1" dirty="0">
              <a:latin typeface="+mj-lt"/>
              <a:cs typeface="Arial" panose="020B0604020202020204" pitchFamily="34" charset="0"/>
            </a:endParaRPr>
          </a:p>
        </p:txBody>
      </p:sp>
      <p:sp>
        <p:nvSpPr>
          <p:cNvPr id="6" name="Rectangle 5"/>
          <p:cNvSpPr/>
          <p:nvPr/>
        </p:nvSpPr>
        <p:spPr>
          <a:xfrm>
            <a:off x="6951086" y="3961816"/>
            <a:ext cx="1109599" cy="230832"/>
          </a:xfrm>
          <a:prstGeom prst="rect">
            <a:avLst/>
          </a:prstGeom>
        </p:spPr>
        <p:txBody>
          <a:bodyPr wrap="none">
            <a:spAutoFit/>
          </a:bodyPr>
          <a:lstStyle/>
          <a:p>
            <a:r>
              <a:rPr lang="fr-FR" sz="900" dirty="0" smtClean="0">
                <a:latin typeface="+mj-lt"/>
                <a:cs typeface="Arial" panose="020B0604020202020204" pitchFamily="34" charset="0"/>
                <a:hlinkClick r:id="rId7"/>
              </a:rPr>
              <a:t>Academia, </a:t>
            </a:r>
            <a:r>
              <a:rPr lang="fr-FR" sz="900" i="1" dirty="0">
                <a:latin typeface="+mj-lt"/>
                <a:cs typeface="Arial" panose="020B0604020202020204" pitchFamily="34" charset="0"/>
                <a:hlinkClick r:id="rId7"/>
              </a:rPr>
              <a:t>T</a:t>
            </a:r>
            <a:r>
              <a:rPr lang="fr-FR" sz="900" i="1" dirty="0" smtClean="0">
                <a:latin typeface="+mj-lt"/>
                <a:cs typeface="Arial" panose="020B0604020202020204" pitchFamily="34" charset="0"/>
                <a:hlinkClick r:id="rId7"/>
              </a:rPr>
              <a:t>erms</a:t>
            </a:r>
            <a:endParaRPr lang="fr-FR" sz="900" i="1" dirty="0">
              <a:latin typeface="+mj-lt"/>
              <a:cs typeface="Arial" panose="020B0604020202020204" pitchFamily="34" charset="0"/>
            </a:endParaRPr>
          </a:p>
        </p:txBody>
      </p:sp>
    </p:spTree>
    <p:extLst>
      <p:ext uri="{BB962C8B-B14F-4D97-AF65-F5344CB8AC3E}">
        <p14:creationId xmlns:p14="http://schemas.microsoft.com/office/powerpoint/2010/main" val="3645569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39455" y="340962"/>
            <a:ext cx="5474765" cy="4231037"/>
          </a:xfrm>
          <a:prstGeom prst="rect">
            <a:avLst/>
          </a:prstGeom>
          <a:effectLst>
            <a:outerShdw blurRad="292100" dist="139700" dir="2700000" algn="ctr" rotWithShape="0">
              <a:srgbClr val="000000">
                <a:alpha val="65000"/>
              </a:srgbClr>
            </a:outerShdw>
          </a:effectLst>
        </p:spPr>
      </p:pic>
      <p:pic>
        <p:nvPicPr>
          <p:cNvPr id="4" name="Image 3"/>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78986" y="3165778"/>
            <a:ext cx="4395701" cy="3400269"/>
          </a:xfrm>
          <a:prstGeom prst="rect">
            <a:avLst/>
          </a:prstGeom>
          <a:effectLst>
            <a:outerShdw blurRad="292100" dist="139700" dir="2700000" algn="ctr" rotWithShape="0">
              <a:srgbClr val="000000">
                <a:alpha val="65000"/>
              </a:srgbClr>
            </a:outerShdw>
          </a:effectLst>
        </p:spPr>
      </p:pic>
      <p:pic>
        <p:nvPicPr>
          <p:cNvPr id="5" name="Image 4"/>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246411" y="2014780"/>
            <a:ext cx="4649615" cy="3592694"/>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280162169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idx="4294967295"/>
          </p:nvPr>
        </p:nvSpPr>
        <p:spPr>
          <a:xfrm>
            <a:off x="396238" y="2253548"/>
            <a:ext cx="8386354" cy="2908564"/>
          </a:xfrm>
        </p:spPr>
        <p:txBody>
          <a:bodyPr>
            <a:normAutofit/>
          </a:bodyPr>
          <a:lstStyle/>
          <a:p>
            <a:pPr marL="0" indent="0" algn="ctr">
              <a:lnSpc>
                <a:spcPct val="150000"/>
              </a:lnSpc>
              <a:buNone/>
            </a:pPr>
            <a:r>
              <a:rPr lang="fr-FR" sz="3600" b="1" dirty="0" smtClean="0"/>
              <a:t>PROTECTION DES </a:t>
            </a:r>
            <a:r>
              <a:rPr lang="fr-FR" sz="3600" b="1" dirty="0" smtClean="0">
                <a:solidFill>
                  <a:srgbClr val="99CB38"/>
                </a:solidFill>
              </a:rPr>
              <a:t>DONNEES</a:t>
            </a:r>
            <a:r>
              <a:rPr lang="fr-FR" sz="3600" b="1" dirty="0" smtClean="0"/>
              <a:t/>
            </a:r>
            <a:br>
              <a:rPr lang="fr-FR" sz="3600" b="1" dirty="0" smtClean="0"/>
            </a:br>
            <a:r>
              <a:rPr lang="fr-FR" sz="6600" b="1" dirty="0" smtClean="0"/>
              <a:t>?</a:t>
            </a:r>
            <a:endParaRPr lang="fr-FR" sz="3600" b="1" dirty="0">
              <a:solidFill>
                <a:srgbClr val="99CB38"/>
              </a:solidFill>
            </a:endParaRPr>
          </a:p>
        </p:txBody>
      </p:sp>
    </p:spTree>
    <p:extLst>
      <p:ext uri="{BB962C8B-B14F-4D97-AF65-F5344CB8AC3E}">
        <p14:creationId xmlns:p14="http://schemas.microsoft.com/office/powerpoint/2010/main" val="426095469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3"/>
          <a:stretch>
            <a:fillRect/>
          </a:stretch>
        </p:blipFill>
        <p:spPr>
          <a:xfrm>
            <a:off x="310680" y="602864"/>
            <a:ext cx="5490431" cy="5142367"/>
          </a:xfrm>
          <a:prstGeom prst="rect">
            <a:avLst/>
          </a:prstGeom>
          <a:effectLst>
            <a:outerShdw blurRad="292100" dist="139700" dir="2700000" algn="ctr" rotWithShape="0">
              <a:srgbClr val="000000">
                <a:alpha val="65000"/>
              </a:srgbClr>
            </a:outerShdw>
          </a:effectLst>
        </p:spPr>
      </p:pic>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8746" y="3589206"/>
            <a:ext cx="3992747" cy="2830923"/>
          </a:xfrm>
          <a:prstGeom prst="rect">
            <a:avLst/>
          </a:prstGeom>
          <a:effectLst>
            <a:outerShdw blurRad="292100" dist="139700" dir="2700000" algn="ctr" rotWithShape="0">
              <a:srgbClr val="000000">
                <a:alpha val="65000"/>
              </a:srgbClr>
            </a:outerShdw>
          </a:effectLst>
        </p:spPr>
      </p:pic>
      <p:sp>
        <p:nvSpPr>
          <p:cNvPr id="6" name="Rectangle 5"/>
          <p:cNvSpPr/>
          <p:nvPr/>
        </p:nvSpPr>
        <p:spPr>
          <a:xfrm>
            <a:off x="118961" y="5745231"/>
            <a:ext cx="383438" cy="215444"/>
          </a:xfrm>
          <a:prstGeom prst="rect">
            <a:avLst/>
          </a:prstGeom>
        </p:spPr>
        <p:txBody>
          <a:bodyPr wrap="none">
            <a:spAutoFit/>
          </a:bodyPr>
          <a:lstStyle/>
          <a:p>
            <a:r>
              <a:rPr lang="fr-FR" sz="800" dirty="0" smtClean="0">
                <a:hlinkClick r:id="rId5"/>
              </a:rPr>
              <a:t>Lien</a:t>
            </a:r>
            <a:endParaRPr lang="fr-FR" sz="800" dirty="0"/>
          </a:p>
        </p:txBody>
      </p:sp>
    </p:spTree>
    <p:extLst>
      <p:ext uri="{BB962C8B-B14F-4D97-AF65-F5344CB8AC3E}">
        <p14:creationId xmlns:p14="http://schemas.microsoft.com/office/powerpoint/2010/main" val="275278639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238405" y="2730768"/>
            <a:ext cx="1691680" cy="1323439"/>
          </a:xfrm>
          <a:prstGeom prst="rect">
            <a:avLst/>
          </a:prstGeom>
          <a:noFill/>
        </p:spPr>
        <p:txBody>
          <a:bodyPr wrap="square">
            <a:spAutoFit/>
          </a:bodyPr>
          <a:lstStyle/>
          <a:p>
            <a:pPr indent="9525"/>
            <a:r>
              <a:rPr lang="fr-FR" sz="1400" b="1" dirty="0" err="1" smtClean="0">
                <a:solidFill>
                  <a:srgbClr val="D1D5D5"/>
                </a:solidFill>
                <a:latin typeface="Candara" pitchFamily="34" charset="0"/>
              </a:rPr>
              <a:t>Creative</a:t>
            </a:r>
            <a:r>
              <a:rPr lang="fr-FR" sz="1400" b="1" dirty="0" smtClean="0">
                <a:solidFill>
                  <a:srgbClr val="D1D5D5"/>
                </a:solidFill>
                <a:latin typeface="Candara" pitchFamily="34" charset="0"/>
              </a:rPr>
              <a:t> Commons</a:t>
            </a:r>
            <a:endParaRPr lang="fr-FR" sz="1000" b="1" dirty="0" smtClean="0">
              <a:solidFill>
                <a:srgbClr val="D1D5D5"/>
              </a:solidFill>
              <a:latin typeface="Candara" pitchFamily="34" charset="0"/>
            </a:endParaRPr>
          </a:p>
          <a:p>
            <a:pPr indent="9525"/>
            <a:endParaRPr lang="fr-FR" sz="1000" dirty="0" smtClean="0">
              <a:solidFill>
                <a:srgbClr val="D1D5D5"/>
              </a:solidFill>
              <a:latin typeface="Candara" pitchFamily="34" charset="0"/>
            </a:endParaRPr>
          </a:p>
          <a:p>
            <a:pPr indent="9525"/>
            <a:r>
              <a:rPr lang="fr-FR" sz="1000" dirty="0" smtClean="0">
                <a:solidFill>
                  <a:srgbClr val="D1D5D5"/>
                </a:solidFill>
                <a:latin typeface="Candara" pitchFamily="34" charset="0"/>
              </a:rPr>
              <a:t>BY : </a:t>
            </a:r>
            <a:r>
              <a:rPr lang="fr-FR" sz="1000" i="1" dirty="0" smtClean="0">
                <a:solidFill>
                  <a:srgbClr val="D1D5D5"/>
                </a:solidFill>
                <a:latin typeface="Candara" pitchFamily="34" charset="0"/>
              </a:rPr>
              <a:t>Attribution</a:t>
            </a:r>
            <a:r>
              <a:rPr lang="fr-FR" sz="1000" dirty="0" smtClean="0">
                <a:solidFill>
                  <a:srgbClr val="D1D5D5"/>
                </a:solidFill>
                <a:latin typeface="Candara" pitchFamily="34" charset="0"/>
              </a:rPr>
              <a:t> ; </a:t>
            </a:r>
            <a:br>
              <a:rPr lang="fr-FR" sz="1000" dirty="0" smtClean="0">
                <a:solidFill>
                  <a:srgbClr val="D1D5D5"/>
                </a:solidFill>
                <a:latin typeface="Candara" pitchFamily="34" charset="0"/>
              </a:rPr>
            </a:br>
            <a:r>
              <a:rPr lang="fr-FR" sz="1000" dirty="0" smtClean="0">
                <a:solidFill>
                  <a:srgbClr val="D1D5D5"/>
                </a:solidFill>
                <a:latin typeface="Candara" pitchFamily="34" charset="0"/>
              </a:rPr>
              <a:t>NC : </a:t>
            </a:r>
            <a:r>
              <a:rPr lang="fr-FR" sz="1000" i="1" dirty="0" err="1" smtClean="0">
                <a:solidFill>
                  <a:srgbClr val="D1D5D5"/>
                </a:solidFill>
                <a:latin typeface="Candara" pitchFamily="34" charset="0"/>
              </a:rPr>
              <a:t>Noncommercial</a:t>
            </a:r>
            <a:r>
              <a:rPr lang="fr-FR" sz="1000" dirty="0" smtClean="0">
                <a:solidFill>
                  <a:srgbClr val="D1D5D5"/>
                </a:solidFill>
                <a:latin typeface="Candara" pitchFamily="34" charset="0"/>
              </a:rPr>
              <a:t> ; </a:t>
            </a:r>
            <a:br>
              <a:rPr lang="fr-FR" sz="1000" dirty="0" smtClean="0">
                <a:solidFill>
                  <a:srgbClr val="D1D5D5"/>
                </a:solidFill>
                <a:latin typeface="Candara" pitchFamily="34" charset="0"/>
              </a:rPr>
            </a:br>
            <a:r>
              <a:rPr lang="fr-FR" sz="1000" dirty="0" smtClean="0">
                <a:solidFill>
                  <a:srgbClr val="D1D5D5"/>
                </a:solidFill>
                <a:latin typeface="Candara" pitchFamily="34" charset="0"/>
              </a:rPr>
              <a:t>ND </a:t>
            </a:r>
            <a:r>
              <a:rPr lang="fr-FR" sz="1000" i="1" dirty="0" smtClean="0">
                <a:solidFill>
                  <a:srgbClr val="D1D5D5"/>
                </a:solidFill>
                <a:latin typeface="Candara" pitchFamily="34" charset="0"/>
              </a:rPr>
              <a:t>: </a:t>
            </a:r>
            <a:r>
              <a:rPr lang="fr-FR" sz="1000" i="1" dirty="0" err="1" smtClean="0">
                <a:solidFill>
                  <a:srgbClr val="D1D5D5"/>
                </a:solidFill>
                <a:latin typeface="Candara" pitchFamily="34" charset="0"/>
              </a:rPr>
              <a:t>NoDerivs</a:t>
            </a:r>
            <a:r>
              <a:rPr lang="fr-FR" sz="1000" i="1" dirty="0" smtClean="0">
                <a:solidFill>
                  <a:srgbClr val="D1D5D5"/>
                </a:solidFill>
                <a:latin typeface="Candara" pitchFamily="34" charset="0"/>
              </a:rPr>
              <a:t> </a:t>
            </a:r>
            <a:r>
              <a:rPr lang="fr-FR" sz="1000" dirty="0" smtClean="0">
                <a:solidFill>
                  <a:srgbClr val="D1D5D5"/>
                </a:solidFill>
                <a:latin typeface="Candara" pitchFamily="34" charset="0"/>
              </a:rPr>
              <a:t>; </a:t>
            </a:r>
            <a:br>
              <a:rPr lang="fr-FR" sz="1000" dirty="0" smtClean="0">
                <a:solidFill>
                  <a:srgbClr val="D1D5D5"/>
                </a:solidFill>
                <a:latin typeface="Candara" pitchFamily="34" charset="0"/>
              </a:rPr>
            </a:br>
            <a:r>
              <a:rPr lang="fr-FR" sz="1000" dirty="0" smtClean="0">
                <a:solidFill>
                  <a:srgbClr val="D1D5D5"/>
                </a:solidFill>
                <a:latin typeface="Candara" pitchFamily="34" charset="0"/>
              </a:rPr>
              <a:t>SA : </a:t>
            </a:r>
            <a:r>
              <a:rPr lang="fr-FR" sz="1000" i="1" dirty="0" err="1" smtClean="0">
                <a:solidFill>
                  <a:srgbClr val="D1D5D5"/>
                </a:solidFill>
                <a:latin typeface="Candara" pitchFamily="34" charset="0"/>
              </a:rPr>
              <a:t>Share</a:t>
            </a:r>
            <a:r>
              <a:rPr lang="fr-FR" sz="1000" i="1" dirty="0" smtClean="0">
                <a:solidFill>
                  <a:srgbClr val="D1D5D5"/>
                </a:solidFill>
                <a:latin typeface="Candara" pitchFamily="34" charset="0"/>
              </a:rPr>
              <a:t> </a:t>
            </a:r>
            <a:r>
              <a:rPr lang="fr-FR" sz="1000" i="1" dirty="0" err="1" smtClean="0">
                <a:solidFill>
                  <a:srgbClr val="D1D5D5"/>
                </a:solidFill>
                <a:latin typeface="Candara" pitchFamily="34" charset="0"/>
              </a:rPr>
              <a:t>Alike</a:t>
            </a:r>
            <a:endParaRPr lang="fr-FR" sz="1000" i="1" dirty="0" smtClean="0">
              <a:solidFill>
                <a:srgbClr val="D1D5D5"/>
              </a:solidFill>
              <a:latin typeface="Candara" pitchFamily="34" charset="0"/>
            </a:endParaRPr>
          </a:p>
          <a:p>
            <a:pPr indent="9525"/>
            <a:r>
              <a:rPr lang="fr-FR" sz="800" i="1" dirty="0" smtClean="0">
                <a:solidFill>
                  <a:srgbClr val="D1D5D5"/>
                </a:solidFill>
                <a:latin typeface="Candara" pitchFamily="34" charset="0"/>
                <a:hlinkClick r:id="rId3"/>
              </a:rPr>
              <a:t>« </a:t>
            </a:r>
            <a:r>
              <a:rPr lang="fr-FR" sz="800" i="1" dirty="0" err="1" smtClean="0">
                <a:solidFill>
                  <a:srgbClr val="D1D5D5"/>
                </a:solidFill>
                <a:latin typeface="Candara" pitchFamily="34" charset="0"/>
                <a:hlinkClick r:id="rId3"/>
              </a:rPr>
              <a:t>Creative</a:t>
            </a:r>
            <a:r>
              <a:rPr lang="fr-FR" sz="800" i="1" dirty="0" smtClean="0">
                <a:solidFill>
                  <a:srgbClr val="D1D5D5"/>
                </a:solidFill>
                <a:latin typeface="Candara" pitchFamily="34" charset="0"/>
                <a:hlinkClick r:id="rId3"/>
              </a:rPr>
              <a:t> Commons ». </a:t>
            </a:r>
            <a:r>
              <a:rPr lang="fr-FR" sz="800" i="1" dirty="0" smtClean="0">
                <a:solidFill>
                  <a:prstClr val="white"/>
                </a:solidFill>
                <a:latin typeface="Candara" pitchFamily="34" charset="0"/>
                <a:hlinkClick r:id="rId3"/>
              </a:rPr>
              <a:t/>
            </a:r>
            <a:br>
              <a:rPr lang="fr-FR" sz="800" i="1" dirty="0" smtClean="0">
                <a:solidFill>
                  <a:prstClr val="white"/>
                </a:solidFill>
                <a:latin typeface="Candara" pitchFamily="34" charset="0"/>
                <a:hlinkClick r:id="rId3"/>
              </a:rPr>
            </a:br>
            <a:r>
              <a:rPr lang="fr-FR" sz="800" i="1" dirty="0" smtClean="0">
                <a:solidFill>
                  <a:prstClr val="white"/>
                </a:solidFill>
                <a:latin typeface="Candara" pitchFamily="34" charset="0"/>
                <a:hlinkClick r:id="rId3"/>
              </a:rPr>
              <a:t>Wikipédia.</a:t>
            </a:r>
            <a:r>
              <a:rPr lang="fr-FR" sz="800" i="1" dirty="0" smtClean="0">
                <a:solidFill>
                  <a:prstClr val="white"/>
                </a:solidFill>
                <a:latin typeface="Candara" pitchFamily="34" charset="0"/>
              </a:rPr>
              <a:t> </a:t>
            </a:r>
            <a:r>
              <a:rPr lang="fr-FR" sz="800" dirty="0" smtClean="0">
                <a:solidFill>
                  <a:srgbClr val="D1D5D5"/>
                </a:solidFill>
                <a:latin typeface="Candara" pitchFamily="34" charset="0"/>
              </a:rPr>
              <a:t>10/01/2013</a:t>
            </a:r>
          </a:p>
        </p:txBody>
      </p:sp>
      <p:pic>
        <p:nvPicPr>
          <p:cNvPr id="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9567" y="273637"/>
            <a:ext cx="6930777" cy="6237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377717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Goog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8752" y="2365162"/>
            <a:ext cx="6206496" cy="2099256"/>
          </a:xfrm>
          <a:prstGeom prst="rect">
            <a:avLst/>
          </a:prstGeom>
          <a:noFill/>
          <a:extLst/>
        </p:spPr>
      </p:pic>
    </p:spTree>
    <p:extLst>
      <p:ext uri="{BB962C8B-B14F-4D97-AF65-F5344CB8AC3E}">
        <p14:creationId xmlns:p14="http://schemas.microsoft.com/office/powerpoint/2010/main" val="74391080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12000" y="854073"/>
            <a:ext cx="7920000" cy="5135610"/>
          </a:xfrm>
          <a:prstGeom prst="rect">
            <a:avLst/>
          </a:prstGeom>
        </p:spPr>
      </p:pic>
    </p:spTree>
    <p:extLst>
      <p:ext uri="{BB962C8B-B14F-4D97-AF65-F5344CB8AC3E}">
        <p14:creationId xmlns:p14="http://schemas.microsoft.com/office/powerpoint/2010/main" val="184724881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du contenu 2"/>
          <p:cNvPicPr>
            <a:picLocks noGrp="1" noChangeAspect="1"/>
          </p:cNvPicPr>
          <p:nvPr>
            <p:ph idx="13"/>
          </p:nvPr>
        </p:nvPicPr>
        <p:blipFill rotWithShape="1">
          <a:blip r:embed="rId3" cstate="email">
            <a:extLst>
              <a:ext uri="{28A0092B-C50C-407E-A947-70E740481C1C}">
                <a14:useLocalDpi xmlns:a14="http://schemas.microsoft.com/office/drawing/2010/main" val="0"/>
              </a:ext>
            </a:extLst>
          </a:blip>
          <a:srcRect/>
          <a:stretch/>
        </p:blipFill>
        <p:spPr>
          <a:xfrm>
            <a:off x="2552400" y="574769"/>
            <a:ext cx="4039199" cy="4320000"/>
          </a:xfrm>
          <a:ln w="76200">
            <a:solidFill>
              <a:schemeClr val="bg1"/>
            </a:solidFill>
          </a:ln>
        </p:spPr>
      </p:pic>
      <p:sp>
        <p:nvSpPr>
          <p:cNvPr id="6" name="Triangle isocèle 5"/>
          <p:cNvSpPr/>
          <p:nvPr/>
        </p:nvSpPr>
        <p:spPr>
          <a:xfrm rot="10800000">
            <a:off x="607500" y="6148251"/>
            <a:ext cx="650081" cy="338138"/>
          </a:xfrm>
          <a:prstGeom prst="triangle">
            <a:avLst>
              <a:gd name="adj" fmla="val 4963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0" y="5584031"/>
            <a:ext cx="9144000" cy="1273969"/>
          </a:xfrm>
          <a:prstGeom prst="rect">
            <a:avLst/>
          </a:prstGeom>
          <a:solidFill>
            <a:srgbClr val="455F51"/>
          </a:solidFill>
          <a:ln>
            <a:solidFill>
              <a:srgbClr val="455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Espace réservé du texte 2"/>
          <p:cNvSpPr txBox="1">
            <a:spLocks/>
          </p:cNvSpPr>
          <p:nvPr/>
        </p:nvSpPr>
        <p:spPr>
          <a:xfrm>
            <a:off x="2760618" y="5995835"/>
            <a:ext cx="3614058" cy="433955"/>
          </a:xfrm>
          <a:prstGeom prst="rect">
            <a:avLst/>
          </a:prstGeom>
        </p:spPr>
        <p:txBody>
          <a:bodyPr/>
          <a:lstStyle>
            <a:lvl1pPr marL="257175" indent="-257175" algn="l" defTabSz="342900" rtl="0" eaLnBrk="1" latinLnBrk="0" hangingPunct="1">
              <a:spcBef>
                <a:spcPct val="20000"/>
              </a:spcBef>
              <a:spcAft>
                <a:spcPts val="450"/>
              </a:spcAft>
              <a:buClr>
                <a:schemeClr val="accent1"/>
              </a:buClr>
              <a:buFont typeface="Wingdings 2" charset="2"/>
              <a:buChar char=""/>
              <a:defRPr sz="1350" kern="1200">
                <a:solidFill>
                  <a:schemeClr val="tx1"/>
                </a:solidFill>
                <a:latin typeface="+mn-lt"/>
                <a:ea typeface="+mn-ea"/>
                <a:cs typeface="+mn-cs"/>
              </a:defRPr>
            </a:lvl1pPr>
            <a:lvl2pPr marL="557213" indent="-214313" algn="l" defTabSz="342900" rtl="0" eaLnBrk="1" latinLnBrk="0" hangingPunct="1">
              <a:spcBef>
                <a:spcPct val="20000"/>
              </a:spcBef>
              <a:spcAft>
                <a:spcPts val="450"/>
              </a:spcAft>
              <a:buClr>
                <a:schemeClr val="accent1"/>
              </a:buClr>
              <a:buFont typeface="Wingdings 2" charset="2"/>
              <a:buChar char=""/>
              <a:defRPr sz="1200" kern="1200">
                <a:solidFill>
                  <a:schemeClr val="tx1"/>
                </a:solidFill>
                <a:latin typeface="+mn-lt"/>
                <a:ea typeface="+mn-ea"/>
                <a:cs typeface="+mn-cs"/>
              </a:defRPr>
            </a:lvl2pPr>
            <a:lvl3pPr marL="857250" indent="-171450" algn="l" defTabSz="342900" rtl="0" eaLnBrk="1" latinLnBrk="0" hangingPunct="1">
              <a:spcBef>
                <a:spcPct val="20000"/>
              </a:spcBef>
              <a:spcAft>
                <a:spcPts val="450"/>
              </a:spcAft>
              <a:buClr>
                <a:schemeClr val="accent1"/>
              </a:buClr>
              <a:buFont typeface="Wingdings 2" charset="2"/>
              <a:buChar char=""/>
              <a:defRPr sz="1050" kern="1200">
                <a:solidFill>
                  <a:schemeClr val="tx1"/>
                </a:solidFill>
                <a:latin typeface="+mn-lt"/>
                <a:ea typeface="+mn-ea"/>
                <a:cs typeface="+mn-cs"/>
              </a:defRPr>
            </a:lvl3pPr>
            <a:lvl4pPr marL="120015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4pPr>
            <a:lvl5pPr marL="154305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5pPr>
            <a:lvl6pPr marL="18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6pPr>
            <a:lvl7pPr marL="21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7pPr>
            <a:lvl8pPr marL="24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8pPr>
            <a:lvl9pPr marL="27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9pPr>
          </a:lstStyle>
          <a:p>
            <a:pPr marL="0" indent="0" algn="ctr">
              <a:buNone/>
            </a:pPr>
            <a:r>
              <a:rPr lang="fr-FR" dirty="0"/>
              <a:t>IDENTITÉS NUMÉRIQUES </a:t>
            </a:r>
            <a:r>
              <a:rPr lang="fr-FR" dirty="0" smtClean="0"/>
              <a:t>DU CHERCHEUR</a:t>
            </a:r>
            <a:endParaRPr lang="fr-FR" dirty="0"/>
          </a:p>
        </p:txBody>
      </p:sp>
    </p:spTree>
    <p:extLst>
      <p:ext uri="{BB962C8B-B14F-4D97-AF65-F5344CB8AC3E}">
        <p14:creationId xmlns:p14="http://schemas.microsoft.com/office/powerpoint/2010/main" val="15330213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475" y="1455355"/>
            <a:ext cx="7920000" cy="4555567"/>
          </a:xfrm>
          <a:prstGeom prst="rect">
            <a:avLst/>
          </a:prstGeom>
        </p:spPr>
      </p:pic>
      <p:sp>
        <p:nvSpPr>
          <p:cNvPr id="7" name="Espace réservé du contenu 6"/>
          <p:cNvSpPr>
            <a:spLocks noGrp="1"/>
          </p:cNvSpPr>
          <p:nvPr>
            <p:ph idx="1"/>
          </p:nvPr>
        </p:nvSpPr>
        <p:spPr/>
        <p:txBody>
          <a:bodyPr/>
          <a:lstStyle/>
          <a:p>
            <a:r>
              <a:rPr lang="fr-FR" dirty="0" smtClean="0"/>
              <a:t>E-réputation</a:t>
            </a:r>
            <a:endParaRPr lang="fr-FR" dirty="0"/>
          </a:p>
        </p:txBody>
      </p:sp>
    </p:spTree>
    <p:extLst>
      <p:ext uri="{BB962C8B-B14F-4D97-AF65-F5344CB8AC3E}">
        <p14:creationId xmlns:p14="http://schemas.microsoft.com/office/powerpoint/2010/main" val="173367005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566057" y="409303"/>
            <a:ext cx="7680960" cy="369332"/>
          </a:xfrm>
          <a:prstGeom prst="rect">
            <a:avLst/>
          </a:prstGeom>
          <a:noFill/>
        </p:spPr>
        <p:txBody>
          <a:bodyPr wrap="square" rtlCol="0">
            <a:spAutoFit/>
          </a:bodyPr>
          <a:lstStyle/>
          <a:p>
            <a:r>
              <a:rPr lang="fr-FR" dirty="0" smtClean="0"/>
              <a:t>Bibliographie</a:t>
            </a:r>
            <a:endParaRPr lang="fr-FR" dirty="0"/>
          </a:p>
        </p:txBody>
      </p:sp>
      <p:sp>
        <p:nvSpPr>
          <p:cNvPr id="4" name="ZoneTexte 3"/>
          <p:cNvSpPr txBox="1"/>
          <p:nvPr/>
        </p:nvSpPr>
        <p:spPr>
          <a:xfrm>
            <a:off x="252549" y="939735"/>
            <a:ext cx="4319451" cy="553998"/>
          </a:xfrm>
          <a:prstGeom prst="rect">
            <a:avLst/>
          </a:prstGeom>
          <a:noFill/>
        </p:spPr>
        <p:txBody>
          <a:bodyPr wrap="square" rtlCol="0">
            <a:spAutoFit/>
          </a:bodyPr>
          <a:lstStyle/>
          <a:p>
            <a:r>
              <a:rPr lang="fr-FR" sz="1200" dirty="0"/>
              <a:t>Crédits photographiques</a:t>
            </a:r>
          </a:p>
          <a:p>
            <a:endParaRPr lang="fr-FR" dirty="0"/>
          </a:p>
        </p:txBody>
      </p:sp>
      <p:pic>
        <p:nvPicPr>
          <p:cNvPr id="5" name="Imag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27466" y="2033781"/>
            <a:ext cx="550429" cy="630000"/>
          </a:xfrm>
          <a:prstGeom prst="rect">
            <a:avLst/>
          </a:prstGeom>
        </p:spPr>
      </p:pic>
      <p:pic>
        <p:nvPicPr>
          <p:cNvPr id="6" name="Image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03032" y="4825665"/>
            <a:ext cx="730601" cy="630000"/>
          </a:xfrm>
          <a:prstGeom prst="rect">
            <a:avLst/>
          </a:prstGeom>
        </p:spPr>
      </p:pic>
      <p:pic>
        <p:nvPicPr>
          <p:cNvPr id="7" name="Image 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29379" y="3427589"/>
            <a:ext cx="872979" cy="630000"/>
          </a:xfrm>
          <a:prstGeom prst="rect">
            <a:avLst/>
          </a:prstGeom>
        </p:spPr>
      </p:pic>
      <p:pic>
        <p:nvPicPr>
          <p:cNvPr id="8" name="Image 7"/>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27548" y="2720723"/>
            <a:ext cx="841083" cy="630000"/>
          </a:xfrm>
          <a:prstGeom prst="rect">
            <a:avLst/>
          </a:prstGeom>
        </p:spPr>
      </p:pic>
      <p:pic>
        <p:nvPicPr>
          <p:cNvPr id="12" name="Image 11"/>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227466" y="1340846"/>
            <a:ext cx="474324" cy="630000"/>
          </a:xfrm>
          <a:prstGeom prst="rect">
            <a:avLst/>
          </a:prstGeom>
        </p:spPr>
      </p:pic>
      <p:pic>
        <p:nvPicPr>
          <p:cNvPr id="15" name="Picture 2" descr="https://www.modernisminc.com/artists/Glen_BAXTER/Baseball.jpg"/>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216706" y="4122931"/>
            <a:ext cx="993051" cy="630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6" name="Tableau 15"/>
          <p:cNvGraphicFramePr>
            <a:graphicFrameLocks noGrp="1"/>
          </p:cNvGraphicFramePr>
          <p:nvPr>
            <p:extLst>
              <p:ext uri="{D42A27DB-BD31-4B8C-83A1-F6EECF244321}">
                <p14:modId xmlns:p14="http://schemas.microsoft.com/office/powerpoint/2010/main" val="3596009479"/>
              </p:ext>
            </p:extLst>
          </p:nvPr>
        </p:nvGraphicFramePr>
        <p:xfrm>
          <a:off x="1231940" y="1361375"/>
          <a:ext cx="3092410" cy="5341620"/>
        </p:xfrm>
        <a:graphic>
          <a:graphicData uri="http://schemas.openxmlformats.org/drawingml/2006/table">
            <a:tbl>
              <a:tblPr firstRow="1" bandRow="1">
                <a:tableStyleId>{5C22544A-7EE6-4342-B048-85BDC9FD1C3A}</a:tableStyleId>
              </a:tblPr>
              <a:tblGrid>
                <a:gridCol w="3092410"/>
              </a:tblGrid>
              <a:tr h="4906812">
                <a:tc>
                  <a:txBody>
                    <a:bodyPr/>
                    <a:lstStyle/>
                    <a:p>
                      <a:pPr marL="0" marR="0" lvl="0" indent="0" algn="l" defTabSz="447675"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smtClean="0">
                        <a:ln>
                          <a:noFill/>
                        </a:ln>
                        <a:solidFill>
                          <a:prstClr val="white"/>
                        </a:solidFill>
                        <a:effectLst/>
                        <a:uLnTx/>
                        <a:uFillTx/>
                        <a:latin typeface="+mn-lt"/>
                        <a:ea typeface="+mn-ea"/>
                        <a:cs typeface="+mn-cs"/>
                      </a:endParaRPr>
                    </a:p>
                    <a:p>
                      <a:pPr marL="0" marR="0" lvl="0" indent="0" algn="l" defTabSz="447675"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smtClean="0">
                          <a:ln>
                            <a:noFill/>
                          </a:ln>
                          <a:solidFill>
                            <a:prstClr val="white"/>
                          </a:solidFill>
                          <a:effectLst/>
                          <a:uLnTx/>
                          <a:uFillTx/>
                          <a:latin typeface="+mn-lt"/>
                          <a:ea typeface="+mn-ea"/>
                          <a:cs typeface="+mn-cs"/>
                        </a:rPr>
                        <a:t>Glen Baxter. </a:t>
                      </a:r>
                      <a:r>
                        <a:rPr kumimoji="0" lang="fr-FR" sz="900" b="0" i="1" u="none" strike="noStrike" kern="1200" cap="none" spc="0" normalizeH="0" baseline="0" noProof="0" dirty="0" smtClean="0">
                          <a:ln>
                            <a:noFill/>
                          </a:ln>
                          <a:solidFill>
                            <a:prstClr val="white"/>
                          </a:solidFill>
                          <a:effectLst/>
                          <a:uLnTx/>
                          <a:uFillTx/>
                          <a:latin typeface="+mn-lt"/>
                          <a:ea typeface="+mn-ea"/>
                          <a:cs typeface="+mn-cs"/>
                        </a:rPr>
                        <a:t>Do It </a:t>
                      </a:r>
                      <a:r>
                        <a:rPr kumimoji="0" lang="fr-FR" sz="900" b="0" i="1" u="none" strike="noStrike" kern="1200" cap="none" spc="0" normalizeH="0" baseline="0" noProof="0" dirty="0" err="1" smtClean="0">
                          <a:ln>
                            <a:noFill/>
                          </a:ln>
                          <a:solidFill>
                            <a:prstClr val="white"/>
                          </a:solidFill>
                          <a:effectLst/>
                          <a:uLnTx/>
                          <a:uFillTx/>
                          <a:latin typeface="+mn-lt"/>
                          <a:ea typeface="+mn-ea"/>
                          <a:cs typeface="+mn-cs"/>
                        </a:rPr>
                        <a:t>Yourself</a:t>
                      </a:r>
                      <a:r>
                        <a:rPr kumimoji="0" lang="fr-FR" sz="900" b="0" i="1" u="none" strike="noStrike" kern="1200" cap="none" spc="0" normalizeH="0" baseline="0" noProof="0" dirty="0" smtClean="0">
                          <a:ln>
                            <a:noFill/>
                          </a:ln>
                          <a:solidFill>
                            <a:prstClr val="white"/>
                          </a:solidFill>
                          <a:effectLst/>
                          <a:uLnTx/>
                          <a:uFillTx/>
                          <a:latin typeface="+mn-lt"/>
                          <a:ea typeface="+mn-ea"/>
                          <a:cs typeface="+mn-cs"/>
                        </a:rPr>
                        <a:t> - </a:t>
                      </a:r>
                      <a:r>
                        <a:rPr kumimoji="0" lang="fr-FR" sz="900" b="0" i="1" u="none" strike="noStrike" kern="1200" cap="none" spc="0" normalizeH="0" baseline="0" noProof="0" dirty="0" err="1" smtClean="0">
                          <a:ln>
                            <a:noFill/>
                          </a:ln>
                          <a:solidFill>
                            <a:prstClr val="white"/>
                          </a:solidFill>
                          <a:effectLst/>
                          <a:uLnTx/>
                          <a:uFillTx/>
                          <a:latin typeface="+mn-lt"/>
                          <a:ea typeface="+mn-ea"/>
                          <a:cs typeface="+mn-cs"/>
                        </a:rPr>
                        <a:t>Practical</a:t>
                      </a:r>
                      <a:r>
                        <a:rPr kumimoji="0" lang="fr-FR" sz="900" b="0" i="1" u="none" strike="noStrike" kern="1200" cap="none" spc="0" normalizeH="0" baseline="0" noProof="0" dirty="0" smtClean="0">
                          <a:ln>
                            <a:noFill/>
                          </a:ln>
                          <a:solidFill>
                            <a:prstClr val="white"/>
                          </a:solidFill>
                          <a:effectLst/>
                          <a:uLnTx/>
                          <a:uFillTx/>
                          <a:latin typeface="+mn-lt"/>
                          <a:ea typeface="+mn-ea"/>
                          <a:cs typeface="+mn-cs"/>
                        </a:rPr>
                        <a:t> </a:t>
                      </a:r>
                      <a:r>
                        <a:rPr kumimoji="0" lang="fr-FR" sz="900" b="0" i="1" u="none" strike="noStrike" kern="1200" cap="none" spc="0" normalizeH="0" baseline="0" noProof="0" dirty="0" err="1" smtClean="0">
                          <a:ln>
                            <a:noFill/>
                          </a:ln>
                          <a:solidFill>
                            <a:prstClr val="white"/>
                          </a:solidFill>
                          <a:effectLst/>
                          <a:uLnTx/>
                          <a:uFillTx/>
                          <a:latin typeface="+mn-lt"/>
                          <a:ea typeface="+mn-ea"/>
                          <a:cs typeface="+mn-cs"/>
                        </a:rPr>
                        <a:t>Lunacy</a:t>
                      </a:r>
                      <a:r>
                        <a:rPr kumimoji="0" lang="fr-FR" sz="900" b="0" i="0" u="none" strike="noStrike" kern="1200" cap="none" spc="0" normalizeH="0" baseline="0" noProof="0" dirty="0" smtClean="0">
                          <a:ln>
                            <a:noFill/>
                          </a:ln>
                          <a:solidFill>
                            <a:prstClr val="white"/>
                          </a:solidFill>
                          <a:effectLst/>
                          <a:uLnTx/>
                          <a:uFillTx/>
                          <a:latin typeface="+mn-lt"/>
                          <a:ea typeface="+mn-ea"/>
                          <a:cs typeface="+mn-cs"/>
                        </a:rPr>
                        <a:t>. 1998-2008. </a:t>
                      </a:r>
                      <a:r>
                        <a:rPr kumimoji="0" lang="fr-FR" sz="900" b="0" i="0" u="none" strike="noStrike" kern="1200" cap="none" spc="0" normalizeH="0" baseline="0" noProof="0" dirty="0" smtClean="0">
                          <a:ln>
                            <a:noFill/>
                          </a:ln>
                          <a:solidFill>
                            <a:prstClr val="white"/>
                          </a:solidFill>
                          <a:effectLst/>
                          <a:uLnTx/>
                          <a:uFillTx/>
                          <a:latin typeface="+mn-lt"/>
                          <a:ea typeface="+mn-ea"/>
                          <a:cs typeface="+mn-cs"/>
                          <a:hlinkClick r:id="rId9"/>
                        </a:rPr>
                        <a:t>Munich : Galerie Daniel </a:t>
                      </a:r>
                      <a:r>
                        <a:rPr kumimoji="0" lang="fr-FR" sz="900" b="0" i="0" u="none" strike="noStrike" kern="1200" cap="none" spc="0" normalizeH="0" baseline="0" noProof="0" dirty="0" err="1" smtClean="0">
                          <a:ln>
                            <a:noFill/>
                          </a:ln>
                          <a:solidFill>
                            <a:prstClr val="white"/>
                          </a:solidFill>
                          <a:effectLst/>
                          <a:uLnTx/>
                          <a:uFillTx/>
                          <a:latin typeface="+mn-lt"/>
                          <a:ea typeface="+mn-ea"/>
                          <a:cs typeface="+mn-cs"/>
                          <a:hlinkClick r:id="rId9"/>
                        </a:rPr>
                        <a:t>Blau</a:t>
                      </a:r>
                      <a:r>
                        <a:rPr kumimoji="0" lang="fr-FR" sz="900" b="0" i="0" u="none" strike="noStrike" kern="1200" cap="none" spc="0" normalizeH="0" baseline="0" noProof="0" dirty="0" smtClean="0">
                          <a:ln>
                            <a:noFill/>
                          </a:ln>
                          <a:solidFill>
                            <a:prstClr val="white"/>
                          </a:solidFill>
                          <a:effectLst/>
                          <a:uLnTx/>
                          <a:uFillTx/>
                          <a:latin typeface="+mn-lt"/>
                          <a:ea typeface="+mn-ea"/>
                          <a:cs typeface="+mn-cs"/>
                        </a:rPr>
                        <a:t>. </a:t>
                      </a:r>
                      <a:r>
                        <a:rPr kumimoji="0" lang="en-US" sz="900" b="0" i="0" u="none" strike="noStrike" kern="1200" cap="none" spc="0" normalizeH="0" baseline="0" noProof="0" dirty="0" smtClean="0">
                          <a:ln>
                            <a:noFill/>
                          </a:ln>
                          <a:solidFill>
                            <a:prstClr val="white"/>
                          </a:solidFill>
                          <a:effectLst/>
                          <a:uLnTx/>
                          <a:uFillTx/>
                          <a:latin typeface="+mn-lt"/>
                          <a:ea typeface="+mn-ea"/>
                          <a:cs typeface="+mn-cs"/>
                        </a:rPr>
                        <a:t>© Glen Baxter</a:t>
                      </a:r>
                      <a:r>
                        <a:rPr kumimoji="0" lang="fr-FR" sz="900" b="0" i="0" u="none" strike="noStrike" kern="1200" cap="none" spc="0" normalizeH="0" baseline="0" noProof="0" dirty="0" smtClean="0">
                          <a:ln>
                            <a:noFill/>
                          </a:ln>
                          <a:solidFill>
                            <a:prstClr val="white"/>
                          </a:solidFill>
                          <a:effectLst/>
                          <a:uLnTx/>
                          <a:uFillTx/>
                          <a:latin typeface="+mn-lt"/>
                          <a:ea typeface="+mn-ea"/>
                          <a:cs typeface="+mn-cs"/>
                        </a:rPr>
                        <a:t>.</a:t>
                      </a:r>
                    </a:p>
                    <a:p>
                      <a:pPr marL="0" marR="0" lvl="0" indent="0" algn="l" defTabSz="447675"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smtClean="0">
                        <a:ln>
                          <a:noFill/>
                        </a:ln>
                        <a:solidFill>
                          <a:prstClr val="white"/>
                        </a:solidFill>
                        <a:effectLst/>
                        <a:uLnTx/>
                        <a:uFillTx/>
                        <a:latin typeface="+mn-lt"/>
                        <a:ea typeface="+mn-ea"/>
                        <a:cs typeface="+mn-cs"/>
                      </a:endParaRPr>
                    </a:p>
                    <a:p>
                      <a:pPr marL="0" marR="0" lvl="0" indent="0" algn="l" defTabSz="447675"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smtClean="0">
                        <a:ln>
                          <a:noFill/>
                        </a:ln>
                        <a:solidFill>
                          <a:prstClr val="white"/>
                        </a:solidFill>
                        <a:effectLst/>
                        <a:uLnTx/>
                        <a:uFillTx/>
                        <a:latin typeface="+mn-lt"/>
                        <a:ea typeface="+mn-ea"/>
                        <a:cs typeface="+mn-cs"/>
                      </a:endParaRPr>
                    </a:p>
                    <a:p>
                      <a:pPr marL="0" marR="0" lvl="0" indent="0" algn="l" defTabSz="447675"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smtClean="0">
                        <a:ln>
                          <a:noFill/>
                        </a:ln>
                        <a:solidFill>
                          <a:prstClr val="white"/>
                        </a:solidFill>
                        <a:effectLst/>
                        <a:uLnTx/>
                        <a:uFillTx/>
                        <a:latin typeface="+mn-lt"/>
                        <a:ea typeface="+mn-ea"/>
                        <a:cs typeface="+mn-cs"/>
                      </a:endParaRPr>
                    </a:p>
                    <a:p>
                      <a:pPr marL="0" marR="0" lvl="0" indent="0" algn="l" defTabSz="447675"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smtClean="0">
                          <a:ln>
                            <a:noFill/>
                          </a:ln>
                          <a:solidFill>
                            <a:prstClr val="white"/>
                          </a:solidFill>
                          <a:effectLst/>
                          <a:uLnTx/>
                          <a:uFillTx/>
                          <a:latin typeface="+mn-lt"/>
                          <a:ea typeface="+mn-ea"/>
                          <a:cs typeface="+mn-cs"/>
                        </a:rPr>
                        <a:t>Glen Baxter. </a:t>
                      </a:r>
                      <a:r>
                        <a:rPr kumimoji="0" lang="en-US" sz="900" b="0" i="1" u="none" strike="noStrike" kern="1200" cap="none" spc="0" normalizeH="0" baseline="0" noProof="0" dirty="0" smtClean="0">
                          <a:ln>
                            <a:noFill/>
                          </a:ln>
                          <a:solidFill>
                            <a:prstClr val="white"/>
                          </a:solidFill>
                          <a:effectLst/>
                          <a:uLnTx/>
                          <a:uFillTx/>
                          <a:latin typeface="+mn-lt"/>
                          <a:ea typeface="+mn-ea"/>
                          <a:cs typeface="+mn-cs"/>
                        </a:rPr>
                        <a:t>The Twins Introduced the Imposter</a:t>
                      </a:r>
                      <a:r>
                        <a:rPr kumimoji="0" lang="en-US" sz="900" b="0" i="0" u="none" strike="noStrike" kern="1200" cap="none" spc="0" normalizeH="0" baseline="0" noProof="0" dirty="0" smtClean="0">
                          <a:ln>
                            <a:noFill/>
                          </a:ln>
                          <a:solidFill>
                            <a:prstClr val="white"/>
                          </a:solidFill>
                          <a:effectLst/>
                          <a:uLnTx/>
                          <a:uFillTx/>
                          <a:latin typeface="+mn-lt"/>
                          <a:ea typeface="+mn-ea"/>
                          <a:cs typeface="+mn-cs"/>
                        </a:rPr>
                        <a:t>. 1978. </a:t>
                      </a:r>
                      <a:r>
                        <a:rPr kumimoji="0" lang="en-US" sz="900" b="0" i="0" u="none" strike="noStrike" kern="1200" cap="none" spc="0" normalizeH="0" baseline="0" noProof="0" dirty="0" err="1" smtClean="0">
                          <a:ln>
                            <a:noFill/>
                          </a:ln>
                          <a:solidFill>
                            <a:prstClr val="white"/>
                          </a:solidFill>
                          <a:effectLst/>
                          <a:uLnTx/>
                          <a:uFillTx/>
                          <a:latin typeface="+mn-lt"/>
                          <a:ea typeface="+mn-ea"/>
                          <a:cs typeface="+mn-cs"/>
                          <a:hlinkClick r:id="rId10"/>
                        </a:rPr>
                        <a:t>Londres</a:t>
                      </a:r>
                      <a:r>
                        <a:rPr kumimoji="0" lang="en-US" sz="900" b="0" i="0" u="none" strike="noStrike" kern="1200" cap="none" spc="0" normalizeH="0" baseline="0" noProof="0" dirty="0" smtClean="0">
                          <a:ln>
                            <a:noFill/>
                          </a:ln>
                          <a:solidFill>
                            <a:prstClr val="white"/>
                          </a:solidFill>
                          <a:effectLst/>
                          <a:uLnTx/>
                          <a:uFillTx/>
                          <a:latin typeface="+mn-lt"/>
                          <a:ea typeface="+mn-ea"/>
                          <a:cs typeface="+mn-cs"/>
                          <a:hlinkClick r:id="rId10"/>
                        </a:rPr>
                        <a:t> : Tate</a:t>
                      </a:r>
                      <a:r>
                        <a:rPr kumimoji="0" lang="en-US" sz="900" b="0" i="0" u="none" strike="noStrike" kern="1200" cap="none" spc="0" normalizeH="0" baseline="0" noProof="0" dirty="0" smtClean="0">
                          <a:ln>
                            <a:noFill/>
                          </a:ln>
                          <a:solidFill>
                            <a:prstClr val="white"/>
                          </a:solidFill>
                          <a:effectLst/>
                          <a:uLnTx/>
                          <a:uFillTx/>
                          <a:latin typeface="+mn-lt"/>
                          <a:ea typeface="+mn-ea"/>
                          <a:cs typeface="+mn-cs"/>
                        </a:rPr>
                        <a:t>. © Glen Baxter.</a:t>
                      </a:r>
                    </a:p>
                    <a:p>
                      <a:pPr marL="0" marR="0" lvl="0" indent="0" algn="l" defTabSz="447675"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smtClean="0">
                        <a:ln>
                          <a:noFill/>
                        </a:ln>
                        <a:solidFill>
                          <a:prstClr val="white"/>
                        </a:solidFill>
                        <a:effectLst/>
                        <a:uLnTx/>
                        <a:uFillTx/>
                        <a:latin typeface="+mn-lt"/>
                        <a:ea typeface="+mn-ea"/>
                        <a:cs typeface="+mn-cs"/>
                      </a:endParaRPr>
                    </a:p>
                    <a:p>
                      <a:pPr marL="0" marR="0" lvl="0" indent="0" algn="l" defTabSz="447675"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smtClean="0">
                        <a:ln>
                          <a:noFill/>
                        </a:ln>
                        <a:solidFill>
                          <a:prstClr val="white"/>
                        </a:solidFill>
                        <a:effectLst/>
                        <a:uLnTx/>
                        <a:uFillTx/>
                        <a:latin typeface="+mn-lt"/>
                        <a:ea typeface="+mn-ea"/>
                        <a:cs typeface="+mn-cs"/>
                      </a:endParaRPr>
                    </a:p>
                    <a:p>
                      <a:pPr marL="0" marR="0" lvl="0" indent="0" algn="l" defTabSz="447675"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prstClr val="white"/>
                          </a:solidFill>
                          <a:effectLst/>
                          <a:uLnTx/>
                          <a:uFillTx/>
                          <a:latin typeface="+mn-lt"/>
                          <a:ea typeface="+mn-ea"/>
                          <a:cs typeface="+mn-cs"/>
                        </a:rPr>
                        <a:t>Glen Baxter. </a:t>
                      </a:r>
                      <a:r>
                        <a:rPr kumimoji="0" lang="en-US" sz="900" b="0" i="1" u="none" strike="noStrike" kern="1200" cap="none" spc="0" normalizeH="0" baseline="0" noProof="0" dirty="0" smtClean="0">
                          <a:ln>
                            <a:noFill/>
                          </a:ln>
                          <a:solidFill>
                            <a:prstClr val="white"/>
                          </a:solidFill>
                          <a:effectLst/>
                          <a:uLnTx/>
                          <a:uFillTx/>
                          <a:latin typeface="+mn-lt"/>
                          <a:ea typeface="+mn-ea"/>
                          <a:cs typeface="+mn-cs"/>
                        </a:rPr>
                        <a:t>I Could See Clearly He Had Nothing to Say</a:t>
                      </a:r>
                      <a:r>
                        <a:rPr kumimoji="0" lang="en-US" sz="900" b="0" i="0" u="none" strike="noStrike" kern="1200" cap="none" spc="0" normalizeH="0" baseline="0" noProof="0" dirty="0" smtClean="0">
                          <a:ln>
                            <a:noFill/>
                          </a:ln>
                          <a:solidFill>
                            <a:prstClr val="white"/>
                          </a:solidFill>
                          <a:effectLst/>
                          <a:uLnTx/>
                          <a:uFillTx/>
                          <a:latin typeface="+mn-lt"/>
                          <a:ea typeface="+mn-ea"/>
                          <a:cs typeface="+mn-cs"/>
                        </a:rPr>
                        <a:t>. 2014. </a:t>
                      </a:r>
                      <a:r>
                        <a:rPr kumimoji="0" lang="en-US" sz="900" b="0" i="0" u="none" strike="noStrike" kern="1200" cap="none" spc="0" normalizeH="0" baseline="0" noProof="0" dirty="0" err="1" smtClean="0">
                          <a:ln>
                            <a:noFill/>
                          </a:ln>
                          <a:solidFill>
                            <a:prstClr val="white"/>
                          </a:solidFill>
                          <a:effectLst/>
                          <a:uLnTx/>
                          <a:uFillTx/>
                          <a:latin typeface="+mn-lt"/>
                          <a:ea typeface="+mn-ea"/>
                          <a:cs typeface="+mn-cs"/>
                          <a:hlinkClick r:id="rId11"/>
                        </a:rPr>
                        <a:t>Londres</a:t>
                      </a:r>
                      <a:r>
                        <a:rPr kumimoji="0" lang="en-US" sz="900" b="0" i="0" u="none" strike="noStrike" kern="1200" cap="none" spc="0" normalizeH="0" baseline="0" noProof="0" dirty="0" smtClean="0">
                          <a:ln>
                            <a:noFill/>
                          </a:ln>
                          <a:solidFill>
                            <a:prstClr val="white"/>
                          </a:solidFill>
                          <a:effectLst/>
                          <a:uLnTx/>
                          <a:uFillTx/>
                          <a:latin typeface="+mn-lt"/>
                          <a:ea typeface="+mn-ea"/>
                          <a:cs typeface="+mn-cs"/>
                          <a:hlinkClick r:id="rId11"/>
                        </a:rPr>
                        <a:t> et New-York : Flowers Gallery</a:t>
                      </a:r>
                      <a:r>
                        <a:rPr kumimoji="0" lang="en-US" sz="900" b="0" i="0" u="none" strike="noStrike" kern="1200" cap="none" spc="0" normalizeH="0" baseline="0" noProof="0" dirty="0" smtClean="0">
                          <a:ln>
                            <a:noFill/>
                          </a:ln>
                          <a:solidFill>
                            <a:prstClr val="white"/>
                          </a:solidFill>
                          <a:effectLst/>
                          <a:uLnTx/>
                          <a:uFillTx/>
                          <a:latin typeface="+mn-lt"/>
                          <a:ea typeface="+mn-ea"/>
                          <a:cs typeface="+mn-cs"/>
                        </a:rPr>
                        <a:t>. © Glen Baxter</a:t>
                      </a:r>
                      <a:r>
                        <a:rPr kumimoji="0" lang="fr-FR" sz="900" b="0" i="0" u="none" strike="noStrike" kern="1200" cap="none" spc="0" normalizeH="0" baseline="0" noProof="0" dirty="0" smtClean="0">
                          <a:ln>
                            <a:noFill/>
                          </a:ln>
                          <a:solidFill>
                            <a:prstClr val="white"/>
                          </a:solidFill>
                          <a:effectLst/>
                          <a:uLnTx/>
                          <a:uFillTx/>
                          <a:latin typeface="+mn-lt"/>
                          <a:ea typeface="+mn-ea"/>
                          <a:cs typeface="+mn-cs"/>
                        </a:rPr>
                        <a:t>.</a:t>
                      </a:r>
                      <a:endParaRPr kumimoji="0" lang="en-US" sz="900" b="0" i="0" u="none" strike="noStrike" kern="1200" cap="none" spc="0" normalizeH="0" baseline="0" noProof="0" dirty="0" smtClean="0">
                        <a:ln>
                          <a:noFill/>
                        </a:ln>
                        <a:solidFill>
                          <a:prstClr val="white"/>
                        </a:solidFill>
                        <a:effectLst/>
                        <a:uLnTx/>
                        <a:uFillTx/>
                        <a:latin typeface="+mn-lt"/>
                        <a:ea typeface="+mn-ea"/>
                        <a:cs typeface="+mn-cs"/>
                      </a:endParaRPr>
                    </a:p>
                    <a:p>
                      <a:pPr marL="0" marR="0" lvl="0" indent="0" algn="l" defTabSz="447675"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smtClean="0">
                        <a:ln>
                          <a:noFill/>
                        </a:ln>
                        <a:solidFill>
                          <a:prstClr val="white"/>
                        </a:solidFill>
                        <a:effectLst/>
                        <a:uLnTx/>
                        <a:uFillTx/>
                        <a:latin typeface="+mn-lt"/>
                        <a:ea typeface="+mn-ea"/>
                        <a:cs typeface="+mn-cs"/>
                      </a:endParaRPr>
                    </a:p>
                    <a:p>
                      <a:pPr marL="0" marR="0" lvl="0" indent="0" algn="l" defTabSz="447675"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smtClean="0">
                        <a:ln>
                          <a:noFill/>
                        </a:ln>
                        <a:solidFill>
                          <a:prstClr val="white"/>
                        </a:solidFill>
                        <a:effectLst/>
                        <a:uLnTx/>
                        <a:uFillTx/>
                        <a:latin typeface="+mn-lt"/>
                        <a:ea typeface="+mn-ea"/>
                        <a:cs typeface="+mn-cs"/>
                      </a:endParaRPr>
                    </a:p>
                    <a:p>
                      <a:pPr marL="0" marR="0" lvl="0" indent="0" algn="l" defTabSz="447675"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smtClean="0">
                        <a:ln>
                          <a:noFill/>
                        </a:ln>
                        <a:solidFill>
                          <a:prstClr val="white"/>
                        </a:solidFill>
                        <a:effectLst/>
                        <a:uLnTx/>
                        <a:uFillTx/>
                        <a:latin typeface="+mn-lt"/>
                        <a:ea typeface="+mn-ea"/>
                        <a:cs typeface="+mn-cs"/>
                      </a:endParaRPr>
                    </a:p>
                    <a:p>
                      <a:pPr marL="0" marR="0" lvl="0" indent="0" algn="l" defTabSz="447675"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prstClr val="white"/>
                          </a:solidFill>
                          <a:effectLst/>
                          <a:uLnTx/>
                          <a:uFillTx/>
                          <a:latin typeface="+mn-lt"/>
                          <a:ea typeface="+mn-ea"/>
                          <a:cs typeface="+mn-cs"/>
                        </a:rPr>
                        <a:t>Glen Baxter. </a:t>
                      </a:r>
                      <a:r>
                        <a:rPr kumimoji="0" lang="en-US" sz="900" b="0" i="1" u="none" strike="noStrike" kern="1200" cap="none" spc="0" normalizeH="0" baseline="0" noProof="0" dirty="0" smtClean="0">
                          <a:ln>
                            <a:noFill/>
                          </a:ln>
                          <a:solidFill>
                            <a:prstClr val="white"/>
                          </a:solidFill>
                          <a:effectLst/>
                          <a:uLnTx/>
                          <a:uFillTx/>
                          <a:latin typeface="+mn-lt"/>
                          <a:ea typeface="+mn-ea"/>
                          <a:cs typeface="+mn-cs"/>
                        </a:rPr>
                        <a:t>At Dawn of the Third Day, I Began.</a:t>
                      </a:r>
                      <a:r>
                        <a:rPr kumimoji="0" lang="en-US" sz="900" b="0" i="0" u="none" strike="noStrike" kern="1200" cap="none" spc="0" normalizeH="0" baseline="0" noProof="0" dirty="0" smtClean="0">
                          <a:ln>
                            <a:noFill/>
                          </a:ln>
                          <a:solidFill>
                            <a:prstClr val="white"/>
                          </a:solidFill>
                          <a:effectLst/>
                          <a:uLnTx/>
                          <a:uFillTx/>
                          <a:latin typeface="+mn-lt"/>
                          <a:ea typeface="+mn-ea"/>
                          <a:cs typeface="+mn-cs"/>
                        </a:rPr>
                        <a:t> 1989. </a:t>
                      </a:r>
                      <a:r>
                        <a:rPr kumimoji="0" lang="en-US" sz="900" b="0" i="0" u="none" strike="noStrike" kern="1200" cap="none" spc="0" normalizeH="0" baseline="0" noProof="0" dirty="0" smtClean="0">
                          <a:ln>
                            <a:noFill/>
                          </a:ln>
                          <a:solidFill>
                            <a:prstClr val="white"/>
                          </a:solidFill>
                          <a:effectLst/>
                          <a:uLnTx/>
                          <a:uFillTx/>
                          <a:latin typeface="+mn-lt"/>
                          <a:ea typeface="+mn-ea"/>
                          <a:cs typeface="+mn-cs"/>
                          <a:hlinkClick r:id="rId12"/>
                        </a:rPr>
                        <a:t>Besançon : FRAC Franche-Comté</a:t>
                      </a:r>
                      <a:r>
                        <a:rPr kumimoji="0" lang="en-US" sz="900" b="0" i="0" u="none" strike="noStrike" kern="1200" cap="none" spc="0" normalizeH="0" baseline="0" noProof="0" dirty="0" smtClean="0">
                          <a:ln>
                            <a:noFill/>
                          </a:ln>
                          <a:solidFill>
                            <a:prstClr val="white"/>
                          </a:solidFill>
                          <a:effectLst/>
                          <a:uLnTx/>
                          <a:uFillTx/>
                          <a:latin typeface="+mn-lt"/>
                          <a:ea typeface="+mn-ea"/>
                          <a:cs typeface="+mn-cs"/>
                        </a:rPr>
                        <a:t>. © Glen Baxter</a:t>
                      </a:r>
                      <a:r>
                        <a:rPr kumimoji="0" lang="fr-FR" sz="900" b="0" i="0" u="none" strike="noStrike" kern="1200" cap="none" spc="0" normalizeH="0" baseline="0" noProof="0" dirty="0" smtClean="0">
                          <a:ln>
                            <a:noFill/>
                          </a:ln>
                          <a:solidFill>
                            <a:prstClr val="white"/>
                          </a:solidFill>
                          <a:effectLst/>
                          <a:uLnTx/>
                          <a:uFillTx/>
                          <a:latin typeface="+mn-lt"/>
                          <a:ea typeface="+mn-ea"/>
                          <a:cs typeface="+mn-cs"/>
                        </a:rPr>
                        <a:t>.</a:t>
                      </a:r>
                      <a:endParaRPr kumimoji="0" lang="en-US" sz="900" b="0" i="0" u="none" strike="noStrike" kern="1200" cap="none" spc="0" normalizeH="0" baseline="0" noProof="0" dirty="0" smtClean="0">
                        <a:ln>
                          <a:noFill/>
                        </a:ln>
                        <a:solidFill>
                          <a:prstClr val="white"/>
                        </a:solidFill>
                        <a:effectLst/>
                        <a:uLnTx/>
                        <a:uFillTx/>
                        <a:latin typeface="+mn-lt"/>
                        <a:ea typeface="+mn-ea"/>
                        <a:cs typeface="+mn-cs"/>
                      </a:endParaRPr>
                    </a:p>
                    <a:p>
                      <a:pPr marL="0" marR="0" lvl="0" indent="0" algn="l" defTabSz="447675"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smtClean="0">
                        <a:ln>
                          <a:noFill/>
                        </a:ln>
                        <a:solidFill>
                          <a:prstClr val="white"/>
                        </a:solidFill>
                        <a:effectLst/>
                        <a:uLnTx/>
                        <a:uFillTx/>
                        <a:latin typeface="+mn-lt"/>
                        <a:ea typeface="+mn-ea"/>
                        <a:cs typeface="+mn-cs"/>
                      </a:endParaRPr>
                    </a:p>
                    <a:p>
                      <a:pPr marL="0" marR="0" lvl="0" indent="0" algn="l" defTabSz="447675"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smtClean="0">
                        <a:ln>
                          <a:noFill/>
                        </a:ln>
                        <a:solidFill>
                          <a:prstClr val="white"/>
                        </a:solidFill>
                        <a:effectLst/>
                        <a:uLnTx/>
                        <a:uFillTx/>
                        <a:latin typeface="+mn-lt"/>
                        <a:ea typeface="+mn-ea"/>
                        <a:cs typeface="+mn-cs"/>
                      </a:endParaRPr>
                    </a:p>
                    <a:p>
                      <a:pPr marL="0" marR="0" lvl="0" indent="0" algn="l" defTabSz="447675"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prstClr val="white"/>
                          </a:solidFill>
                          <a:effectLst/>
                          <a:uLnTx/>
                          <a:uFillTx/>
                          <a:latin typeface="+mn-lt"/>
                          <a:ea typeface="+mn-ea"/>
                          <a:cs typeface="+mn-cs"/>
                        </a:rPr>
                        <a:t>Glen Baxter. </a:t>
                      </a:r>
                      <a:r>
                        <a:rPr kumimoji="0" lang="en-US" sz="900" b="0" i="1" u="none" strike="noStrike" kern="1200" cap="none" spc="0" normalizeH="0" baseline="0" noProof="0" dirty="0" smtClean="0">
                          <a:ln>
                            <a:noFill/>
                          </a:ln>
                          <a:solidFill>
                            <a:prstClr val="white"/>
                          </a:solidFill>
                          <a:effectLst/>
                          <a:uLnTx/>
                          <a:uFillTx/>
                          <a:latin typeface="+mn-lt"/>
                          <a:ea typeface="+mn-ea"/>
                          <a:cs typeface="+mn-cs"/>
                        </a:rPr>
                        <a:t>Baseball</a:t>
                      </a:r>
                      <a:r>
                        <a:rPr kumimoji="0" lang="en-US" sz="900" b="0" i="0" u="none" strike="noStrike" kern="1200" cap="none" spc="0" normalizeH="0" baseline="0" noProof="0" dirty="0" smtClean="0">
                          <a:ln>
                            <a:noFill/>
                          </a:ln>
                          <a:solidFill>
                            <a:prstClr val="white"/>
                          </a:solidFill>
                          <a:effectLst/>
                          <a:uLnTx/>
                          <a:uFillTx/>
                          <a:latin typeface="+mn-lt"/>
                          <a:ea typeface="+mn-ea"/>
                          <a:cs typeface="+mn-cs"/>
                        </a:rPr>
                        <a:t>. 2010.  </a:t>
                      </a:r>
                      <a:r>
                        <a:rPr kumimoji="0" lang="en-US" sz="900" b="0" i="0" u="none" strike="noStrike" kern="1200" cap="none" spc="0" normalizeH="0" baseline="0" noProof="0" dirty="0" smtClean="0">
                          <a:ln>
                            <a:noFill/>
                          </a:ln>
                          <a:solidFill>
                            <a:prstClr val="white"/>
                          </a:solidFill>
                          <a:effectLst/>
                          <a:uLnTx/>
                          <a:uFillTx/>
                          <a:latin typeface="+mn-lt"/>
                          <a:ea typeface="+mn-ea"/>
                          <a:cs typeface="+mn-cs"/>
                          <a:hlinkClick r:id="rId13"/>
                        </a:rPr>
                        <a:t>San Francisco : </a:t>
                      </a:r>
                      <a:r>
                        <a:rPr kumimoji="0" lang="en-US" sz="900" b="0" i="0" u="none" strike="noStrike" kern="1200" cap="none" spc="0" normalizeH="0" baseline="0" noProof="0" dirty="0" err="1" smtClean="0">
                          <a:ln>
                            <a:noFill/>
                          </a:ln>
                          <a:solidFill>
                            <a:prstClr val="white"/>
                          </a:solidFill>
                          <a:effectLst/>
                          <a:uLnTx/>
                          <a:uFillTx/>
                          <a:latin typeface="+mn-lt"/>
                          <a:ea typeface="+mn-ea"/>
                          <a:cs typeface="+mn-cs"/>
                          <a:hlinkClick r:id="rId13"/>
                        </a:rPr>
                        <a:t>Galerie</a:t>
                      </a:r>
                      <a:r>
                        <a:rPr kumimoji="0" lang="en-US" sz="900" b="0" i="0" u="none" strike="noStrike" kern="1200" cap="none" spc="0" normalizeH="0" baseline="0" noProof="0" dirty="0" smtClean="0">
                          <a:ln>
                            <a:noFill/>
                          </a:ln>
                          <a:solidFill>
                            <a:prstClr val="white"/>
                          </a:solidFill>
                          <a:effectLst/>
                          <a:uLnTx/>
                          <a:uFillTx/>
                          <a:latin typeface="+mn-lt"/>
                          <a:ea typeface="+mn-ea"/>
                          <a:cs typeface="+mn-cs"/>
                          <a:hlinkClick r:id="rId13"/>
                        </a:rPr>
                        <a:t> Modernism</a:t>
                      </a:r>
                      <a:r>
                        <a:rPr kumimoji="0" lang="en-US" sz="900" b="0" i="0" u="none" strike="noStrike" kern="1200" cap="none" spc="0" normalizeH="0" baseline="0" noProof="0" dirty="0" smtClean="0">
                          <a:ln>
                            <a:noFill/>
                          </a:ln>
                          <a:solidFill>
                            <a:prstClr val="white"/>
                          </a:solidFill>
                          <a:effectLst/>
                          <a:uLnTx/>
                          <a:uFillTx/>
                          <a:latin typeface="+mn-lt"/>
                          <a:ea typeface="+mn-ea"/>
                          <a:cs typeface="+mn-cs"/>
                        </a:rPr>
                        <a:t>. © Glen Baxter</a:t>
                      </a:r>
                      <a:r>
                        <a:rPr kumimoji="0" lang="fr-FR" sz="900" b="0" i="0" u="none" strike="noStrike" kern="1200" cap="none" spc="0" normalizeH="0" baseline="0" noProof="0" dirty="0" smtClean="0">
                          <a:ln>
                            <a:noFill/>
                          </a:ln>
                          <a:solidFill>
                            <a:prstClr val="white"/>
                          </a:solidFill>
                          <a:effectLst/>
                          <a:uLnTx/>
                          <a:uFillTx/>
                          <a:latin typeface="+mn-lt"/>
                          <a:ea typeface="+mn-ea"/>
                          <a:cs typeface="+mn-cs"/>
                        </a:rPr>
                        <a:t>.</a:t>
                      </a:r>
                      <a:endParaRPr kumimoji="0" lang="en-US" sz="900" b="0" i="0" u="none" strike="noStrike" kern="1200" cap="none" spc="0" normalizeH="0" baseline="0" noProof="0" dirty="0" smtClean="0">
                        <a:ln>
                          <a:noFill/>
                        </a:ln>
                        <a:solidFill>
                          <a:prstClr val="white"/>
                        </a:solidFill>
                        <a:effectLst/>
                        <a:uLnTx/>
                        <a:uFillTx/>
                        <a:latin typeface="+mn-lt"/>
                        <a:ea typeface="+mn-ea"/>
                        <a:cs typeface="+mn-cs"/>
                      </a:endParaRPr>
                    </a:p>
                    <a:p>
                      <a:pPr marL="0" marR="0" lvl="0" indent="0" algn="l" defTabSz="447675"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smtClean="0">
                        <a:ln>
                          <a:noFill/>
                        </a:ln>
                        <a:solidFill>
                          <a:prstClr val="white"/>
                        </a:solidFill>
                        <a:effectLst/>
                        <a:uLnTx/>
                        <a:uFillTx/>
                        <a:latin typeface="+mn-lt"/>
                        <a:ea typeface="+mn-ea"/>
                        <a:cs typeface="+mn-cs"/>
                      </a:endParaRPr>
                    </a:p>
                    <a:p>
                      <a:pPr marL="0" marR="0" lvl="0" indent="0" algn="l" defTabSz="447675"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smtClean="0">
                        <a:ln>
                          <a:noFill/>
                        </a:ln>
                        <a:solidFill>
                          <a:prstClr val="white"/>
                        </a:solidFill>
                        <a:effectLst/>
                        <a:uLnTx/>
                        <a:uFillTx/>
                        <a:latin typeface="+mn-lt"/>
                        <a:ea typeface="+mn-ea"/>
                        <a:cs typeface="+mn-cs"/>
                      </a:endParaRPr>
                    </a:p>
                    <a:p>
                      <a:pPr marL="0" marR="0" lvl="0" indent="0" algn="l" defTabSz="447675"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smtClean="0">
                        <a:ln>
                          <a:noFill/>
                        </a:ln>
                        <a:solidFill>
                          <a:prstClr val="white"/>
                        </a:solidFill>
                        <a:effectLst/>
                        <a:uLnTx/>
                        <a:uFillTx/>
                        <a:latin typeface="+mn-lt"/>
                        <a:ea typeface="+mn-ea"/>
                        <a:cs typeface="+mn-cs"/>
                      </a:endParaRPr>
                    </a:p>
                    <a:p>
                      <a:pPr marL="0" marR="0" lvl="0" indent="0" algn="l" defTabSz="447675"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prstClr val="white"/>
                          </a:solidFill>
                          <a:effectLst/>
                          <a:uLnTx/>
                          <a:uFillTx/>
                          <a:latin typeface="+mn-lt"/>
                          <a:ea typeface="+mn-ea"/>
                          <a:cs typeface="+mn-cs"/>
                        </a:rPr>
                        <a:t>Glen Baxter. </a:t>
                      </a:r>
                      <a:r>
                        <a:rPr kumimoji="0" lang="en-US" sz="900" b="0" i="1" u="none" strike="noStrike" kern="1200" cap="none" spc="0" normalizeH="0" baseline="0" noProof="0" dirty="0" smtClean="0">
                          <a:ln>
                            <a:noFill/>
                          </a:ln>
                          <a:solidFill>
                            <a:prstClr val="white"/>
                          </a:solidFill>
                          <a:effectLst/>
                          <a:uLnTx/>
                          <a:uFillTx/>
                          <a:latin typeface="+mn-lt"/>
                          <a:ea typeface="+mn-ea"/>
                          <a:cs typeface="+mn-cs"/>
                        </a:rPr>
                        <a:t>Podium. </a:t>
                      </a:r>
                      <a:r>
                        <a:rPr kumimoji="0" lang="en-US" sz="900" b="0" i="0" u="none" strike="noStrike" kern="1200" cap="none" spc="0" normalizeH="0" baseline="0" noProof="0" dirty="0" smtClean="0">
                          <a:ln>
                            <a:noFill/>
                          </a:ln>
                          <a:solidFill>
                            <a:prstClr val="white"/>
                          </a:solidFill>
                          <a:effectLst/>
                          <a:uLnTx/>
                          <a:uFillTx/>
                          <a:latin typeface="+mn-lt"/>
                          <a:ea typeface="+mn-ea"/>
                          <a:cs typeface="+mn-cs"/>
                        </a:rPr>
                        <a:t>1999. Via </a:t>
                      </a:r>
                      <a:r>
                        <a:rPr kumimoji="0" lang="en-US" sz="900" b="0" i="1" u="none" strike="noStrike" kern="1200" cap="none" spc="0" normalizeH="0" baseline="0" noProof="0" dirty="0" smtClean="0">
                          <a:ln>
                            <a:noFill/>
                          </a:ln>
                          <a:solidFill>
                            <a:prstClr val="white"/>
                          </a:solidFill>
                          <a:effectLst/>
                          <a:uLnTx/>
                          <a:uFillTx/>
                          <a:latin typeface="+mn-lt"/>
                          <a:ea typeface="+mn-ea"/>
                          <a:cs typeface="+mn-cs"/>
                          <a:hlinkClick r:id="rId14"/>
                        </a:rPr>
                        <a:t>Prints, things and books by artists</a:t>
                      </a:r>
                      <a:r>
                        <a:rPr kumimoji="0" lang="en-US" sz="900" b="0" i="0" u="none" strike="noStrike" kern="1200" cap="none" spc="0" normalizeH="0" baseline="0" noProof="0" dirty="0" smtClean="0">
                          <a:ln>
                            <a:noFill/>
                          </a:ln>
                          <a:solidFill>
                            <a:prstClr val="white"/>
                          </a:solidFill>
                          <a:effectLst/>
                          <a:uLnTx/>
                          <a:uFillTx/>
                          <a:latin typeface="+mn-lt"/>
                          <a:ea typeface="+mn-ea"/>
                          <a:cs typeface="+mn-cs"/>
                        </a:rPr>
                        <a:t>. © Glen Baxter</a:t>
                      </a:r>
                      <a:r>
                        <a:rPr kumimoji="0" lang="fr-FR" sz="900" b="0" i="0" u="none" strike="noStrike" kern="1200" cap="none" spc="0" normalizeH="0" baseline="0" noProof="0" dirty="0" smtClean="0">
                          <a:ln>
                            <a:noFill/>
                          </a:ln>
                          <a:solidFill>
                            <a:prstClr val="white"/>
                          </a:solidFill>
                          <a:effectLst/>
                          <a:uLnTx/>
                          <a:uFillTx/>
                          <a:latin typeface="+mn-lt"/>
                          <a:ea typeface="+mn-ea"/>
                          <a:cs typeface="+mn-cs"/>
                        </a:rPr>
                        <a:t>.</a:t>
                      </a:r>
                      <a:endParaRPr kumimoji="0" lang="en-US" sz="900" b="0" i="0" u="none" strike="noStrike" kern="1200" cap="none" spc="0" normalizeH="0" baseline="0" noProof="0" dirty="0" smtClean="0">
                        <a:ln>
                          <a:noFill/>
                        </a:ln>
                        <a:solidFill>
                          <a:prstClr val="white"/>
                        </a:solidFill>
                        <a:effectLst/>
                        <a:uLnTx/>
                        <a:uFillTx/>
                        <a:latin typeface="+mn-lt"/>
                        <a:ea typeface="+mn-ea"/>
                        <a:cs typeface="+mn-cs"/>
                      </a:endParaRPr>
                    </a:p>
                    <a:p>
                      <a:pPr marL="0" marR="0" lvl="0" indent="0" algn="l" defTabSz="447675"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smtClean="0">
                        <a:ln>
                          <a:noFill/>
                        </a:ln>
                        <a:solidFill>
                          <a:prstClr val="white"/>
                        </a:solidFill>
                        <a:effectLst/>
                        <a:uLnTx/>
                        <a:uFillTx/>
                        <a:latin typeface="+mn-lt"/>
                        <a:ea typeface="+mn-ea"/>
                        <a:cs typeface="+mn-cs"/>
                      </a:endParaRPr>
                    </a:p>
                    <a:p>
                      <a:pPr marL="0" marR="0" lvl="0" indent="0" algn="l" defTabSz="447675"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smtClean="0">
                        <a:ln>
                          <a:noFill/>
                        </a:ln>
                        <a:solidFill>
                          <a:prstClr val="white"/>
                        </a:solidFill>
                        <a:effectLst/>
                        <a:uLnTx/>
                        <a:uFillTx/>
                        <a:latin typeface="+mn-lt"/>
                        <a:ea typeface="+mn-ea"/>
                        <a:cs typeface="+mn-cs"/>
                      </a:endParaRPr>
                    </a:p>
                    <a:p>
                      <a:pPr marL="0" marR="0" lvl="0" indent="0" algn="l" defTabSz="447675"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smtClean="0">
                        <a:ln>
                          <a:noFill/>
                        </a:ln>
                        <a:solidFill>
                          <a:prstClr val="white"/>
                        </a:solidFill>
                        <a:effectLst/>
                        <a:uLnTx/>
                        <a:uFillTx/>
                        <a:latin typeface="+mn-lt"/>
                        <a:ea typeface="+mn-ea"/>
                        <a:cs typeface="+mn-cs"/>
                      </a:endParaRPr>
                    </a:p>
                    <a:p>
                      <a:pPr marL="0" marR="0" lvl="0" indent="0" algn="l" defTabSz="447675"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dirty="0" err="1" smtClean="0">
                          <a:ln>
                            <a:noFill/>
                          </a:ln>
                          <a:solidFill>
                            <a:prstClr val="white"/>
                          </a:solidFill>
                          <a:effectLst/>
                          <a:uLnTx/>
                          <a:uFillTx/>
                          <a:latin typeface="+mn-lt"/>
                          <a:ea typeface="+mn-ea"/>
                          <a:cs typeface="+mn-cs"/>
                        </a:rPr>
                        <a:t>Chappatte</a:t>
                      </a:r>
                      <a:r>
                        <a:rPr kumimoji="0" lang="fr-FR" sz="900" b="0" i="0" u="none" strike="noStrike" kern="1200" cap="none" spc="0" normalizeH="0" baseline="0" dirty="0" smtClean="0">
                          <a:ln>
                            <a:noFill/>
                          </a:ln>
                          <a:solidFill>
                            <a:prstClr val="white"/>
                          </a:solidFill>
                          <a:effectLst/>
                          <a:uLnTx/>
                          <a:uFillTx/>
                          <a:latin typeface="+mn-lt"/>
                          <a:ea typeface="+mn-ea"/>
                          <a:cs typeface="+mn-cs"/>
                        </a:rPr>
                        <a:t>. </a:t>
                      </a:r>
                      <a:r>
                        <a:rPr kumimoji="0" lang="fr-FR" sz="900" b="0" i="1" u="none" strike="noStrike" kern="1200" cap="none" spc="0" normalizeH="0" baseline="0" dirty="0" smtClean="0">
                          <a:ln>
                            <a:noFill/>
                          </a:ln>
                          <a:solidFill>
                            <a:prstClr val="white"/>
                          </a:solidFill>
                          <a:effectLst/>
                          <a:uLnTx/>
                          <a:uFillTx/>
                          <a:latin typeface="+mn-lt"/>
                          <a:ea typeface="+mn-ea"/>
                          <a:cs typeface="+mn-cs"/>
                        </a:rPr>
                        <a:t>La médisance sur internet. </a:t>
                      </a:r>
                      <a:r>
                        <a:rPr kumimoji="0" lang="fr-FR" sz="900" b="0" i="1" u="none" strike="noStrike" kern="1200" cap="none" spc="0" normalizeH="0" baseline="0" dirty="0" smtClean="0">
                          <a:ln>
                            <a:noFill/>
                          </a:ln>
                          <a:solidFill>
                            <a:prstClr val="white"/>
                          </a:solidFill>
                          <a:effectLst/>
                          <a:uLnTx/>
                          <a:uFillTx/>
                          <a:latin typeface="+mn-lt"/>
                          <a:ea typeface="+mn-ea"/>
                          <a:cs typeface="+mn-cs"/>
                          <a:hlinkClick r:id="rId15"/>
                        </a:rPr>
                        <a:t>L’actualité en dessin</a:t>
                      </a:r>
                      <a:r>
                        <a:rPr kumimoji="0" lang="fr-FR" sz="900" b="0" i="0" u="none" strike="noStrike" kern="1200" cap="none" spc="0" normalizeH="0" baseline="0" dirty="0" smtClean="0">
                          <a:ln>
                            <a:noFill/>
                          </a:ln>
                          <a:solidFill>
                            <a:prstClr val="white"/>
                          </a:solidFill>
                          <a:effectLst/>
                          <a:uLnTx/>
                          <a:uFillTx/>
                          <a:latin typeface="+mn-lt"/>
                          <a:ea typeface="+mn-ea"/>
                          <a:cs typeface="+mn-cs"/>
                        </a:rPr>
                        <a:t>. 17/11/2007. © Globe Cartoon.</a:t>
                      </a:r>
                    </a:p>
                    <a:p>
                      <a:pPr marL="0" marR="0" lvl="0" indent="0" algn="l" defTabSz="447675"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smtClean="0">
                        <a:ln>
                          <a:noFill/>
                        </a:ln>
                        <a:solidFill>
                          <a:prstClr val="white"/>
                        </a:solidFill>
                        <a:effectLst/>
                        <a:uLnTx/>
                        <a:uFillTx/>
                        <a:latin typeface="+mn-lt"/>
                        <a:ea typeface="+mn-ea"/>
                        <a:cs typeface="+mn-cs"/>
                      </a:endParaRPr>
                    </a:p>
                    <a:p>
                      <a:pPr marL="0" indent="0">
                        <a:tabLst>
                          <a:tab pos="180975" algn="l"/>
                        </a:tabLst>
                      </a:pPr>
                      <a:endParaRPr lang="fr-FR" dirty="0" smtClean="0"/>
                    </a:p>
                    <a:p>
                      <a:pPr marL="0" indent="0">
                        <a:tabLst>
                          <a:tab pos="180975" algn="l"/>
                        </a:tabLst>
                      </a:pPr>
                      <a:endParaRPr lang="fr-FR" sz="700" dirty="0" smtClean="0"/>
                    </a:p>
                    <a:p>
                      <a:pPr marL="0" marR="0" lvl="0" indent="0" algn="l" defTabSz="447675"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smtClean="0">
                          <a:ln>
                            <a:noFill/>
                          </a:ln>
                          <a:solidFill>
                            <a:prstClr val="white"/>
                          </a:solidFill>
                          <a:effectLst/>
                          <a:uLnTx/>
                          <a:uFillTx/>
                          <a:latin typeface="+mn-lt"/>
                          <a:ea typeface="+mn-ea"/>
                          <a:cs typeface="+mn-cs"/>
                        </a:rPr>
                        <a:t>Franck </a:t>
                      </a:r>
                      <a:r>
                        <a:rPr kumimoji="0" lang="fr-FR" sz="900" b="0" i="0" u="none" strike="noStrike" kern="1200" cap="none" spc="0" normalizeH="0" baseline="0" noProof="0" dirty="0" err="1" smtClean="0">
                          <a:ln>
                            <a:noFill/>
                          </a:ln>
                          <a:solidFill>
                            <a:prstClr val="white"/>
                          </a:solidFill>
                          <a:effectLst/>
                          <a:uLnTx/>
                          <a:uFillTx/>
                          <a:latin typeface="+mn-lt"/>
                          <a:ea typeface="+mn-ea"/>
                          <a:cs typeface="+mn-cs"/>
                        </a:rPr>
                        <a:t>Mayans</a:t>
                      </a:r>
                      <a:r>
                        <a:rPr kumimoji="0" lang="fr-FR" sz="900" b="0" i="0" u="none" strike="noStrike" kern="1200" cap="none" spc="0" normalizeH="0" baseline="0" noProof="0" dirty="0" smtClean="0">
                          <a:ln>
                            <a:noFill/>
                          </a:ln>
                          <a:solidFill>
                            <a:prstClr val="white"/>
                          </a:solidFill>
                          <a:effectLst/>
                          <a:uLnTx/>
                          <a:uFillTx/>
                          <a:latin typeface="+mn-lt"/>
                          <a:ea typeface="+mn-ea"/>
                          <a:cs typeface="+mn-cs"/>
                        </a:rPr>
                        <a:t>. </a:t>
                      </a:r>
                      <a:r>
                        <a:rPr kumimoji="0" lang="fr-FR" sz="900" b="0" i="1" u="none" strike="noStrike" kern="1200" cap="none" spc="0" normalizeH="0" baseline="0" noProof="0" dirty="0" smtClean="0">
                          <a:ln>
                            <a:noFill/>
                          </a:ln>
                          <a:solidFill>
                            <a:prstClr val="white"/>
                          </a:solidFill>
                          <a:effectLst/>
                          <a:uLnTx/>
                          <a:uFillTx/>
                          <a:latin typeface="+mn-lt"/>
                          <a:ea typeface="+mn-ea"/>
                          <a:cs typeface="+mn-cs"/>
                        </a:rPr>
                        <a:t>Identité numérique</a:t>
                      </a:r>
                      <a:r>
                        <a:rPr kumimoji="0" lang="fr-FR" sz="900" b="0" i="0" u="none" strike="noStrike" kern="1200" cap="none" spc="0" normalizeH="0" baseline="0" noProof="0" dirty="0" smtClean="0">
                          <a:ln>
                            <a:noFill/>
                          </a:ln>
                          <a:solidFill>
                            <a:prstClr val="white"/>
                          </a:solidFill>
                          <a:effectLst/>
                          <a:uLnTx/>
                          <a:uFillTx/>
                          <a:latin typeface="+mn-lt"/>
                          <a:ea typeface="+mn-ea"/>
                          <a:cs typeface="+mn-cs"/>
                        </a:rPr>
                        <a:t>. </a:t>
                      </a:r>
                      <a:r>
                        <a:rPr kumimoji="0" lang="fr-FR" sz="900" b="0" i="1" u="none" strike="noStrike" kern="1200" cap="none" spc="0" normalizeH="0" baseline="0" noProof="0" dirty="0" smtClean="0">
                          <a:ln>
                            <a:noFill/>
                          </a:ln>
                          <a:solidFill>
                            <a:prstClr val="white"/>
                          </a:solidFill>
                          <a:effectLst/>
                          <a:uLnTx/>
                          <a:uFillTx/>
                          <a:latin typeface="+mn-lt"/>
                          <a:ea typeface="+mn-ea"/>
                          <a:cs typeface="+mn-cs"/>
                          <a:hlinkClick r:id="rId16"/>
                        </a:rPr>
                        <a:t>Le Blog du modérateur</a:t>
                      </a:r>
                      <a:r>
                        <a:rPr kumimoji="0" lang="fr-FR" sz="900" b="0" i="0" u="none" strike="noStrike" kern="1200" cap="none" spc="0" normalizeH="0" baseline="0" noProof="0" dirty="0" smtClean="0">
                          <a:ln>
                            <a:noFill/>
                          </a:ln>
                          <a:solidFill>
                            <a:prstClr val="white"/>
                          </a:solidFill>
                          <a:effectLst/>
                          <a:uLnTx/>
                          <a:uFillTx/>
                          <a:latin typeface="+mn-lt"/>
                          <a:ea typeface="+mn-ea"/>
                          <a:cs typeface="+mn-cs"/>
                        </a:rPr>
                        <a:t>. 18/02/2012. © Franck </a:t>
                      </a:r>
                      <a:r>
                        <a:rPr kumimoji="0" lang="fr-FR" sz="900" b="0" i="0" u="none" strike="noStrike" kern="1200" cap="none" spc="0" normalizeH="0" baseline="0" noProof="0" dirty="0" err="1" smtClean="0">
                          <a:ln>
                            <a:noFill/>
                          </a:ln>
                          <a:solidFill>
                            <a:prstClr val="white"/>
                          </a:solidFill>
                          <a:effectLst/>
                          <a:uLnTx/>
                          <a:uFillTx/>
                          <a:latin typeface="+mn-lt"/>
                          <a:ea typeface="+mn-ea"/>
                          <a:cs typeface="+mn-cs"/>
                        </a:rPr>
                        <a:t>Mayans</a:t>
                      </a:r>
                      <a:r>
                        <a:rPr kumimoji="0" lang="fr-FR" sz="900" b="0" i="0" u="none" strike="noStrike" kern="1200" cap="none" spc="0" normalizeH="0" baseline="0" noProof="0" dirty="0" smtClean="0">
                          <a:ln>
                            <a:noFill/>
                          </a:ln>
                          <a:solidFill>
                            <a:prstClr val="white"/>
                          </a:solidFill>
                          <a:effectLst/>
                          <a:uLnTx/>
                          <a:uFillTx/>
                          <a:latin typeface="+mn-lt"/>
                          <a:ea typeface="+mn-ea"/>
                          <a:cs typeface="+mn-cs"/>
                        </a:rPr>
                        <a:t>.</a:t>
                      </a:r>
                      <a:endParaRPr lang="fr-FR"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pic>
        <p:nvPicPr>
          <p:cNvPr id="11" name="Image 10" descr="business man"/>
          <p:cNvPicPr>
            <a:picLocks noChangeAspect="1"/>
          </p:cNvPicPr>
          <p:nvPr/>
        </p:nvPicPr>
        <p:blipFill>
          <a:blip r:embed="rId17" cstate="email">
            <a:extLst>
              <a:ext uri="{28A0092B-C50C-407E-A947-70E740481C1C}">
                <a14:useLocalDpi xmlns:a14="http://schemas.microsoft.com/office/drawing/2010/main" val="0"/>
              </a:ext>
            </a:extLst>
          </a:blip>
          <a:srcRect/>
          <a:stretch>
            <a:fillRect/>
          </a:stretch>
        </p:blipFill>
        <p:spPr bwMode="auto">
          <a:xfrm>
            <a:off x="4962541" y="3462518"/>
            <a:ext cx="480218" cy="630000"/>
          </a:xfrm>
          <a:prstGeom prst="rect">
            <a:avLst/>
          </a:prstGeom>
          <a:noFill/>
          <a:ln>
            <a:noFill/>
          </a:ln>
        </p:spPr>
      </p:pic>
      <p:graphicFrame>
        <p:nvGraphicFramePr>
          <p:cNvPr id="13" name="Tableau 12"/>
          <p:cNvGraphicFramePr>
            <a:graphicFrameLocks noGrp="1"/>
          </p:cNvGraphicFramePr>
          <p:nvPr>
            <p:extLst>
              <p:ext uri="{D42A27DB-BD31-4B8C-83A1-F6EECF244321}">
                <p14:modId xmlns:p14="http://schemas.microsoft.com/office/powerpoint/2010/main" val="1522947227"/>
              </p:ext>
            </p:extLst>
          </p:nvPr>
        </p:nvGraphicFramePr>
        <p:xfrm>
          <a:off x="6043471" y="1181100"/>
          <a:ext cx="3092410" cy="5660120"/>
        </p:xfrm>
        <a:graphic>
          <a:graphicData uri="http://schemas.openxmlformats.org/drawingml/2006/table">
            <a:tbl>
              <a:tblPr firstRow="1" bandRow="1">
                <a:tableStyleId>{5C22544A-7EE6-4342-B048-85BDC9FD1C3A}</a:tableStyleId>
              </a:tblPr>
              <a:tblGrid>
                <a:gridCol w="3092410"/>
              </a:tblGrid>
              <a:tr h="5660120">
                <a:tc>
                  <a:txBody>
                    <a:bodyPr/>
                    <a:lstStyle/>
                    <a:p>
                      <a:pPr marL="0" marR="0" lvl="0" indent="0" algn="l" defTabSz="447675"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dirty="0" smtClean="0">
                        <a:ln>
                          <a:noFill/>
                        </a:ln>
                        <a:solidFill>
                          <a:prstClr val="white"/>
                        </a:solidFill>
                        <a:effectLst/>
                        <a:uLnTx/>
                        <a:uFillTx/>
                        <a:latin typeface="+mn-lt"/>
                        <a:ea typeface="+mn-ea"/>
                        <a:cs typeface="+mn-cs"/>
                      </a:endParaRPr>
                    </a:p>
                    <a:p>
                      <a:pPr marL="0" marR="0" lvl="0" indent="0" algn="l" defTabSz="447675"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dirty="0" smtClean="0">
                        <a:ln>
                          <a:noFill/>
                        </a:ln>
                        <a:solidFill>
                          <a:prstClr val="white"/>
                        </a:solidFill>
                        <a:effectLst/>
                        <a:uLnTx/>
                        <a:uFillTx/>
                        <a:latin typeface="+mn-lt"/>
                        <a:ea typeface="+mn-ea"/>
                        <a:cs typeface="+mn-cs"/>
                      </a:endParaRPr>
                    </a:p>
                    <a:p>
                      <a:pPr marL="450850" marR="0" lvl="0" indent="0" algn="l" defTabSz="447675"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dirty="0" smtClean="0">
                          <a:ln>
                            <a:noFill/>
                          </a:ln>
                          <a:solidFill>
                            <a:prstClr val="white"/>
                          </a:solidFill>
                          <a:effectLst/>
                          <a:uLnTx/>
                          <a:uFillTx/>
                          <a:latin typeface="+mn-lt"/>
                          <a:ea typeface="+mn-ea"/>
                          <a:cs typeface="+mn-cs"/>
                        </a:rPr>
                        <a:t>Scott Adams. </a:t>
                      </a:r>
                      <a:r>
                        <a:rPr kumimoji="0" lang="fr-FR" sz="900" b="0" i="1" u="none" strike="noStrike" kern="1200" cap="none" spc="0" normalizeH="0" baseline="0" dirty="0" err="1" smtClean="0">
                          <a:ln>
                            <a:noFill/>
                          </a:ln>
                          <a:solidFill>
                            <a:prstClr val="white"/>
                          </a:solidFill>
                          <a:effectLst/>
                          <a:uLnTx/>
                          <a:uFillTx/>
                          <a:latin typeface="+mn-lt"/>
                          <a:ea typeface="+mn-ea"/>
                          <a:cs typeface="+mn-cs"/>
                        </a:rPr>
                        <a:t>Dilbert</a:t>
                      </a:r>
                      <a:r>
                        <a:rPr kumimoji="0" lang="fr-FR" sz="900" b="0" i="0" u="none" strike="noStrike" kern="1200" cap="none" spc="0" normalizeH="0" baseline="0" dirty="0" smtClean="0">
                          <a:ln>
                            <a:noFill/>
                          </a:ln>
                          <a:solidFill>
                            <a:prstClr val="white"/>
                          </a:solidFill>
                          <a:effectLst/>
                          <a:uLnTx/>
                          <a:uFillTx/>
                          <a:latin typeface="+mn-lt"/>
                          <a:ea typeface="+mn-ea"/>
                          <a:cs typeface="+mn-cs"/>
                        </a:rPr>
                        <a:t>. </a:t>
                      </a:r>
                      <a:r>
                        <a:rPr kumimoji="0" lang="fr-FR" sz="900" b="0" i="1" u="none" strike="noStrike" kern="1200" cap="none" spc="0" normalizeH="0" baseline="0" dirty="0" smtClean="0">
                          <a:ln>
                            <a:noFill/>
                          </a:ln>
                          <a:solidFill>
                            <a:prstClr val="white"/>
                          </a:solidFill>
                          <a:effectLst/>
                          <a:uLnTx/>
                          <a:uFillTx/>
                          <a:latin typeface="+mn-lt"/>
                          <a:ea typeface="+mn-ea"/>
                          <a:cs typeface="+mn-cs"/>
                          <a:hlinkClick r:id="rId18"/>
                        </a:rPr>
                        <a:t>Dilbert.com</a:t>
                      </a:r>
                      <a:r>
                        <a:rPr kumimoji="0" lang="fr-FR" sz="900" b="0" i="0" u="none" strike="noStrike" kern="1200" cap="none" spc="0" normalizeH="0" baseline="0" dirty="0" smtClean="0">
                          <a:ln>
                            <a:noFill/>
                          </a:ln>
                          <a:solidFill>
                            <a:prstClr val="white"/>
                          </a:solidFill>
                          <a:effectLst/>
                          <a:uLnTx/>
                          <a:uFillTx/>
                          <a:latin typeface="+mn-lt"/>
                          <a:ea typeface="+mn-ea"/>
                          <a:cs typeface="+mn-cs"/>
                        </a:rPr>
                        <a:t>. 21/03/2013. © Scott Adams.</a:t>
                      </a:r>
                    </a:p>
                    <a:p>
                      <a:pPr marL="0" marR="0" lvl="0" indent="0" algn="l" defTabSz="447675"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dirty="0" smtClean="0">
                        <a:ln>
                          <a:noFill/>
                        </a:ln>
                        <a:solidFill>
                          <a:prstClr val="white"/>
                        </a:solidFill>
                        <a:effectLst/>
                        <a:uLnTx/>
                        <a:uFillTx/>
                        <a:latin typeface="+mn-lt"/>
                        <a:ea typeface="+mn-ea"/>
                        <a:cs typeface="+mn-cs"/>
                      </a:endParaRPr>
                    </a:p>
                    <a:p>
                      <a:pPr marL="0" marR="0" lvl="0" indent="0" algn="l" defTabSz="447675"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dirty="0" smtClean="0">
                        <a:ln>
                          <a:noFill/>
                        </a:ln>
                        <a:solidFill>
                          <a:prstClr val="white"/>
                        </a:solidFill>
                        <a:effectLst/>
                        <a:uLnTx/>
                        <a:uFillTx/>
                        <a:latin typeface="+mn-lt"/>
                        <a:ea typeface="+mn-ea"/>
                        <a:cs typeface="+mn-cs"/>
                      </a:endParaRPr>
                    </a:p>
                    <a:p>
                      <a:pPr marL="87313" marR="0" lvl="0" indent="0" algn="l" defTabSz="447675"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dirty="0" smtClean="0">
                        <a:ln>
                          <a:noFill/>
                        </a:ln>
                        <a:solidFill>
                          <a:prstClr val="white"/>
                        </a:solidFill>
                        <a:effectLst/>
                        <a:uLnTx/>
                        <a:uFillTx/>
                        <a:latin typeface="+mn-lt"/>
                        <a:ea typeface="+mn-ea"/>
                        <a:cs typeface="+mn-cs"/>
                      </a:endParaRPr>
                    </a:p>
                    <a:p>
                      <a:pPr marL="87313" marR="0" lvl="0" indent="0" algn="l" defTabSz="447675"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dirty="0" smtClean="0">
                          <a:ln>
                            <a:noFill/>
                          </a:ln>
                          <a:solidFill>
                            <a:prstClr val="white"/>
                          </a:solidFill>
                          <a:effectLst/>
                          <a:uLnTx/>
                          <a:uFillTx/>
                          <a:latin typeface="+mn-lt"/>
                          <a:ea typeface="+mn-ea"/>
                          <a:cs typeface="+mn-cs"/>
                        </a:rPr>
                        <a:t>Fred </a:t>
                      </a:r>
                      <a:r>
                        <a:rPr kumimoji="0" lang="fr-FR" sz="900" b="0" i="0" u="none" strike="noStrike" kern="1200" cap="none" spc="0" normalizeH="0" baseline="0" dirty="0" err="1" smtClean="0">
                          <a:ln>
                            <a:noFill/>
                          </a:ln>
                          <a:solidFill>
                            <a:prstClr val="white"/>
                          </a:solidFill>
                          <a:effectLst/>
                          <a:uLnTx/>
                          <a:uFillTx/>
                          <a:latin typeface="+mn-lt"/>
                          <a:ea typeface="+mn-ea"/>
                          <a:cs typeface="+mn-cs"/>
                        </a:rPr>
                        <a:t>Cavazza</a:t>
                      </a:r>
                      <a:r>
                        <a:rPr kumimoji="0" lang="fr-FR" sz="900" b="0" i="0" u="none" strike="noStrike" kern="1200" cap="none" spc="0" normalizeH="0" baseline="0" dirty="0" smtClean="0">
                          <a:ln>
                            <a:noFill/>
                          </a:ln>
                          <a:solidFill>
                            <a:prstClr val="white"/>
                          </a:solidFill>
                          <a:effectLst/>
                          <a:uLnTx/>
                          <a:uFillTx/>
                          <a:latin typeface="+mn-lt"/>
                          <a:ea typeface="+mn-ea"/>
                          <a:cs typeface="+mn-cs"/>
                        </a:rPr>
                        <a:t>. </a:t>
                      </a:r>
                      <a:r>
                        <a:rPr kumimoji="0" lang="fr-FR" sz="900" b="0" i="1" u="none" strike="noStrike" kern="1200" cap="none" spc="0" normalizeH="0" baseline="0" dirty="0" smtClean="0">
                          <a:ln>
                            <a:noFill/>
                          </a:ln>
                          <a:solidFill>
                            <a:prstClr val="white"/>
                          </a:solidFill>
                          <a:effectLst/>
                          <a:uLnTx/>
                          <a:uFillTx/>
                          <a:latin typeface="+mn-lt"/>
                          <a:ea typeface="+mn-ea"/>
                          <a:cs typeface="+mn-cs"/>
                        </a:rPr>
                        <a:t>Identité numérique</a:t>
                      </a:r>
                      <a:r>
                        <a:rPr kumimoji="0" lang="fr-FR" sz="900" b="0" i="0" u="none" strike="noStrike" kern="1200" cap="none" spc="0" normalizeH="0" baseline="0" dirty="0" smtClean="0">
                          <a:ln>
                            <a:noFill/>
                          </a:ln>
                          <a:solidFill>
                            <a:prstClr val="white"/>
                          </a:solidFill>
                          <a:effectLst/>
                          <a:uLnTx/>
                          <a:uFillTx/>
                          <a:latin typeface="+mn-lt"/>
                          <a:ea typeface="+mn-ea"/>
                          <a:cs typeface="+mn-cs"/>
                        </a:rPr>
                        <a:t>. </a:t>
                      </a:r>
                      <a:r>
                        <a:rPr kumimoji="0" lang="fr-FR" sz="900" b="0" i="1" u="none" strike="noStrike" kern="1200" cap="none" spc="0" normalizeH="0" baseline="0" dirty="0" smtClean="0">
                          <a:ln>
                            <a:noFill/>
                          </a:ln>
                          <a:solidFill>
                            <a:prstClr val="white"/>
                          </a:solidFill>
                          <a:effectLst/>
                          <a:uLnTx/>
                          <a:uFillTx/>
                          <a:latin typeface="+mn-lt"/>
                          <a:ea typeface="+mn-ea"/>
                          <a:cs typeface="+mn-cs"/>
                          <a:hlinkClick r:id="rId19"/>
                        </a:rPr>
                        <a:t>FredCavazza.net</a:t>
                      </a:r>
                      <a:r>
                        <a:rPr kumimoji="0" lang="fr-FR" sz="900" b="0" i="0" u="none" strike="noStrike" kern="1200" cap="none" spc="0" normalizeH="0" baseline="0" dirty="0" smtClean="0">
                          <a:ln>
                            <a:noFill/>
                          </a:ln>
                          <a:solidFill>
                            <a:prstClr val="white"/>
                          </a:solidFill>
                          <a:effectLst/>
                          <a:uLnTx/>
                          <a:uFillTx/>
                          <a:latin typeface="+mn-lt"/>
                          <a:ea typeface="+mn-ea"/>
                          <a:cs typeface="+mn-cs"/>
                        </a:rPr>
                        <a:t>. 22/10/2006.</a:t>
                      </a:r>
                    </a:p>
                    <a:p>
                      <a:pPr marL="87313" marR="0" lvl="0" indent="0" algn="l" defTabSz="447675"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dirty="0" smtClean="0">
                        <a:ln>
                          <a:noFill/>
                        </a:ln>
                        <a:solidFill>
                          <a:prstClr val="white"/>
                        </a:solidFill>
                        <a:effectLst/>
                        <a:uLnTx/>
                        <a:uFillTx/>
                        <a:latin typeface="+mn-lt"/>
                        <a:ea typeface="+mn-ea"/>
                        <a:cs typeface="+mn-cs"/>
                      </a:endParaRPr>
                    </a:p>
                    <a:p>
                      <a:pPr marL="87313" marR="0" lvl="0" indent="0" algn="l" defTabSz="447675"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dirty="0" smtClean="0">
                        <a:ln>
                          <a:noFill/>
                        </a:ln>
                        <a:solidFill>
                          <a:prstClr val="white"/>
                        </a:solidFill>
                        <a:effectLst/>
                        <a:uLnTx/>
                        <a:uFillTx/>
                        <a:latin typeface="+mn-lt"/>
                        <a:ea typeface="+mn-ea"/>
                        <a:cs typeface="+mn-cs"/>
                      </a:endParaRPr>
                    </a:p>
                    <a:p>
                      <a:pPr marL="87313" marR="0" lvl="0" indent="0" algn="l" defTabSz="447675"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dirty="0" smtClean="0">
                        <a:ln>
                          <a:noFill/>
                        </a:ln>
                        <a:solidFill>
                          <a:prstClr val="white"/>
                        </a:solidFill>
                        <a:effectLst/>
                        <a:uLnTx/>
                        <a:uFillTx/>
                        <a:latin typeface="+mn-lt"/>
                        <a:ea typeface="+mn-ea"/>
                        <a:cs typeface="+mn-cs"/>
                      </a:endParaRPr>
                    </a:p>
                    <a:p>
                      <a:pPr marL="450850" marR="0" lvl="0" indent="0" algn="l" defTabSz="447675"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dirty="0" smtClean="0">
                          <a:ln>
                            <a:noFill/>
                          </a:ln>
                          <a:solidFill>
                            <a:prstClr val="white"/>
                          </a:solidFill>
                          <a:effectLst/>
                          <a:uLnTx/>
                          <a:uFillTx/>
                          <a:latin typeface="+mn-lt"/>
                          <a:ea typeface="+mn-ea"/>
                          <a:cs typeface="+mn-cs"/>
                        </a:rPr>
                        <a:t> Fred </a:t>
                      </a:r>
                      <a:r>
                        <a:rPr kumimoji="0" lang="fr-FR" sz="900" b="0" i="0" u="none" strike="noStrike" kern="1200" cap="none" spc="0" normalizeH="0" baseline="0" dirty="0" err="1" smtClean="0">
                          <a:ln>
                            <a:noFill/>
                          </a:ln>
                          <a:solidFill>
                            <a:prstClr val="white"/>
                          </a:solidFill>
                          <a:effectLst/>
                          <a:uLnTx/>
                          <a:uFillTx/>
                          <a:latin typeface="+mn-lt"/>
                          <a:ea typeface="+mn-ea"/>
                          <a:cs typeface="+mn-cs"/>
                        </a:rPr>
                        <a:t>Cavazza</a:t>
                      </a:r>
                      <a:r>
                        <a:rPr kumimoji="0" lang="fr-FR" sz="900" b="0" i="0" u="none" strike="noStrike" kern="1200" cap="none" spc="0" normalizeH="0" baseline="0" dirty="0" smtClean="0">
                          <a:ln>
                            <a:noFill/>
                          </a:ln>
                          <a:solidFill>
                            <a:prstClr val="white"/>
                          </a:solidFill>
                          <a:effectLst/>
                          <a:uLnTx/>
                          <a:uFillTx/>
                          <a:latin typeface="+mn-lt"/>
                          <a:ea typeface="+mn-ea"/>
                          <a:cs typeface="+mn-cs"/>
                        </a:rPr>
                        <a:t>. </a:t>
                      </a:r>
                      <a:r>
                        <a:rPr kumimoji="0" lang="fr-FR" sz="900" b="0" i="1" u="none" strike="noStrike" kern="1200" cap="none" spc="0" normalizeH="0" baseline="0" dirty="0" smtClean="0">
                          <a:ln>
                            <a:noFill/>
                          </a:ln>
                          <a:solidFill>
                            <a:prstClr val="white"/>
                          </a:solidFill>
                          <a:effectLst/>
                          <a:uLnTx/>
                          <a:uFillTx/>
                          <a:latin typeface="+mn-lt"/>
                          <a:ea typeface="+mn-ea"/>
                          <a:cs typeface="+mn-cs"/>
                        </a:rPr>
                        <a:t>Les différents types de médias sociaux</a:t>
                      </a:r>
                      <a:r>
                        <a:rPr kumimoji="0" lang="fr-FR" sz="900" b="0" i="0" u="none" strike="noStrike" kern="1200" cap="none" spc="0" normalizeH="0" baseline="0" dirty="0" smtClean="0">
                          <a:ln>
                            <a:noFill/>
                          </a:ln>
                          <a:solidFill>
                            <a:prstClr val="white"/>
                          </a:solidFill>
                          <a:effectLst/>
                          <a:uLnTx/>
                          <a:uFillTx/>
                          <a:latin typeface="+mn-lt"/>
                          <a:ea typeface="+mn-ea"/>
                          <a:cs typeface="+mn-cs"/>
                        </a:rPr>
                        <a:t>. </a:t>
                      </a:r>
                      <a:r>
                        <a:rPr kumimoji="0" lang="fr-FR" sz="900" b="0" i="1" u="none" strike="noStrike" kern="1200" cap="none" spc="0" normalizeH="0" baseline="0" dirty="0" smtClean="0">
                          <a:ln>
                            <a:noFill/>
                          </a:ln>
                          <a:solidFill>
                            <a:prstClr val="white"/>
                          </a:solidFill>
                          <a:effectLst/>
                          <a:uLnTx/>
                          <a:uFillTx/>
                          <a:latin typeface="+mn-lt"/>
                          <a:ea typeface="+mn-ea"/>
                          <a:cs typeface="+mn-cs"/>
                          <a:hlinkClick r:id="rId20"/>
                        </a:rPr>
                        <a:t>FredCavazza.net</a:t>
                      </a:r>
                      <a:r>
                        <a:rPr kumimoji="0" lang="fr-FR" sz="900" b="0" i="0" u="none" strike="noStrike" kern="1200" cap="none" spc="0" normalizeH="0" baseline="0" dirty="0" smtClean="0">
                          <a:ln>
                            <a:noFill/>
                          </a:ln>
                          <a:solidFill>
                            <a:prstClr val="white"/>
                          </a:solidFill>
                          <a:effectLst/>
                          <a:uLnTx/>
                          <a:uFillTx/>
                          <a:latin typeface="+mn-lt"/>
                          <a:ea typeface="+mn-ea"/>
                          <a:cs typeface="+mn-cs"/>
                        </a:rPr>
                        <a:t>. 06/02/2011.</a:t>
                      </a:r>
                    </a:p>
                    <a:p>
                      <a:pPr marL="87313" marR="0" lvl="0" indent="0" algn="l" defTabSz="447675"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dirty="0" smtClean="0">
                        <a:ln>
                          <a:noFill/>
                        </a:ln>
                        <a:solidFill>
                          <a:prstClr val="white"/>
                        </a:solidFill>
                        <a:effectLst/>
                        <a:uLnTx/>
                        <a:uFillTx/>
                        <a:latin typeface="+mn-lt"/>
                        <a:ea typeface="+mn-ea"/>
                        <a:cs typeface="+mn-cs"/>
                      </a:endParaRPr>
                    </a:p>
                    <a:p>
                      <a:pPr marL="0" marR="0" lvl="0" indent="0" algn="l" defTabSz="447675"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dirty="0" smtClean="0">
                        <a:ln>
                          <a:noFill/>
                        </a:ln>
                        <a:solidFill>
                          <a:prstClr val="white"/>
                        </a:solidFill>
                        <a:effectLst/>
                        <a:uLnTx/>
                        <a:uFillTx/>
                        <a:latin typeface="+mn-lt"/>
                        <a:ea typeface="+mn-ea"/>
                        <a:cs typeface="+mn-cs"/>
                      </a:endParaRPr>
                    </a:p>
                    <a:p>
                      <a:pPr marL="0" marR="0" lvl="0" indent="0" algn="l" defTabSz="447675"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dirty="0" err="1" smtClean="0">
                          <a:ln>
                            <a:noFill/>
                          </a:ln>
                          <a:solidFill>
                            <a:prstClr val="white"/>
                          </a:solidFill>
                          <a:effectLst/>
                          <a:uLnTx/>
                          <a:uFillTx/>
                          <a:latin typeface="+mn-lt"/>
                          <a:ea typeface="+mn-ea"/>
                          <a:cs typeface="+mn-cs"/>
                        </a:rPr>
                        <a:t>Ioannis</a:t>
                      </a:r>
                      <a:r>
                        <a:rPr kumimoji="0" lang="fr-FR" sz="900" b="0" i="0" u="none" strike="noStrike" kern="1200" cap="none" spc="0" normalizeH="0" baseline="0" dirty="0" smtClean="0">
                          <a:ln>
                            <a:noFill/>
                          </a:ln>
                          <a:solidFill>
                            <a:prstClr val="white"/>
                          </a:solidFill>
                          <a:effectLst/>
                          <a:uLnTx/>
                          <a:uFillTx/>
                          <a:latin typeface="+mn-lt"/>
                          <a:ea typeface="+mn-ea"/>
                          <a:cs typeface="+mn-cs"/>
                        </a:rPr>
                        <a:t> </a:t>
                      </a:r>
                      <a:r>
                        <a:rPr kumimoji="0" lang="fr-FR" sz="900" b="0" i="0" u="none" strike="noStrike" kern="1200" cap="none" spc="0" normalizeH="0" baseline="0" dirty="0" err="1" smtClean="0">
                          <a:ln>
                            <a:noFill/>
                          </a:ln>
                          <a:solidFill>
                            <a:prstClr val="white"/>
                          </a:solidFill>
                          <a:effectLst/>
                          <a:uLnTx/>
                          <a:uFillTx/>
                          <a:latin typeface="+mn-lt"/>
                          <a:ea typeface="+mn-ea"/>
                          <a:cs typeface="+mn-cs"/>
                        </a:rPr>
                        <a:t>Kounadeas</a:t>
                      </a:r>
                      <a:r>
                        <a:rPr kumimoji="0" lang="fr-FR" sz="900" b="0" i="0" u="none" strike="noStrike" kern="1200" cap="none" spc="0" normalizeH="0" baseline="0" dirty="0" smtClean="0">
                          <a:ln>
                            <a:noFill/>
                          </a:ln>
                          <a:solidFill>
                            <a:prstClr val="white"/>
                          </a:solidFill>
                          <a:effectLst/>
                          <a:uLnTx/>
                          <a:uFillTx/>
                          <a:latin typeface="+mn-lt"/>
                          <a:ea typeface="+mn-ea"/>
                          <a:cs typeface="+mn-cs"/>
                        </a:rPr>
                        <a:t>. </a:t>
                      </a:r>
                      <a:r>
                        <a:rPr kumimoji="0" lang="fr-FR" sz="900" b="0" i="1" u="none" strike="noStrike" kern="1200" cap="none" spc="0" normalizeH="0" baseline="0" dirty="0" smtClean="0">
                          <a:ln>
                            <a:noFill/>
                          </a:ln>
                          <a:solidFill>
                            <a:prstClr val="white"/>
                          </a:solidFill>
                          <a:effectLst/>
                          <a:uLnTx/>
                          <a:uFillTx/>
                          <a:latin typeface="+mn-lt"/>
                          <a:ea typeface="+mn-ea"/>
                          <a:cs typeface="+mn-cs"/>
                        </a:rPr>
                        <a:t>Business man</a:t>
                      </a:r>
                      <a:r>
                        <a:rPr kumimoji="0" lang="fr-FR" sz="900" b="0" i="0" u="none" strike="noStrike" kern="1200" cap="none" spc="0" normalizeH="0" baseline="0" dirty="0" smtClean="0">
                          <a:ln>
                            <a:noFill/>
                          </a:ln>
                          <a:solidFill>
                            <a:prstClr val="white"/>
                          </a:solidFill>
                          <a:effectLst/>
                          <a:uLnTx/>
                          <a:uFillTx/>
                          <a:latin typeface="+mn-lt"/>
                          <a:ea typeface="+mn-ea"/>
                          <a:cs typeface="+mn-cs"/>
                        </a:rPr>
                        <a:t>. </a:t>
                      </a:r>
                      <a:r>
                        <a:rPr kumimoji="0" lang="fr-FR" sz="900" b="0" i="0" u="none" strike="noStrike" kern="1200" cap="none" spc="0" normalizeH="0" baseline="0" dirty="0" err="1" smtClean="0">
                          <a:ln>
                            <a:noFill/>
                          </a:ln>
                          <a:solidFill>
                            <a:prstClr val="white"/>
                          </a:solidFill>
                          <a:effectLst/>
                          <a:uLnTx/>
                          <a:uFillTx/>
                          <a:latin typeface="+mn-lt"/>
                          <a:ea typeface="+mn-ea"/>
                          <a:cs typeface="+mn-cs"/>
                          <a:hlinkClick r:id="rId21"/>
                        </a:rPr>
                        <a:t>Fotolia</a:t>
                      </a:r>
                      <a:r>
                        <a:rPr kumimoji="0" lang="fr-FR" sz="900" b="0" i="0" u="none" strike="noStrike" kern="1200" cap="none" spc="0" normalizeH="0" baseline="0" dirty="0" smtClean="0">
                          <a:ln>
                            <a:noFill/>
                          </a:ln>
                          <a:solidFill>
                            <a:prstClr val="white"/>
                          </a:solidFill>
                          <a:effectLst/>
                          <a:uLnTx/>
                          <a:uFillTx/>
                          <a:latin typeface="+mn-lt"/>
                          <a:ea typeface="+mn-ea"/>
                          <a:cs typeface="+mn-cs"/>
                        </a:rPr>
                        <a:t>. </a:t>
                      </a:r>
                      <a:r>
                        <a:rPr kumimoji="0" lang="en-US" sz="900" b="0" i="0" u="none" strike="noStrike" kern="1200" cap="none" spc="0" normalizeH="0" baseline="0" noProof="0" dirty="0" smtClean="0">
                          <a:ln>
                            <a:noFill/>
                          </a:ln>
                          <a:solidFill>
                            <a:prstClr val="white"/>
                          </a:solidFill>
                          <a:effectLst/>
                          <a:uLnTx/>
                          <a:uFillTx/>
                          <a:latin typeface="+mn-lt"/>
                          <a:ea typeface="+mn-ea"/>
                          <a:cs typeface="+mn-cs"/>
                        </a:rPr>
                        <a:t>© </a:t>
                      </a:r>
                      <a:r>
                        <a:rPr kumimoji="0" lang="en-US" sz="900" b="0" i="0" u="none" strike="noStrike" kern="1200" cap="none" spc="0" normalizeH="0" baseline="0" noProof="0" dirty="0" err="1" smtClean="0">
                          <a:ln>
                            <a:noFill/>
                          </a:ln>
                          <a:solidFill>
                            <a:prstClr val="white"/>
                          </a:solidFill>
                          <a:effectLst/>
                          <a:uLnTx/>
                          <a:uFillTx/>
                          <a:latin typeface="+mn-lt"/>
                          <a:ea typeface="+mn-ea"/>
                          <a:cs typeface="+mn-cs"/>
                        </a:rPr>
                        <a:t>Ioannis</a:t>
                      </a:r>
                      <a:r>
                        <a:rPr kumimoji="0" lang="en-US" sz="900" b="0" i="0" u="none" strike="noStrike" kern="1200" cap="none" spc="0" normalizeH="0" baseline="0" noProof="0" dirty="0" smtClean="0">
                          <a:ln>
                            <a:noFill/>
                          </a:ln>
                          <a:solidFill>
                            <a:prstClr val="white"/>
                          </a:solidFill>
                          <a:effectLst/>
                          <a:uLnTx/>
                          <a:uFillTx/>
                          <a:latin typeface="+mn-lt"/>
                          <a:ea typeface="+mn-ea"/>
                          <a:cs typeface="+mn-cs"/>
                        </a:rPr>
                        <a:t> </a:t>
                      </a:r>
                      <a:r>
                        <a:rPr kumimoji="0" lang="en-US" sz="900" b="0" i="0" u="none" strike="noStrike" kern="1200" cap="none" spc="0" normalizeH="0" baseline="0" noProof="0" dirty="0" err="1" smtClean="0">
                          <a:ln>
                            <a:noFill/>
                          </a:ln>
                          <a:solidFill>
                            <a:prstClr val="white"/>
                          </a:solidFill>
                          <a:effectLst/>
                          <a:uLnTx/>
                          <a:uFillTx/>
                          <a:latin typeface="+mn-lt"/>
                          <a:ea typeface="+mn-ea"/>
                          <a:cs typeface="+mn-cs"/>
                        </a:rPr>
                        <a:t>Kounadeas</a:t>
                      </a:r>
                      <a:r>
                        <a:rPr kumimoji="0" lang="en-US" sz="900" b="0" i="0" u="none" strike="noStrike" kern="1200" cap="none" spc="0" normalizeH="0" baseline="0" noProof="0" dirty="0" smtClean="0">
                          <a:ln>
                            <a:noFill/>
                          </a:ln>
                          <a:solidFill>
                            <a:prstClr val="white"/>
                          </a:solidFill>
                          <a:effectLst/>
                          <a:uLnTx/>
                          <a:uFillTx/>
                          <a:latin typeface="+mn-lt"/>
                          <a:ea typeface="+mn-ea"/>
                          <a:cs typeface="+mn-cs"/>
                        </a:rPr>
                        <a:t>.</a:t>
                      </a:r>
                      <a:endParaRPr kumimoji="0" lang="fr-FR" sz="900" b="0" i="0" u="none" strike="noStrike" kern="1200" cap="none" spc="0" normalizeH="0" baseline="0" dirty="0" smtClean="0">
                        <a:ln>
                          <a:noFill/>
                        </a:ln>
                        <a:solidFill>
                          <a:prstClr val="white"/>
                        </a:solidFill>
                        <a:effectLst/>
                        <a:uLnTx/>
                        <a:uFillTx/>
                        <a:latin typeface="+mn-lt"/>
                        <a:ea typeface="+mn-ea"/>
                        <a:cs typeface="+mn-cs"/>
                      </a:endParaRPr>
                    </a:p>
                    <a:p>
                      <a:pPr marL="0" marR="0" lvl="0" indent="0" algn="l" defTabSz="447675"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dirty="0" smtClean="0">
                        <a:ln>
                          <a:noFill/>
                        </a:ln>
                        <a:solidFill>
                          <a:prstClr val="white"/>
                        </a:solidFill>
                        <a:effectLst/>
                        <a:uLnTx/>
                        <a:uFillTx/>
                        <a:latin typeface="+mn-lt"/>
                        <a:ea typeface="+mn-ea"/>
                        <a:cs typeface="+mn-cs"/>
                      </a:endParaRPr>
                    </a:p>
                    <a:p>
                      <a:pPr marL="0" marR="0" lvl="0" indent="0" algn="l" defTabSz="447675"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dirty="0" smtClean="0">
                        <a:ln>
                          <a:noFill/>
                        </a:ln>
                        <a:solidFill>
                          <a:prstClr val="white"/>
                        </a:solidFill>
                        <a:effectLst/>
                        <a:uLnTx/>
                        <a:uFillTx/>
                        <a:latin typeface="+mn-lt"/>
                        <a:ea typeface="+mn-ea"/>
                        <a:cs typeface="+mn-cs"/>
                      </a:endParaRPr>
                    </a:p>
                    <a:p>
                      <a:pPr marL="0" marR="0" lvl="0" indent="0" algn="l" defTabSz="447675"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dirty="0" smtClean="0">
                        <a:ln>
                          <a:noFill/>
                        </a:ln>
                        <a:solidFill>
                          <a:prstClr val="white"/>
                        </a:solidFill>
                        <a:effectLst/>
                        <a:uLnTx/>
                        <a:uFillTx/>
                        <a:latin typeface="+mn-lt"/>
                        <a:ea typeface="+mn-ea"/>
                        <a:cs typeface="+mn-cs"/>
                      </a:endParaRPr>
                    </a:p>
                    <a:p>
                      <a:pPr marL="0" marR="0" lvl="0" indent="0" algn="l" defTabSz="447675"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dirty="0" err="1" smtClean="0">
                          <a:ln>
                            <a:noFill/>
                          </a:ln>
                          <a:solidFill>
                            <a:prstClr val="white"/>
                          </a:solidFill>
                          <a:effectLst/>
                          <a:uLnTx/>
                          <a:uFillTx/>
                          <a:latin typeface="+mn-lt"/>
                          <a:ea typeface="+mn-ea"/>
                          <a:cs typeface="+mn-cs"/>
                        </a:rPr>
                        <a:t>Ioannis</a:t>
                      </a:r>
                      <a:r>
                        <a:rPr kumimoji="0" lang="fr-FR" sz="900" b="0" i="0" u="none" strike="noStrike" kern="1200" cap="none" spc="0" normalizeH="0" baseline="0" dirty="0" smtClean="0">
                          <a:ln>
                            <a:noFill/>
                          </a:ln>
                          <a:solidFill>
                            <a:prstClr val="white"/>
                          </a:solidFill>
                          <a:effectLst/>
                          <a:uLnTx/>
                          <a:uFillTx/>
                          <a:latin typeface="+mn-lt"/>
                          <a:ea typeface="+mn-ea"/>
                          <a:cs typeface="+mn-cs"/>
                        </a:rPr>
                        <a:t> </a:t>
                      </a:r>
                      <a:r>
                        <a:rPr kumimoji="0" lang="fr-FR" sz="900" b="0" i="0" u="none" strike="noStrike" kern="1200" cap="none" spc="0" normalizeH="0" baseline="0" dirty="0" err="1" smtClean="0">
                          <a:ln>
                            <a:noFill/>
                          </a:ln>
                          <a:solidFill>
                            <a:prstClr val="white"/>
                          </a:solidFill>
                          <a:effectLst/>
                          <a:uLnTx/>
                          <a:uFillTx/>
                          <a:latin typeface="+mn-lt"/>
                          <a:ea typeface="+mn-ea"/>
                          <a:cs typeface="+mn-cs"/>
                        </a:rPr>
                        <a:t>Kounadeas</a:t>
                      </a:r>
                      <a:r>
                        <a:rPr kumimoji="0" lang="fr-FR" sz="900" b="0" i="0" u="none" strike="noStrike" kern="1200" cap="none" spc="0" normalizeH="0" baseline="0" dirty="0" smtClean="0">
                          <a:ln>
                            <a:noFill/>
                          </a:ln>
                          <a:solidFill>
                            <a:prstClr val="white"/>
                          </a:solidFill>
                          <a:effectLst/>
                          <a:uLnTx/>
                          <a:uFillTx/>
                          <a:latin typeface="+mn-lt"/>
                          <a:ea typeface="+mn-ea"/>
                          <a:cs typeface="+mn-cs"/>
                        </a:rPr>
                        <a:t>. </a:t>
                      </a:r>
                      <a:r>
                        <a:rPr kumimoji="0" lang="fr-FR" sz="900" b="0" i="1" u="none" strike="noStrike" kern="1200" cap="none" spc="0" normalizeH="0" baseline="0" dirty="0" smtClean="0">
                          <a:ln>
                            <a:noFill/>
                          </a:ln>
                          <a:solidFill>
                            <a:prstClr val="white"/>
                          </a:solidFill>
                          <a:effectLst/>
                          <a:uLnTx/>
                          <a:uFillTx/>
                          <a:latin typeface="+mn-lt"/>
                          <a:ea typeface="+mn-ea"/>
                          <a:cs typeface="+mn-cs"/>
                        </a:rPr>
                        <a:t>Leader</a:t>
                      </a:r>
                      <a:r>
                        <a:rPr kumimoji="0" lang="fr-FR" sz="900" b="0" i="0" u="none" strike="noStrike" kern="1200" cap="none" spc="0" normalizeH="0" baseline="0" dirty="0" smtClean="0">
                          <a:ln>
                            <a:noFill/>
                          </a:ln>
                          <a:solidFill>
                            <a:prstClr val="white"/>
                          </a:solidFill>
                          <a:effectLst/>
                          <a:uLnTx/>
                          <a:uFillTx/>
                          <a:latin typeface="+mn-lt"/>
                          <a:ea typeface="+mn-ea"/>
                          <a:cs typeface="+mn-cs"/>
                        </a:rPr>
                        <a:t>. </a:t>
                      </a:r>
                      <a:r>
                        <a:rPr kumimoji="0" lang="fr-FR" sz="900" b="0" i="0" u="none" strike="noStrike" kern="1200" cap="none" spc="0" normalizeH="0" baseline="0" dirty="0" err="1" smtClean="0">
                          <a:ln>
                            <a:noFill/>
                          </a:ln>
                          <a:solidFill>
                            <a:prstClr val="white"/>
                          </a:solidFill>
                          <a:effectLst/>
                          <a:uLnTx/>
                          <a:uFillTx/>
                          <a:latin typeface="+mn-lt"/>
                          <a:ea typeface="+mn-ea"/>
                          <a:cs typeface="+mn-cs"/>
                          <a:hlinkClick r:id="rId22"/>
                        </a:rPr>
                        <a:t>Fotolia</a:t>
                      </a:r>
                      <a:r>
                        <a:rPr kumimoji="0" lang="fr-FR" sz="900" b="0" i="0" u="none" strike="noStrike" kern="1200" cap="none" spc="0" normalizeH="0" baseline="0" dirty="0" smtClean="0">
                          <a:ln>
                            <a:noFill/>
                          </a:ln>
                          <a:solidFill>
                            <a:prstClr val="white"/>
                          </a:solidFill>
                          <a:effectLst/>
                          <a:uLnTx/>
                          <a:uFillTx/>
                          <a:latin typeface="+mn-lt"/>
                          <a:ea typeface="+mn-ea"/>
                          <a:cs typeface="+mn-cs"/>
                        </a:rPr>
                        <a:t>. </a:t>
                      </a:r>
                      <a:r>
                        <a:rPr kumimoji="0" lang="en-US" sz="900" b="0" i="0" u="none" strike="noStrike" kern="1200" cap="none" spc="0" normalizeH="0" baseline="0" noProof="0" dirty="0" smtClean="0">
                          <a:ln>
                            <a:noFill/>
                          </a:ln>
                          <a:solidFill>
                            <a:prstClr val="white"/>
                          </a:solidFill>
                          <a:effectLst/>
                          <a:uLnTx/>
                          <a:uFillTx/>
                          <a:latin typeface="+mn-lt"/>
                          <a:ea typeface="+mn-ea"/>
                          <a:cs typeface="+mn-cs"/>
                        </a:rPr>
                        <a:t>© </a:t>
                      </a:r>
                      <a:r>
                        <a:rPr kumimoji="0" lang="en-US" sz="900" b="0" i="0" u="none" strike="noStrike" kern="1200" cap="none" spc="0" normalizeH="0" baseline="0" noProof="0" dirty="0" err="1" smtClean="0">
                          <a:ln>
                            <a:noFill/>
                          </a:ln>
                          <a:solidFill>
                            <a:prstClr val="white"/>
                          </a:solidFill>
                          <a:effectLst/>
                          <a:uLnTx/>
                          <a:uFillTx/>
                          <a:latin typeface="+mn-lt"/>
                          <a:ea typeface="+mn-ea"/>
                          <a:cs typeface="+mn-cs"/>
                        </a:rPr>
                        <a:t>Ioannis</a:t>
                      </a:r>
                      <a:r>
                        <a:rPr kumimoji="0" lang="en-US" sz="900" b="0" i="0" u="none" strike="noStrike" kern="1200" cap="none" spc="0" normalizeH="0" baseline="0" noProof="0" dirty="0" smtClean="0">
                          <a:ln>
                            <a:noFill/>
                          </a:ln>
                          <a:solidFill>
                            <a:prstClr val="white"/>
                          </a:solidFill>
                          <a:effectLst/>
                          <a:uLnTx/>
                          <a:uFillTx/>
                          <a:latin typeface="+mn-lt"/>
                          <a:ea typeface="+mn-ea"/>
                          <a:cs typeface="+mn-cs"/>
                        </a:rPr>
                        <a:t> </a:t>
                      </a:r>
                      <a:r>
                        <a:rPr kumimoji="0" lang="en-US" sz="900" b="0" i="0" u="none" strike="noStrike" kern="1200" cap="none" spc="0" normalizeH="0" baseline="0" noProof="0" dirty="0" err="1" smtClean="0">
                          <a:ln>
                            <a:noFill/>
                          </a:ln>
                          <a:solidFill>
                            <a:prstClr val="white"/>
                          </a:solidFill>
                          <a:effectLst/>
                          <a:uLnTx/>
                          <a:uFillTx/>
                          <a:latin typeface="+mn-lt"/>
                          <a:ea typeface="+mn-ea"/>
                          <a:cs typeface="+mn-cs"/>
                        </a:rPr>
                        <a:t>Kounadeas</a:t>
                      </a:r>
                      <a:r>
                        <a:rPr kumimoji="0" lang="en-US" sz="900" b="0" i="0" u="none" strike="noStrike" kern="1200" cap="none" spc="0" normalizeH="0" baseline="0" noProof="0" dirty="0" smtClean="0">
                          <a:ln>
                            <a:noFill/>
                          </a:ln>
                          <a:solidFill>
                            <a:prstClr val="white"/>
                          </a:solidFill>
                          <a:effectLst/>
                          <a:uLnTx/>
                          <a:uFillTx/>
                          <a:latin typeface="+mn-lt"/>
                          <a:ea typeface="+mn-ea"/>
                          <a:cs typeface="+mn-cs"/>
                        </a:rPr>
                        <a:t>. </a:t>
                      </a:r>
                      <a:endParaRPr kumimoji="0" lang="fr-FR" sz="900" b="0" i="0" u="none" strike="noStrike" kern="1200" cap="none" spc="0" normalizeH="0" baseline="0" dirty="0" smtClean="0">
                        <a:ln>
                          <a:noFill/>
                        </a:ln>
                        <a:solidFill>
                          <a:prstClr val="white"/>
                        </a:solidFill>
                        <a:effectLst/>
                        <a:uLnTx/>
                        <a:uFillTx/>
                        <a:latin typeface="+mn-lt"/>
                        <a:ea typeface="+mn-ea"/>
                        <a:cs typeface="+mn-cs"/>
                      </a:endParaRPr>
                    </a:p>
                    <a:p>
                      <a:pPr marL="0" marR="0" lvl="0" indent="0" algn="l" defTabSz="447675"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dirty="0" smtClean="0">
                        <a:ln>
                          <a:noFill/>
                        </a:ln>
                        <a:solidFill>
                          <a:prstClr val="white"/>
                        </a:solidFill>
                        <a:effectLst/>
                        <a:uLnTx/>
                        <a:uFillTx/>
                        <a:latin typeface="+mn-lt"/>
                        <a:ea typeface="+mn-ea"/>
                        <a:cs typeface="+mn-cs"/>
                      </a:endParaRPr>
                    </a:p>
                    <a:p>
                      <a:pPr marL="0" marR="0" lvl="0" indent="0" algn="l" defTabSz="447675"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dirty="0" smtClean="0">
                        <a:ln>
                          <a:noFill/>
                        </a:ln>
                        <a:solidFill>
                          <a:prstClr val="white"/>
                        </a:solidFill>
                        <a:effectLst/>
                        <a:uLnTx/>
                        <a:uFillTx/>
                        <a:latin typeface="+mn-lt"/>
                        <a:ea typeface="+mn-ea"/>
                        <a:cs typeface="+mn-cs"/>
                      </a:endParaRPr>
                    </a:p>
                    <a:p>
                      <a:pPr marL="0" marR="0" lvl="0" indent="0" algn="l" defTabSz="447675"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dirty="0" smtClean="0">
                        <a:ln>
                          <a:noFill/>
                        </a:ln>
                        <a:solidFill>
                          <a:prstClr val="white"/>
                        </a:solidFill>
                        <a:effectLst/>
                        <a:uLnTx/>
                        <a:uFillTx/>
                        <a:latin typeface="+mn-lt"/>
                        <a:ea typeface="+mn-ea"/>
                        <a:cs typeface="+mn-cs"/>
                      </a:endParaRPr>
                    </a:p>
                    <a:p>
                      <a:pPr marL="0" marR="0" lvl="0" indent="0" algn="l" defTabSz="447675"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dirty="0" err="1" smtClean="0">
                          <a:ln>
                            <a:noFill/>
                          </a:ln>
                          <a:solidFill>
                            <a:prstClr val="white"/>
                          </a:solidFill>
                          <a:effectLst/>
                          <a:uLnTx/>
                          <a:uFillTx/>
                          <a:latin typeface="+mn-lt"/>
                          <a:ea typeface="+mn-ea"/>
                          <a:cs typeface="+mn-cs"/>
                        </a:rPr>
                        <a:t>Ioannis</a:t>
                      </a:r>
                      <a:r>
                        <a:rPr kumimoji="0" lang="fr-FR" sz="900" b="0" i="0" u="none" strike="noStrike" kern="1200" cap="none" spc="0" normalizeH="0" baseline="0" dirty="0" smtClean="0">
                          <a:ln>
                            <a:noFill/>
                          </a:ln>
                          <a:solidFill>
                            <a:prstClr val="white"/>
                          </a:solidFill>
                          <a:effectLst/>
                          <a:uLnTx/>
                          <a:uFillTx/>
                          <a:latin typeface="+mn-lt"/>
                          <a:ea typeface="+mn-ea"/>
                          <a:cs typeface="+mn-cs"/>
                        </a:rPr>
                        <a:t> </a:t>
                      </a:r>
                      <a:r>
                        <a:rPr kumimoji="0" lang="fr-FR" sz="900" b="0" i="0" u="none" strike="noStrike" kern="1200" cap="none" spc="0" normalizeH="0" baseline="0" dirty="0" err="1" smtClean="0">
                          <a:ln>
                            <a:noFill/>
                          </a:ln>
                          <a:solidFill>
                            <a:prstClr val="white"/>
                          </a:solidFill>
                          <a:effectLst/>
                          <a:uLnTx/>
                          <a:uFillTx/>
                          <a:latin typeface="+mn-lt"/>
                          <a:ea typeface="+mn-ea"/>
                          <a:cs typeface="+mn-cs"/>
                        </a:rPr>
                        <a:t>Kounadeas</a:t>
                      </a:r>
                      <a:r>
                        <a:rPr kumimoji="0" lang="fr-FR" sz="900" b="0" i="0" u="none" strike="noStrike" kern="1200" cap="none" spc="0" normalizeH="0" baseline="0" dirty="0" smtClean="0">
                          <a:ln>
                            <a:noFill/>
                          </a:ln>
                          <a:solidFill>
                            <a:prstClr val="white"/>
                          </a:solidFill>
                          <a:effectLst/>
                          <a:uLnTx/>
                          <a:uFillTx/>
                          <a:latin typeface="+mn-lt"/>
                          <a:ea typeface="+mn-ea"/>
                          <a:cs typeface="+mn-cs"/>
                        </a:rPr>
                        <a:t>. </a:t>
                      </a:r>
                      <a:r>
                        <a:rPr kumimoji="0" lang="fr-FR" sz="900" b="0" i="1" u="none" strike="noStrike" kern="1200" cap="none" spc="0" normalizeH="0" baseline="0" dirty="0" err="1" smtClean="0">
                          <a:ln>
                            <a:noFill/>
                          </a:ln>
                          <a:solidFill>
                            <a:prstClr val="white"/>
                          </a:solidFill>
                          <a:effectLst/>
                          <a:uLnTx/>
                          <a:uFillTx/>
                          <a:latin typeface="+mn-lt"/>
                          <a:ea typeface="+mn-ea"/>
                          <a:cs typeface="+mn-cs"/>
                        </a:rPr>
                        <a:t>Little</a:t>
                      </a:r>
                      <a:r>
                        <a:rPr kumimoji="0" lang="fr-FR" sz="900" b="0" i="1" u="none" strike="noStrike" kern="1200" cap="none" spc="0" normalizeH="0" baseline="0" dirty="0" smtClean="0">
                          <a:ln>
                            <a:noFill/>
                          </a:ln>
                          <a:solidFill>
                            <a:prstClr val="white"/>
                          </a:solidFill>
                          <a:effectLst/>
                          <a:uLnTx/>
                          <a:uFillTx/>
                          <a:latin typeface="+mn-lt"/>
                          <a:ea typeface="+mn-ea"/>
                          <a:cs typeface="+mn-cs"/>
                        </a:rPr>
                        <a:t> people, </a:t>
                      </a:r>
                      <a:r>
                        <a:rPr kumimoji="0" lang="fr-FR" sz="900" b="0" i="1" u="none" strike="noStrike" kern="1200" cap="none" spc="0" normalizeH="0" baseline="0" dirty="0" err="1" smtClean="0">
                          <a:ln>
                            <a:noFill/>
                          </a:ln>
                          <a:solidFill>
                            <a:prstClr val="white"/>
                          </a:solidFill>
                          <a:effectLst/>
                          <a:uLnTx/>
                          <a:uFillTx/>
                          <a:latin typeface="+mn-lt"/>
                          <a:ea typeface="+mn-ea"/>
                          <a:cs typeface="+mn-cs"/>
                        </a:rPr>
                        <a:t>big</a:t>
                      </a:r>
                      <a:r>
                        <a:rPr kumimoji="0" lang="fr-FR" sz="900" b="0" i="1" u="none" strike="noStrike" kern="1200" cap="none" spc="0" normalizeH="0" baseline="0" dirty="0" smtClean="0">
                          <a:ln>
                            <a:noFill/>
                          </a:ln>
                          <a:solidFill>
                            <a:prstClr val="white"/>
                          </a:solidFill>
                          <a:effectLst/>
                          <a:uLnTx/>
                          <a:uFillTx/>
                          <a:latin typeface="+mn-lt"/>
                          <a:ea typeface="+mn-ea"/>
                          <a:cs typeface="+mn-cs"/>
                        </a:rPr>
                        <a:t> </a:t>
                      </a:r>
                      <a:r>
                        <a:rPr kumimoji="0" lang="fr-FR" sz="900" b="0" i="1" u="none" strike="noStrike" kern="1200" cap="none" spc="0" normalizeH="0" baseline="0" dirty="0" err="1" smtClean="0">
                          <a:ln>
                            <a:noFill/>
                          </a:ln>
                          <a:solidFill>
                            <a:prstClr val="white"/>
                          </a:solidFill>
                          <a:effectLst/>
                          <a:uLnTx/>
                          <a:uFillTx/>
                          <a:latin typeface="+mn-lt"/>
                          <a:ea typeface="+mn-ea"/>
                          <a:cs typeface="+mn-cs"/>
                        </a:rPr>
                        <a:t>pen</a:t>
                      </a:r>
                      <a:r>
                        <a:rPr kumimoji="0" lang="fr-FR" sz="900" b="0" i="0" u="none" strike="noStrike" kern="1200" cap="none" spc="0" normalizeH="0" baseline="0" dirty="0" smtClean="0">
                          <a:ln>
                            <a:noFill/>
                          </a:ln>
                          <a:solidFill>
                            <a:prstClr val="white"/>
                          </a:solidFill>
                          <a:effectLst/>
                          <a:uLnTx/>
                          <a:uFillTx/>
                          <a:latin typeface="+mn-lt"/>
                          <a:ea typeface="+mn-ea"/>
                          <a:cs typeface="+mn-cs"/>
                        </a:rPr>
                        <a:t>. </a:t>
                      </a:r>
                      <a:r>
                        <a:rPr kumimoji="0" lang="fr-FR" sz="900" b="0" i="0" u="none" strike="noStrike" kern="1200" cap="none" spc="0" normalizeH="0" baseline="0" dirty="0" err="1" smtClean="0">
                          <a:ln>
                            <a:noFill/>
                          </a:ln>
                          <a:solidFill>
                            <a:prstClr val="white"/>
                          </a:solidFill>
                          <a:effectLst/>
                          <a:uLnTx/>
                          <a:uFillTx/>
                          <a:latin typeface="+mn-lt"/>
                          <a:ea typeface="+mn-ea"/>
                          <a:cs typeface="+mn-cs"/>
                          <a:hlinkClick r:id="rId23"/>
                        </a:rPr>
                        <a:t>Fotolia</a:t>
                      </a:r>
                      <a:r>
                        <a:rPr kumimoji="0" lang="fr-FR" sz="900" b="0" i="0" u="none" strike="noStrike" kern="1200" cap="none" spc="0" normalizeH="0" baseline="0" dirty="0" smtClean="0">
                          <a:ln>
                            <a:noFill/>
                          </a:ln>
                          <a:solidFill>
                            <a:prstClr val="white"/>
                          </a:solidFill>
                          <a:effectLst/>
                          <a:uLnTx/>
                          <a:uFillTx/>
                          <a:latin typeface="+mn-lt"/>
                          <a:ea typeface="+mn-ea"/>
                          <a:cs typeface="+mn-cs"/>
                        </a:rPr>
                        <a:t>. </a:t>
                      </a:r>
                      <a:r>
                        <a:rPr kumimoji="0" lang="en-US" sz="900" b="0" i="0" u="none" strike="noStrike" kern="1200" cap="none" spc="0" normalizeH="0" baseline="0" noProof="0" dirty="0" smtClean="0">
                          <a:ln>
                            <a:noFill/>
                          </a:ln>
                          <a:solidFill>
                            <a:prstClr val="white"/>
                          </a:solidFill>
                          <a:effectLst/>
                          <a:uLnTx/>
                          <a:uFillTx/>
                          <a:latin typeface="+mn-lt"/>
                          <a:ea typeface="+mn-ea"/>
                          <a:cs typeface="+mn-cs"/>
                        </a:rPr>
                        <a:t>© </a:t>
                      </a:r>
                      <a:r>
                        <a:rPr kumimoji="0" lang="en-US" sz="900" b="0" i="0" u="none" strike="noStrike" kern="1200" cap="none" spc="0" normalizeH="0" baseline="0" noProof="0" dirty="0" err="1" smtClean="0">
                          <a:ln>
                            <a:noFill/>
                          </a:ln>
                          <a:solidFill>
                            <a:prstClr val="white"/>
                          </a:solidFill>
                          <a:effectLst/>
                          <a:uLnTx/>
                          <a:uFillTx/>
                          <a:latin typeface="+mn-lt"/>
                          <a:ea typeface="+mn-ea"/>
                          <a:cs typeface="+mn-cs"/>
                        </a:rPr>
                        <a:t>Ioannis</a:t>
                      </a:r>
                      <a:r>
                        <a:rPr kumimoji="0" lang="en-US" sz="900" b="0" i="0" u="none" strike="noStrike" kern="1200" cap="none" spc="0" normalizeH="0" baseline="0" noProof="0" dirty="0" smtClean="0">
                          <a:ln>
                            <a:noFill/>
                          </a:ln>
                          <a:solidFill>
                            <a:prstClr val="white"/>
                          </a:solidFill>
                          <a:effectLst/>
                          <a:uLnTx/>
                          <a:uFillTx/>
                          <a:latin typeface="+mn-lt"/>
                          <a:ea typeface="+mn-ea"/>
                          <a:cs typeface="+mn-cs"/>
                        </a:rPr>
                        <a:t> </a:t>
                      </a:r>
                      <a:r>
                        <a:rPr kumimoji="0" lang="en-US" sz="900" b="0" i="0" u="none" strike="noStrike" kern="1200" cap="none" spc="0" normalizeH="0" baseline="0" noProof="0" dirty="0" err="1" smtClean="0">
                          <a:ln>
                            <a:noFill/>
                          </a:ln>
                          <a:solidFill>
                            <a:prstClr val="white"/>
                          </a:solidFill>
                          <a:effectLst/>
                          <a:uLnTx/>
                          <a:uFillTx/>
                          <a:latin typeface="+mn-lt"/>
                          <a:ea typeface="+mn-ea"/>
                          <a:cs typeface="+mn-cs"/>
                        </a:rPr>
                        <a:t>Kounadeas</a:t>
                      </a:r>
                      <a:r>
                        <a:rPr kumimoji="0" lang="en-US" sz="900" b="0" i="0" u="none" strike="noStrike" kern="1200" cap="none" spc="0" normalizeH="0" baseline="0" noProof="0" dirty="0" smtClean="0">
                          <a:ln>
                            <a:noFill/>
                          </a:ln>
                          <a:solidFill>
                            <a:prstClr val="white"/>
                          </a:solidFill>
                          <a:effectLst/>
                          <a:uLnTx/>
                          <a:uFillTx/>
                          <a:latin typeface="+mn-lt"/>
                          <a:ea typeface="+mn-ea"/>
                          <a:cs typeface="+mn-cs"/>
                        </a:rPr>
                        <a:t>. </a:t>
                      </a:r>
                      <a:endParaRPr kumimoji="0" lang="fr-FR" sz="900" b="0" i="0" u="none" strike="noStrike" kern="1200" cap="none" spc="0" normalizeH="0" baseline="0" dirty="0" smtClean="0">
                        <a:ln>
                          <a:noFill/>
                        </a:ln>
                        <a:solidFill>
                          <a:prstClr val="white"/>
                        </a:solidFill>
                        <a:effectLst/>
                        <a:uLnTx/>
                        <a:uFillTx/>
                        <a:latin typeface="+mn-lt"/>
                        <a:ea typeface="+mn-ea"/>
                        <a:cs typeface="+mn-cs"/>
                      </a:endParaRPr>
                    </a:p>
                    <a:p>
                      <a:pPr marL="0" marR="0" lvl="0" indent="0" algn="l" defTabSz="447675"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dirty="0" smtClean="0">
                        <a:ln>
                          <a:noFill/>
                        </a:ln>
                        <a:solidFill>
                          <a:prstClr val="white"/>
                        </a:solidFill>
                        <a:effectLst/>
                        <a:uLnTx/>
                        <a:uFillTx/>
                        <a:latin typeface="+mn-lt"/>
                        <a:ea typeface="+mn-ea"/>
                        <a:cs typeface="+mn-cs"/>
                      </a:endParaRPr>
                    </a:p>
                    <a:p>
                      <a:pPr marL="0" marR="0" lvl="0" indent="0" algn="l" defTabSz="447675"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dirty="0" smtClean="0">
                        <a:ln>
                          <a:noFill/>
                        </a:ln>
                        <a:solidFill>
                          <a:prstClr val="white"/>
                        </a:solidFill>
                        <a:effectLst/>
                        <a:uLnTx/>
                        <a:uFillTx/>
                        <a:latin typeface="+mn-lt"/>
                        <a:ea typeface="+mn-ea"/>
                        <a:cs typeface="+mn-cs"/>
                      </a:endParaRPr>
                    </a:p>
                    <a:p>
                      <a:pPr marL="0" marR="0" lvl="0" indent="0" algn="l" defTabSz="447675"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dirty="0" smtClean="0">
                        <a:ln>
                          <a:noFill/>
                        </a:ln>
                        <a:solidFill>
                          <a:prstClr val="white"/>
                        </a:solidFill>
                        <a:effectLst/>
                        <a:uLnTx/>
                        <a:uFillTx/>
                        <a:latin typeface="+mn-lt"/>
                        <a:ea typeface="+mn-ea"/>
                        <a:cs typeface="+mn-cs"/>
                      </a:endParaRPr>
                    </a:p>
                    <a:p>
                      <a:pPr marL="0" marR="0" lvl="0" indent="0" algn="l" defTabSz="447675"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dirty="0" err="1" smtClean="0">
                          <a:ln>
                            <a:noFill/>
                          </a:ln>
                          <a:solidFill>
                            <a:prstClr val="white"/>
                          </a:solidFill>
                          <a:effectLst/>
                          <a:uLnTx/>
                          <a:uFillTx/>
                          <a:latin typeface="+mn-lt"/>
                          <a:ea typeface="+mn-ea"/>
                          <a:cs typeface="+mn-cs"/>
                        </a:rPr>
                        <a:t>Ioannis</a:t>
                      </a:r>
                      <a:r>
                        <a:rPr kumimoji="0" lang="fr-FR" sz="900" b="0" i="0" u="none" strike="noStrike" kern="1200" cap="none" spc="0" normalizeH="0" baseline="0" dirty="0" smtClean="0">
                          <a:ln>
                            <a:noFill/>
                          </a:ln>
                          <a:solidFill>
                            <a:prstClr val="white"/>
                          </a:solidFill>
                          <a:effectLst/>
                          <a:uLnTx/>
                          <a:uFillTx/>
                          <a:latin typeface="+mn-lt"/>
                          <a:ea typeface="+mn-ea"/>
                          <a:cs typeface="+mn-cs"/>
                        </a:rPr>
                        <a:t> </a:t>
                      </a:r>
                      <a:r>
                        <a:rPr kumimoji="0" lang="fr-FR" sz="900" b="0" i="0" u="none" strike="noStrike" kern="1200" cap="none" spc="0" normalizeH="0" baseline="0" dirty="0" err="1" smtClean="0">
                          <a:ln>
                            <a:noFill/>
                          </a:ln>
                          <a:solidFill>
                            <a:prstClr val="white"/>
                          </a:solidFill>
                          <a:effectLst/>
                          <a:uLnTx/>
                          <a:uFillTx/>
                          <a:latin typeface="+mn-lt"/>
                          <a:ea typeface="+mn-ea"/>
                          <a:cs typeface="+mn-cs"/>
                        </a:rPr>
                        <a:t>Kounadeas</a:t>
                      </a:r>
                      <a:r>
                        <a:rPr kumimoji="0" lang="fr-FR" sz="900" b="0" i="0" u="none" strike="noStrike" kern="1200" cap="none" spc="0" normalizeH="0" baseline="0" dirty="0" smtClean="0">
                          <a:ln>
                            <a:noFill/>
                          </a:ln>
                          <a:solidFill>
                            <a:prstClr val="white"/>
                          </a:solidFill>
                          <a:effectLst/>
                          <a:uLnTx/>
                          <a:uFillTx/>
                          <a:latin typeface="+mn-lt"/>
                          <a:ea typeface="+mn-ea"/>
                          <a:cs typeface="+mn-cs"/>
                        </a:rPr>
                        <a:t>. </a:t>
                      </a:r>
                      <a:r>
                        <a:rPr kumimoji="0" lang="fr-FR" sz="900" b="0" i="1" u="none" strike="noStrike" kern="1200" cap="none" spc="0" normalizeH="0" baseline="0" dirty="0" err="1" smtClean="0">
                          <a:ln>
                            <a:noFill/>
                          </a:ln>
                          <a:solidFill>
                            <a:prstClr val="white"/>
                          </a:solidFill>
                          <a:effectLst/>
                          <a:uLnTx/>
                          <a:uFillTx/>
                          <a:latin typeface="+mn-lt"/>
                          <a:ea typeface="+mn-ea"/>
                          <a:cs typeface="+mn-cs"/>
                        </a:rPr>
                        <a:t>Make</a:t>
                      </a:r>
                      <a:r>
                        <a:rPr kumimoji="0" lang="fr-FR" sz="900" b="0" i="1" u="none" strike="noStrike" kern="1200" cap="none" spc="0" normalizeH="0" baseline="0" dirty="0" smtClean="0">
                          <a:ln>
                            <a:noFill/>
                          </a:ln>
                          <a:solidFill>
                            <a:prstClr val="white"/>
                          </a:solidFill>
                          <a:effectLst/>
                          <a:uLnTx/>
                          <a:uFillTx/>
                          <a:latin typeface="+mn-lt"/>
                          <a:ea typeface="+mn-ea"/>
                          <a:cs typeface="+mn-cs"/>
                        </a:rPr>
                        <a:t> </a:t>
                      </a:r>
                      <a:r>
                        <a:rPr kumimoji="0" lang="fr-FR" sz="900" b="0" i="1" u="none" strike="noStrike" kern="1200" cap="none" spc="0" normalizeH="0" baseline="0" dirty="0" err="1" smtClean="0">
                          <a:ln>
                            <a:noFill/>
                          </a:ln>
                          <a:solidFill>
                            <a:prstClr val="white"/>
                          </a:solidFill>
                          <a:effectLst/>
                          <a:uLnTx/>
                          <a:uFillTx/>
                          <a:latin typeface="+mn-lt"/>
                          <a:ea typeface="+mn-ea"/>
                          <a:cs typeface="+mn-cs"/>
                        </a:rPr>
                        <a:t>your</a:t>
                      </a:r>
                      <a:r>
                        <a:rPr kumimoji="0" lang="fr-FR" sz="900" b="0" i="1" u="none" strike="noStrike" kern="1200" cap="none" spc="0" normalizeH="0" baseline="0" dirty="0" smtClean="0">
                          <a:ln>
                            <a:noFill/>
                          </a:ln>
                          <a:solidFill>
                            <a:prstClr val="white"/>
                          </a:solidFill>
                          <a:effectLst/>
                          <a:uLnTx/>
                          <a:uFillTx/>
                          <a:latin typeface="+mn-lt"/>
                          <a:ea typeface="+mn-ea"/>
                          <a:cs typeface="+mn-cs"/>
                        </a:rPr>
                        <a:t> </a:t>
                      </a:r>
                      <a:r>
                        <a:rPr kumimoji="0" lang="fr-FR" sz="900" b="0" i="1" u="none" strike="noStrike" kern="1200" cap="none" spc="0" normalizeH="0" baseline="0" dirty="0" err="1" smtClean="0">
                          <a:ln>
                            <a:noFill/>
                          </a:ln>
                          <a:solidFill>
                            <a:prstClr val="white"/>
                          </a:solidFill>
                          <a:effectLst/>
                          <a:uLnTx/>
                          <a:uFillTx/>
                          <a:latin typeface="+mn-lt"/>
                          <a:ea typeface="+mn-ea"/>
                          <a:cs typeface="+mn-cs"/>
                        </a:rPr>
                        <a:t>choice</a:t>
                      </a:r>
                      <a:r>
                        <a:rPr kumimoji="0" lang="fr-FR" sz="900" b="0" i="0" u="none" strike="noStrike" kern="1200" cap="none" spc="0" normalizeH="0" baseline="0" dirty="0" smtClean="0">
                          <a:ln>
                            <a:noFill/>
                          </a:ln>
                          <a:solidFill>
                            <a:prstClr val="white"/>
                          </a:solidFill>
                          <a:effectLst/>
                          <a:uLnTx/>
                          <a:uFillTx/>
                          <a:latin typeface="+mn-lt"/>
                          <a:ea typeface="+mn-ea"/>
                          <a:cs typeface="+mn-cs"/>
                        </a:rPr>
                        <a:t>. </a:t>
                      </a:r>
                      <a:r>
                        <a:rPr kumimoji="0" lang="fr-FR" sz="900" b="0" i="0" u="none" strike="noStrike" kern="1200" cap="none" spc="0" normalizeH="0" baseline="0" noProof="0" dirty="0" err="1" smtClean="0">
                          <a:ln>
                            <a:noFill/>
                          </a:ln>
                          <a:solidFill>
                            <a:prstClr val="white"/>
                          </a:solidFill>
                          <a:effectLst/>
                          <a:uLnTx/>
                          <a:uFillTx/>
                          <a:latin typeface="+mn-lt"/>
                          <a:ea typeface="+mn-ea"/>
                          <a:cs typeface="+mn-cs"/>
                          <a:hlinkClick r:id="rId24"/>
                        </a:rPr>
                        <a:t>Fotolia</a:t>
                      </a:r>
                      <a:r>
                        <a:rPr kumimoji="0" lang="fr-FR" sz="900" b="0" i="0" u="none" strike="noStrike" kern="1200" cap="none" spc="0" normalizeH="0" baseline="0" noProof="0" dirty="0" smtClean="0">
                          <a:ln>
                            <a:noFill/>
                          </a:ln>
                          <a:solidFill>
                            <a:prstClr val="white"/>
                          </a:solidFill>
                          <a:effectLst/>
                          <a:uLnTx/>
                          <a:uFillTx/>
                          <a:latin typeface="+mn-lt"/>
                          <a:ea typeface="+mn-ea"/>
                          <a:cs typeface="+mn-cs"/>
                        </a:rPr>
                        <a:t>. </a:t>
                      </a:r>
                      <a:r>
                        <a:rPr kumimoji="0" lang="en-US" sz="900" b="0" i="0" u="none" strike="noStrike" kern="1200" cap="none" spc="0" normalizeH="0" baseline="0" noProof="0" dirty="0" smtClean="0">
                          <a:ln>
                            <a:noFill/>
                          </a:ln>
                          <a:solidFill>
                            <a:prstClr val="white"/>
                          </a:solidFill>
                          <a:effectLst/>
                          <a:uLnTx/>
                          <a:uFillTx/>
                          <a:latin typeface="+mn-lt"/>
                          <a:ea typeface="+mn-ea"/>
                          <a:cs typeface="+mn-cs"/>
                        </a:rPr>
                        <a:t>© </a:t>
                      </a:r>
                    </a:p>
                    <a:p>
                      <a:pPr marL="0" marR="0" lvl="0" indent="0" algn="l" defTabSz="447675"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err="1" smtClean="0">
                          <a:ln>
                            <a:noFill/>
                          </a:ln>
                          <a:solidFill>
                            <a:prstClr val="white"/>
                          </a:solidFill>
                          <a:effectLst/>
                          <a:uLnTx/>
                          <a:uFillTx/>
                          <a:latin typeface="+mn-lt"/>
                          <a:ea typeface="+mn-ea"/>
                          <a:cs typeface="+mn-cs"/>
                        </a:rPr>
                        <a:t>Ioannis</a:t>
                      </a:r>
                      <a:r>
                        <a:rPr kumimoji="0" lang="en-US" sz="900" b="0" i="0" u="none" strike="noStrike" kern="1200" cap="none" spc="0" normalizeH="0" baseline="0" noProof="0" dirty="0" smtClean="0">
                          <a:ln>
                            <a:noFill/>
                          </a:ln>
                          <a:solidFill>
                            <a:prstClr val="white"/>
                          </a:solidFill>
                          <a:effectLst/>
                          <a:uLnTx/>
                          <a:uFillTx/>
                          <a:latin typeface="+mn-lt"/>
                          <a:ea typeface="+mn-ea"/>
                          <a:cs typeface="+mn-cs"/>
                        </a:rPr>
                        <a:t> </a:t>
                      </a:r>
                      <a:r>
                        <a:rPr kumimoji="0" lang="en-US" sz="900" b="0" i="0" u="none" strike="noStrike" kern="1200" cap="none" spc="0" normalizeH="0" baseline="0" noProof="0" dirty="0" err="1" smtClean="0">
                          <a:ln>
                            <a:noFill/>
                          </a:ln>
                          <a:solidFill>
                            <a:prstClr val="white"/>
                          </a:solidFill>
                          <a:effectLst/>
                          <a:uLnTx/>
                          <a:uFillTx/>
                          <a:latin typeface="+mn-lt"/>
                          <a:ea typeface="+mn-ea"/>
                          <a:cs typeface="+mn-cs"/>
                        </a:rPr>
                        <a:t>Kounadeas</a:t>
                      </a:r>
                      <a:r>
                        <a:rPr kumimoji="0" lang="en-US" sz="900" b="0" i="0" u="none" strike="noStrike" kern="1200" cap="none" spc="0" normalizeH="0" baseline="0" noProof="0" dirty="0" smtClean="0">
                          <a:ln>
                            <a:noFill/>
                          </a:ln>
                          <a:solidFill>
                            <a:prstClr val="white"/>
                          </a:solidFill>
                          <a:effectLst/>
                          <a:uLnTx/>
                          <a:uFillTx/>
                          <a:latin typeface="+mn-lt"/>
                          <a:ea typeface="+mn-ea"/>
                          <a:cs typeface="+mn-cs"/>
                        </a:rPr>
                        <a:t>.</a:t>
                      </a:r>
                      <a:endParaRPr lang="fr-FR"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pic>
        <p:nvPicPr>
          <p:cNvPr id="14" name="Image 13" descr="leader"/>
          <p:cNvPicPr>
            <a:picLocks noChangeAspect="1"/>
          </p:cNvPicPr>
          <p:nvPr/>
        </p:nvPicPr>
        <p:blipFill>
          <a:blip r:embed="rId25" cstate="email">
            <a:extLst>
              <a:ext uri="{28A0092B-C50C-407E-A947-70E740481C1C}">
                <a14:useLocalDpi xmlns:a14="http://schemas.microsoft.com/office/drawing/2010/main" val="0"/>
              </a:ext>
            </a:extLst>
          </a:blip>
          <a:srcRect/>
          <a:stretch>
            <a:fillRect/>
          </a:stretch>
        </p:blipFill>
        <p:spPr bwMode="auto">
          <a:xfrm>
            <a:off x="4962541" y="4142192"/>
            <a:ext cx="821766" cy="630000"/>
          </a:xfrm>
          <a:prstGeom prst="rect">
            <a:avLst/>
          </a:prstGeom>
          <a:noFill/>
          <a:ln>
            <a:noFill/>
          </a:ln>
        </p:spPr>
      </p:pic>
      <p:pic>
        <p:nvPicPr>
          <p:cNvPr id="17" name="Image 16" descr="little people,big pen"/>
          <p:cNvPicPr>
            <a:picLocks noChangeAspect="1"/>
          </p:cNvPicPr>
          <p:nvPr/>
        </p:nvPicPr>
        <p:blipFill>
          <a:blip r:embed="rId26" cstate="email">
            <a:extLst>
              <a:ext uri="{28A0092B-C50C-407E-A947-70E740481C1C}">
                <a14:useLocalDpi xmlns:a14="http://schemas.microsoft.com/office/drawing/2010/main" val="0"/>
              </a:ext>
            </a:extLst>
          </a:blip>
          <a:srcRect/>
          <a:stretch>
            <a:fillRect/>
          </a:stretch>
        </p:blipFill>
        <p:spPr bwMode="auto">
          <a:xfrm>
            <a:off x="4962541" y="4821866"/>
            <a:ext cx="630000" cy="630000"/>
          </a:xfrm>
          <a:prstGeom prst="rect">
            <a:avLst/>
          </a:prstGeom>
          <a:noFill/>
          <a:ln>
            <a:noFill/>
          </a:ln>
        </p:spPr>
      </p:pic>
      <p:pic>
        <p:nvPicPr>
          <p:cNvPr id="18" name="Image 17" descr="make your choice"/>
          <p:cNvPicPr>
            <a:picLocks noChangeAspect="1"/>
          </p:cNvPicPr>
          <p:nvPr/>
        </p:nvPicPr>
        <p:blipFill>
          <a:blip r:embed="rId27" cstate="email">
            <a:extLst>
              <a:ext uri="{28A0092B-C50C-407E-A947-70E740481C1C}">
                <a14:useLocalDpi xmlns:a14="http://schemas.microsoft.com/office/drawing/2010/main" val="0"/>
              </a:ext>
            </a:extLst>
          </a:blip>
          <a:srcRect/>
          <a:stretch>
            <a:fillRect/>
          </a:stretch>
        </p:blipFill>
        <p:spPr bwMode="auto">
          <a:xfrm>
            <a:off x="4962541" y="5528732"/>
            <a:ext cx="630000" cy="630000"/>
          </a:xfrm>
          <a:prstGeom prst="rect">
            <a:avLst/>
          </a:prstGeom>
          <a:noFill/>
          <a:ln>
            <a:noFill/>
          </a:ln>
        </p:spPr>
      </p:pic>
      <p:pic>
        <p:nvPicPr>
          <p:cNvPr id="19" name="Image 18"/>
          <p:cNvPicPr>
            <a:picLocks noChangeAspect="1"/>
          </p:cNvPicPr>
          <p:nvPr/>
        </p:nvPicPr>
        <p:blipFill rotWithShape="1">
          <a:blip r:embed="rId28" cstate="email">
            <a:extLst>
              <a:ext uri="{28A0092B-C50C-407E-A947-70E740481C1C}">
                <a14:useLocalDpi xmlns:a14="http://schemas.microsoft.com/office/drawing/2010/main" val="0"/>
              </a:ext>
            </a:extLst>
          </a:blip>
          <a:srcRect/>
          <a:stretch/>
        </p:blipFill>
        <p:spPr>
          <a:xfrm>
            <a:off x="201077" y="5533883"/>
            <a:ext cx="971569" cy="630000"/>
          </a:xfrm>
          <a:prstGeom prst="rect">
            <a:avLst/>
          </a:prstGeom>
        </p:spPr>
      </p:pic>
      <p:pic>
        <p:nvPicPr>
          <p:cNvPr id="20" name="Image 19"/>
          <p:cNvPicPr>
            <a:picLocks noChangeAspect="1"/>
          </p:cNvPicPr>
          <p:nvPr/>
        </p:nvPicPr>
        <p:blipFill>
          <a:blip r:embed="rId29" cstate="email">
            <a:extLst>
              <a:ext uri="{28A0092B-C50C-407E-A947-70E740481C1C}">
                <a14:useLocalDpi xmlns:a14="http://schemas.microsoft.com/office/drawing/2010/main" val="0"/>
              </a:ext>
            </a:extLst>
          </a:blip>
          <a:stretch>
            <a:fillRect/>
          </a:stretch>
        </p:blipFill>
        <p:spPr>
          <a:xfrm>
            <a:off x="201077" y="6236617"/>
            <a:ext cx="1095275" cy="630000"/>
          </a:xfrm>
          <a:prstGeom prst="rect">
            <a:avLst/>
          </a:prstGeom>
        </p:spPr>
      </p:pic>
      <p:pic>
        <p:nvPicPr>
          <p:cNvPr id="21" name="Image 20"/>
          <p:cNvPicPr>
            <a:picLocks noChangeAspect="1"/>
          </p:cNvPicPr>
          <p:nvPr/>
        </p:nvPicPr>
        <p:blipFill>
          <a:blip r:embed="rId30" cstate="email">
            <a:extLst>
              <a:ext uri="{28A0092B-C50C-407E-A947-70E740481C1C}">
                <a14:useLocalDpi xmlns:a14="http://schemas.microsoft.com/office/drawing/2010/main" val="0"/>
              </a:ext>
            </a:extLst>
          </a:blip>
          <a:stretch>
            <a:fillRect/>
          </a:stretch>
        </p:blipFill>
        <p:spPr>
          <a:xfrm>
            <a:off x="4948196" y="2042417"/>
            <a:ext cx="1200000" cy="630000"/>
          </a:xfrm>
          <a:prstGeom prst="rect">
            <a:avLst/>
          </a:prstGeom>
        </p:spPr>
      </p:pic>
      <p:pic>
        <p:nvPicPr>
          <p:cNvPr id="22" name="Picture 2"/>
          <p:cNvPicPr>
            <a:picLocks noChangeAspect="1" noChangeArrowheads="1"/>
          </p:cNvPicPr>
          <p:nvPr/>
        </p:nvPicPr>
        <p:blipFill>
          <a:blip r:embed="rId31" cstate="email">
            <a:extLst>
              <a:ext uri="{28A0092B-C50C-407E-A947-70E740481C1C}">
                <a14:useLocalDpi xmlns:a14="http://schemas.microsoft.com/office/drawing/2010/main" val="0"/>
              </a:ext>
            </a:extLst>
          </a:blip>
          <a:srcRect/>
          <a:stretch>
            <a:fillRect/>
          </a:stretch>
        </p:blipFill>
        <p:spPr bwMode="auto">
          <a:xfrm>
            <a:off x="4920227" y="1335551"/>
            <a:ext cx="1539114" cy="63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2"/>
          <p:cNvPicPr>
            <a:picLocks noChangeAspect="1" noChangeArrowheads="1"/>
          </p:cNvPicPr>
          <p:nvPr/>
        </p:nvPicPr>
        <p:blipFill rotWithShape="1">
          <a:blip r:embed="rId32" cstate="email">
            <a:extLst>
              <a:ext uri="{28A0092B-C50C-407E-A947-70E740481C1C}">
                <a14:useLocalDpi xmlns:a14="http://schemas.microsoft.com/office/drawing/2010/main" val="0"/>
              </a:ext>
            </a:extLst>
          </a:blip>
          <a:srcRect/>
          <a:stretch/>
        </p:blipFill>
        <p:spPr bwMode="auto">
          <a:xfrm>
            <a:off x="4962541" y="2759079"/>
            <a:ext cx="1431326" cy="270000"/>
          </a:xfrm>
          <a:prstGeom prst="rect">
            <a:avLst/>
          </a:prstGeom>
          <a:noFill/>
          <a:ln w="9525">
            <a:solidFill>
              <a:schemeClr val="tx1"/>
            </a:solidFill>
            <a:miter lim="800000"/>
            <a:headEnd/>
            <a:tailEnd/>
          </a:ln>
        </p:spPr>
      </p:pic>
      <p:pic>
        <p:nvPicPr>
          <p:cNvPr id="26" name="Picture 2"/>
          <p:cNvPicPr>
            <a:picLocks noChangeAspect="1" noChangeArrowheads="1"/>
          </p:cNvPicPr>
          <p:nvPr/>
        </p:nvPicPr>
        <p:blipFill rotWithShape="1">
          <a:blip r:embed="rId33" cstate="email">
            <a:extLst>
              <a:ext uri="{28A0092B-C50C-407E-A947-70E740481C1C}">
                <a14:useLocalDpi xmlns:a14="http://schemas.microsoft.com/office/drawing/2010/main" val="0"/>
              </a:ext>
            </a:extLst>
          </a:blip>
          <a:srcRect/>
          <a:stretch/>
        </p:blipFill>
        <p:spPr bwMode="auto">
          <a:xfrm>
            <a:off x="4962541" y="3102624"/>
            <a:ext cx="1505400" cy="27000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2529044465"/>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13657" y="568638"/>
            <a:ext cx="8316686" cy="5647700"/>
          </a:xfrm>
          <a:prstGeom prst="rect">
            <a:avLst/>
          </a:prstGeom>
          <a:noFill/>
        </p:spPr>
        <p:txBody>
          <a:bodyPr wrap="square" rtlCol="0">
            <a:spAutoFit/>
          </a:bodyPr>
          <a:lstStyle/>
          <a:p>
            <a:r>
              <a:rPr lang="fr-FR" dirty="0" smtClean="0"/>
              <a:t>Suggestions bibliographiques</a:t>
            </a:r>
          </a:p>
          <a:p>
            <a:endParaRPr lang="fr-FR" dirty="0"/>
          </a:p>
          <a:p>
            <a:pPr>
              <a:lnSpc>
                <a:spcPct val="150000"/>
              </a:lnSpc>
              <a:spcBef>
                <a:spcPts val="600"/>
              </a:spcBef>
            </a:pPr>
            <a:r>
              <a:rPr lang="fr-FR" sz="1200" dirty="0" smtClean="0"/>
              <a:t>Identité(s) numérique(s) - généralités</a:t>
            </a:r>
          </a:p>
          <a:p>
            <a:pPr lvl="0">
              <a:spcBef>
                <a:spcPts val="300"/>
              </a:spcBef>
            </a:pPr>
            <a:r>
              <a:rPr lang="fr-FR" sz="800" dirty="0" smtClean="0"/>
              <a:t>Nicolas Alarcon et </a:t>
            </a:r>
            <a:r>
              <a:rPr lang="fr-FR" sz="800" dirty="0" err="1" smtClean="0"/>
              <a:t>Gwenaelle</a:t>
            </a:r>
            <a:r>
              <a:rPr lang="fr-FR" sz="800" dirty="0" smtClean="0"/>
              <a:t> Marchais. </a:t>
            </a:r>
            <a:r>
              <a:rPr lang="fr-FR" sz="800" i="1" dirty="0"/>
              <a:t>Identité numérique du jeune chercheur</a:t>
            </a:r>
            <a:r>
              <a:rPr lang="fr-FR" sz="800" dirty="0"/>
              <a:t>. Présentation. 2015. [en ligne]. Disponible sur :  </a:t>
            </a:r>
            <a:r>
              <a:rPr lang="fr-FR" sz="800" dirty="0">
                <a:hlinkClick r:id="rId3"/>
              </a:rPr>
              <a:t>http://slides.com/bureunion/identite-numerique-du-jeune-chercheur#/</a:t>
            </a:r>
            <a:r>
              <a:rPr lang="fr-FR" sz="800" dirty="0"/>
              <a:t>. </a:t>
            </a:r>
          </a:p>
          <a:p>
            <a:pPr>
              <a:spcBef>
                <a:spcPts val="300"/>
              </a:spcBef>
            </a:pPr>
            <a:r>
              <a:rPr lang="fr-FR" sz="800" dirty="0" smtClean="0"/>
              <a:t>Olivier </a:t>
            </a:r>
            <a:r>
              <a:rPr lang="fr-FR" sz="800" dirty="0" err="1"/>
              <a:t>Ertzscheid</a:t>
            </a:r>
            <a:r>
              <a:rPr lang="fr-FR" sz="800" dirty="0"/>
              <a:t>. </a:t>
            </a:r>
            <a:r>
              <a:rPr lang="fr-FR" sz="800" i="1" dirty="0"/>
              <a:t>Identité numérique et e-réputation : enjeux, outils, méthodologies. </a:t>
            </a:r>
            <a:r>
              <a:rPr lang="fr-FR" sz="800" dirty="0" smtClean="0"/>
              <a:t>Présentation. </a:t>
            </a:r>
            <a:r>
              <a:rPr lang="fr-FR" sz="800" dirty="0"/>
              <a:t>05/2011, 87 p. [en ligne]. Disponible sur : </a:t>
            </a:r>
            <a:r>
              <a:rPr lang="fr-FR" sz="800" u="sng" dirty="0">
                <a:hlinkClick r:id="rId4"/>
              </a:rPr>
              <a:t>http://fr.slideshare.net/olivier/identitenumeriquereseauxsociaux</a:t>
            </a:r>
            <a:r>
              <a:rPr lang="fr-FR" sz="800" dirty="0" smtClean="0"/>
              <a:t>.</a:t>
            </a:r>
          </a:p>
          <a:p>
            <a:pPr>
              <a:spcBef>
                <a:spcPts val="300"/>
              </a:spcBef>
            </a:pPr>
            <a:r>
              <a:rPr lang="fr-FR" sz="800" i="1" dirty="0"/>
              <a:t>L’identité numérique du chercheur. </a:t>
            </a:r>
            <a:r>
              <a:rPr lang="fr-FR" sz="800" i="1" dirty="0" err="1" smtClean="0"/>
              <a:t>Formadoct</a:t>
            </a:r>
            <a:r>
              <a:rPr lang="fr-FR" sz="800" i="1" dirty="0" smtClean="0"/>
              <a:t>. </a:t>
            </a:r>
            <a:r>
              <a:rPr lang="fr-FR" sz="800" dirty="0" err="1" smtClean="0"/>
              <a:t>Libguide</a:t>
            </a:r>
            <a:r>
              <a:rPr lang="fr-FR" sz="800" dirty="0" smtClean="0"/>
              <a:t>. MAJ 11/2015. [en ligne]. Disponible sur :  </a:t>
            </a:r>
            <a:r>
              <a:rPr lang="fr-FR" sz="800" dirty="0" smtClean="0">
                <a:hlinkClick r:id="rId5"/>
              </a:rPr>
              <a:t>http</a:t>
            </a:r>
            <a:r>
              <a:rPr lang="fr-FR" sz="800" dirty="0">
                <a:hlinkClick r:id="rId5"/>
              </a:rPr>
              <a:t>://</a:t>
            </a:r>
            <a:r>
              <a:rPr lang="fr-FR" sz="800" dirty="0" smtClean="0">
                <a:hlinkClick r:id="rId5"/>
              </a:rPr>
              <a:t>guides-formadoct.ueb.eu/identite_numerique</a:t>
            </a:r>
            <a:r>
              <a:rPr lang="fr-FR" sz="800" dirty="0" smtClean="0"/>
              <a:t>. </a:t>
            </a:r>
            <a:endParaRPr lang="fr-FR" sz="800" dirty="0"/>
          </a:p>
          <a:p>
            <a:pPr>
              <a:spcBef>
                <a:spcPts val="300"/>
              </a:spcBef>
            </a:pPr>
            <a:r>
              <a:rPr lang="fr-FR" sz="800" dirty="0" smtClean="0"/>
              <a:t>Stéphanie Le </a:t>
            </a:r>
            <a:r>
              <a:rPr lang="fr-FR" sz="800" dirty="0" err="1" smtClean="0"/>
              <a:t>Strujeon</a:t>
            </a:r>
            <a:r>
              <a:rPr lang="fr-FR" sz="800" dirty="0"/>
              <a:t>. </a:t>
            </a:r>
            <a:r>
              <a:rPr lang="fr-FR" sz="800" i="1" dirty="0"/>
              <a:t>L'identité numérique du </a:t>
            </a:r>
            <a:r>
              <a:rPr lang="fr-FR" sz="800" i="1" dirty="0" smtClean="0"/>
              <a:t>chercheur</a:t>
            </a:r>
            <a:r>
              <a:rPr lang="fr-FR" sz="800" dirty="0" smtClean="0"/>
              <a:t>. Présentation, URFIST de Toulouse, 05/2015. 72 f.[en ligne]. Disponible sur </a:t>
            </a:r>
            <a:r>
              <a:rPr lang="fr-FR" sz="800" dirty="0"/>
              <a:t>:  </a:t>
            </a:r>
            <a:r>
              <a:rPr lang="fr-FR" sz="800" dirty="0">
                <a:hlinkClick r:id="rId6"/>
              </a:rPr>
              <a:t>http://</a:t>
            </a:r>
            <a:r>
              <a:rPr lang="fr-FR" sz="800" dirty="0" smtClean="0">
                <a:hlinkClick r:id="rId6"/>
              </a:rPr>
              <a:t>urfist.univ-toulouse.fr/file/210/download?token=nnbyec3X4fjsg0pzrSx96RyyLe73rYtag0KJT4DwYyE</a:t>
            </a:r>
            <a:r>
              <a:rPr lang="fr-FR" sz="800" dirty="0" smtClean="0"/>
              <a:t>. </a:t>
            </a:r>
          </a:p>
          <a:p>
            <a:pPr>
              <a:spcBef>
                <a:spcPts val="300"/>
              </a:spcBef>
            </a:pPr>
            <a:r>
              <a:rPr lang="fr-FR" sz="800" i="1" dirty="0"/>
              <a:t>Matinée d'étude </a:t>
            </a:r>
            <a:r>
              <a:rPr lang="fr-FR" sz="800" i="1" dirty="0" smtClean="0"/>
              <a:t>2014. L'identité </a:t>
            </a:r>
            <a:r>
              <a:rPr lang="fr-FR" sz="800" i="1" dirty="0"/>
              <a:t>numérique du chercheur : voir et être vu sur le </a:t>
            </a:r>
            <a:r>
              <a:rPr lang="fr-FR" sz="800" i="1" dirty="0" smtClean="0"/>
              <a:t>web. </a:t>
            </a:r>
            <a:r>
              <a:rPr lang="fr-FR" sz="800" dirty="0" err="1" smtClean="0"/>
              <a:t>Formadoct</a:t>
            </a:r>
            <a:r>
              <a:rPr lang="fr-FR" sz="800" dirty="0" smtClean="0"/>
              <a:t>, 31/01/2014. [en ligne]. Supports et vidéos disponibles </a:t>
            </a:r>
            <a:r>
              <a:rPr lang="fr-FR" sz="800" dirty="0"/>
              <a:t>sur :  </a:t>
            </a:r>
            <a:r>
              <a:rPr lang="fr-FR" sz="800" dirty="0">
                <a:hlinkClick r:id="rId7"/>
              </a:rPr>
              <a:t>http://</a:t>
            </a:r>
            <a:r>
              <a:rPr lang="fr-FR" sz="800" dirty="0" smtClean="0">
                <a:hlinkClick r:id="rId7"/>
              </a:rPr>
              <a:t>guides-formadoct.ueb.eu/content.php?pid=540555&amp;sid=4446926</a:t>
            </a:r>
            <a:r>
              <a:rPr lang="fr-FR" sz="800" dirty="0" smtClean="0"/>
              <a:t>. </a:t>
            </a:r>
            <a:endParaRPr lang="fr-FR" sz="800" dirty="0"/>
          </a:p>
          <a:p>
            <a:pPr>
              <a:spcBef>
                <a:spcPts val="300"/>
              </a:spcBef>
            </a:pPr>
            <a:r>
              <a:rPr lang="fr-FR" sz="800" dirty="0" smtClean="0"/>
              <a:t>Julien </a:t>
            </a:r>
            <a:r>
              <a:rPr lang="fr-FR" sz="800" dirty="0" err="1" smtClean="0"/>
              <a:t>Morice</a:t>
            </a:r>
            <a:r>
              <a:rPr lang="fr-FR" sz="800" dirty="0" smtClean="0"/>
              <a:t>. </a:t>
            </a:r>
            <a:r>
              <a:rPr lang="fr-FR" sz="800" i="1" dirty="0" smtClean="0"/>
              <a:t>Identité numérique</a:t>
            </a:r>
            <a:r>
              <a:rPr lang="fr-FR" sz="800" dirty="0" smtClean="0"/>
              <a:t>. 4 vidéos. 08/2014. [en ligne]. Disponible sur : </a:t>
            </a:r>
            <a:r>
              <a:rPr lang="fr-FR" sz="800" dirty="0" smtClean="0">
                <a:hlinkClick r:id="rId8"/>
              </a:rPr>
              <a:t>https://www.youtube.com/playlist?list=PLR5UPEneThpYkazDfG7y92US7T1AP7-KS</a:t>
            </a:r>
            <a:r>
              <a:rPr lang="fr-FR" sz="800" dirty="0" smtClean="0"/>
              <a:t>.</a:t>
            </a:r>
          </a:p>
          <a:p>
            <a:pPr>
              <a:spcBef>
                <a:spcPts val="300"/>
              </a:spcBef>
            </a:pPr>
            <a:r>
              <a:rPr lang="fr-FR" sz="800" dirty="0"/>
              <a:t>Julien Pierre. </a:t>
            </a:r>
            <a:r>
              <a:rPr lang="fr-FR" sz="800" i="1" dirty="0"/>
              <a:t>Identité numérique du chercheur. Panorama des outils et des pratiques</a:t>
            </a:r>
            <a:r>
              <a:rPr lang="fr-FR" sz="800" dirty="0"/>
              <a:t>. </a:t>
            </a:r>
            <a:r>
              <a:rPr lang="fr-FR" sz="800" dirty="0" err="1"/>
              <a:t>Form@doct</a:t>
            </a:r>
            <a:r>
              <a:rPr lang="fr-FR" sz="800" dirty="0"/>
              <a:t>, Rennes. </a:t>
            </a:r>
            <a:r>
              <a:rPr lang="fr-FR" sz="800" dirty="0" smtClean="0"/>
              <a:t>Présentation. 01/2014. </a:t>
            </a:r>
            <a:r>
              <a:rPr lang="fr-FR" sz="800" dirty="0"/>
              <a:t>16 f. </a:t>
            </a:r>
            <a:r>
              <a:rPr lang="fr-FR" sz="800" dirty="0" smtClean="0"/>
              <a:t>[</a:t>
            </a:r>
            <a:r>
              <a:rPr lang="fr-FR" sz="800" dirty="0"/>
              <a:t>en ligne]. Disponible sur :  </a:t>
            </a:r>
            <a:r>
              <a:rPr lang="fr-FR" sz="800" dirty="0">
                <a:hlinkClick r:id="rId9"/>
              </a:rPr>
              <a:t>http://</a:t>
            </a:r>
            <a:r>
              <a:rPr lang="fr-FR" sz="800" dirty="0" smtClean="0">
                <a:hlinkClick r:id="rId9"/>
              </a:rPr>
              <a:t>fr.slideshare.net/idnum/rennes-identit-numrique-du-chercheur</a:t>
            </a:r>
            <a:r>
              <a:rPr lang="fr-FR" sz="800" dirty="0" smtClean="0"/>
              <a:t>. </a:t>
            </a:r>
          </a:p>
          <a:p>
            <a:pPr>
              <a:spcBef>
                <a:spcPts val="300"/>
              </a:spcBef>
            </a:pPr>
            <a:r>
              <a:rPr lang="fr-FR" sz="800" i="1" dirty="0" smtClean="0"/>
              <a:t>--. L’identité </a:t>
            </a:r>
            <a:r>
              <a:rPr lang="fr-FR" sz="800" i="1" dirty="0"/>
              <a:t>numérique du chercheur. Problématique, enjeux et outils</a:t>
            </a:r>
            <a:r>
              <a:rPr lang="fr-FR" sz="800" dirty="0"/>
              <a:t>. </a:t>
            </a:r>
            <a:r>
              <a:rPr lang="fr-FR" sz="800" dirty="0" smtClean="0"/>
              <a:t>Présentation</a:t>
            </a:r>
            <a:r>
              <a:rPr lang="fr-FR" sz="800" dirty="0"/>
              <a:t>, URFIST de Rennes. </a:t>
            </a:r>
            <a:r>
              <a:rPr lang="fr-FR" sz="800" dirty="0" smtClean="0"/>
              <a:t>02/2014. 34 </a:t>
            </a:r>
            <a:r>
              <a:rPr lang="fr-FR" sz="800" dirty="0"/>
              <a:t>f. </a:t>
            </a:r>
            <a:r>
              <a:rPr lang="fr-FR" sz="800" dirty="0" smtClean="0"/>
              <a:t>[</a:t>
            </a:r>
            <a:r>
              <a:rPr lang="fr-FR" sz="800" dirty="0"/>
              <a:t>en ligne]. Disponible sur :  </a:t>
            </a:r>
            <a:r>
              <a:rPr lang="fr-FR" sz="800" dirty="0">
                <a:hlinkClick r:id="rId10"/>
              </a:rPr>
              <a:t>http://</a:t>
            </a:r>
            <a:r>
              <a:rPr lang="fr-FR" sz="800" dirty="0" smtClean="0">
                <a:hlinkClick r:id="rId10"/>
              </a:rPr>
              <a:t>fr.slideshare.net/idnum/lidentit-numrique-du-chercheur-problmatique-enjeux-et-outils</a:t>
            </a:r>
            <a:r>
              <a:rPr lang="fr-FR" sz="800" dirty="0" smtClean="0"/>
              <a:t>. </a:t>
            </a:r>
            <a:endParaRPr lang="fr-FR" sz="800" dirty="0"/>
          </a:p>
          <a:p>
            <a:pPr>
              <a:spcBef>
                <a:spcPts val="300"/>
              </a:spcBef>
            </a:pPr>
            <a:endParaRPr lang="fr-FR" sz="800" dirty="0" smtClean="0"/>
          </a:p>
          <a:p>
            <a:pPr>
              <a:lnSpc>
                <a:spcPct val="150000"/>
              </a:lnSpc>
              <a:spcBef>
                <a:spcPts val="600"/>
              </a:spcBef>
            </a:pPr>
            <a:r>
              <a:rPr lang="fr-FR" sz="800" dirty="0"/>
              <a:t> </a:t>
            </a:r>
            <a:r>
              <a:rPr lang="fr-FR" sz="1200" dirty="0" smtClean="0"/>
              <a:t>Questions de droits</a:t>
            </a:r>
            <a:endParaRPr lang="fr-FR" sz="1200" dirty="0"/>
          </a:p>
          <a:p>
            <a:pPr>
              <a:spcBef>
                <a:spcPts val="300"/>
              </a:spcBef>
            </a:pPr>
            <a:r>
              <a:rPr lang="fr-FR" sz="800" dirty="0" smtClean="0"/>
              <a:t>CNIL. </a:t>
            </a:r>
            <a:r>
              <a:rPr lang="fr-FR" sz="800" i="1" dirty="0" smtClean="0"/>
              <a:t>Le droit au déréférencement</a:t>
            </a:r>
            <a:r>
              <a:rPr lang="fr-FR" sz="800" dirty="0" smtClean="0"/>
              <a:t>. [en ligne]. </a:t>
            </a:r>
            <a:r>
              <a:rPr lang="fr-FR" sz="800" dirty="0"/>
              <a:t>Disponible sur :  </a:t>
            </a:r>
            <a:r>
              <a:rPr lang="fr-FR" sz="800" dirty="0">
                <a:hlinkClick r:id="rId11"/>
              </a:rPr>
              <a:t>http://www.cnil.fr/vos-droits/exercer-vos-droits/le-droit-au-dereferencement</a:t>
            </a:r>
            <a:r>
              <a:rPr lang="fr-FR" sz="800" dirty="0" smtClean="0">
                <a:hlinkClick r:id="rId11"/>
              </a:rPr>
              <a:t>/</a:t>
            </a:r>
            <a:r>
              <a:rPr lang="fr-FR" sz="800" dirty="0" smtClean="0"/>
              <a:t>. </a:t>
            </a:r>
            <a:endParaRPr lang="fr-FR" sz="800" dirty="0"/>
          </a:p>
          <a:p>
            <a:pPr>
              <a:spcBef>
                <a:spcPts val="300"/>
              </a:spcBef>
            </a:pPr>
            <a:r>
              <a:rPr lang="fr-FR" sz="800" dirty="0" smtClean="0"/>
              <a:t>Francis André et al. </a:t>
            </a:r>
            <a:r>
              <a:rPr lang="fr-FR" sz="800" i="1" dirty="0" smtClean="0"/>
              <a:t>Je publie, quels sont mes droits ?</a:t>
            </a:r>
            <a:r>
              <a:rPr lang="fr-FR" sz="800" dirty="0" smtClean="0"/>
              <a:t> Brochure, 4 p. 2013. [en ligne]. </a:t>
            </a:r>
            <a:r>
              <a:rPr lang="fr-FR" sz="800" dirty="0"/>
              <a:t>Disponible sur :  </a:t>
            </a:r>
            <a:r>
              <a:rPr lang="fr-FR" sz="800" dirty="0">
                <a:hlinkClick r:id="rId12"/>
              </a:rPr>
              <a:t>http://</a:t>
            </a:r>
            <a:r>
              <a:rPr lang="fr-FR" sz="800" dirty="0" smtClean="0">
                <a:hlinkClick r:id="rId12"/>
              </a:rPr>
              <a:t>www.cnrs.fr/dist/en-pratique.htm#jepublie</a:t>
            </a:r>
            <a:r>
              <a:rPr lang="fr-FR" sz="800" dirty="0" smtClean="0"/>
              <a:t> (version </a:t>
            </a:r>
          </a:p>
          <a:p>
            <a:pPr>
              <a:spcBef>
                <a:spcPts val="300"/>
              </a:spcBef>
            </a:pPr>
            <a:r>
              <a:rPr lang="fr-FR" sz="800" dirty="0" smtClean="0"/>
              <a:t>française et anglaise).</a:t>
            </a:r>
          </a:p>
          <a:p>
            <a:pPr>
              <a:spcBef>
                <a:spcPts val="300"/>
              </a:spcBef>
            </a:pPr>
            <a:r>
              <a:rPr lang="fr-FR" sz="800" dirty="0"/>
              <a:t>Florence </a:t>
            </a:r>
            <a:r>
              <a:rPr lang="fr-FR" sz="800" dirty="0" err="1"/>
              <a:t>Cherigny</a:t>
            </a:r>
            <a:r>
              <a:rPr lang="fr-FR" sz="800" dirty="0"/>
              <a:t>-Fromentin. </a:t>
            </a:r>
            <a:r>
              <a:rPr lang="fr-FR" sz="800" i="1" dirty="0"/>
              <a:t>Réflexions sur le droit applicable à la communication et à la responsabilité des enseignants chercheurs sur le web. </a:t>
            </a:r>
            <a:r>
              <a:rPr lang="fr-FR" sz="800" i="1" dirty="0" smtClean="0"/>
              <a:t>Réseaux </a:t>
            </a:r>
            <a:r>
              <a:rPr lang="fr-FR" sz="800" i="1" dirty="0"/>
              <a:t>sociaux de chercheurs : quelle visibilité </a:t>
            </a:r>
            <a:r>
              <a:rPr lang="fr-FR" sz="800" i="1" dirty="0" smtClean="0"/>
              <a:t>?.</a:t>
            </a:r>
            <a:r>
              <a:rPr lang="fr-FR" sz="800" dirty="0" smtClean="0"/>
              <a:t> </a:t>
            </a:r>
            <a:r>
              <a:rPr lang="fr-FR" sz="800" dirty="0"/>
              <a:t>Journée d’étude ARPIST / URFIST </a:t>
            </a:r>
            <a:r>
              <a:rPr lang="fr-FR" sz="800" dirty="0" smtClean="0"/>
              <a:t>Bordeaux. MSHS </a:t>
            </a:r>
            <a:r>
              <a:rPr lang="fr-FR" sz="800" dirty="0"/>
              <a:t>de </a:t>
            </a:r>
            <a:r>
              <a:rPr lang="fr-FR" sz="800" dirty="0" smtClean="0"/>
              <a:t>Poitiers, 23/09/2014. 1h 06 min. [en ligne]. Disponible sur </a:t>
            </a:r>
            <a:r>
              <a:rPr lang="fr-FR" sz="800" dirty="0"/>
              <a:t>: </a:t>
            </a:r>
            <a:r>
              <a:rPr lang="fr-FR" sz="800" dirty="0">
                <a:hlinkClick r:id="rId13"/>
              </a:rPr>
              <a:t>http://</a:t>
            </a:r>
            <a:r>
              <a:rPr lang="fr-FR" sz="800" dirty="0" smtClean="0">
                <a:hlinkClick r:id="rId13"/>
              </a:rPr>
              <a:t>uptv.univ-poitiers.fr/program/reseaux-sociaux-de-chercheursetnbsp-quelle-visibiliteetnbsp/video/4414/reflexions-sur-le-droit-applicable-a-la-communication-et-a-la-responsabilite-des-enseignants-chercheurs-sur-le-web/index.html</a:t>
            </a:r>
            <a:r>
              <a:rPr lang="fr-FR" sz="800" dirty="0" smtClean="0"/>
              <a:t>. </a:t>
            </a:r>
          </a:p>
          <a:p>
            <a:pPr>
              <a:spcBef>
                <a:spcPts val="300"/>
              </a:spcBef>
            </a:pPr>
            <a:endParaRPr lang="fr-FR" sz="800" dirty="0"/>
          </a:p>
          <a:p>
            <a:pPr>
              <a:lnSpc>
                <a:spcPct val="150000"/>
              </a:lnSpc>
              <a:spcBef>
                <a:spcPts val="600"/>
              </a:spcBef>
            </a:pPr>
            <a:r>
              <a:rPr lang="fr-FR" sz="1200" dirty="0" smtClean="0"/>
              <a:t>Guides d’utilisation</a:t>
            </a:r>
            <a:endParaRPr lang="fr-FR" sz="1200" dirty="0"/>
          </a:p>
          <a:p>
            <a:pPr>
              <a:spcBef>
                <a:spcPts val="300"/>
              </a:spcBef>
            </a:pPr>
            <a:r>
              <a:rPr lang="fr-FR" sz="800" dirty="0"/>
              <a:t> Melonie </a:t>
            </a:r>
            <a:r>
              <a:rPr lang="fr-FR" sz="800" dirty="0" err="1"/>
              <a:t>Fullick</a:t>
            </a:r>
            <a:r>
              <a:rPr lang="fr-FR" sz="800" dirty="0"/>
              <a:t>. </a:t>
            </a:r>
            <a:r>
              <a:rPr lang="fr-FR" sz="800" i="1" dirty="0" err="1"/>
              <a:t>Cultivating</a:t>
            </a:r>
            <a:r>
              <a:rPr lang="fr-FR" sz="800" i="1" dirty="0"/>
              <a:t> an </a:t>
            </a:r>
            <a:r>
              <a:rPr lang="fr-FR" sz="800" i="1" dirty="0" smtClean="0"/>
              <a:t>online profile for </a:t>
            </a:r>
            <a:r>
              <a:rPr lang="fr-FR" sz="800" i="1" dirty="0" err="1" smtClean="0"/>
              <a:t>professional</a:t>
            </a:r>
            <a:r>
              <a:rPr lang="fr-FR" sz="800" i="1" dirty="0" smtClean="0"/>
              <a:t> </a:t>
            </a:r>
            <a:r>
              <a:rPr lang="fr-FR" sz="800" i="1" dirty="0" err="1" smtClean="0"/>
              <a:t>lfe</a:t>
            </a:r>
            <a:r>
              <a:rPr lang="fr-FR" sz="800" dirty="0" smtClean="0"/>
              <a:t>. </a:t>
            </a:r>
            <a:r>
              <a:rPr lang="fr-FR" sz="800" dirty="0" err="1" smtClean="0"/>
              <a:t>Prezi</a:t>
            </a:r>
            <a:r>
              <a:rPr lang="fr-FR" sz="800" dirty="0" smtClean="0"/>
              <a:t>. 05/2015. [en ligne]. Disponible sur :  </a:t>
            </a:r>
            <a:r>
              <a:rPr lang="fr-FR" sz="800" dirty="0" smtClean="0">
                <a:hlinkClick r:id="rId14"/>
              </a:rPr>
              <a:t>https</a:t>
            </a:r>
            <a:r>
              <a:rPr lang="fr-FR" sz="800" dirty="0">
                <a:hlinkClick r:id="rId14"/>
              </a:rPr>
              <a:t>://prezi.com/rhsbghv1ytkw/cultivating-an-online-profile</a:t>
            </a:r>
            <a:r>
              <a:rPr lang="fr-FR" sz="800" dirty="0" smtClean="0">
                <a:hlinkClick r:id="rId14"/>
              </a:rPr>
              <a:t>/#</a:t>
            </a:r>
            <a:r>
              <a:rPr lang="fr-FR" sz="800" dirty="0" smtClean="0"/>
              <a:t>. </a:t>
            </a:r>
            <a:endParaRPr lang="fr-FR" sz="800" dirty="0"/>
          </a:p>
          <a:p>
            <a:pPr>
              <a:spcBef>
                <a:spcPts val="300"/>
              </a:spcBef>
            </a:pPr>
            <a:r>
              <a:rPr lang="fr-FR" sz="800" dirty="0" smtClean="0"/>
              <a:t>Stacy </a:t>
            </a:r>
            <a:r>
              <a:rPr lang="fr-FR" sz="800" dirty="0" err="1" smtClean="0"/>
              <a:t>Konkiel</a:t>
            </a:r>
            <a:r>
              <a:rPr lang="fr-FR" sz="800" dirty="0" smtClean="0"/>
              <a:t>. </a:t>
            </a:r>
            <a:r>
              <a:rPr lang="fr-FR" sz="800" i="1" dirty="0" smtClean="0"/>
              <a:t>The 30-day impact challenge. The </a:t>
            </a:r>
            <a:r>
              <a:rPr lang="fr-FR" sz="800" i="1" dirty="0" err="1" smtClean="0"/>
              <a:t>ultimate</a:t>
            </a:r>
            <a:r>
              <a:rPr lang="fr-FR" sz="800" i="1" dirty="0" smtClean="0"/>
              <a:t> guide to </a:t>
            </a:r>
            <a:r>
              <a:rPr lang="fr-FR" sz="800" i="1" dirty="0" err="1" smtClean="0"/>
              <a:t>raising</a:t>
            </a:r>
            <a:r>
              <a:rPr lang="fr-FR" sz="800" i="1" dirty="0" smtClean="0"/>
              <a:t> the profile of </a:t>
            </a:r>
            <a:r>
              <a:rPr lang="fr-FR" sz="800" i="1" dirty="0" err="1" smtClean="0"/>
              <a:t>your</a:t>
            </a:r>
            <a:r>
              <a:rPr lang="fr-FR" sz="800" i="1" dirty="0" smtClean="0"/>
              <a:t> </a:t>
            </a:r>
            <a:r>
              <a:rPr lang="fr-FR" sz="800" i="1" dirty="0" err="1" smtClean="0"/>
              <a:t>research</a:t>
            </a:r>
            <a:r>
              <a:rPr lang="fr-FR" sz="800" dirty="0" smtClean="0"/>
              <a:t>. 01/2015. 222 p. [en ligne]. </a:t>
            </a:r>
            <a:r>
              <a:rPr lang="fr-FR" sz="800" dirty="0"/>
              <a:t>Disponible sur : </a:t>
            </a:r>
            <a:r>
              <a:rPr lang="fr-FR" sz="800" dirty="0">
                <a:hlinkClick r:id="rId15"/>
              </a:rPr>
              <a:t>http://</a:t>
            </a:r>
            <a:r>
              <a:rPr lang="fr-FR" sz="800" dirty="0" smtClean="0">
                <a:hlinkClick r:id="rId15"/>
              </a:rPr>
              <a:t>blog.impactstory.org/wp-content/uploads/2015/01/impact_challenge_ebook_links.pdf</a:t>
            </a:r>
            <a:r>
              <a:rPr lang="fr-FR" sz="800" dirty="0" smtClean="0"/>
              <a:t>. </a:t>
            </a:r>
            <a:endParaRPr lang="fr-FR" sz="800" dirty="0"/>
          </a:p>
        </p:txBody>
      </p:sp>
    </p:spTree>
    <p:extLst>
      <p:ext uri="{BB962C8B-B14F-4D97-AF65-F5344CB8AC3E}">
        <p14:creationId xmlns:p14="http://schemas.microsoft.com/office/powerpoint/2010/main" val="25254322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18616" y="6363240"/>
            <a:ext cx="1375698" cy="215444"/>
          </a:xfrm>
          <a:prstGeom prst="rect">
            <a:avLst/>
          </a:prstGeom>
        </p:spPr>
        <p:txBody>
          <a:bodyPr wrap="none">
            <a:spAutoFit/>
          </a:bodyPr>
          <a:lstStyle/>
          <a:p>
            <a:r>
              <a:rPr lang="fr-FR" sz="800" dirty="0" smtClean="0">
                <a:latin typeface="+mj-lt"/>
                <a:cs typeface="Arial" panose="020B0604020202020204" pitchFamily="34" charset="0"/>
                <a:hlinkClick r:id="rId3"/>
              </a:rPr>
              <a:t>étude </a:t>
            </a:r>
            <a:r>
              <a:rPr lang="fr-FR" sz="800" dirty="0" err="1" smtClean="0">
                <a:latin typeface="+mj-lt"/>
                <a:cs typeface="Arial" panose="020B0604020202020204" pitchFamily="34" charset="0"/>
                <a:hlinkClick r:id="rId3"/>
              </a:rPr>
              <a:t>RégionsJob</a:t>
            </a:r>
            <a:r>
              <a:rPr lang="fr-FR" sz="800" dirty="0" smtClean="0">
                <a:latin typeface="+mj-lt"/>
                <a:cs typeface="Arial" panose="020B0604020202020204" pitchFamily="34" charset="0"/>
                <a:hlinkClick r:id="rId3"/>
              </a:rPr>
              <a:t>, 2015</a:t>
            </a:r>
            <a:endParaRPr lang="fr-FR" sz="800" dirty="0">
              <a:latin typeface="+mj-lt"/>
              <a:cs typeface="Arial" panose="020B0604020202020204" pitchFamily="34" charset="0"/>
            </a:endParaRPr>
          </a:p>
        </p:txBody>
      </p:sp>
      <p:pic>
        <p:nvPicPr>
          <p:cNvPr id="4" name="Imag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29112" y="536949"/>
            <a:ext cx="3791876" cy="5690414"/>
          </a:xfrm>
          <a:prstGeom prst="rect">
            <a:avLst/>
          </a:prstGeom>
        </p:spPr>
      </p:pic>
      <p:pic>
        <p:nvPicPr>
          <p:cNvPr id="5" name="Image 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950839" y="536949"/>
            <a:ext cx="3474179" cy="5690414"/>
          </a:xfrm>
          <a:prstGeom prst="rect">
            <a:avLst/>
          </a:prstGeom>
        </p:spPr>
      </p:pic>
    </p:spTree>
    <p:extLst>
      <p:ext uri="{BB962C8B-B14F-4D97-AF65-F5344CB8AC3E}">
        <p14:creationId xmlns:p14="http://schemas.microsoft.com/office/powerpoint/2010/main" val="883696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688032" y="593725"/>
            <a:ext cx="5759999" cy="4320000"/>
          </a:xfrm>
          <a:prstGeom prst="rect">
            <a:avLst/>
          </a:prstGeom>
        </p:spPr>
      </p:pic>
      <p:sp>
        <p:nvSpPr>
          <p:cNvPr id="7" name="Rectangle 6"/>
          <p:cNvSpPr/>
          <p:nvPr/>
        </p:nvSpPr>
        <p:spPr>
          <a:xfrm>
            <a:off x="0" y="5584031"/>
            <a:ext cx="9144000" cy="1273969"/>
          </a:xfrm>
          <a:prstGeom prst="rect">
            <a:avLst/>
          </a:prstGeom>
          <a:solidFill>
            <a:srgbClr val="455F51"/>
          </a:solidFill>
          <a:ln>
            <a:solidFill>
              <a:srgbClr val="455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space réservé du texte 7"/>
          <p:cNvSpPr>
            <a:spLocks noGrp="1"/>
          </p:cNvSpPr>
          <p:nvPr>
            <p:ph type="body" idx="1"/>
          </p:nvPr>
        </p:nvSpPr>
        <p:spPr>
          <a:xfrm>
            <a:off x="1455225" y="5995835"/>
            <a:ext cx="3326325" cy="433955"/>
          </a:xfrm>
        </p:spPr>
        <p:txBody>
          <a:bodyPr/>
          <a:lstStyle/>
          <a:p>
            <a:pPr algn="ctr"/>
            <a:r>
              <a:rPr lang="fr-FR" dirty="0" smtClean="0"/>
              <a:t>QUELS OUTILS POUR QUELS USAGES ?</a:t>
            </a:r>
            <a:endParaRPr lang="fr-FR" dirty="0"/>
          </a:p>
        </p:txBody>
      </p:sp>
      <p:sp>
        <p:nvSpPr>
          <p:cNvPr id="9" name="Triangle isocèle 8"/>
          <p:cNvSpPr/>
          <p:nvPr/>
        </p:nvSpPr>
        <p:spPr>
          <a:xfrm rot="10800000">
            <a:off x="2809346" y="5575300"/>
            <a:ext cx="650081" cy="338138"/>
          </a:xfrm>
          <a:prstGeom prst="triangle">
            <a:avLst>
              <a:gd name="adj" fmla="val 49634"/>
            </a:avLst>
          </a:prstGeom>
          <a:blipFill>
            <a:blip r:embed="rId4">
              <a:duotone>
                <a:schemeClr val="accent1">
                  <a:tint val="98000"/>
                  <a:lumMod val="102000"/>
                </a:schemeClr>
                <a:schemeClr val="accent1">
                  <a:shade val="98000"/>
                  <a:lumMod val="98000"/>
                </a:schemeClr>
              </a:duotone>
              <a:extLst>
                <a:ext uri="{28A0092B-C50C-407E-A947-70E740481C1C}">
                  <a14:useLocalDpi xmlns:a14="http://schemas.microsoft.com/office/drawing/2010/main" val="0"/>
                </a:ext>
              </a:extLst>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6340937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ostImage_4042468077" descr="Votre CV dans HAL | Bonnes pratiques en documentation | Scoop.i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47085" y="444769"/>
            <a:ext cx="5049830" cy="5895437"/>
          </a:xfrm>
          <a:prstGeom prst="rect">
            <a:avLst/>
          </a:prstGeom>
          <a:noFill/>
          <a:ln>
            <a:noFill/>
          </a:ln>
        </p:spPr>
      </p:pic>
      <p:sp>
        <p:nvSpPr>
          <p:cNvPr id="2" name="Rectangle 1"/>
          <p:cNvSpPr/>
          <p:nvPr/>
        </p:nvSpPr>
        <p:spPr>
          <a:xfrm>
            <a:off x="1937085" y="6340206"/>
            <a:ext cx="4572000" cy="230832"/>
          </a:xfrm>
          <a:prstGeom prst="rect">
            <a:avLst/>
          </a:prstGeom>
        </p:spPr>
        <p:txBody>
          <a:bodyPr>
            <a:spAutoFit/>
          </a:bodyPr>
          <a:lstStyle/>
          <a:p>
            <a:r>
              <a:rPr lang="fr-FR" sz="900" dirty="0" smtClean="0">
                <a:hlinkClick r:id="rId4"/>
              </a:rPr>
              <a:t>Lien</a:t>
            </a:r>
            <a:endParaRPr lang="fr-FR" sz="900" dirty="0"/>
          </a:p>
        </p:txBody>
      </p:sp>
    </p:spTree>
    <p:extLst>
      <p:ext uri="{BB962C8B-B14F-4D97-AF65-F5344CB8AC3E}">
        <p14:creationId xmlns:p14="http://schemas.microsoft.com/office/powerpoint/2010/main" val="13935858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1026132" y="922332"/>
            <a:ext cx="7091736" cy="4940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ZoneTexte 6"/>
          <p:cNvSpPr txBox="1"/>
          <p:nvPr/>
        </p:nvSpPr>
        <p:spPr>
          <a:xfrm>
            <a:off x="921295" y="5862643"/>
            <a:ext cx="3360209" cy="230832"/>
          </a:xfrm>
          <a:prstGeom prst="rect">
            <a:avLst/>
          </a:prstGeom>
          <a:noFill/>
        </p:spPr>
        <p:txBody>
          <a:bodyPr wrap="square" rtlCol="0">
            <a:spAutoFit/>
          </a:bodyPr>
          <a:lstStyle/>
          <a:p>
            <a:r>
              <a:rPr lang="fr-FR" sz="900" dirty="0"/>
              <a:t>D. L’</a:t>
            </a:r>
            <a:r>
              <a:rPr lang="fr-FR" sz="900" dirty="0" err="1"/>
              <a:t>Hostis</a:t>
            </a:r>
            <a:r>
              <a:rPr lang="fr-FR" sz="900" dirty="0"/>
              <a:t> et P. Volland-</a:t>
            </a:r>
            <a:r>
              <a:rPr lang="fr-FR" sz="900" dirty="0" err="1"/>
              <a:t>Nail</a:t>
            </a:r>
            <a:r>
              <a:rPr lang="fr-FR" sz="900" dirty="0"/>
              <a:t>, In </a:t>
            </a:r>
            <a:r>
              <a:rPr lang="fr-FR" sz="900" dirty="0">
                <a:hlinkClick r:id="rId4"/>
              </a:rPr>
              <a:t>P. Aventurier et al.</a:t>
            </a:r>
            <a:endParaRPr lang="fr-FR" sz="900" dirty="0"/>
          </a:p>
        </p:txBody>
      </p:sp>
    </p:spTree>
    <p:extLst>
      <p:ext uri="{BB962C8B-B14F-4D97-AF65-F5344CB8AC3E}">
        <p14:creationId xmlns:p14="http://schemas.microsoft.com/office/powerpoint/2010/main" val="10077398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r>
              <a:rPr lang="fr-FR" dirty="0" smtClean="0"/>
              <a:t>Outils de profils</a:t>
            </a:r>
            <a:endParaRPr lang="fr-FR" dirty="0"/>
          </a:p>
        </p:txBody>
      </p:sp>
      <p:pic>
        <p:nvPicPr>
          <p:cNvPr id="3" name="postImage_4042468077" descr="Votre CV dans HAL | Bonnes pratiques en documentation | Scoop.it"/>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1099" b="89011" l="2778" r="99383">
                        <a14:foregroundMark x1="6481" y1="1099" x2="6481" y2="1099"/>
                        <a14:foregroundMark x1="20062" y1="47253" x2="20062" y2="47253"/>
                        <a14:foregroundMark x1="2778" y1="58242" x2="2778" y2="58242"/>
                        <a14:foregroundMark x1="60802" y1="61538" x2="60802" y2="61538"/>
                        <a14:foregroundMark x1="75309" y1="54945" x2="75309" y2="54945"/>
                        <a14:foregroundMark x1="95679" y1="37363" x2="95679" y2="37363"/>
                        <a14:foregroundMark x1="99383" y1="40659" x2="99383" y2="40659"/>
                        <a14:backgroundMark x1="1235" y1="2198" x2="1235" y2="2198"/>
                        <a14:backgroundMark x1="99383" y1="4396" x2="99383" y2="4396"/>
                        <a14:backgroundMark x1="99383" y1="95604" x2="99383" y2="95604"/>
                        <a14:backgroundMark x1="309" y1="98901" x2="309" y2="98901"/>
                      </a14:backgroundRemoval>
                    </a14:imgEffect>
                  </a14:imgLayer>
                </a14:imgProps>
              </a:ext>
              <a:ext uri="{28A0092B-C50C-407E-A947-70E740481C1C}">
                <a14:useLocalDpi xmlns:a14="http://schemas.microsoft.com/office/drawing/2010/main" val="0"/>
              </a:ext>
            </a:extLst>
          </a:blip>
          <a:srcRect b="1328"/>
          <a:stretch/>
        </p:blipFill>
        <p:spPr bwMode="auto">
          <a:xfrm>
            <a:off x="612475" y="1296425"/>
            <a:ext cx="3090267" cy="860035"/>
          </a:xfrm>
          <a:prstGeom prst="rect">
            <a:avLst/>
          </a:prstGeom>
          <a:noFill/>
          <a:ln>
            <a:noFill/>
          </a:ln>
          <a:effectLst>
            <a:outerShdw blurRad="292100" dist="139700" dir="2700000" algn="ctr" rotWithShape="0">
              <a:srgbClr val="000000">
                <a:alpha val="65000"/>
              </a:srgbClr>
            </a:outerShdw>
          </a:effectLst>
        </p:spPr>
      </p:pic>
      <p:pic>
        <p:nvPicPr>
          <p:cNvPr id="1026" name="Picture 2" descr="DoYouBuzz"/>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6721" y="5709590"/>
            <a:ext cx="1399998" cy="360000"/>
          </a:xfrm>
          <a:prstGeom prst="rect">
            <a:avLst/>
          </a:prstGeom>
          <a:noFill/>
          <a:effectLst>
            <a:outerShdw blurRad="2921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rotWithShape="1">
          <a:blip r:embed="rId6" cstate="email">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3375799" y="2390908"/>
            <a:ext cx="2392401" cy="2520000"/>
          </a:xfrm>
          <a:prstGeom prst="rect">
            <a:avLst/>
          </a:prstGeom>
          <a:solidFill>
            <a:schemeClr val="tx1"/>
          </a:solidFill>
          <a:ln w="9525">
            <a:solidFill>
              <a:schemeClr val="tx1"/>
            </a:solidFill>
            <a:miter lim="800000"/>
            <a:headEnd/>
            <a:tailEnd/>
          </a:ln>
        </p:spPr>
      </p:pic>
      <p:pic>
        <p:nvPicPr>
          <p:cNvPr id="5" name="Picture 2" descr="https://europass.cedefop.europa.eu/static/images/europass-log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51756" y="6268196"/>
            <a:ext cx="1286181" cy="360000"/>
          </a:xfrm>
          <a:prstGeom prst="rect">
            <a:avLst/>
          </a:prstGeom>
          <a:noFill/>
          <a:effectLst>
            <a:outerShdw blurRad="571500" dist="139700" dir="1380000" algn="ctr" rotWithShape="0">
              <a:schemeClr val="bg1">
                <a:alpha val="65000"/>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3749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r>
              <a:rPr lang="fr-FR" dirty="0" smtClean="0"/>
              <a:t>Outils auteur</a:t>
            </a:r>
            <a:endParaRPr lang="fr-FR" dirty="0"/>
          </a:p>
        </p:txBody>
      </p:sp>
      <p:pic>
        <p:nvPicPr>
          <p:cNvPr id="1026" name="Picture 2" descr="Google Schola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319482" y="1486244"/>
            <a:ext cx="1083926" cy="432000"/>
          </a:xfrm>
          <a:prstGeom prst="rect">
            <a:avLst/>
          </a:prstGeom>
          <a:noFill/>
          <a:effectLst>
            <a:outerShdw blurRad="2921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ORCID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9482" y="5574406"/>
            <a:ext cx="1406512" cy="432000"/>
          </a:xfrm>
          <a:prstGeom prst="rect">
            <a:avLst/>
          </a:prstGeom>
          <a:noFill/>
          <a:effectLst>
            <a:outerShdw blurRad="2921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6" descr="ResearcherID"/>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l="7773" r="13607"/>
          <a:stretch/>
        </p:blipFill>
        <p:spPr bwMode="auto">
          <a:xfrm>
            <a:off x="6038906" y="5142406"/>
            <a:ext cx="2951306" cy="432000"/>
          </a:xfrm>
          <a:prstGeom prst="rect">
            <a:avLst/>
          </a:prstGeom>
          <a:noFill/>
          <a:effectLst>
            <a:outerShdw blurRad="2921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pic>
        <p:nvPicPr>
          <p:cNvPr id="7" name="Image 6"/>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6691086" y="2874850"/>
            <a:ext cx="993041" cy="432000"/>
          </a:xfrm>
          <a:prstGeom prst="rect">
            <a:avLst/>
          </a:prstGeom>
          <a:effectLst>
            <a:outerShdw blurRad="292100" dist="139700" dir="2700000" algn="ctr" rotWithShape="0">
              <a:srgbClr val="000000">
                <a:alpha val="65000"/>
              </a:srgbClr>
            </a:outerShdw>
          </a:effectLst>
        </p:spPr>
      </p:pic>
      <p:pic>
        <p:nvPicPr>
          <p:cNvPr id="8" name="Picture 2"/>
          <p:cNvPicPr>
            <a:picLocks noChangeAspect="1" noChangeArrowheads="1"/>
          </p:cNvPicPr>
          <p:nvPr/>
        </p:nvPicPr>
        <p:blipFill rotWithShape="1">
          <a:blip r:embed="rId7" cstate="email">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3312000" y="2308568"/>
            <a:ext cx="2520000" cy="2240863"/>
          </a:xfrm>
          <a:prstGeom prst="rect">
            <a:avLst/>
          </a:prstGeom>
          <a:solidFill>
            <a:schemeClr val="tx1"/>
          </a:solidFill>
          <a:ln w="9525">
            <a:solidFill>
              <a:schemeClr val="tx1"/>
            </a:solidFill>
            <a:miter lim="800000"/>
            <a:headEnd/>
            <a:tailEnd/>
          </a:ln>
        </p:spPr>
      </p:pic>
    </p:spTree>
    <p:extLst>
      <p:ext uri="{BB962C8B-B14F-4D97-AF65-F5344CB8AC3E}">
        <p14:creationId xmlns:p14="http://schemas.microsoft.com/office/powerpoint/2010/main" val="2037835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r>
              <a:rPr lang="fr-FR" dirty="0" smtClean="0"/>
              <a:t>Outils de production</a:t>
            </a:r>
            <a:endParaRPr lang="fr-FR" dirty="0"/>
          </a:p>
        </p:txBody>
      </p:sp>
      <p:pic>
        <p:nvPicPr>
          <p:cNvPr id="5122" name="Picture 2" descr="Logo de Wikipédia"/>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57492" y="4438363"/>
            <a:ext cx="670224" cy="768524"/>
          </a:xfrm>
          <a:prstGeom prst="rect">
            <a:avLst/>
          </a:prstGeom>
          <a:noFill/>
          <a:effectLst>
            <a:outerShdw blurRad="2921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2499" y="3113340"/>
            <a:ext cx="1872000" cy="432000"/>
          </a:xfrm>
          <a:prstGeom prst="rect">
            <a:avLst/>
          </a:prstGeom>
          <a:effectLst>
            <a:outerShdw blurRad="292100" dist="139700" dir="2700000" algn="ctr" rotWithShape="0">
              <a:srgbClr val="000000">
                <a:alpha val="65000"/>
              </a:srgbClr>
            </a:outerShdw>
          </a:effectLst>
        </p:spPr>
      </p:pic>
      <p:pic>
        <p:nvPicPr>
          <p:cNvPr id="2052" name="Picture 4" descr="File:Blogger.sv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971798" y="6256391"/>
            <a:ext cx="432000" cy="432000"/>
          </a:xfrm>
          <a:prstGeom prst="rect">
            <a:avLst/>
          </a:prstGeom>
          <a:noFill/>
          <a:effectLst>
            <a:outerShdw blurRad="2921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pic>
        <p:nvPicPr>
          <p:cNvPr id="5" name="Image 4"/>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831312" y="1012419"/>
            <a:ext cx="740688" cy="601498"/>
          </a:xfrm>
          <a:prstGeom prst="rect">
            <a:avLst/>
          </a:prstGeom>
          <a:effectLst>
            <a:outerShdw blurRad="292100" dist="139700" dir="2700000" algn="ctr" rotWithShape="0">
              <a:srgbClr val="000000">
                <a:alpha val="65000"/>
              </a:srgbClr>
            </a:outerShdw>
          </a:effectLst>
        </p:spPr>
      </p:pic>
      <p:pic>
        <p:nvPicPr>
          <p:cNvPr id="12" name="Picture 2"/>
          <p:cNvPicPr>
            <a:picLocks noChangeAspect="1" noChangeArrowheads="1"/>
          </p:cNvPicPr>
          <p:nvPr/>
        </p:nvPicPr>
        <p:blipFill rotWithShape="1">
          <a:blip r:embed="rId7" cstate="email">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1282699" y="1778878"/>
            <a:ext cx="2424627" cy="2520000"/>
          </a:xfrm>
          <a:prstGeom prst="rect">
            <a:avLst/>
          </a:prstGeom>
          <a:noFill/>
          <a:ln w="9525">
            <a:solidFill>
              <a:schemeClr val="tx1"/>
            </a:solidFill>
            <a:miter lim="800000"/>
            <a:headEnd/>
            <a:tailEnd/>
          </a:ln>
        </p:spPr>
      </p:pic>
      <p:pic>
        <p:nvPicPr>
          <p:cNvPr id="14" name="Picture 2"/>
          <p:cNvPicPr>
            <a:picLocks noChangeAspect="1" noChangeArrowheads="1"/>
          </p:cNvPicPr>
          <p:nvPr/>
        </p:nvPicPr>
        <p:blipFill rotWithShape="1">
          <a:blip r:embed="rId8" cstate="email">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5435600" y="3678828"/>
            <a:ext cx="2895600" cy="252000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1574569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r>
              <a:rPr lang="fr-FR" dirty="0" smtClean="0"/>
              <a:t>Outils de dépôts</a:t>
            </a:r>
            <a:endParaRPr lang="fr-FR" dirty="0"/>
          </a:p>
        </p:txBody>
      </p:sp>
      <p:pic>
        <p:nvPicPr>
          <p:cNvPr id="5" name="Image 4"/>
          <p:cNvPicPr preferRelativeResize="0">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375274" y="1488156"/>
            <a:ext cx="772848" cy="432000"/>
          </a:xfrm>
          <a:prstGeom prst="rect">
            <a:avLst/>
          </a:prstGeom>
          <a:effectLst>
            <a:outerShdw blurRad="292100" dist="139700" dir="2700000" algn="ctr" rotWithShape="0">
              <a:srgbClr val="000000">
                <a:alpha val="95000"/>
              </a:srgbClr>
            </a:outerShdw>
          </a:effectLst>
        </p:spPr>
      </p:pic>
      <p:pic>
        <p:nvPicPr>
          <p:cNvPr id="7" name="Picture 3"/>
          <p:cNvPicPr preferRelativeResize="0">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585531" y="3967096"/>
            <a:ext cx="1289040" cy="432000"/>
          </a:xfrm>
          <a:prstGeom prst="rect">
            <a:avLst/>
          </a:prstGeom>
          <a:noFill/>
          <a:ln>
            <a:noFill/>
          </a:ln>
          <a:effectLst>
            <a:outerShdw blurRad="292100" dist="139700" dir="2700000" algn="ctr" rotWithShape="0">
              <a:srgbClr val="000000">
                <a:alpha val="9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Image 13"/>
          <p:cNvPicPr preferRelativeResize="0">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952556" y="2125948"/>
            <a:ext cx="1605912" cy="432000"/>
          </a:xfrm>
          <a:prstGeom prst="rect">
            <a:avLst/>
          </a:prstGeom>
          <a:effectLst>
            <a:outerShdw blurRad="292100" dist="139700" dir="2700000" algn="ctr" rotWithShape="0">
              <a:srgbClr val="000000">
                <a:alpha val="95000"/>
              </a:srgbClr>
            </a:outerShdw>
          </a:effectLst>
        </p:spPr>
      </p:pic>
      <p:pic>
        <p:nvPicPr>
          <p:cNvPr id="17" name="Image 16"/>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a:off x="1151984" y="5468496"/>
            <a:ext cx="1207056" cy="432000"/>
          </a:xfrm>
          <a:prstGeom prst="rect">
            <a:avLst/>
          </a:prstGeom>
          <a:effectLst>
            <a:outerShdw blurRad="292100" dist="139700" dir="2700000" algn="ctr" rotWithShape="0">
              <a:srgbClr val="000000">
                <a:alpha val="95000"/>
              </a:srgbClr>
            </a:outerShdw>
          </a:effectLst>
        </p:spPr>
      </p:pic>
      <p:pic>
        <p:nvPicPr>
          <p:cNvPr id="8" name="Picture 2"/>
          <p:cNvPicPr>
            <a:picLocks noChangeAspect="1" noChangeArrowheads="1"/>
          </p:cNvPicPr>
          <p:nvPr/>
        </p:nvPicPr>
        <p:blipFill rotWithShape="1">
          <a:blip r:embed="rId7" cstate="email">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3280963" y="2169000"/>
            <a:ext cx="2582073" cy="2520000"/>
          </a:xfrm>
          <a:prstGeom prst="rect">
            <a:avLst/>
          </a:prstGeom>
          <a:solidFill>
            <a:schemeClr val="tx1"/>
          </a:solidFill>
          <a:ln w="9525">
            <a:solidFill>
              <a:schemeClr val="tx1"/>
            </a:solidFill>
            <a:miter lim="800000"/>
            <a:headEnd/>
            <a:tailEnd/>
          </a:ln>
        </p:spPr>
      </p:pic>
      <p:sp>
        <p:nvSpPr>
          <p:cNvPr id="3" name="AutoShape 2" descr="Zenod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4" name="Imag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16051" y="5656144"/>
            <a:ext cx="1314000" cy="432000"/>
          </a:xfrm>
          <a:prstGeom prst="rect">
            <a:avLst/>
          </a:prstGeom>
          <a:effectLst>
            <a:outerShdw blurRad="292100" dist="139700" dir="2700000" algn="ctr" rotWithShape="0">
              <a:srgbClr val="000000">
                <a:alpha val="65000"/>
              </a:srgbClr>
            </a:outerShdw>
          </a:effectLst>
        </p:spPr>
      </p:pic>
      <p:pic>
        <p:nvPicPr>
          <p:cNvPr id="6" name="Image 5"/>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1832001" y="4073161"/>
            <a:ext cx="725143" cy="432000"/>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1797377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12000" y="854073"/>
            <a:ext cx="7920000" cy="5135610"/>
          </a:xfrm>
          <a:prstGeom prst="rect">
            <a:avLst/>
          </a:prstGeom>
        </p:spPr>
      </p:pic>
      <p:sp>
        <p:nvSpPr>
          <p:cNvPr id="7" name="Espace réservé du contenu 4"/>
          <p:cNvSpPr>
            <a:spLocks noGrp="1"/>
          </p:cNvSpPr>
          <p:nvPr>
            <p:ph idx="4294967295"/>
          </p:nvPr>
        </p:nvSpPr>
        <p:spPr>
          <a:xfrm rot="20205185">
            <a:off x="4442988" y="5074186"/>
            <a:ext cx="4717052" cy="889004"/>
          </a:xfrm>
          <a:solidFill>
            <a:srgbClr val="455F51"/>
          </a:solidFill>
          <a:effectLst/>
        </p:spPr>
        <p:txBody>
          <a:bodyPr>
            <a:normAutofit/>
          </a:bodyPr>
          <a:lstStyle/>
          <a:p>
            <a:pPr marL="0" indent="0" algn="ctr">
              <a:spcBef>
                <a:spcPts val="600"/>
              </a:spcBef>
              <a:spcAft>
                <a:spcPts val="0"/>
              </a:spcAft>
              <a:buNone/>
            </a:pPr>
            <a:r>
              <a:rPr lang="fr-FR" sz="3400" dirty="0" smtClean="0">
                <a:solidFill>
                  <a:srgbClr val="99CB38"/>
                </a:solidFill>
              </a:rPr>
              <a:t>Google ?</a:t>
            </a:r>
            <a:endParaRPr lang="fr-FR" sz="3600" dirty="0">
              <a:solidFill>
                <a:srgbClr val="99CB38"/>
              </a:solidFill>
            </a:endParaRPr>
          </a:p>
        </p:txBody>
      </p:sp>
    </p:spTree>
    <p:extLst>
      <p:ext uri="{BB962C8B-B14F-4D97-AF65-F5344CB8AC3E}">
        <p14:creationId xmlns:p14="http://schemas.microsoft.com/office/powerpoint/2010/main" val="27854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r>
              <a:rPr lang="fr-FR" dirty="0" smtClean="0"/>
              <a:t>Outils de discussion</a:t>
            </a:r>
            <a:endParaRPr lang="fr-FR" dirty="0"/>
          </a:p>
        </p:txBody>
      </p:sp>
      <p:pic>
        <p:nvPicPr>
          <p:cNvPr id="3" name="Picture 2"/>
          <p:cNvPicPr>
            <a:picLocks noChangeAspect="1" noChangeArrowheads="1"/>
          </p:cNvPicPr>
          <p:nvPr/>
        </p:nvPicPr>
        <p:blipFill rotWithShape="1">
          <a:blip r:embed="rId3" cstate="email">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1308009" y="1345920"/>
            <a:ext cx="2565908" cy="2520000"/>
          </a:xfrm>
          <a:prstGeom prst="rect">
            <a:avLst/>
          </a:prstGeom>
          <a:noFill/>
          <a:ln w="9525">
            <a:solidFill>
              <a:schemeClr val="tx1"/>
            </a:solidFill>
            <a:miter lim="800000"/>
            <a:headEnd/>
            <a:tailEnd/>
          </a:ln>
        </p:spPr>
      </p:pic>
      <p:pic>
        <p:nvPicPr>
          <p:cNvPr id="4" name="Picture 2"/>
          <p:cNvPicPr>
            <a:picLocks noChangeAspect="1" noChangeArrowheads="1"/>
          </p:cNvPicPr>
          <p:nvPr/>
        </p:nvPicPr>
        <p:blipFill rotWithShape="1">
          <a:blip r:embed="rId4" cstate="email">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5219428" y="4141230"/>
            <a:ext cx="3111772" cy="2520000"/>
          </a:xfrm>
          <a:prstGeom prst="rect">
            <a:avLst/>
          </a:prstGeom>
          <a:noFill/>
          <a:ln w="9525">
            <a:solidFill>
              <a:schemeClr val="tx1"/>
            </a:solidFill>
            <a:miter lim="800000"/>
            <a:headEnd/>
            <a:tailEnd/>
          </a:ln>
        </p:spPr>
      </p:pic>
      <p:pic>
        <p:nvPicPr>
          <p:cNvPr id="5" name="Image 4"/>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1053366" y="4675848"/>
            <a:ext cx="1865455" cy="540000"/>
          </a:xfrm>
          <a:prstGeom prst="rect">
            <a:avLst/>
          </a:prstGeom>
          <a:effectLst>
            <a:outerShdw blurRad="292100" dist="139700" dir="2700000" algn="ctr" rotWithShape="0">
              <a:srgbClr val="000000">
                <a:alpha val="65000"/>
              </a:srgbClr>
            </a:outerShdw>
          </a:effectLst>
        </p:spPr>
      </p:pic>
      <p:pic>
        <p:nvPicPr>
          <p:cNvPr id="7" name="Imag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27808" y="3019402"/>
            <a:ext cx="958830" cy="432000"/>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629017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r>
              <a:rPr lang="fr-FR" dirty="0" smtClean="0"/>
              <a:t>Outils de partage</a:t>
            </a:r>
            <a:endParaRPr lang="fr-FR" dirty="0"/>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72884" y="4116196"/>
            <a:ext cx="792000" cy="360000"/>
          </a:xfrm>
          <a:prstGeom prst="rect">
            <a:avLst/>
          </a:prstGeom>
          <a:noFill/>
          <a:ln>
            <a:noFill/>
          </a:ln>
          <a:effectLst>
            <a:outerShdw blurRad="292100" dist="139700" dir="2700000" algn="ctr" rotWithShape="0">
              <a:srgbClr val="000000">
                <a:alpha val="9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Imag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3140" y="5688935"/>
            <a:ext cx="911249" cy="360000"/>
          </a:xfrm>
          <a:prstGeom prst="rect">
            <a:avLst/>
          </a:prstGeom>
          <a:effectLst>
            <a:outerShdw blurRad="292100" dist="139700" dir="2700000" algn="ctr" rotWithShape="0">
              <a:srgbClr val="000000">
                <a:alpha val="95000"/>
              </a:srgbClr>
            </a:outerShdw>
          </a:effectLst>
        </p:spPr>
      </p:pic>
      <p:pic>
        <p:nvPicPr>
          <p:cNvPr id="13" name="Imag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68898" y="5269126"/>
            <a:ext cx="1404002" cy="360000"/>
          </a:xfrm>
          <a:prstGeom prst="rect">
            <a:avLst/>
          </a:prstGeom>
          <a:effectLst>
            <a:outerShdw blurRad="292100" dist="139700" dir="2700000" algn="ctr" rotWithShape="0">
              <a:srgbClr val="000000">
                <a:alpha val="95000"/>
              </a:srgbClr>
            </a:outerShdw>
          </a:effectLst>
        </p:spPr>
      </p:pic>
      <p:pic>
        <p:nvPicPr>
          <p:cNvPr id="9" name="Picture 3"/>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812284" y="2236094"/>
            <a:ext cx="1182857" cy="360000"/>
          </a:xfrm>
          <a:prstGeom prst="rect">
            <a:avLst/>
          </a:prstGeom>
          <a:noFill/>
          <a:ln>
            <a:noFill/>
          </a:ln>
          <a:effectLst>
            <a:outerShdw blurRad="292100" dist="139700" dir="2700000" algn="ctr" rotWithShape="0">
              <a:srgbClr val="000000">
                <a:alpha val="9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79115" y="2916732"/>
            <a:ext cx="1947542" cy="360000"/>
          </a:xfrm>
          <a:prstGeom prst="rect">
            <a:avLst/>
          </a:prstGeom>
          <a:noFill/>
          <a:ln>
            <a:noFill/>
          </a:ln>
          <a:effectLst>
            <a:outerShdw blurRad="292100" dist="139700" dir="2700000" algn="ctr" rotWithShape="0">
              <a:srgbClr val="000000">
                <a:alpha val="9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rotWithShape="1">
          <a:blip r:embed="rId8" cstate="email">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2561692" y="2327940"/>
            <a:ext cx="4020615" cy="2460796"/>
          </a:xfrm>
          <a:prstGeom prst="rect">
            <a:avLst/>
          </a:prstGeom>
          <a:noFill/>
          <a:ln w="9525">
            <a:solidFill>
              <a:schemeClr val="tx1"/>
            </a:solidFill>
            <a:miter lim="800000"/>
            <a:headEnd/>
            <a:tailEnd/>
          </a:ln>
        </p:spPr>
      </p:pic>
      <p:pic>
        <p:nvPicPr>
          <p:cNvPr id="1026" name="Picture 2" descr="LinkedIn SlideShar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16742" y="1256191"/>
            <a:ext cx="1355294" cy="360000"/>
          </a:xfrm>
          <a:prstGeom prst="rect">
            <a:avLst/>
          </a:prstGeom>
          <a:solidFill>
            <a:schemeClr val="bg1"/>
          </a:solidFill>
          <a:effectLst>
            <a:outerShdw blurRad="292100" dist="139700" dir="2700000" algn="ctr" rotWithShape="0">
              <a:srgbClr val="000000">
                <a:alpha val="95000"/>
              </a:srgbClr>
            </a:outerShdw>
          </a:effectLst>
        </p:spPr>
      </p:pic>
    </p:spTree>
    <p:extLst>
      <p:ext uri="{BB962C8B-B14F-4D97-AF65-F5344CB8AC3E}">
        <p14:creationId xmlns:p14="http://schemas.microsoft.com/office/powerpoint/2010/main" val="2860066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r>
              <a:rPr lang="fr-FR" dirty="0" smtClean="0"/>
              <a:t>Outils sociaux</a:t>
            </a:r>
            <a:endParaRPr lang="fr-FR" dirty="0"/>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3589" y="1180291"/>
            <a:ext cx="1409362" cy="360000"/>
          </a:xfrm>
          <a:prstGeom prst="rect">
            <a:avLst/>
          </a:prstGeom>
          <a:effectLst>
            <a:outerShdw blurRad="292100" dist="139700" dir="2700000" algn="ctr" rotWithShape="0">
              <a:srgbClr val="000000">
                <a:alpha val="65000"/>
              </a:srgbClr>
            </a:outerShdw>
          </a:effectLst>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3853" y="1813424"/>
            <a:ext cx="391765" cy="360000"/>
          </a:xfrm>
          <a:prstGeom prst="rect">
            <a:avLst/>
          </a:prstGeom>
          <a:effectLst>
            <a:outerShdw blurRad="292100" dist="139700" dir="2700000" algn="ctr" rotWithShape="0">
              <a:srgbClr val="000000">
                <a:alpha val="65000"/>
              </a:srgbClr>
            </a:outerShdw>
          </a:effectLst>
        </p:spPr>
      </p:pic>
      <p:pic>
        <p:nvPicPr>
          <p:cNvPr id="8" name="Picture 2"/>
          <p:cNvPicPr>
            <a:picLocks noChangeAspect="1" noChangeArrowheads="1"/>
          </p:cNvPicPr>
          <p:nvPr/>
        </p:nvPicPr>
        <p:blipFill rotWithShape="1">
          <a:blip r:embed="rId5" cstate="email">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3061583" y="2179396"/>
            <a:ext cx="3020833" cy="2520000"/>
          </a:xfrm>
          <a:prstGeom prst="rect">
            <a:avLst/>
          </a:prstGeom>
          <a:noFill/>
          <a:ln w="9525">
            <a:solidFill>
              <a:schemeClr val="tx1"/>
            </a:solidFill>
            <a:miter lim="800000"/>
            <a:headEnd/>
            <a:tailEnd/>
          </a:ln>
        </p:spPr>
      </p:pic>
      <p:pic>
        <p:nvPicPr>
          <p:cNvPr id="9"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58597" y="3558557"/>
            <a:ext cx="1092414" cy="360000"/>
          </a:xfrm>
          <a:prstGeom prst="rect">
            <a:avLst/>
          </a:prstGeom>
          <a:noFill/>
          <a:ln>
            <a:noFill/>
          </a:ln>
          <a:effectLst>
            <a:outerShdw blurRad="292100" dist="139700" dir="2700000" algn="ctr" rotWithShape="0">
              <a:schemeClr val="bg1">
                <a:alpha val="65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71551" y="3173128"/>
            <a:ext cx="1107692" cy="360000"/>
          </a:xfrm>
          <a:prstGeom prst="rect">
            <a:avLst/>
          </a:prstGeom>
          <a:noFill/>
          <a:ln>
            <a:noFill/>
          </a:ln>
          <a:effectLst>
            <a:outerShdw blurRad="292100" dist="139700" dir="2700000" algn="ctr" rotWithShape="0">
              <a:srgbClr val="000000">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Imag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74964" y="5432233"/>
            <a:ext cx="1846452" cy="360000"/>
          </a:xfrm>
          <a:prstGeom prst="rect">
            <a:avLst/>
          </a:prstGeom>
          <a:effectLst>
            <a:outerShdw blurRad="292100" dist="139700" dir="2700000" algn="ctr" rotWithShape="0">
              <a:srgbClr val="000000">
                <a:alpha val="65000"/>
              </a:srgbClr>
            </a:outerShdw>
          </a:effectLst>
        </p:spPr>
      </p:pic>
      <p:pic>
        <p:nvPicPr>
          <p:cNvPr id="3" name="Imag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93589" y="5802800"/>
            <a:ext cx="1967143" cy="360000"/>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3229120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r>
              <a:rPr lang="fr-FR" dirty="0" smtClean="0"/>
              <a:t>Outils métriques</a:t>
            </a:r>
            <a:endParaRPr lang="fr-FR" dirty="0"/>
          </a:p>
        </p:txBody>
      </p:sp>
      <p:pic>
        <p:nvPicPr>
          <p:cNvPr id="3"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12475" y="2919133"/>
            <a:ext cx="1835122" cy="360000"/>
          </a:xfrm>
          <a:prstGeom prst="rect">
            <a:avLst/>
          </a:prstGeom>
          <a:noFill/>
          <a:ln>
            <a:noFill/>
          </a:ln>
          <a:effectLst>
            <a:outerShdw blurRad="292100" dist="139700" dir="2700000" algn="ctr" rotWithShape="0">
              <a:srgbClr val="000000">
                <a:alpha val="9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descr="Altmetric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8766" y="5536138"/>
            <a:ext cx="962697" cy="360000"/>
          </a:xfrm>
          <a:prstGeom prst="rect">
            <a:avLst/>
          </a:prstGeom>
          <a:noFill/>
          <a:effectLst>
            <a:outerShdw blurRad="292100" dist="139700" dir="2700000" algn="ctr" rotWithShape="0">
              <a:srgbClr val="000000">
                <a:alpha val="95000"/>
              </a:srgbClr>
            </a:outerShdw>
          </a:effectLst>
          <a:extLst>
            <a:ext uri="{909E8E84-426E-40DD-AFC4-6F175D3DCCD1}">
              <a14:hiddenFill xmlns:a14="http://schemas.microsoft.com/office/drawing/2010/main">
                <a:solidFill>
                  <a:srgbClr val="FFFFFF"/>
                </a:solidFill>
              </a14:hiddenFill>
            </a:ext>
          </a:extLst>
        </p:spPr>
      </p:pic>
      <p:pic>
        <p:nvPicPr>
          <p:cNvPr id="4" name="Imag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48726" y="1277562"/>
            <a:ext cx="1626667" cy="360000"/>
          </a:xfrm>
          <a:prstGeom prst="rect">
            <a:avLst/>
          </a:prstGeom>
          <a:effectLst>
            <a:outerShdw blurRad="292100" dist="139700" dir="2700000" algn="ctr" rotWithShape="0">
              <a:srgbClr val="000000">
                <a:alpha val="65000"/>
              </a:srgbClr>
            </a:outerShdw>
          </a:effectLst>
        </p:spPr>
      </p:pic>
      <p:pic>
        <p:nvPicPr>
          <p:cNvPr id="5" name="Imag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46302" y="5176138"/>
            <a:ext cx="780000" cy="360000"/>
          </a:xfrm>
          <a:prstGeom prst="rect">
            <a:avLst/>
          </a:prstGeom>
          <a:effectLst>
            <a:outerShdw blurRad="292100" dist="139700" dir="2700000" algn="ctr" rotWithShape="0">
              <a:srgbClr val="000000">
                <a:alpha val="95000"/>
              </a:srgbClr>
            </a:outerShdw>
          </a:effectLst>
        </p:spPr>
      </p:pic>
      <p:pic>
        <p:nvPicPr>
          <p:cNvPr id="7" name="Picture 2"/>
          <p:cNvPicPr>
            <a:picLocks noChangeAspect="1" noChangeArrowheads="1"/>
          </p:cNvPicPr>
          <p:nvPr/>
        </p:nvPicPr>
        <p:blipFill rotWithShape="1">
          <a:blip r:embed="rId7" cstate="email">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3299401" y="2199132"/>
            <a:ext cx="2545198" cy="252000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431706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r>
              <a:rPr lang="fr-FR" dirty="0" smtClean="0"/>
              <a:t>Encore ?</a:t>
            </a:r>
            <a:endParaRPr lang="fr-FR" dirty="0"/>
          </a:p>
        </p:txBody>
      </p:sp>
      <p:pic>
        <p:nvPicPr>
          <p:cNvPr id="4" name="postImage_4042468077" descr="Votre CV dans HAL | Bonnes pratiques en documentation | Scoop.it"/>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bwMode="auto">
          <a:xfrm>
            <a:off x="1990725" y="2762250"/>
            <a:ext cx="5267325" cy="1333500"/>
          </a:xfrm>
          <a:prstGeom prst="rect">
            <a:avLst/>
          </a:prstGeom>
          <a:noFill/>
          <a:ln>
            <a:noFill/>
          </a:ln>
        </p:spPr>
      </p:pic>
    </p:spTree>
    <p:extLst>
      <p:ext uri="{BB962C8B-B14F-4D97-AF65-F5344CB8AC3E}">
        <p14:creationId xmlns:p14="http://schemas.microsoft.com/office/powerpoint/2010/main" val="21201834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3096768" y="1920895"/>
            <a:ext cx="2950464" cy="3016210"/>
          </a:xfrm>
          <a:prstGeom prst="rect">
            <a:avLst/>
          </a:prstGeom>
          <a:noFill/>
        </p:spPr>
        <p:txBody>
          <a:bodyPr wrap="square" rtlCol="0">
            <a:spAutoFit/>
          </a:bodyPr>
          <a:lstStyle/>
          <a:p>
            <a:pPr algn="ctr"/>
            <a:r>
              <a:rPr lang="fr-FR" sz="19000" dirty="0" smtClean="0">
                <a:solidFill>
                  <a:srgbClr val="99CB38"/>
                </a:solidFill>
              </a:rPr>
              <a:t>?</a:t>
            </a:r>
            <a:endParaRPr lang="fr-FR" sz="19000" dirty="0">
              <a:solidFill>
                <a:srgbClr val="99CB38"/>
              </a:solidFill>
            </a:endParaRPr>
          </a:p>
        </p:txBody>
      </p:sp>
    </p:spTree>
    <p:extLst>
      <p:ext uri="{BB962C8B-B14F-4D97-AF65-F5344CB8AC3E}">
        <p14:creationId xmlns:p14="http://schemas.microsoft.com/office/powerpoint/2010/main" val="23596117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4960" y="666500"/>
            <a:ext cx="5986144" cy="4320000"/>
          </a:xfrm>
          <a:prstGeom prst="rect">
            <a:avLst/>
          </a:prstGeom>
        </p:spPr>
      </p:pic>
      <p:sp>
        <p:nvSpPr>
          <p:cNvPr id="8" name="Rectangle 7"/>
          <p:cNvSpPr/>
          <p:nvPr/>
        </p:nvSpPr>
        <p:spPr>
          <a:xfrm>
            <a:off x="0" y="5584031"/>
            <a:ext cx="9144000" cy="1273969"/>
          </a:xfrm>
          <a:prstGeom prst="rect">
            <a:avLst/>
          </a:prstGeom>
          <a:solidFill>
            <a:srgbClr val="455F51"/>
          </a:solidFill>
          <a:ln>
            <a:solidFill>
              <a:srgbClr val="455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texte 2"/>
          <p:cNvSpPr>
            <a:spLocks noGrp="1"/>
          </p:cNvSpPr>
          <p:nvPr>
            <p:ph type="body" idx="1"/>
          </p:nvPr>
        </p:nvSpPr>
        <p:spPr>
          <a:xfrm>
            <a:off x="3943350" y="5995835"/>
            <a:ext cx="1228725" cy="433955"/>
          </a:xfrm>
        </p:spPr>
        <p:txBody>
          <a:bodyPr/>
          <a:lstStyle/>
          <a:p>
            <a:pPr algn="ctr"/>
            <a:r>
              <a:rPr lang="fr-FR" dirty="0" smtClean="0"/>
              <a:t>STRATÉGIES</a:t>
            </a:r>
            <a:endParaRPr lang="fr-FR" dirty="0"/>
          </a:p>
        </p:txBody>
      </p:sp>
      <p:sp>
        <p:nvSpPr>
          <p:cNvPr id="9" name="Triangle isocèle 8"/>
          <p:cNvSpPr/>
          <p:nvPr/>
        </p:nvSpPr>
        <p:spPr>
          <a:xfrm rot="10800000">
            <a:off x="4278785" y="5573155"/>
            <a:ext cx="650081" cy="338138"/>
          </a:xfrm>
          <a:prstGeom prst="triangle">
            <a:avLst>
              <a:gd name="adj" fmla="val 49634"/>
            </a:avLst>
          </a:prstGeom>
          <a:blipFill>
            <a:blip r:embed="rId4">
              <a:duotone>
                <a:schemeClr val="accent1">
                  <a:tint val="98000"/>
                  <a:lumMod val="102000"/>
                </a:schemeClr>
                <a:schemeClr val="accent1">
                  <a:shade val="98000"/>
                  <a:lumMod val="98000"/>
                </a:schemeClr>
              </a:duotone>
              <a:extLst>
                <a:ext uri="{28A0092B-C50C-407E-A947-70E740481C1C}">
                  <a14:useLocalDpi xmlns:a14="http://schemas.microsoft.com/office/drawing/2010/main" val="0"/>
                </a:ext>
              </a:extLst>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1378637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925380" y="281960"/>
            <a:ext cx="5293239" cy="6319480"/>
          </a:xfrm>
          <a:prstGeom prst="rect">
            <a:avLst/>
          </a:prstGeom>
          <a:effectLst/>
        </p:spPr>
      </p:pic>
    </p:spTree>
    <p:extLst>
      <p:ext uri="{BB962C8B-B14F-4D97-AF65-F5344CB8AC3E}">
        <p14:creationId xmlns:p14="http://schemas.microsoft.com/office/powerpoint/2010/main" val="52329087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Espace réservé du contenu 2"/>
          <p:cNvGraphicFramePr>
            <a:graphicFrameLocks noGrp="1"/>
          </p:cNvGraphicFramePr>
          <p:nvPr>
            <p:ph idx="1"/>
            <p:extLst>
              <p:ext uri="{D42A27DB-BD31-4B8C-83A1-F6EECF244321}">
                <p14:modId xmlns:p14="http://schemas.microsoft.com/office/powerpoint/2010/main" val="1839324636"/>
              </p:ext>
            </p:extLst>
          </p:nvPr>
        </p:nvGraphicFramePr>
        <p:xfrm>
          <a:off x="612775" y="798037"/>
          <a:ext cx="7718425" cy="51889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5859946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965200" y="877874"/>
            <a:ext cx="7213600" cy="5009064"/>
          </a:xfrm>
        </p:spPr>
        <p:txBody>
          <a:bodyPr>
            <a:noAutofit/>
          </a:bodyPr>
          <a:lstStyle/>
          <a:p>
            <a:r>
              <a:rPr lang="fr-FR" sz="3200" dirty="0">
                <a:latin typeface="Candara" panose="020E0502030303020204" pitchFamily="34" charset="0"/>
              </a:rPr>
              <a:t>Je veux m’affirmer comme professionnel de la recherche ; </a:t>
            </a:r>
            <a:r>
              <a:rPr lang="fr-FR" sz="3200" dirty="0" smtClean="0">
                <a:latin typeface="Candara" panose="020E0502030303020204" pitchFamily="34" charset="0"/>
              </a:rPr>
              <a:t/>
            </a:r>
            <a:br>
              <a:rPr lang="fr-FR" sz="3200" dirty="0" smtClean="0">
                <a:latin typeface="Candara" panose="020E0502030303020204" pitchFamily="34" charset="0"/>
              </a:rPr>
            </a:br>
            <a:r>
              <a:rPr lang="fr-FR" sz="3200" dirty="0" smtClean="0">
                <a:latin typeface="Candara" panose="020E0502030303020204" pitchFamily="34" charset="0"/>
              </a:rPr>
              <a:t>c’est </a:t>
            </a:r>
            <a:r>
              <a:rPr lang="fr-FR" sz="3200" dirty="0">
                <a:latin typeface="Candara" panose="020E0502030303020204" pitchFamily="34" charset="0"/>
              </a:rPr>
              <a:t>moi comme chercheur que je veux mettre en valeur. Bref, je veux surtout mettre en ligne un CV amélioré </a:t>
            </a:r>
            <a:r>
              <a:rPr lang="fr-FR" sz="3200" dirty="0" smtClean="0">
                <a:latin typeface="Candara" panose="020E0502030303020204" pitchFamily="34" charset="0"/>
              </a:rPr>
              <a:t/>
            </a:r>
            <a:br>
              <a:rPr lang="fr-FR" sz="3200" dirty="0" smtClean="0">
                <a:latin typeface="Candara" panose="020E0502030303020204" pitchFamily="34" charset="0"/>
              </a:rPr>
            </a:br>
            <a:r>
              <a:rPr lang="fr-FR" sz="2800" dirty="0" smtClean="0">
                <a:latin typeface="Candara" panose="020E0502030303020204" pitchFamily="34" charset="0"/>
              </a:rPr>
              <a:t>(</a:t>
            </a:r>
            <a:r>
              <a:rPr lang="fr-FR" sz="2800" dirty="0">
                <a:latin typeface="Candara" panose="020E0502030303020204" pitchFamily="34" charset="0"/>
              </a:rPr>
              <a:t>ex. de contenu : profil, liste des publications, formulaire de contact</a:t>
            </a:r>
            <a:r>
              <a:rPr lang="fr-FR" sz="2800" dirty="0" smtClean="0">
                <a:latin typeface="Candara" panose="020E0502030303020204" pitchFamily="34" charset="0"/>
              </a:rPr>
              <a:t>…)</a:t>
            </a:r>
            <a:endParaRPr lang="fr-FR" sz="2400" dirty="0"/>
          </a:p>
        </p:txBody>
      </p:sp>
      <p:pic>
        <p:nvPicPr>
          <p:cNvPr id="4" name="Image 3"/>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965200" y="877874"/>
            <a:ext cx="1320800" cy="1613672"/>
          </a:xfrm>
          <a:prstGeom prst="rect">
            <a:avLst/>
          </a:prstGeom>
        </p:spPr>
      </p:pic>
    </p:spTree>
    <p:extLst>
      <p:ext uri="{BB962C8B-B14F-4D97-AF65-F5344CB8AC3E}">
        <p14:creationId xmlns:p14="http://schemas.microsoft.com/office/powerpoint/2010/main" val="7816985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000" y="1808067"/>
            <a:ext cx="7920000" cy="3241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Espace réservé du contenu 4"/>
          <p:cNvSpPr txBox="1">
            <a:spLocks/>
          </p:cNvSpPr>
          <p:nvPr/>
        </p:nvSpPr>
        <p:spPr>
          <a:xfrm rot="20205185">
            <a:off x="4442988" y="5074186"/>
            <a:ext cx="4717052" cy="889004"/>
          </a:xfrm>
          <a:prstGeom prst="rect">
            <a:avLst/>
          </a:prstGeom>
          <a:solidFill>
            <a:srgbClr val="455F51"/>
          </a:solidFill>
          <a:effectLst/>
        </p:spPr>
        <p:txBody>
          <a:bodyPr vert="horz" lIns="91440" tIns="45720" rIns="91440" bIns="45720" rtlCol="0" anchor="ctr">
            <a:normAutofit/>
          </a:bodyPr>
          <a:lstStyle>
            <a:lvl1pPr marL="257175" indent="-257175" algn="l" defTabSz="342900" rtl="0" eaLnBrk="1" latinLnBrk="0" hangingPunct="1">
              <a:spcBef>
                <a:spcPct val="20000"/>
              </a:spcBef>
              <a:spcAft>
                <a:spcPts val="450"/>
              </a:spcAft>
              <a:buClr>
                <a:schemeClr val="accent1"/>
              </a:buClr>
              <a:buFont typeface="Wingdings 2" charset="2"/>
              <a:buChar char=""/>
              <a:defRPr sz="1350" kern="1200">
                <a:solidFill>
                  <a:schemeClr val="tx1"/>
                </a:solidFill>
                <a:latin typeface="+mn-lt"/>
                <a:ea typeface="+mn-ea"/>
                <a:cs typeface="+mn-cs"/>
              </a:defRPr>
            </a:lvl1pPr>
            <a:lvl2pPr marL="557213" indent="-214313" algn="l" defTabSz="342900" rtl="0" eaLnBrk="1" latinLnBrk="0" hangingPunct="1">
              <a:spcBef>
                <a:spcPct val="20000"/>
              </a:spcBef>
              <a:spcAft>
                <a:spcPts val="450"/>
              </a:spcAft>
              <a:buClr>
                <a:schemeClr val="accent1"/>
              </a:buClr>
              <a:buFont typeface="Wingdings 2" charset="2"/>
              <a:buChar char=""/>
              <a:defRPr sz="1200" kern="1200">
                <a:solidFill>
                  <a:schemeClr val="tx1"/>
                </a:solidFill>
                <a:latin typeface="+mn-lt"/>
                <a:ea typeface="+mn-ea"/>
                <a:cs typeface="+mn-cs"/>
              </a:defRPr>
            </a:lvl2pPr>
            <a:lvl3pPr marL="857250" indent="-171450" algn="l" defTabSz="342900" rtl="0" eaLnBrk="1" latinLnBrk="0" hangingPunct="1">
              <a:spcBef>
                <a:spcPct val="20000"/>
              </a:spcBef>
              <a:spcAft>
                <a:spcPts val="450"/>
              </a:spcAft>
              <a:buClr>
                <a:schemeClr val="accent1"/>
              </a:buClr>
              <a:buFont typeface="Wingdings 2" charset="2"/>
              <a:buChar char=""/>
              <a:defRPr sz="1050" kern="1200">
                <a:solidFill>
                  <a:schemeClr val="tx1"/>
                </a:solidFill>
                <a:latin typeface="+mn-lt"/>
                <a:ea typeface="+mn-ea"/>
                <a:cs typeface="+mn-cs"/>
              </a:defRPr>
            </a:lvl3pPr>
            <a:lvl4pPr marL="120015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4pPr>
            <a:lvl5pPr marL="154305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5pPr>
            <a:lvl6pPr marL="18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6pPr>
            <a:lvl7pPr marL="21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7pPr>
            <a:lvl8pPr marL="24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8pPr>
            <a:lvl9pPr marL="27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9pPr>
          </a:lstStyle>
          <a:p>
            <a:pPr marL="0" indent="0" algn="ctr">
              <a:spcBef>
                <a:spcPts val="600"/>
              </a:spcBef>
              <a:spcAft>
                <a:spcPts val="0"/>
              </a:spcAft>
              <a:buFont typeface="Wingdings 2" charset="2"/>
              <a:buNone/>
            </a:pPr>
            <a:r>
              <a:rPr lang="fr-FR" sz="3400" dirty="0" smtClean="0">
                <a:solidFill>
                  <a:srgbClr val="99CB38"/>
                </a:solidFill>
              </a:rPr>
              <a:t>réseaux sociaux ?</a:t>
            </a:r>
            <a:endParaRPr lang="fr-FR" sz="3600" dirty="0">
              <a:solidFill>
                <a:srgbClr val="99CB38"/>
              </a:solidFill>
            </a:endParaRPr>
          </a:p>
        </p:txBody>
      </p:sp>
    </p:spTree>
    <p:extLst>
      <p:ext uri="{BB962C8B-B14F-4D97-AF65-F5344CB8AC3E}">
        <p14:creationId xmlns:p14="http://schemas.microsoft.com/office/powerpoint/2010/main" val="3321581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rganigramme : Connecteur 7"/>
          <p:cNvSpPr/>
          <p:nvPr/>
        </p:nvSpPr>
        <p:spPr>
          <a:xfrm>
            <a:off x="7551734" y="3014662"/>
            <a:ext cx="533401" cy="528638"/>
          </a:xfrm>
          <a:prstGeom prst="flowChart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du contenu 4"/>
          <p:cNvSpPr>
            <a:spLocks noGrp="1"/>
          </p:cNvSpPr>
          <p:nvPr>
            <p:ph idx="4294967295"/>
          </p:nvPr>
        </p:nvSpPr>
        <p:spPr>
          <a:xfrm>
            <a:off x="4859866" y="2451096"/>
            <a:ext cx="4284134" cy="2263779"/>
          </a:xfrm>
          <a:noFill/>
          <a:effectLst/>
        </p:spPr>
        <p:txBody>
          <a:bodyPr>
            <a:normAutofit/>
          </a:bodyPr>
          <a:lstStyle/>
          <a:p>
            <a:pPr marL="0" indent="0" algn="ctr">
              <a:spcBef>
                <a:spcPts val="600"/>
              </a:spcBef>
              <a:spcAft>
                <a:spcPts val="0"/>
              </a:spcAft>
              <a:buNone/>
            </a:pPr>
            <a:r>
              <a:rPr lang="fr-FR" sz="3400" dirty="0" smtClean="0"/>
              <a:t>niveau </a:t>
            </a:r>
            <a:r>
              <a:rPr lang="fr-FR" sz="2400" dirty="0" smtClean="0"/>
              <a:t> </a:t>
            </a:r>
            <a:r>
              <a:rPr lang="fr-FR" sz="3400" dirty="0" smtClean="0"/>
              <a:t>1 </a:t>
            </a:r>
          </a:p>
          <a:p>
            <a:pPr marL="0" indent="0" algn="ctr">
              <a:spcBef>
                <a:spcPts val="600"/>
              </a:spcBef>
              <a:spcAft>
                <a:spcPts val="0"/>
              </a:spcAft>
              <a:buNone/>
            </a:pPr>
            <a:r>
              <a:rPr lang="fr-FR" sz="3600" b="1" dirty="0" smtClean="0">
                <a:solidFill>
                  <a:srgbClr val="99CB38"/>
                </a:solidFill>
              </a:rPr>
              <a:t>A MINIMA</a:t>
            </a:r>
            <a:endParaRPr lang="fr-FR" sz="3600" dirty="0">
              <a:solidFill>
                <a:srgbClr val="99CB38"/>
              </a:solidFill>
            </a:endParaRPr>
          </a:p>
        </p:txBody>
      </p:sp>
      <p:pic>
        <p:nvPicPr>
          <p:cNvPr id="3" name="Image 2"/>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272491" y="616080"/>
            <a:ext cx="4587375" cy="5637497"/>
          </a:xfrm>
          <a:prstGeom prst="rect">
            <a:avLst/>
          </a:prstGeom>
        </p:spPr>
      </p:pic>
    </p:spTree>
    <p:extLst>
      <p:ext uri="{BB962C8B-B14F-4D97-AF65-F5344CB8AC3E}">
        <p14:creationId xmlns:p14="http://schemas.microsoft.com/office/powerpoint/2010/main" val="25598872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2592000" y="304507"/>
            <a:ext cx="3960000" cy="6175962"/>
          </a:xfrm>
          <a:prstGeom prst="rect">
            <a:avLst/>
          </a:prstGeom>
          <a:effectLst>
            <a:outerShdw blurRad="292100" dist="139700" dir="2700000" algn="ctr" rotWithShape="0">
              <a:srgbClr val="000000">
                <a:alpha val="65000"/>
              </a:srgbClr>
            </a:outerShdw>
          </a:effectLst>
        </p:spPr>
      </p:pic>
      <p:sp>
        <p:nvSpPr>
          <p:cNvPr id="5" name="Rectangle 4"/>
          <p:cNvSpPr/>
          <p:nvPr/>
        </p:nvSpPr>
        <p:spPr>
          <a:xfrm>
            <a:off x="2516981" y="6480468"/>
            <a:ext cx="768848" cy="215444"/>
          </a:xfrm>
          <a:prstGeom prst="rect">
            <a:avLst/>
          </a:prstGeom>
        </p:spPr>
        <p:txBody>
          <a:bodyPr wrap="square">
            <a:spAutoFit/>
          </a:bodyPr>
          <a:lstStyle/>
          <a:p>
            <a:r>
              <a:rPr lang="fr-FR" sz="800" dirty="0" smtClean="0">
                <a:hlinkClick r:id="rId4"/>
              </a:rPr>
              <a:t>Lien</a:t>
            </a:r>
            <a:endParaRPr lang="fr-FR" sz="800" dirty="0"/>
          </a:p>
        </p:txBody>
      </p:sp>
    </p:spTree>
    <p:extLst>
      <p:ext uri="{BB962C8B-B14F-4D97-AF65-F5344CB8AC3E}">
        <p14:creationId xmlns:p14="http://schemas.microsoft.com/office/powerpoint/2010/main" val="122131943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459869" y="6416904"/>
            <a:ext cx="399143" cy="215444"/>
          </a:xfrm>
          <a:prstGeom prst="rect">
            <a:avLst/>
          </a:prstGeom>
        </p:spPr>
        <p:txBody>
          <a:bodyPr wrap="square">
            <a:spAutoFit/>
          </a:bodyPr>
          <a:lstStyle/>
          <a:p>
            <a:pPr algn="r"/>
            <a:r>
              <a:rPr lang="fr-FR" sz="800" dirty="0" smtClean="0">
                <a:hlinkClick r:id="rId3"/>
              </a:rPr>
              <a:t>Lien</a:t>
            </a:r>
            <a:endParaRPr lang="fr-FR" sz="800" dirty="0"/>
          </a:p>
        </p:txBody>
      </p:sp>
      <p:pic>
        <p:nvPicPr>
          <p:cNvPr id="7" name="Image 6"/>
          <p:cNvPicPr>
            <a:picLocks noChangeAspect="1"/>
          </p:cNvPicPr>
          <p:nvPr/>
        </p:nvPicPr>
        <p:blipFill>
          <a:blip r:embed="rId4"/>
          <a:stretch>
            <a:fillRect/>
          </a:stretch>
        </p:blipFill>
        <p:spPr>
          <a:xfrm>
            <a:off x="2564148" y="368071"/>
            <a:ext cx="4015703" cy="6048833"/>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100234207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520836" y="6197695"/>
            <a:ext cx="383438" cy="215444"/>
          </a:xfrm>
          <a:prstGeom prst="rect">
            <a:avLst/>
          </a:prstGeom>
        </p:spPr>
        <p:txBody>
          <a:bodyPr wrap="none">
            <a:spAutoFit/>
          </a:bodyPr>
          <a:lstStyle/>
          <a:p>
            <a:r>
              <a:rPr lang="fr-FR" sz="800" dirty="0" smtClean="0">
                <a:hlinkClick r:id="rId3"/>
              </a:rPr>
              <a:t>Lien</a:t>
            </a:r>
            <a:endParaRPr lang="fr-FR" sz="800" dirty="0"/>
          </a:p>
        </p:txBody>
      </p:sp>
      <p:pic>
        <p:nvPicPr>
          <p:cNvPr id="5" name="Image 4"/>
          <p:cNvPicPr>
            <a:picLocks noChangeAspect="1"/>
          </p:cNvPicPr>
          <p:nvPr/>
        </p:nvPicPr>
        <p:blipFill>
          <a:blip r:embed="rId4"/>
          <a:stretch>
            <a:fillRect/>
          </a:stretch>
        </p:blipFill>
        <p:spPr>
          <a:xfrm>
            <a:off x="239726" y="881892"/>
            <a:ext cx="8664548" cy="5315803"/>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420820775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965200" y="877874"/>
            <a:ext cx="7213600" cy="5009064"/>
          </a:xfrm>
        </p:spPr>
        <p:txBody>
          <a:bodyPr>
            <a:noAutofit/>
          </a:bodyPr>
          <a:lstStyle/>
          <a:p>
            <a:pPr defTabSz="914400">
              <a:spcBef>
                <a:spcPts val="600"/>
              </a:spcBef>
              <a:defRPr/>
            </a:pPr>
            <a:r>
              <a:rPr lang="fr-FR" sz="3200" dirty="0">
                <a:latin typeface="Candara" panose="020E0502030303020204" pitchFamily="34" charset="0"/>
              </a:rPr>
              <a:t>Je crois au partage du savoir en ligne ; </a:t>
            </a:r>
            <a:r>
              <a:rPr lang="fr-FR" sz="3200" dirty="0" smtClean="0">
                <a:latin typeface="Candara" panose="020E0502030303020204" pitchFamily="34" charset="0"/>
              </a:rPr>
              <a:t/>
            </a:r>
            <a:br>
              <a:rPr lang="fr-FR" sz="3200" dirty="0" smtClean="0">
                <a:latin typeface="Candara" panose="020E0502030303020204" pitchFamily="34" charset="0"/>
              </a:rPr>
            </a:br>
            <a:r>
              <a:rPr lang="fr-FR" sz="3200" dirty="0" smtClean="0">
                <a:latin typeface="Candara" panose="020E0502030303020204" pitchFamily="34" charset="0"/>
              </a:rPr>
              <a:t>je </a:t>
            </a:r>
            <a:r>
              <a:rPr lang="fr-FR" sz="3200" dirty="0">
                <a:latin typeface="Candara" panose="020E0502030303020204" pitchFamily="34" charset="0"/>
              </a:rPr>
              <a:t>crois à l’intérêt des communautés sociales. Bref, je veux organiser et partager mes connaissances </a:t>
            </a:r>
            <a:r>
              <a:rPr lang="fr-FR" sz="3200" dirty="0" smtClean="0">
                <a:latin typeface="Candara" panose="020E0502030303020204" pitchFamily="34" charset="0"/>
              </a:rPr>
              <a:t/>
            </a:r>
            <a:br>
              <a:rPr lang="fr-FR" sz="3200" dirty="0" smtClean="0">
                <a:latin typeface="Candara" panose="020E0502030303020204" pitchFamily="34" charset="0"/>
              </a:rPr>
            </a:br>
            <a:r>
              <a:rPr lang="fr-FR" sz="2800" dirty="0" smtClean="0">
                <a:latin typeface="Candara" panose="020E0502030303020204" pitchFamily="34" charset="0"/>
              </a:rPr>
              <a:t>(</a:t>
            </a:r>
            <a:r>
              <a:rPr lang="fr-FR" sz="2800" dirty="0">
                <a:latin typeface="Candara" panose="020E0502030303020204" pitchFamily="34" charset="0"/>
              </a:rPr>
              <a:t>ex. de contenu : bibliographie, ressources web, annonces…)</a:t>
            </a:r>
          </a:p>
        </p:txBody>
      </p:sp>
      <p:pic>
        <p:nvPicPr>
          <p:cNvPr id="5" name="Image 4"/>
          <p:cNvPicPr>
            <a:picLocks noChangeAspect="1"/>
          </p:cNvPicPr>
          <p:nvPr/>
        </p:nvPicPr>
        <p:blipFill rotWithShape="1">
          <a:blip r:embed="rId3" cstate="screen">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965200" y="877874"/>
            <a:ext cx="2195410" cy="1620000"/>
          </a:xfrm>
          <a:prstGeom prst="rect">
            <a:avLst/>
          </a:prstGeom>
        </p:spPr>
      </p:pic>
    </p:spTree>
    <p:extLst>
      <p:ext uri="{BB962C8B-B14F-4D97-AF65-F5344CB8AC3E}">
        <p14:creationId xmlns:p14="http://schemas.microsoft.com/office/powerpoint/2010/main" val="80549880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rganigramme : Connecteur 7"/>
          <p:cNvSpPr/>
          <p:nvPr/>
        </p:nvSpPr>
        <p:spPr>
          <a:xfrm>
            <a:off x="7551734" y="3014662"/>
            <a:ext cx="533401" cy="528638"/>
          </a:xfrm>
          <a:prstGeom prst="flowChart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du contenu 4"/>
          <p:cNvSpPr>
            <a:spLocks noGrp="1"/>
          </p:cNvSpPr>
          <p:nvPr>
            <p:ph idx="4294967295"/>
          </p:nvPr>
        </p:nvSpPr>
        <p:spPr>
          <a:xfrm>
            <a:off x="4859866" y="2451096"/>
            <a:ext cx="4284134" cy="2263779"/>
          </a:xfrm>
          <a:noFill/>
          <a:effectLst/>
        </p:spPr>
        <p:txBody>
          <a:bodyPr>
            <a:normAutofit/>
          </a:bodyPr>
          <a:lstStyle/>
          <a:p>
            <a:pPr marL="0" indent="0" algn="ctr">
              <a:spcBef>
                <a:spcPts val="600"/>
              </a:spcBef>
              <a:spcAft>
                <a:spcPts val="0"/>
              </a:spcAft>
              <a:buNone/>
            </a:pPr>
            <a:r>
              <a:rPr lang="fr-FR" sz="3400" dirty="0" smtClean="0"/>
              <a:t>niveau </a:t>
            </a:r>
            <a:r>
              <a:rPr lang="fr-FR" sz="2400" dirty="0" smtClean="0"/>
              <a:t> </a:t>
            </a:r>
            <a:r>
              <a:rPr lang="fr-FR" sz="3400" dirty="0" smtClean="0"/>
              <a:t>2 </a:t>
            </a:r>
          </a:p>
          <a:p>
            <a:pPr marL="0" indent="0" algn="ctr">
              <a:spcBef>
                <a:spcPts val="600"/>
              </a:spcBef>
              <a:spcAft>
                <a:spcPts val="0"/>
              </a:spcAft>
              <a:buNone/>
            </a:pPr>
            <a:r>
              <a:rPr lang="fr-FR" sz="3600" b="1" dirty="0" smtClean="0">
                <a:solidFill>
                  <a:srgbClr val="99CB38"/>
                </a:solidFill>
              </a:rPr>
              <a:t>PARTAGE</a:t>
            </a:r>
            <a:endParaRPr lang="fr-FR" sz="3600" dirty="0">
              <a:solidFill>
                <a:srgbClr val="99CB38"/>
              </a:solidFill>
            </a:endParaRPr>
          </a:p>
        </p:txBody>
      </p:sp>
      <p:pic>
        <p:nvPicPr>
          <p:cNvPr id="6" name="Image 5"/>
          <p:cNvPicPr>
            <a:picLocks noChangeAspect="1"/>
          </p:cNvPicPr>
          <p:nvPr/>
        </p:nvPicPr>
        <p:blipFill rotWithShape="1">
          <a:blip r:embed="rId3" cstate="email">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250635" y="1721296"/>
            <a:ext cx="4628531" cy="3415408"/>
          </a:xfrm>
          <a:prstGeom prst="rect">
            <a:avLst/>
          </a:prstGeom>
        </p:spPr>
      </p:pic>
    </p:spTree>
    <p:extLst>
      <p:ext uri="{BB962C8B-B14F-4D97-AF65-F5344CB8AC3E}">
        <p14:creationId xmlns:p14="http://schemas.microsoft.com/office/powerpoint/2010/main" val="1763295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55281" y="6592408"/>
            <a:ext cx="383438" cy="215444"/>
          </a:xfrm>
          <a:prstGeom prst="rect">
            <a:avLst/>
          </a:prstGeom>
        </p:spPr>
        <p:txBody>
          <a:bodyPr wrap="none">
            <a:spAutoFit/>
          </a:bodyPr>
          <a:lstStyle/>
          <a:p>
            <a:r>
              <a:rPr lang="fr-FR" sz="800" dirty="0" smtClean="0">
                <a:hlinkClick r:id="rId3"/>
              </a:rPr>
              <a:t>Lien</a:t>
            </a:r>
            <a:endParaRPr lang="fr-FR" sz="800" dirty="0"/>
          </a:p>
        </p:txBody>
      </p:sp>
      <p:pic>
        <p:nvPicPr>
          <p:cNvPr id="4" name="Image 3"/>
          <p:cNvPicPr>
            <a:picLocks noChangeAspect="1"/>
          </p:cNvPicPr>
          <p:nvPr/>
        </p:nvPicPr>
        <p:blipFill rotWithShape="1">
          <a:blip r:embed="rId4"/>
          <a:srcRect l="23573" t="15801" r="24061"/>
          <a:stretch/>
        </p:blipFill>
        <p:spPr>
          <a:xfrm>
            <a:off x="1234309" y="192568"/>
            <a:ext cx="6675382" cy="6399840"/>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371189432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4572000" y="1938381"/>
            <a:ext cx="4422618" cy="4220190"/>
          </a:xfrm>
          <a:prstGeom prst="rect">
            <a:avLst/>
          </a:prstGeom>
          <a:effectLst>
            <a:outerShdw blurRad="292100" dist="139700" dir="2700000" algn="ctr" rotWithShape="0">
              <a:srgbClr val="000000">
                <a:alpha val="65000"/>
              </a:srgbClr>
            </a:outerShdw>
          </a:effectLst>
        </p:spPr>
      </p:pic>
      <p:sp>
        <p:nvSpPr>
          <p:cNvPr id="3" name="Rectangle 2"/>
          <p:cNvSpPr/>
          <p:nvPr/>
        </p:nvSpPr>
        <p:spPr>
          <a:xfrm>
            <a:off x="8685291" y="6158571"/>
            <a:ext cx="458709" cy="215444"/>
          </a:xfrm>
          <a:prstGeom prst="rect">
            <a:avLst/>
          </a:prstGeom>
        </p:spPr>
        <p:txBody>
          <a:bodyPr wrap="square">
            <a:spAutoFit/>
          </a:bodyPr>
          <a:lstStyle/>
          <a:p>
            <a:r>
              <a:rPr lang="fr-FR" sz="800" dirty="0" smtClean="0">
                <a:hlinkClick r:id="rId4"/>
              </a:rPr>
              <a:t>Lien</a:t>
            </a:r>
            <a:endParaRPr lang="fr-FR" sz="800" dirty="0"/>
          </a:p>
        </p:txBody>
      </p:sp>
      <p:pic>
        <p:nvPicPr>
          <p:cNvPr id="4" name="Image 3"/>
          <p:cNvPicPr>
            <a:picLocks noChangeAspect="1"/>
          </p:cNvPicPr>
          <p:nvPr/>
        </p:nvPicPr>
        <p:blipFill>
          <a:blip r:embed="rId5"/>
          <a:stretch>
            <a:fillRect/>
          </a:stretch>
        </p:blipFill>
        <p:spPr>
          <a:xfrm>
            <a:off x="145048" y="757281"/>
            <a:ext cx="4277570" cy="4460149"/>
          </a:xfrm>
          <a:prstGeom prst="rect">
            <a:avLst/>
          </a:prstGeom>
          <a:effectLst>
            <a:outerShdw blurRad="292100" dist="139700" dir="2700000" algn="ctr" rotWithShape="0">
              <a:srgbClr val="000000">
                <a:alpha val="65000"/>
              </a:srgbClr>
            </a:outerShdw>
          </a:effectLst>
        </p:spPr>
      </p:pic>
      <p:sp>
        <p:nvSpPr>
          <p:cNvPr id="5" name="Rectangle 4"/>
          <p:cNvSpPr/>
          <p:nvPr/>
        </p:nvSpPr>
        <p:spPr>
          <a:xfrm>
            <a:off x="0" y="5217430"/>
            <a:ext cx="508000" cy="215444"/>
          </a:xfrm>
          <a:prstGeom prst="rect">
            <a:avLst/>
          </a:prstGeom>
        </p:spPr>
        <p:txBody>
          <a:bodyPr wrap="square">
            <a:spAutoFit/>
          </a:bodyPr>
          <a:lstStyle/>
          <a:p>
            <a:r>
              <a:rPr lang="fr-FR" sz="800" dirty="0" smtClean="0">
                <a:hlinkClick r:id="rId6"/>
              </a:rPr>
              <a:t>Lien</a:t>
            </a:r>
            <a:endParaRPr lang="fr-FR" sz="800" dirty="0"/>
          </a:p>
        </p:txBody>
      </p:sp>
    </p:spTree>
    <p:extLst>
      <p:ext uri="{BB962C8B-B14F-4D97-AF65-F5344CB8AC3E}">
        <p14:creationId xmlns:p14="http://schemas.microsoft.com/office/powerpoint/2010/main" val="238328921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22705" y="292877"/>
            <a:ext cx="7200000" cy="5184000"/>
          </a:xfrm>
          <a:prstGeom prst="rect">
            <a:avLst/>
          </a:prstGeom>
          <a:effectLst>
            <a:outerShdw blurRad="292100" dist="139700" dir="2700000" algn="ctr" rotWithShape="0">
              <a:srgbClr val="000000">
                <a:alpha val="65000"/>
              </a:srgbClr>
            </a:outerShdw>
          </a:effectLst>
        </p:spPr>
      </p:pic>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5436" y="3976281"/>
            <a:ext cx="2498721" cy="2627965"/>
          </a:xfrm>
          <a:prstGeom prst="rect">
            <a:avLst/>
          </a:prstGeom>
          <a:effectLst>
            <a:outerShdw blurRad="292100" dist="139700" dir="2700000" algn="ctr" rotWithShape="0">
              <a:srgbClr val="000000">
                <a:alpha val="65000"/>
              </a:srgbClr>
            </a:outerShdw>
          </a:effectLst>
        </p:spPr>
      </p:pic>
      <p:sp>
        <p:nvSpPr>
          <p:cNvPr id="4" name="Rectangle 3"/>
          <p:cNvSpPr/>
          <p:nvPr/>
        </p:nvSpPr>
        <p:spPr>
          <a:xfrm>
            <a:off x="704518" y="5476877"/>
            <a:ext cx="1370888" cy="215444"/>
          </a:xfrm>
          <a:prstGeom prst="rect">
            <a:avLst/>
          </a:prstGeom>
        </p:spPr>
        <p:txBody>
          <a:bodyPr wrap="none">
            <a:spAutoFit/>
          </a:bodyPr>
          <a:lstStyle/>
          <a:p>
            <a:r>
              <a:rPr lang="fr-FR" sz="800" dirty="0">
                <a:sym typeface="Wingdings" panose="05000000000000000000" pitchFamily="2" charset="2"/>
                <a:hlinkClick r:id="rId5"/>
              </a:rPr>
              <a:t>Lien(ancienne capture)</a:t>
            </a:r>
            <a:endParaRPr lang="fr-FR" sz="800" dirty="0"/>
          </a:p>
        </p:txBody>
      </p:sp>
    </p:spTree>
    <p:extLst>
      <p:ext uri="{BB962C8B-B14F-4D97-AF65-F5344CB8AC3E}">
        <p14:creationId xmlns:p14="http://schemas.microsoft.com/office/powerpoint/2010/main" val="230714420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bwMode="auto">
          <a:xfrm>
            <a:off x="251520" y="2240297"/>
            <a:ext cx="4176464" cy="2520281"/>
          </a:xfrm>
          <a:prstGeom prst="rect">
            <a:avLst/>
          </a:prstGeom>
          <a:ln>
            <a:noFill/>
          </a:ln>
          <a:effectLst>
            <a:outerShdw blurRad="292100" dist="139700" dir="2700000" algn="ctr" rotWithShape="0">
              <a:srgbClr val="000000">
                <a:alpha val="65000"/>
              </a:srgbClr>
            </a:outerShdw>
          </a:effectLst>
          <a:extLst>
            <a:ext uri="{53640926-AAD7-44D8-BBD7-CCE9431645EC}">
              <a14:shadowObscured xmlns:a14="http://schemas.microsoft.com/office/drawing/2010/main"/>
            </a:ext>
          </a:extLst>
        </p:spPr>
      </p:pic>
      <p:pic>
        <p:nvPicPr>
          <p:cNvPr id="3" name="Image 2"/>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bwMode="auto">
          <a:xfrm>
            <a:off x="4716016" y="1952266"/>
            <a:ext cx="4176464" cy="3096344"/>
          </a:xfrm>
          <a:prstGeom prst="rect">
            <a:avLst/>
          </a:prstGeom>
          <a:ln>
            <a:noFill/>
          </a:ln>
          <a:effectLst>
            <a:outerShdw blurRad="292100" dist="139700" dir="2700000" algn="ctr" rotWithShape="0">
              <a:srgbClr val="000000">
                <a:alpha val="65000"/>
              </a:srgbClr>
            </a:outerShdw>
          </a:effectLst>
          <a:extLst>
            <a:ext uri="{53640926-AAD7-44D8-BBD7-CCE9431645EC}">
              <a14:shadowObscured xmlns:a14="http://schemas.microsoft.com/office/drawing/2010/main"/>
            </a:ext>
          </a:extLst>
        </p:spPr>
      </p:pic>
      <p:sp>
        <p:nvSpPr>
          <p:cNvPr id="4" name="Rectangle 3"/>
          <p:cNvSpPr/>
          <p:nvPr/>
        </p:nvSpPr>
        <p:spPr>
          <a:xfrm>
            <a:off x="195537" y="4833166"/>
            <a:ext cx="383438" cy="215444"/>
          </a:xfrm>
          <a:prstGeom prst="rect">
            <a:avLst/>
          </a:prstGeom>
        </p:spPr>
        <p:txBody>
          <a:bodyPr wrap="none">
            <a:spAutoFit/>
          </a:bodyPr>
          <a:lstStyle/>
          <a:p>
            <a:r>
              <a:rPr lang="fr-FR" sz="800" dirty="0" smtClean="0">
                <a:hlinkClick r:id="rId5"/>
              </a:rPr>
              <a:t>Lien</a:t>
            </a:r>
            <a:endParaRPr lang="fr-FR" sz="800" dirty="0"/>
          </a:p>
        </p:txBody>
      </p:sp>
    </p:spTree>
    <p:extLst>
      <p:ext uri="{BB962C8B-B14F-4D97-AF65-F5344CB8AC3E}">
        <p14:creationId xmlns:p14="http://schemas.microsoft.com/office/powerpoint/2010/main" val="41371071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000" y="1151216"/>
            <a:ext cx="7920000" cy="4555567"/>
          </a:xfrm>
          <a:prstGeom prst="rect">
            <a:avLst/>
          </a:prstGeom>
        </p:spPr>
      </p:pic>
      <p:sp>
        <p:nvSpPr>
          <p:cNvPr id="4" name="Espace réservé du contenu 4"/>
          <p:cNvSpPr txBox="1">
            <a:spLocks/>
          </p:cNvSpPr>
          <p:nvPr/>
        </p:nvSpPr>
        <p:spPr>
          <a:xfrm rot="20205185">
            <a:off x="4442988" y="5074186"/>
            <a:ext cx="4717052" cy="889004"/>
          </a:xfrm>
          <a:prstGeom prst="rect">
            <a:avLst/>
          </a:prstGeom>
          <a:solidFill>
            <a:srgbClr val="455F51"/>
          </a:solidFill>
          <a:effectLst/>
        </p:spPr>
        <p:txBody>
          <a:bodyPr vert="horz" lIns="91440" tIns="45720" rIns="91440" bIns="45720" rtlCol="0" anchor="ctr">
            <a:normAutofit/>
          </a:bodyPr>
          <a:lstStyle>
            <a:lvl1pPr marL="257175" indent="-257175" algn="l" defTabSz="342900" rtl="0" eaLnBrk="1" latinLnBrk="0" hangingPunct="1">
              <a:spcBef>
                <a:spcPct val="20000"/>
              </a:spcBef>
              <a:spcAft>
                <a:spcPts val="450"/>
              </a:spcAft>
              <a:buClr>
                <a:schemeClr val="accent1"/>
              </a:buClr>
              <a:buFont typeface="Wingdings 2" charset="2"/>
              <a:buChar char=""/>
              <a:defRPr sz="1350" kern="1200">
                <a:solidFill>
                  <a:schemeClr val="tx1"/>
                </a:solidFill>
                <a:latin typeface="+mn-lt"/>
                <a:ea typeface="+mn-ea"/>
                <a:cs typeface="+mn-cs"/>
              </a:defRPr>
            </a:lvl1pPr>
            <a:lvl2pPr marL="557213" indent="-214313" algn="l" defTabSz="342900" rtl="0" eaLnBrk="1" latinLnBrk="0" hangingPunct="1">
              <a:spcBef>
                <a:spcPct val="20000"/>
              </a:spcBef>
              <a:spcAft>
                <a:spcPts val="450"/>
              </a:spcAft>
              <a:buClr>
                <a:schemeClr val="accent1"/>
              </a:buClr>
              <a:buFont typeface="Wingdings 2" charset="2"/>
              <a:buChar char=""/>
              <a:defRPr sz="1200" kern="1200">
                <a:solidFill>
                  <a:schemeClr val="tx1"/>
                </a:solidFill>
                <a:latin typeface="+mn-lt"/>
                <a:ea typeface="+mn-ea"/>
                <a:cs typeface="+mn-cs"/>
              </a:defRPr>
            </a:lvl2pPr>
            <a:lvl3pPr marL="857250" indent="-171450" algn="l" defTabSz="342900" rtl="0" eaLnBrk="1" latinLnBrk="0" hangingPunct="1">
              <a:spcBef>
                <a:spcPct val="20000"/>
              </a:spcBef>
              <a:spcAft>
                <a:spcPts val="450"/>
              </a:spcAft>
              <a:buClr>
                <a:schemeClr val="accent1"/>
              </a:buClr>
              <a:buFont typeface="Wingdings 2" charset="2"/>
              <a:buChar char=""/>
              <a:defRPr sz="1050" kern="1200">
                <a:solidFill>
                  <a:schemeClr val="tx1"/>
                </a:solidFill>
                <a:latin typeface="+mn-lt"/>
                <a:ea typeface="+mn-ea"/>
                <a:cs typeface="+mn-cs"/>
              </a:defRPr>
            </a:lvl3pPr>
            <a:lvl4pPr marL="120015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4pPr>
            <a:lvl5pPr marL="154305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5pPr>
            <a:lvl6pPr marL="18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6pPr>
            <a:lvl7pPr marL="21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7pPr>
            <a:lvl8pPr marL="24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8pPr>
            <a:lvl9pPr marL="27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9pPr>
          </a:lstStyle>
          <a:p>
            <a:pPr marL="0" indent="0" algn="ctr">
              <a:spcBef>
                <a:spcPts val="600"/>
              </a:spcBef>
              <a:spcAft>
                <a:spcPts val="0"/>
              </a:spcAft>
              <a:buFont typeface="Wingdings 2" charset="2"/>
              <a:buNone/>
            </a:pPr>
            <a:r>
              <a:rPr lang="fr-FR" sz="3000" dirty="0" smtClean="0">
                <a:solidFill>
                  <a:srgbClr val="99CB38"/>
                </a:solidFill>
              </a:rPr>
              <a:t>expression personnelle ?</a:t>
            </a:r>
            <a:endParaRPr lang="fr-FR" sz="3000" dirty="0">
              <a:solidFill>
                <a:srgbClr val="99CB38"/>
              </a:solidFill>
            </a:endParaRPr>
          </a:p>
        </p:txBody>
      </p:sp>
    </p:spTree>
    <p:extLst>
      <p:ext uri="{BB962C8B-B14F-4D97-AF65-F5344CB8AC3E}">
        <p14:creationId xmlns:p14="http://schemas.microsoft.com/office/powerpoint/2010/main" val="2761452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965200" y="877874"/>
            <a:ext cx="7213600" cy="5009064"/>
          </a:xfrm>
        </p:spPr>
        <p:txBody>
          <a:bodyPr>
            <a:noAutofit/>
          </a:bodyPr>
          <a:lstStyle/>
          <a:p>
            <a:pPr lvl="0" defTabSz="914400">
              <a:spcBef>
                <a:spcPts val="0"/>
              </a:spcBef>
              <a:defRPr/>
            </a:pPr>
            <a:r>
              <a:rPr lang="fr-FR" sz="3200" dirty="0">
                <a:latin typeface="Candara" panose="020E0502030303020204" pitchFamily="34" charset="0"/>
              </a:rPr>
              <a:t>Je veux rédiger et/ou publier ; ce sont mes publications que je veux mettre en valeur</a:t>
            </a:r>
            <a:r>
              <a:rPr lang="fr-FR" sz="3200" dirty="0" smtClean="0">
                <a:latin typeface="Candara" panose="020E0502030303020204" pitchFamily="34" charset="0"/>
              </a:rPr>
              <a:t>. Bref</a:t>
            </a:r>
            <a:r>
              <a:rPr lang="fr-FR" sz="3200" dirty="0">
                <a:latin typeface="Candara" panose="020E0502030303020204" pitchFamily="34" charset="0"/>
              </a:rPr>
              <a:t>, je veux disposer d’un espace de rédaction / publication </a:t>
            </a:r>
            <a:r>
              <a:rPr lang="fr-FR" sz="3200" dirty="0" smtClean="0">
                <a:latin typeface="Candara" panose="020E0502030303020204" pitchFamily="34" charset="0"/>
              </a:rPr>
              <a:t/>
            </a:r>
            <a:br>
              <a:rPr lang="fr-FR" sz="3200" dirty="0" smtClean="0">
                <a:latin typeface="Candara" panose="020E0502030303020204" pitchFamily="34" charset="0"/>
              </a:rPr>
            </a:br>
            <a:r>
              <a:rPr lang="fr-FR" sz="2800" dirty="0" smtClean="0">
                <a:latin typeface="Candara" panose="020E0502030303020204" pitchFamily="34" charset="0"/>
              </a:rPr>
              <a:t>(</a:t>
            </a:r>
            <a:r>
              <a:rPr lang="fr-FR" sz="2800" dirty="0">
                <a:latin typeface="Candara" panose="020E0502030303020204" pitchFamily="34" charset="0"/>
              </a:rPr>
              <a:t>ex. de contenu : accès aux publications, articles, veille thématique…)</a:t>
            </a:r>
          </a:p>
        </p:txBody>
      </p:sp>
      <p:pic>
        <p:nvPicPr>
          <p:cNvPr id="4" name="Image 3"/>
          <p:cNvPicPr>
            <a:picLocks noChangeAspect="1"/>
          </p:cNvPicPr>
          <p:nvPr/>
        </p:nvPicPr>
        <p:blipFill rotWithShape="1">
          <a:blip r:embed="rId3" cstate="screen">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965200" y="877874"/>
            <a:ext cx="1626694" cy="1620000"/>
          </a:xfrm>
          <a:prstGeom prst="rect">
            <a:avLst/>
          </a:prstGeom>
        </p:spPr>
      </p:pic>
    </p:spTree>
    <p:extLst>
      <p:ext uri="{BB962C8B-B14F-4D97-AF65-F5344CB8AC3E}">
        <p14:creationId xmlns:p14="http://schemas.microsoft.com/office/powerpoint/2010/main" val="372303107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rganigramme : Connecteur 7"/>
          <p:cNvSpPr/>
          <p:nvPr/>
        </p:nvSpPr>
        <p:spPr>
          <a:xfrm>
            <a:off x="7551734" y="3014662"/>
            <a:ext cx="533401" cy="528638"/>
          </a:xfrm>
          <a:prstGeom prst="flowChart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du contenu 4"/>
          <p:cNvSpPr>
            <a:spLocks noGrp="1"/>
          </p:cNvSpPr>
          <p:nvPr>
            <p:ph idx="4294967295"/>
          </p:nvPr>
        </p:nvSpPr>
        <p:spPr>
          <a:xfrm>
            <a:off x="4859866" y="2434163"/>
            <a:ext cx="4284134" cy="2263779"/>
          </a:xfrm>
          <a:noFill/>
          <a:effectLst/>
        </p:spPr>
        <p:txBody>
          <a:bodyPr>
            <a:normAutofit/>
          </a:bodyPr>
          <a:lstStyle/>
          <a:p>
            <a:pPr marL="0" indent="0" algn="ctr">
              <a:spcBef>
                <a:spcPts val="600"/>
              </a:spcBef>
              <a:spcAft>
                <a:spcPts val="0"/>
              </a:spcAft>
              <a:buNone/>
            </a:pPr>
            <a:r>
              <a:rPr lang="fr-FR" sz="3400" dirty="0" smtClean="0"/>
              <a:t>niveau </a:t>
            </a:r>
            <a:r>
              <a:rPr lang="fr-FR" sz="2400" dirty="0" smtClean="0"/>
              <a:t> </a:t>
            </a:r>
            <a:r>
              <a:rPr lang="fr-FR" sz="3400" dirty="0" smtClean="0"/>
              <a:t>3 </a:t>
            </a:r>
          </a:p>
          <a:p>
            <a:pPr marL="0" indent="0" algn="ctr">
              <a:spcBef>
                <a:spcPts val="600"/>
              </a:spcBef>
              <a:spcAft>
                <a:spcPts val="0"/>
              </a:spcAft>
              <a:buNone/>
            </a:pPr>
            <a:r>
              <a:rPr lang="fr-FR" sz="3600" b="1" dirty="0">
                <a:solidFill>
                  <a:srgbClr val="99CB38"/>
                </a:solidFill>
              </a:rPr>
              <a:t>AUTEUR</a:t>
            </a:r>
          </a:p>
        </p:txBody>
      </p:sp>
      <p:pic>
        <p:nvPicPr>
          <p:cNvPr id="7" name="Image 6"/>
          <p:cNvPicPr>
            <a:picLocks noChangeAspect="1"/>
          </p:cNvPicPr>
          <p:nvPr/>
        </p:nvPicPr>
        <p:blipFill rotWithShape="1">
          <a:blip r:embed="rId3" cstate="email">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260985" y="1132902"/>
            <a:ext cx="4598881" cy="4579955"/>
          </a:xfrm>
          <a:prstGeom prst="rect">
            <a:avLst/>
          </a:prstGeom>
        </p:spPr>
      </p:pic>
    </p:spTree>
    <p:extLst>
      <p:ext uri="{BB962C8B-B14F-4D97-AF65-F5344CB8AC3E}">
        <p14:creationId xmlns:p14="http://schemas.microsoft.com/office/powerpoint/2010/main" val="297254005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611198" y="6330725"/>
            <a:ext cx="383438" cy="215444"/>
          </a:xfrm>
          <a:prstGeom prst="rect">
            <a:avLst/>
          </a:prstGeom>
        </p:spPr>
        <p:txBody>
          <a:bodyPr wrap="none">
            <a:spAutoFit/>
          </a:bodyPr>
          <a:lstStyle/>
          <a:p>
            <a:r>
              <a:rPr lang="fr-FR" sz="800" dirty="0" smtClean="0">
                <a:hlinkClick r:id="rId3"/>
              </a:rPr>
              <a:t>Lien</a:t>
            </a:r>
            <a:endParaRPr lang="fr-FR" sz="800" dirty="0"/>
          </a:p>
        </p:txBody>
      </p:sp>
      <p:sp>
        <p:nvSpPr>
          <p:cNvPr id="5" name="Rectangle 4"/>
          <p:cNvSpPr/>
          <p:nvPr/>
        </p:nvSpPr>
        <p:spPr>
          <a:xfrm>
            <a:off x="148748" y="6330612"/>
            <a:ext cx="520724" cy="215444"/>
          </a:xfrm>
          <a:prstGeom prst="rect">
            <a:avLst/>
          </a:prstGeom>
        </p:spPr>
        <p:txBody>
          <a:bodyPr wrap="square">
            <a:spAutoFit/>
          </a:bodyPr>
          <a:lstStyle/>
          <a:p>
            <a:r>
              <a:rPr lang="fr-FR" sz="800" dirty="0" smtClean="0">
                <a:hlinkClick r:id="rId4"/>
              </a:rPr>
              <a:t>Lien</a:t>
            </a:r>
            <a:endParaRPr lang="fr-FR" sz="800" dirty="0"/>
          </a:p>
        </p:txBody>
      </p:sp>
      <p:pic>
        <p:nvPicPr>
          <p:cNvPr id="7" name="Image 6"/>
          <p:cNvPicPr>
            <a:picLocks noChangeAspect="1"/>
          </p:cNvPicPr>
          <p:nvPr/>
        </p:nvPicPr>
        <p:blipFill>
          <a:blip r:embed="rId5"/>
          <a:stretch>
            <a:fillRect/>
          </a:stretch>
        </p:blipFill>
        <p:spPr>
          <a:xfrm>
            <a:off x="279376" y="763982"/>
            <a:ext cx="4153967" cy="5541568"/>
          </a:xfrm>
          <a:prstGeom prst="rect">
            <a:avLst/>
          </a:prstGeom>
          <a:effectLst>
            <a:outerShdw blurRad="292100" dist="139700" dir="2700000" algn="ctr" rotWithShape="0">
              <a:srgbClr val="000000">
                <a:alpha val="65000"/>
              </a:srgbClr>
            </a:outerShdw>
          </a:effectLst>
        </p:spPr>
      </p:pic>
      <p:pic>
        <p:nvPicPr>
          <p:cNvPr id="8" name="Image 7"/>
          <p:cNvPicPr>
            <a:picLocks noChangeAspect="1"/>
          </p:cNvPicPr>
          <p:nvPr/>
        </p:nvPicPr>
        <p:blipFill rotWithShape="1">
          <a:blip r:embed="rId6"/>
          <a:srcRect b="13780"/>
          <a:stretch/>
        </p:blipFill>
        <p:spPr>
          <a:xfrm>
            <a:off x="4746956" y="763982"/>
            <a:ext cx="4172073" cy="5535218"/>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226401963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485958" y="6007534"/>
            <a:ext cx="420624" cy="215444"/>
          </a:xfrm>
          <a:prstGeom prst="rect">
            <a:avLst/>
          </a:prstGeom>
        </p:spPr>
        <p:txBody>
          <a:bodyPr wrap="square">
            <a:spAutoFit/>
          </a:bodyPr>
          <a:lstStyle/>
          <a:p>
            <a:r>
              <a:rPr lang="fr-FR" sz="800" dirty="0" smtClean="0">
                <a:hlinkClick r:id="rId3"/>
              </a:rPr>
              <a:t>Lien</a:t>
            </a:r>
            <a:endParaRPr lang="fr-FR" sz="800" dirty="0"/>
          </a:p>
        </p:txBody>
      </p:sp>
      <p:sp>
        <p:nvSpPr>
          <p:cNvPr id="5" name="Rectangle 4"/>
          <p:cNvSpPr/>
          <p:nvPr/>
        </p:nvSpPr>
        <p:spPr>
          <a:xfrm>
            <a:off x="353946" y="5902110"/>
            <a:ext cx="420624" cy="215444"/>
          </a:xfrm>
          <a:prstGeom prst="rect">
            <a:avLst/>
          </a:prstGeom>
        </p:spPr>
        <p:txBody>
          <a:bodyPr wrap="square">
            <a:spAutoFit/>
          </a:bodyPr>
          <a:lstStyle/>
          <a:p>
            <a:pPr algn="just"/>
            <a:r>
              <a:rPr lang="fr-FR" sz="800" dirty="0" smtClean="0">
                <a:hlinkClick r:id="rId4"/>
              </a:rPr>
              <a:t>Lien</a:t>
            </a:r>
            <a:endParaRPr lang="fr-FR" sz="800" dirty="0"/>
          </a:p>
        </p:txBody>
      </p:sp>
      <p:pic>
        <p:nvPicPr>
          <p:cNvPr id="7" name="Image 6"/>
          <p:cNvPicPr>
            <a:picLocks noChangeAspect="1"/>
          </p:cNvPicPr>
          <p:nvPr/>
        </p:nvPicPr>
        <p:blipFill rotWithShape="1">
          <a:blip r:embed="rId5"/>
          <a:srcRect b="5345"/>
          <a:stretch/>
        </p:blipFill>
        <p:spPr>
          <a:xfrm>
            <a:off x="418114" y="882865"/>
            <a:ext cx="3903562" cy="5019245"/>
          </a:xfrm>
          <a:prstGeom prst="rect">
            <a:avLst/>
          </a:prstGeom>
          <a:effectLst>
            <a:outerShdw blurRad="292100" dist="139700" dir="2700000" algn="ctr" rotWithShape="0">
              <a:srgbClr val="000000">
                <a:alpha val="65000"/>
              </a:srgbClr>
            </a:outerShdw>
          </a:effectLst>
        </p:spPr>
      </p:pic>
      <p:pic>
        <p:nvPicPr>
          <p:cNvPr id="8" name="Image 7"/>
          <p:cNvPicPr>
            <a:picLocks noChangeAspect="1"/>
          </p:cNvPicPr>
          <p:nvPr/>
        </p:nvPicPr>
        <p:blipFill>
          <a:blip r:embed="rId6"/>
          <a:stretch>
            <a:fillRect/>
          </a:stretch>
        </p:blipFill>
        <p:spPr>
          <a:xfrm>
            <a:off x="4858565" y="979103"/>
            <a:ext cx="3933717" cy="5028431"/>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400263057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2365310" y="299937"/>
            <a:ext cx="4413380" cy="6258126"/>
          </a:xfrm>
          <a:prstGeom prst="rect">
            <a:avLst/>
          </a:prstGeom>
        </p:spPr>
      </p:pic>
    </p:spTree>
    <p:extLst>
      <p:ext uri="{BB962C8B-B14F-4D97-AF65-F5344CB8AC3E}">
        <p14:creationId xmlns:p14="http://schemas.microsoft.com/office/powerpoint/2010/main" val="144294305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40365" y="4378574"/>
            <a:ext cx="577817" cy="215444"/>
          </a:xfrm>
          <a:prstGeom prst="rect">
            <a:avLst/>
          </a:prstGeom>
        </p:spPr>
        <p:txBody>
          <a:bodyPr wrap="square">
            <a:spAutoFit/>
          </a:bodyPr>
          <a:lstStyle/>
          <a:p>
            <a:r>
              <a:rPr lang="fr-FR" sz="800" dirty="0" smtClean="0">
                <a:hlinkClick r:id="rId3"/>
              </a:rPr>
              <a:t>Lien</a:t>
            </a:r>
            <a:endParaRPr lang="fr-FR" sz="800" dirty="0"/>
          </a:p>
        </p:txBody>
      </p:sp>
      <p:sp>
        <p:nvSpPr>
          <p:cNvPr id="8" name="Rectangle 7"/>
          <p:cNvSpPr/>
          <p:nvPr/>
        </p:nvSpPr>
        <p:spPr>
          <a:xfrm>
            <a:off x="4030595" y="6597829"/>
            <a:ext cx="516006" cy="215444"/>
          </a:xfrm>
          <a:prstGeom prst="rect">
            <a:avLst/>
          </a:prstGeom>
        </p:spPr>
        <p:txBody>
          <a:bodyPr wrap="square">
            <a:spAutoFit/>
          </a:bodyPr>
          <a:lstStyle/>
          <a:p>
            <a:pPr algn="ctr"/>
            <a:r>
              <a:rPr lang="fr-FR" sz="800" dirty="0" smtClean="0">
                <a:hlinkClick r:id="rId4"/>
              </a:rPr>
              <a:t>Lien</a:t>
            </a:r>
            <a:endParaRPr lang="fr-FR" sz="800" dirty="0"/>
          </a:p>
        </p:txBody>
      </p:sp>
      <p:sp>
        <p:nvSpPr>
          <p:cNvPr id="9" name="Rectangle 8"/>
          <p:cNvSpPr/>
          <p:nvPr/>
        </p:nvSpPr>
        <p:spPr>
          <a:xfrm>
            <a:off x="8592955" y="5903728"/>
            <a:ext cx="383438" cy="215444"/>
          </a:xfrm>
          <a:prstGeom prst="rect">
            <a:avLst/>
          </a:prstGeom>
        </p:spPr>
        <p:txBody>
          <a:bodyPr wrap="none">
            <a:spAutoFit/>
          </a:bodyPr>
          <a:lstStyle/>
          <a:p>
            <a:r>
              <a:rPr lang="fr-FR" sz="800" dirty="0" smtClean="0">
                <a:hlinkClick r:id="rId5"/>
              </a:rPr>
              <a:t>Lien</a:t>
            </a:r>
            <a:endParaRPr lang="fr-FR" sz="800" dirty="0"/>
          </a:p>
        </p:txBody>
      </p:sp>
      <p:pic>
        <p:nvPicPr>
          <p:cNvPr id="10" name="Image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866294" y="1252454"/>
            <a:ext cx="4042966" cy="4651274"/>
          </a:xfrm>
          <a:prstGeom prst="rect">
            <a:avLst/>
          </a:prstGeom>
          <a:effectLst>
            <a:outerShdw blurRad="292100" dist="139700" dir="2700000" algn="ctr" rotWithShape="0">
              <a:srgbClr val="000000">
                <a:alpha val="65000"/>
              </a:srgbClr>
            </a:outerShdw>
          </a:effectLst>
        </p:spPr>
      </p:pic>
      <p:pic>
        <p:nvPicPr>
          <p:cNvPr id="2" name="Image 1"/>
          <p:cNvPicPr>
            <a:picLocks noChangeAspect="1"/>
          </p:cNvPicPr>
          <p:nvPr/>
        </p:nvPicPr>
        <p:blipFill>
          <a:blip r:embed="rId7"/>
          <a:stretch>
            <a:fillRect/>
          </a:stretch>
        </p:blipFill>
        <p:spPr>
          <a:xfrm>
            <a:off x="308527" y="483719"/>
            <a:ext cx="4215516" cy="3894855"/>
          </a:xfrm>
          <a:prstGeom prst="rect">
            <a:avLst/>
          </a:prstGeom>
          <a:effectLst>
            <a:outerShdw blurRad="292100" dist="139700" dir="2700000" algn="ctr" rotWithShape="0">
              <a:srgbClr val="000000">
                <a:alpha val="65000"/>
              </a:srgbClr>
            </a:outerShdw>
          </a:effectLst>
        </p:spPr>
      </p:pic>
      <p:pic>
        <p:nvPicPr>
          <p:cNvPr id="11" name="Image 10"/>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550818" y="2728686"/>
            <a:ext cx="3991565" cy="3869143"/>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125896154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1961536" y="307394"/>
            <a:ext cx="5220927" cy="6170187"/>
          </a:xfrm>
          <a:prstGeom prst="rect">
            <a:avLst/>
          </a:prstGeom>
          <a:effectLst>
            <a:outerShdw blurRad="292100" dist="139700" dir="2700000" algn="ctr" rotWithShape="0">
              <a:srgbClr val="000000">
                <a:alpha val="65000"/>
              </a:srgbClr>
            </a:outerShdw>
          </a:effectLst>
        </p:spPr>
      </p:pic>
      <p:sp>
        <p:nvSpPr>
          <p:cNvPr id="3" name="Rectangle 2"/>
          <p:cNvSpPr/>
          <p:nvPr/>
        </p:nvSpPr>
        <p:spPr>
          <a:xfrm>
            <a:off x="1961536" y="6477581"/>
            <a:ext cx="811161" cy="215444"/>
          </a:xfrm>
          <a:prstGeom prst="rect">
            <a:avLst/>
          </a:prstGeom>
        </p:spPr>
        <p:txBody>
          <a:bodyPr wrap="square">
            <a:spAutoFit/>
          </a:bodyPr>
          <a:lstStyle/>
          <a:p>
            <a:r>
              <a:rPr lang="fr-FR" sz="800" dirty="0" smtClean="0">
                <a:hlinkClick r:id="rId4"/>
              </a:rPr>
              <a:t>Lien</a:t>
            </a:r>
            <a:endParaRPr lang="fr-FR" sz="800" dirty="0"/>
          </a:p>
        </p:txBody>
      </p:sp>
    </p:spTree>
    <p:extLst>
      <p:ext uri="{BB962C8B-B14F-4D97-AF65-F5344CB8AC3E}">
        <p14:creationId xmlns:p14="http://schemas.microsoft.com/office/powerpoint/2010/main" val="63437336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965200" y="877874"/>
            <a:ext cx="7213600" cy="5009064"/>
          </a:xfrm>
        </p:spPr>
        <p:txBody>
          <a:bodyPr>
            <a:noAutofit/>
          </a:bodyPr>
          <a:lstStyle/>
          <a:p>
            <a:pPr lvl="0" defTabSz="914400">
              <a:spcBef>
                <a:spcPts val="0"/>
              </a:spcBef>
              <a:defRPr/>
            </a:pPr>
            <a:r>
              <a:rPr lang="fr-FR" sz="3200" dirty="0">
                <a:latin typeface="Candara" panose="020E0502030303020204" pitchFamily="34" charset="0"/>
                <a:sym typeface="Wingdings" panose="05000000000000000000" pitchFamily="2" charset="2"/>
              </a:rPr>
              <a:t>Je veux être trouvé sur internet ; je veux être présent à plusieurs endroits. </a:t>
            </a:r>
            <a:r>
              <a:rPr lang="fr-FR" sz="3200" dirty="0" smtClean="0">
                <a:latin typeface="Candara" panose="020E0502030303020204" pitchFamily="34" charset="0"/>
                <a:sym typeface="Wingdings" panose="05000000000000000000" pitchFamily="2" charset="2"/>
              </a:rPr>
              <a:t/>
            </a:r>
            <a:br>
              <a:rPr lang="fr-FR" sz="3200" dirty="0" smtClean="0">
                <a:latin typeface="Candara" panose="020E0502030303020204" pitchFamily="34" charset="0"/>
                <a:sym typeface="Wingdings" panose="05000000000000000000" pitchFamily="2" charset="2"/>
              </a:rPr>
            </a:br>
            <a:r>
              <a:rPr lang="fr-FR" sz="3200" dirty="0" smtClean="0">
                <a:latin typeface="Candara" panose="020E0502030303020204" pitchFamily="34" charset="0"/>
                <a:sym typeface="Wingdings" panose="05000000000000000000" pitchFamily="2" charset="2"/>
              </a:rPr>
              <a:t>Bref</a:t>
            </a:r>
            <a:r>
              <a:rPr lang="fr-FR" sz="3200" dirty="0">
                <a:latin typeface="Candara" panose="020E0502030303020204" pitchFamily="34" charset="0"/>
                <a:sym typeface="Wingdings" panose="05000000000000000000" pitchFamily="2" charset="2"/>
              </a:rPr>
              <a:t>, je veux construire une présence en ligne large </a:t>
            </a:r>
            <a:r>
              <a:rPr lang="fr-FR" sz="3200" dirty="0" smtClean="0">
                <a:latin typeface="Candara" panose="020E0502030303020204" pitchFamily="34" charset="0"/>
                <a:sym typeface="Wingdings" panose="05000000000000000000" pitchFamily="2" charset="2"/>
              </a:rPr>
              <a:t/>
            </a:r>
            <a:br>
              <a:rPr lang="fr-FR" sz="3200" dirty="0" smtClean="0">
                <a:latin typeface="Candara" panose="020E0502030303020204" pitchFamily="34" charset="0"/>
                <a:sym typeface="Wingdings" panose="05000000000000000000" pitchFamily="2" charset="2"/>
              </a:rPr>
            </a:br>
            <a:r>
              <a:rPr lang="fr-FR" sz="2800" dirty="0" smtClean="0">
                <a:latin typeface="Candara" panose="020E0502030303020204" pitchFamily="34" charset="0"/>
                <a:sym typeface="Wingdings" panose="05000000000000000000" pitchFamily="2" charset="2"/>
              </a:rPr>
              <a:t>(</a:t>
            </a:r>
            <a:r>
              <a:rPr lang="fr-FR" sz="2800" dirty="0">
                <a:latin typeface="Candara" panose="020E0502030303020204" pitchFamily="34" charset="0"/>
                <a:sym typeface="Wingdings" panose="05000000000000000000" pitchFamily="2" charset="2"/>
              </a:rPr>
              <a:t>ex. de contenu : CV, activités, publications…)</a:t>
            </a:r>
          </a:p>
        </p:txBody>
      </p:sp>
      <p:pic>
        <p:nvPicPr>
          <p:cNvPr id="5" name="Image 4"/>
          <p:cNvPicPr>
            <a:picLocks noChangeAspect="1"/>
          </p:cNvPicPr>
          <p:nvPr/>
        </p:nvPicPr>
        <p:blipFill rotWithShape="1">
          <a:blip r:embed="rId3" cstate="screen">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965200" y="877874"/>
            <a:ext cx="1913478" cy="1620000"/>
          </a:xfrm>
          <a:prstGeom prst="rect">
            <a:avLst/>
          </a:prstGeom>
          <a:solidFill>
            <a:srgbClr val="99CB38"/>
          </a:solidFill>
        </p:spPr>
      </p:pic>
    </p:spTree>
    <p:extLst>
      <p:ext uri="{BB962C8B-B14F-4D97-AF65-F5344CB8AC3E}">
        <p14:creationId xmlns:p14="http://schemas.microsoft.com/office/powerpoint/2010/main" val="292823185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rganigramme : Connecteur 7"/>
          <p:cNvSpPr/>
          <p:nvPr/>
        </p:nvSpPr>
        <p:spPr>
          <a:xfrm>
            <a:off x="7570784" y="3014662"/>
            <a:ext cx="533401" cy="528638"/>
          </a:xfrm>
          <a:prstGeom prst="flowChart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du contenu 4"/>
          <p:cNvSpPr>
            <a:spLocks noGrp="1"/>
          </p:cNvSpPr>
          <p:nvPr>
            <p:ph idx="4294967295"/>
          </p:nvPr>
        </p:nvSpPr>
        <p:spPr>
          <a:xfrm>
            <a:off x="4859866" y="2451096"/>
            <a:ext cx="4284134" cy="2263779"/>
          </a:xfrm>
          <a:noFill/>
          <a:effectLst/>
        </p:spPr>
        <p:txBody>
          <a:bodyPr>
            <a:normAutofit/>
          </a:bodyPr>
          <a:lstStyle/>
          <a:p>
            <a:pPr marL="0" indent="0" algn="ctr">
              <a:spcBef>
                <a:spcPts val="600"/>
              </a:spcBef>
              <a:spcAft>
                <a:spcPts val="0"/>
              </a:spcAft>
              <a:buNone/>
            </a:pPr>
            <a:r>
              <a:rPr lang="fr-FR" sz="3400" dirty="0" smtClean="0"/>
              <a:t>niveau </a:t>
            </a:r>
            <a:r>
              <a:rPr lang="fr-FR" sz="2400" dirty="0" smtClean="0"/>
              <a:t> </a:t>
            </a:r>
            <a:r>
              <a:rPr lang="fr-FR" sz="3400" dirty="0" smtClean="0"/>
              <a:t>4 </a:t>
            </a:r>
          </a:p>
          <a:p>
            <a:pPr marL="0" indent="0" algn="ctr">
              <a:spcBef>
                <a:spcPts val="600"/>
              </a:spcBef>
              <a:spcAft>
                <a:spcPts val="0"/>
              </a:spcAft>
              <a:buNone/>
            </a:pPr>
            <a:r>
              <a:rPr lang="fr-FR" sz="3600" b="1" dirty="0">
                <a:solidFill>
                  <a:srgbClr val="99CB38"/>
                </a:solidFill>
              </a:rPr>
              <a:t>ÉTOILEMENT</a:t>
            </a:r>
            <a:endParaRPr lang="fr-FR" sz="3600" dirty="0">
              <a:solidFill>
                <a:srgbClr val="99CB38"/>
              </a:solidFill>
            </a:endParaRPr>
          </a:p>
        </p:txBody>
      </p:sp>
      <p:pic>
        <p:nvPicPr>
          <p:cNvPr id="7" name="Image 6"/>
          <p:cNvPicPr>
            <a:picLocks noChangeAspect="1"/>
          </p:cNvPicPr>
          <p:nvPr/>
        </p:nvPicPr>
        <p:blipFill rotWithShape="1">
          <a:blip r:embed="rId3" cstate="email">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213360" y="1454158"/>
            <a:ext cx="4646506" cy="3933853"/>
          </a:xfrm>
          <a:prstGeom prst="rect">
            <a:avLst/>
          </a:prstGeom>
          <a:solidFill>
            <a:srgbClr val="99CB38"/>
          </a:solidFill>
        </p:spPr>
      </p:pic>
    </p:spTree>
    <p:extLst>
      <p:ext uri="{BB962C8B-B14F-4D97-AF65-F5344CB8AC3E}">
        <p14:creationId xmlns:p14="http://schemas.microsoft.com/office/powerpoint/2010/main" val="251611656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17835" y="5126782"/>
            <a:ext cx="1800000" cy="1617104"/>
          </a:xfrm>
          <a:prstGeom prst="rect">
            <a:avLst/>
          </a:prstGeom>
          <a:effectLst>
            <a:outerShdw blurRad="292100" dist="139700" dir="2700000" algn="ctr" rotWithShape="0">
              <a:srgbClr val="000000">
                <a:alpha val="65000"/>
              </a:srgbClr>
            </a:outerShdw>
          </a:effectLst>
        </p:spPr>
      </p:pic>
      <p:pic>
        <p:nvPicPr>
          <p:cNvPr id="10" name="Image 9"/>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70791" y="365771"/>
            <a:ext cx="1800000" cy="1615734"/>
          </a:xfrm>
          <a:prstGeom prst="rect">
            <a:avLst/>
          </a:prstGeom>
          <a:effectLst>
            <a:outerShdw blurRad="292100" dist="139700" dir="2700000" algn="ctr" rotWithShape="0">
              <a:srgbClr val="000000">
                <a:alpha val="65000"/>
              </a:srgbClr>
            </a:outerShdw>
          </a:effectLst>
        </p:spPr>
      </p:pic>
      <p:pic>
        <p:nvPicPr>
          <p:cNvPr id="12" name="Image 11"/>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907444" y="59013"/>
            <a:ext cx="1800000" cy="1615580"/>
          </a:xfrm>
          <a:prstGeom prst="rect">
            <a:avLst/>
          </a:prstGeom>
          <a:effectLst>
            <a:outerShdw blurRad="292100" dist="139700" dir="2700000" algn="ctr" rotWithShape="0">
              <a:srgbClr val="000000">
                <a:alpha val="65000"/>
              </a:srgbClr>
            </a:outerShdw>
          </a:effectLst>
        </p:spPr>
      </p:pic>
      <p:pic>
        <p:nvPicPr>
          <p:cNvPr id="6" name="Image 5"/>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266869" y="3564627"/>
            <a:ext cx="1800000" cy="1614857"/>
          </a:xfrm>
          <a:prstGeom prst="rect">
            <a:avLst/>
          </a:prstGeom>
          <a:effectLst>
            <a:outerShdw blurRad="292100" dist="139700" dir="2700000" algn="ctr" rotWithShape="0">
              <a:srgbClr val="000000">
                <a:alpha val="65000"/>
              </a:srgbClr>
            </a:outerShdw>
          </a:effectLst>
        </p:spPr>
      </p:pic>
      <p:pic>
        <p:nvPicPr>
          <p:cNvPr id="19" name="Image 18"/>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6538034" y="21510"/>
            <a:ext cx="1800000" cy="1582857"/>
          </a:xfrm>
          <a:prstGeom prst="rect">
            <a:avLst/>
          </a:prstGeom>
          <a:effectLst>
            <a:outerShdw blurRad="292100" dist="139700" dir="2700000" algn="ctr" rotWithShape="0">
              <a:srgbClr val="000000">
                <a:alpha val="65000"/>
              </a:srgbClr>
            </a:outerShdw>
          </a:effectLst>
        </p:spPr>
      </p:pic>
      <p:pic>
        <p:nvPicPr>
          <p:cNvPr id="14" name="Image 13"/>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6943361" y="1372954"/>
            <a:ext cx="1800000" cy="1615238"/>
          </a:xfrm>
          <a:prstGeom prst="rect">
            <a:avLst/>
          </a:prstGeom>
          <a:effectLst>
            <a:outerShdw blurRad="292100" dist="139700" dir="2700000" algn="ctr" rotWithShape="0">
              <a:srgbClr val="000000">
                <a:alpha val="65000"/>
              </a:srgbClr>
            </a:outerShdw>
          </a:effectLst>
        </p:spPr>
      </p:pic>
      <p:pic>
        <p:nvPicPr>
          <p:cNvPr id="15" name="Image 14"/>
          <p:cNvPicPr>
            <a:picLocks noChangeAspect="1"/>
          </p:cNvPicPr>
          <p:nvPr/>
        </p:nvPicPr>
        <p:blipFill rotWithShape="1">
          <a:blip r:embed="rId9" cstate="screen">
            <a:extLst>
              <a:ext uri="{28A0092B-C50C-407E-A947-70E740481C1C}">
                <a14:useLocalDpi xmlns:a14="http://schemas.microsoft.com/office/drawing/2010/main" val="0"/>
              </a:ext>
            </a:extLst>
          </a:blip>
          <a:srcRect r="29423" b="27697"/>
          <a:stretch/>
        </p:blipFill>
        <p:spPr>
          <a:xfrm>
            <a:off x="2667382" y="1848806"/>
            <a:ext cx="3809235" cy="3431643"/>
          </a:xfrm>
          <a:prstGeom prst="rect">
            <a:avLst/>
          </a:prstGeom>
          <a:effectLst>
            <a:outerShdw blurRad="292100" dist="139700" dir="2700000" algn="ctr" rotWithShape="0">
              <a:srgbClr val="000000">
                <a:alpha val="65000"/>
              </a:srgbClr>
            </a:outerShdw>
          </a:effectLst>
        </p:spPr>
      </p:pic>
      <p:sp>
        <p:nvSpPr>
          <p:cNvPr id="21" name="Rectangle 20"/>
          <p:cNvSpPr/>
          <p:nvPr/>
        </p:nvSpPr>
        <p:spPr>
          <a:xfrm>
            <a:off x="30045" y="897899"/>
            <a:ext cx="4472072" cy="523220"/>
          </a:xfrm>
          <a:prstGeom prst="rect">
            <a:avLst/>
          </a:prstGeom>
        </p:spPr>
        <p:txBody>
          <a:bodyPr wrap="square">
            <a:spAutoFit/>
          </a:bodyPr>
          <a:lstStyle/>
          <a:p>
            <a:r>
              <a:rPr lang="fr-FR" sz="2800" b="1" dirty="0">
                <a:ln w="3175">
                  <a:solidFill>
                    <a:schemeClr val="tx1"/>
                  </a:solidFill>
                </a:ln>
                <a:solidFill>
                  <a:srgbClr val="455F51"/>
                </a:solidFill>
              </a:rPr>
              <a:t>Réseaux sociaux</a:t>
            </a:r>
          </a:p>
        </p:txBody>
      </p:sp>
      <p:sp>
        <p:nvSpPr>
          <p:cNvPr id="22" name="Rectangle 21"/>
          <p:cNvSpPr/>
          <p:nvPr/>
        </p:nvSpPr>
        <p:spPr>
          <a:xfrm>
            <a:off x="5436885" y="779508"/>
            <a:ext cx="4472072" cy="523220"/>
          </a:xfrm>
          <a:prstGeom prst="rect">
            <a:avLst/>
          </a:prstGeom>
        </p:spPr>
        <p:txBody>
          <a:bodyPr wrap="square">
            <a:spAutoFit/>
          </a:bodyPr>
          <a:lstStyle/>
          <a:p>
            <a:r>
              <a:rPr lang="fr-FR" sz="2800" b="1" dirty="0" smtClean="0">
                <a:ln w="3175">
                  <a:solidFill>
                    <a:schemeClr val="tx1"/>
                  </a:solidFill>
                </a:ln>
                <a:solidFill>
                  <a:srgbClr val="455F51"/>
                </a:solidFill>
              </a:rPr>
              <a:t>Outils auteur</a:t>
            </a:r>
            <a:endParaRPr lang="fr-FR" sz="2800" b="1" dirty="0">
              <a:ln w="3175">
                <a:solidFill>
                  <a:schemeClr val="tx1"/>
                </a:solidFill>
              </a:ln>
              <a:solidFill>
                <a:srgbClr val="455F51"/>
              </a:solidFill>
            </a:endParaRPr>
          </a:p>
        </p:txBody>
      </p:sp>
      <p:sp>
        <p:nvSpPr>
          <p:cNvPr id="24" name="Rectangle 23"/>
          <p:cNvSpPr/>
          <p:nvPr/>
        </p:nvSpPr>
        <p:spPr>
          <a:xfrm>
            <a:off x="99927" y="5555567"/>
            <a:ext cx="4472072" cy="523220"/>
          </a:xfrm>
          <a:prstGeom prst="rect">
            <a:avLst/>
          </a:prstGeom>
        </p:spPr>
        <p:txBody>
          <a:bodyPr wrap="square">
            <a:spAutoFit/>
          </a:bodyPr>
          <a:lstStyle/>
          <a:p>
            <a:r>
              <a:rPr lang="fr-FR" sz="2800" b="1" dirty="0" smtClean="0">
                <a:ln w="3175">
                  <a:solidFill>
                    <a:schemeClr val="tx1"/>
                  </a:solidFill>
                </a:ln>
                <a:solidFill>
                  <a:srgbClr val="455F51"/>
                </a:solidFill>
              </a:rPr>
              <a:t>Outils de publication</a:t>
            </a:r>
            <a:endParaRPr lang="fr-FR" sz="2800" b="1" dirty="0">
              <a:ln w="3175">
                <a:solidFill>
                  <a:schemeClr val="tx1"/>
                </a:solidFill>
              </a:ln>
              <a:solidFill>
                <a:srgbClr val="455F51"/>
              </a:solidFill>
            </a:endParaRPr>
          </a:p>
        </p:txBody>
      </p:sp>
      <p:pic>
        <p:nvPicPr>
          <p:cNvPr id="25" name="Image 24"/>
          <p:cNvPicPr>
            <a:picLocks noChangeAspect="1"/>
          </p:cNvPicPr>
          <p:nvPr/>
        </p:nvPicPr>
        <p:blipFill rotWithShape="1">
          <a:blip r:embed="rId10" cstate="screen">
            <a:extLst>
              <a:ext uri="{28A0092B-C50C-407E-A947-70E740481C1C}">
                <a14:useLocalDpi xmlns:a14="http://schemas.microsoft.com/office/drawing/2010/main" val="0"/>
              </a:ext>
            </a:extLst>
          </a:blip>
          <a:srcRect/>
          <a:stretch/>
        </p:blipFill>
        <p:spPr>
          <a:xfrm>
            <a:off x="7077130" y="4682430"/>
            <a:ext cx="1796061" cy="1065685"/>
          </a:xfrm>
          <a:prstGeom prst="rect">
            <a:avLst/>
          </a:prstGeom>
        </p:spPr>
      </p:pic>
      <p:pic>
        <p:nvPicPr>
          <p:cNvPr id="20" name="Image 19"/>
          <p:cNvPicPr>
            <a:picLocks noChangeAspect="1"/>
          </p:cNvPicPr>
          <p:nvPr/>
        </p:nvPicPr>
        <p:blipFill rotWithShape="1">
          <a:blip r:embed="rId11" cstate="screen">
            <a:extLst>
              <a:ext uri="{28A0092B-C50C-407E-A947-70E740481C1C}">
                <a14:useLocalDpi xmlns:a14="http://schemas.microsoft.com/office/drawing/2010/main" val="0"/>
              </a:ext>
            </a:extLst>
          </a:blip>
          <a:srcRect/>
          <a:stretch/>
        </p:blipFill>
        <p:spPr>
          <a:xfrm>
            <a:off x="5737155" y="5402242"/>
            <a:ext cx="1800000" cy="1309771"/>
          </a:xfrm>
          <a:prstGeom prst="rect">
            <a:avLst/>
          </a:prstGeom>
          <a:effectLst>
            <a:outerShdw blurRad="292100" dist="139700" dir="2700000" algn="ctr" rotWithShape="0">
              <a:srgbClr val="000000">
                <a:alpha val="65000"/>
              </a:srgbClr>
            </a:outerShdw>
          </a:effectLst>
        </p:spPr>
      </p:pic>
      <p:sp>
        <p:nvSpPr>
          <p:cNvPr id="23" name="Rectangle 22"/>
          <p:cNvSpPr/>
          <p:nvPr/>
        </p:nvSpPr>
        <p:spPr>
          <a:xfrm>
            <a:off x="5943297" y="5708136"/>
            <a:ext cx="4472072" cy="523220"/>
          </a:xfrm>
          <a:prstGeom prst="rect">
            <a:avLst/>
          </a:prstGeom>
        </p:spPr>
        <p:txBody>
          <a:bodyPr wrap="square">
            <a:spAutoFit/>
          </a:bodyPr>
          <a:lstStyle/>
          <a:p>
            <a:r>
              <a:rPr lang="fr-FR" sz="2800" b="1" dirty="0" smtClean="0">
                <a:ln w="3175">
                  <a:solidFill>
                    <a:schemeClr val="tx1"/>
                  </a:solidFill>
                </a:ln>
                <a:solidFill>
                  <a:srgbClr val="455F51"/>
                </a:solidFill>
              </a:rPr>
              <a:t>Outils de dépôts</a:t>
            </a:r>
            <a:endParaRPr lang="fr-FR" sz="2800" b="1" dirty="0">
              <a:ln w="3175">
                <a:solidFill>
                  <a:schemeClr val="tx1"/>
                </a:solidFill>
              </a:ln>
              <a:solidFill>
                <a:srgbClr val="455F51"/>
              </a:solidFill>
            </a:endParaRPr>
          </a:p>
        </p:txBody>
      </p:sp>
    </p:spTree>
    <p:extLst>
      <p:ext uri="{BB962C8B-B14F-4D97-AF65-F5344CB8AC3E}">
        <p14:creationId xmlns:p14="http://schemas.microsoft.com/office/powerpoint/2010/main" val="30828940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du contenu 2"/>
          <p:cNvPicPr>
            <a:picLocks noGrp="1" noChangeAspect="1"/>
          </p:cNvPicPr>
          <p:nvPr>
            <p:ph idx="13"/>
          </p:nvPr>
        </p:nvPicPr>
        <p:blipFill rotWithShape="1">
          <a:blip r:embed="rId3">
            <a:extLst>
              <a:ext uri="{28A0092B-C50C-407E-A947-70E740481C1C}">
                <a14:useLocalDpi xmlns:a14="http://schemas.microsoft.com/office/drawing/2010/main" val="0"/>
              </a:ext>
            </a:extLst>
          </a:blip>
          <a:srcRect/>
          <a:stretch/>
        </p:blipFill>
        <p:spPr>
          <a:xfrm>
            <a:off x="2144712" y="531225"/>
            <a:ext cx="4854575" cy="5192059"/>
          </a:xfrm>
          <a:ln w="76200">
            <a:solidFill>
              <a:schemeClr val="bg1"/>
            </a:solidFill>
          </a:ln>
        </p:spPr>
      </p:pic>
      <p:sp>
        <p:nvSpPr>
          <p:cNvPr id="6" name="Triangle isocèle 5"/>
          <p:cNvSpPr/>
          <p:nvPr/>
        </p:nvSpPr>
        <p:spPr>
          <a:xfrm rot="10800000">
            <a:off x="607500" y="6148251"/>
            <a:ext cx="650081" cy="338138"/>
          </a:xfrm>
          <a:prstGeom prst="triangle">
            <a:avLst>
              <a:gd name="adj" fmla="val 4963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0" y="6148251"/>
            <a:ext cx="9144000" cy="709749"/>
          </a:xfrm>
          <a:prstGeom prst="rect">
            <a:avLst/>
          </a:prstGeom>
          <a:solidFill>
            <a:srgbClr val="455F51"/>
          </a:solidFill>
          <a:ln>
            <a:solidFill>
              <a:srgbClr val="455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2860118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modernisminc.com/artists/Glen_BAXTER/Baseball.jp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048286" y="685800"/>
            <a:ext cx="7056544" cy="4320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5584031"/>
            <a:ext cx="9144000" cy="1273969"/>
          </a:xfrm>
          <a:prstGeom prst="rect">
            <a:avLst/>
          </a:prstGeom>
          <a:solidFill>
            <a:srgbClr val="455F51"/>
          </a:solidFill>
          <a:ln>
            <a:solidFill>
              <a:srgbClr val="455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texte 2"/>
          <p:cNvSpPr>
            <a:spLocks noGrp="1"/>
          </p:cNvSpPr>
          <p:nvPr>
            <p:ph type="body" idx="1"/>
          </p:nvPr>
        </p:nvSpPr>
        <p:spPr>
          <a:xfrm>
            <a:off x="4365624" y="5995835"/>
            <a:ext cx="3223139" cy="433955"/>
          </a:xfrm>
        </p:spPr>
        <p:txBody>
          <a:bodyPr/>
          <a:lstStyle/>
          <a:p>
            <a:pPr algn="ctr"/>
            <a:r>
              <a:rPr lang="fr-FR" dirty="0" smtClean="0"/>
              <a:t>POINTS D’ATTENTION et ASTUCES</a:t>
            </a:r>
            <a:endParaRPr lang="fr-FR" dirty="0"/>
          </a:p>
        </p:txBody>
      </p:sp>
      <p:sp>
        <p:nvSpPr>
          <p:cNvPr id="6" name="Triangle isocèle 5"/>
          <p:cNvSpPr/>
          <p:nvPr/>
        </p:nvSpPr>
        <p:spPr>
          <a:xfrm rot="10800000">
            <a:off x="5644526" y="5567625"/>
            <a:ext cx="650081" cy="338138"/>
          </a:xfrm>
          <a:prstGeom prst="triangle">
            <a:avLst>
              <a:gd name="adj" fmla="val 49634"/>
            </a:avLst>
          </a:prstGeom>
          <a:blipFill>
            <a:blip r:embed="rId4">
              <a:duotone>
                <a:schemeClr val="accent1">
                  <a:tint val="98000"/>
                  <a:lumMod val="102000"/>
                </a:schemeClr>
                <a:schemeClr val="accent1">
                  <a:shade val="98000"/>
                  <a:lumMod val="98000"/>
                </a:schemeClr>
              </a:duotone>
              <a:extLst>
                <a:ext uri="{28A0092B-C50C-407E-A947-70E740481C1C}">
                  <a14:useLocalDpi xmlns:a14="http://schemas.microsoft.com/office/drawing/2010/main" val="0"/>
                </a:ext>
              </a:extLst>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67082442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rganigramme : Connecteur 3"/>
          <p:cNvSpPr/>
          <p:nvPr/>
        </p:nvSpPr>
        <p:spPr>
          <a:xfrm>
            <a:off x="5157787" y="2938462"/>
            <a:ext cx="533401" cy="528638"/>
          </a:xfrm>
          <a:prstGeom prst="flowChart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du contenu 4"/>
          <p:cNvSpPr>
            <a:spLocks noGrp="1"/>
          </p:cNvSpPr>
          <p:nvPr>
            <p:ph idx="4294967295"/>
          </p:nvPr>
        </p:nvSpPr>
        <p:spPr>
          <a:xfrm>
            <a:off x="396238" y="2253548"/>
            <a:ext cx="8386354" cy="2908564"/>
          </a:xfrm>
        </p:spPr>
        <p:txBody>
          <a:bodyPr>
            <a:normAutofit/>
          </a:bodyPr>
          <a:lstStyle/>
          <a:p>
            <a:pPr marL="0" indent="0" algn="ctr">
              <a:buNone/>
            </a:pPr>
            <a:r>
              <a:rPr lang="fr-FR" sz="3400" dirty="0" smtClean="0"/>
              <a:t>Astuce  1 </a:t>
            </a:r>
          </a:p>
          <a:p>
            <a:pPr marL="0" indent="0" algn="ctr">
              <a:lnSpc>
                <a:spcPct val="150000"/>
              </a:lnSpc>
              <a:buNone/>
            </a:pPr>
            <a:r>
              <a:rPr lang="fr-FR" sz="3600" b="1" dirty="0" smtClean="0"/>
              <a:t>FAITES UN</a:t>
            </a:r>
            <a:r>
              <a:rPr lang="fr-FR" sz="3600" b="1" dirty="0" smtClean="0">
                <a:solidFill>
                  <a:srgbClr val="99CB38"/>
                </a:solidFill>
              </a:rPr>
              <a:t> ÉTAT DES LIEUX</a:t>
            </a:r>
            <a:endParaRPr lang="fr-FR" sz="3600" dirty="0"/>
          </a:p>
        </p:txBody>
      </p:sp>
    </p:spTree>
    <p:extLst>
      <p:ext uri="{BB962C8B-B14F-4D97-AF65-F5344CB8AC3E}">
        <p14:creationId xmlns:p14="http://schemas.microsoft.com/office/powerpoint/2010/main" val="389115314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rganigramme : Connecteur 3"/>
          <p:cNvSpPr/>
          <p:nvPr/>
        </p:nvSpPr>
        <p:spPr>
          <a:xfrm>
            <a:off x="5165407" y="2946082"/>
            <a:ext cx="533401" cy="528638"/>
          </a:xfrm>
          <a:prstGeom prst="flowChart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du contenu 4"/>
          <p:cNvSpPr>
            <a:spLocks noGrp="1"/>
          </p:cNvSpPr>
          <p:nvPr>
            <p:ph idx="4294967295"/>
          </p:nvPr>
        </p:nvSpPr>
        <p:spPr>
          <a:xfrm>
            <a:off x="396238" y="2253548"/>
            <a:ext cx="8386354" cy="2908564"/>
          </a:xfrm>
        </p:spPr>
        <p:txBody>
          <a:bodyPr>
            <a:normAutofit/>
          </a:bodyPr>
          <a:lstStyle/>
          <a:p>
            <a:pPr marL="0" indent="0" algn="ctr">
              <a:buNone/>
            </a:pPr>
            <a:r>
              <a:rPr lang="fr-FR" sz="3400" dirty="0" smtClean="0"/>
              <a:t>Astuce  2 </a:t>
            </a:r>
          </a:p>
          <a:p>
            <a:pPr marL="0" indent="0" algn="ctr">
              <a:lnSpc>
                <a:spcPct val="150000"/>
              </a:lnSpc>
              <a:buNone/>
            </a:pPr>
            <a:r>
              <a:rPr lang="fr-FR" sz="3600" b="1" dirty="0" smtClean="0"/>
              <a:t>CONNAISSEZ</a:t>
            </a:r>
            <a:r>
              <a:rPr lang="fr-FR" sz="3600" b="1" dirty="0" smtClean="0">
                <a:solidFill>
                  <a:srgbClr val="99CB38"/>
                </a:solidFill>
              </a:rPr>
              <a:t> LES OUTILS</a:t>
            </a:r>
            <a:endParaRPr lang="fr-FR" sz="3600" dirty="0"/>
          </a:p>
        </p:txBody>
      </p:sp>
    </p:spTree>
    <p:extLst>
      <p:ext uri="{BB962C8B-B14F-4D97-AF65-F5344CB8AC3E}">
        <p14:creationId xmlns:p14="http://schemas.microsoft.com/office/powerpoint/2010/main" val="80935818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rganigramme : Connecteur 3"/>
          <p:cNvSpPr/>
          <p:nvPr/>
        </p:nvSpPr>
        <p:spPr>
          <a:xfrm>
            <a:off x="5170487" y="2951162"/>
            <a:ext cx="533401" cy="528638"/>
          </a:xfrm>
          <a:prstGeom prst="flowChart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du contenu 4"/>
          <p:cNvSpPr>
            <a:spLocks noGrp="1"/>
          </p:cNvSpPr>
          <p:nvPr>
            <p:ph idx="4294967295"/>
          </p:nvPr>
        </p:nvSpPr>
        <p:spPr>
          <a:xfrm>
            <a:off x="396238" y="2253548"/>
            <a:ext cx="8386354" cy="2908564"/>
          </a:xfrm>
        </p:spPr>
        <p:txBody>
          <a:bodyPr>
            <a:normAutofit/>
          </a:bodyPr>
          <a:lstStyle/>
          <a:p>
            <a:pPr marL="0" indent="0" algn="ctr">
              <a:buNone/>
            </a:pPr>
            <a:r>
              <a:rPr lang="fr-FR" sz="3400" dirty="0" smtClean="0"/>
              <a:t>Astuce  3 </a:t>
            </a:r>
          </a:p>
          <a:p>
            <a:pPr marL="0" indent="0" algn="ctr">
              <a:lnSpc>
                <a:spcPct val="150000"/>
              </a:lnSpc>
              <a:buNone/>
            </a:pPr>
            <a:r>
              <a:rPr lang="fr-FR" sz="3600" b="1" dirty="0" smtClean="0"/>
              <a:t>RÉGLEZ LES </a:t>
            </a:r>
            <a:r>
              <a:rPr lang="fr-FR" sz="3600" b="1" dirty="0" smtClean="0">
                <a:solidFill>
                  <a:srgbClr val="99CB38"/>
                </a:solidFill>
              </a:rPr>
              <a:t>PARAMÈTRES</a:t>
            </a:r>
            <a:endParaRPr lang="fr-FR" sz="3600" b="1" dirty="0">
              <a:solidFill>
                <a:srgbClr val="99CB38"/>
              </a:solidFill>
            </a:endParaRPr>
          </a:p>
        </p:txBody>
      </p:sp>
    </p:spTree>
    <p:extLst>
      <p:ext uri="{BB962C8B-B14F-4D97-AF65-F5344CB8AC3E}">
        <p14:creationId xmlns:p14="http://schemas.microsoft.com/office/powerpoint/2010/main" val="53231617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5944847" y="419046"/>
            <a:ext cx="3038185" cy="3619554"/>
          </a:xfrm>
          <a:prstGeom prst="rect">
            <a:avLst/>
          </a:prstGeom>
          <a:effectLst>
            <a:outerShdw blurRad="292100" dist="139700" dir="2700000" algn="ctr" rotWithShape="0">
              <a:srgbClr val="000000">
                <a:alpha val="65000"/>
              </a:srgbClr>
            </a:outerShdw>
          </a:effectLst>
        </p:spPr>
      </p:pic>
      <p:pic>
        <p:nvPicPr>
          <p:cNvPr id="2" name="Image 1"/>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324465" y="419047"/>
            <a:ext cx="3126658" cy="3687097"/>
          </a:xfrm>
          <a:prstGeom prst="rect">
            <a:avLst/>
          </a:prstGeom>
          <a:effectLst>
            <a:outerShdw blurRad="292100" dist="139700" dir="2700000" algn="ctr" rotWithShape="0">
              <a:srgbClr val="000000">
                <a:alpha val="65000"/>
              </a:srgbClr>
            </a:outerShdw>
          </a:effectLst>
        </p:spPr>
      </p:pic>
      <p:pic>
        <p:nvPicPr>
          <p:cNvPr id="3" name="Image 2"/>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3244647" y="2085614"/>
            <a:ext cx="2960346" cy="4041060"/>
          </a:xfrm>
          <a:prstGeom prst="rect">
            <a:avLst/>
          </a:prstGeom>
          <a:effectLst>
            <a:outerShdw blurRad="292100" dist="139700" dir="2700000" algn="ctr" rotWithShape="0">
              <a:srgbClr val="000000">
                <a:alpha val="65000"/>
              </a:srgbClr>
            </a:outerShdw>
          </a:effectLst>
        </p:spPr>
      </p:pic>
      <p:sp>
        <p:nvSpPr>
          <p:cNvPr id="4" name="Ellipse 3"/>
          <p:cNvSpPr/>
          <p:nvPr/>
        </p:nvSpPr>
        <p:spPr>
          <a:xfrm>
            <a:off x="1419767" y="419047"/>
            <a:ext cx="723901" cy="526438"/>
          </a:xfrm>
          <a:prstGeom prst="ellipse">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p:cNvSpPr/>
          <p:nvPr/>
        </p:nvSpPr>
        <p:spPr>
          <a:xfrm>
            <a:off x="5220947" y="2085614"/>
            <a:ext cx="723900" cy="434672"/>
          </a:xfrm>
          <a:prstGeom prst="ellipse">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525484" y="4232779"/>
            <a:ext cx="1386716" cy="369332"/>
          </a:xfrm>
          <a:prstGeom prst="rect">
            <a:avLst/>
          </a:prstGeom>
          <a:noFill/>
        </p:spPr>
        <p:txBody>
          <a:bodyPr wrap="square" rtlCol="0">
            <a:spAutoFit/>
          </a:bodyPr>
          <a:lstStyle/>
          <a:p>
            <a:pPr algn="ctr"/>
            <a:r>
              <a:rPr lang="fr-FR" dirty="0" smtClean="0"/>
              <a:t>Twitter</a:t>
            </a:r>
            <a:endParaRPr lang="fr-FR" dirty="0"/>
          </a:p>
        </p:txBody>
      </p:sp>
      <p:sp>
        <p:nvSpPr>
          <p:cNvPr id="7" name="ZoneTexte 6"/>
          <p:cNvSpPr txBox="1"/>
          <p:nvPr/>
        </p:nvSpPr>
        <p:spPr>
          <a:xfrm>
            <a:off x="3878642" y="6304450"/>
            <a:ext cx="1386716" cy="369332"/>
          </a:xfrm>
          <a:prstGeom prst="rect">
            <a:avLst/>
          </a:prstGeom>
          <a:noFill/>
        </p:spPr>
        <p:txBody>
          <a:bodyPr wrap="square" rtlCol="0">
            <a:spAutoFit/>
          </a:bodyPr>
          <a:lstStyle/>
          <a:p>
            <a:pPr algn="ctr"/>
            <a:r>
              <a:rPr lang="fr-FR" dirty="0" smtClean="0"/>
              <a:t>Facebook</a:t>
            </a:r>
            <a:endParaRPr lang="fr-FR" dirty="0"/>
          </a:p>
        </p:txBody>
      </p:sp>
      <p:sp>
        <p:nvSpPr>
          <p:cNvPr id="9" name="Ellipse 8"/>
          <p:cNvSpPr/>
          <p:nvPr/>
        </p:nvSpPr>
        <p:spPr>
          <a:xfrm>
            <a:off x="7905147" y="419046"/>
            <a:ext cx="743553" cy="647753"/>
          </a:xfrm>
          <a:prstGeom prst="ellipse">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p:nvSpPr>
        <p:spPr>
          <a:xfrm>
            <a:off x="6731000" y="4106144"/>
            <a:ext cx="1917700" cy="369332"/>
          </a:xfrm>
          <a:prstGeom prst="rect">
            <a:avLst/>
          </a:prstGeom>
          <a:noFill/>
        </p:spPr>
        <p:txBody>
          <a:bodyPr wrap="square" rtlCol="0">
            <a:spAutoFit/>
          </a:bodyPr>
          <a:lstStyle/>
          <a:p>
            <a:pPr algn="ctr"/>
            <a:r>
              <a:rPr lang="fr-FR" dirty="0" smtClean="0"/>
              <a:t>ResearchGate</a:t>
            </a:r>
            <a:endParaRPr lang="fr-FR" dirty="0"/>
          </a:p>
        </p:txBody>
      </p:sp>
    </p:spTree>
    <p:extLst>
      <p:ext uri="{BB962C8B-B14F-4D97-AF65-F5344CB8AC3E}">
        <p14:creationId xmlns:p14="http://schemas.microsoft.com/office/powerpoint/2010/main" val="216595322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4715205" y="936734"/>
            <a:ext cx="4254500" cy="4991077"/>
          </a:xfrm>
          <a:prstGeom prst="rect">
            <a:avLst/>
          </a:prstGeom>
          <a:effectLst>
            <a:outerShdw blurRad="292100" dist="139700" dir="2700000" algn="ctr" rotWithShape="0">
              <a:srgbClr val="000000">
                <a:alpha val="65000"/>
              </a:srgbClr>
            </a:outerShdw>
          </a:effectLst>
        </p:spPr>
      </p:pic>
      <p:sp>
        <p:nvSpPr>
          <p:cNvPr id="5" name="Rectangle 4"/>
          <p:cNvSpPr/>
          <p:nvPr/>
        </p:nvSpPr>
        <p:spPr>
          <a:xfrm>
            <a:off x="8672796" y="5927811"/>
            <a:ext cx="383438" cy="215444"/>
          </a:xfrm>
          <a:prstGeom prst="rect">
            <a:avLst/>
          </a:prstGeom>
        </p:spPr>
        <p:txBody>
          <a:bodyPr wrap="none">
            <a:spAutoFit/>
          </a:bodyPr>
          <a:lstStyle/>
          <a:p>
            <a:r>
              <a:rPr lang="fr-FR" sz="800" dirty="0" smtClean="0">
                <a:hlinkClick r:id="rId4"/>
              </a:rPr>
              <a:t>Lien</a:t>
            </a:r>
            <a:endParaRPr lang="fr-FR" sz="800" dirty="0"/>
          </a:p>
        </p:txBody>
      </p:sp>
      <p:sp>
        <p:nvSpPr>
          <p:cNvPr id="6" name="Rectangle 5"/>
          <p:cNvSpPr/>
          <p:nvPr/>
        </p:nvSpPr>
        <p:spPr>
          <a:xfrm>
            <a:off x="187182" y="5927811"/>
            <a:ext cx="383438" cy="215444"/>
          </a:xfrm>
          <a:prstGeom prst="rect">
            <a:avLst/>
          </a:prstGeom>
        </p:spPr>
        <p:txBody>
          <a:bodyPr wrap="none">
            <a:spAutoFit/>
          </a:bodyPr>
          <a:lstStyle/>
          <a:p>
            <a:r>
              <a:rPr lang="fr-FR" sz="800" dirty="0" smtClean="0">
                <a:hlinkClick r:id="rId5"/>
              </a:rPr>
              <a:t>Lien</a:t>
            </a:r>
            <a:endParaRPr lang="fr-FR" sz="800" dirty="0"/>
          </a:p>
        </p:txBody>
      </p:sp>
      <p:pic>
        <p:nvPicPr>
          <p:cNvPr id="2" name="Image 1"/>
          <p:cNvPicPr>
            <a:picLocks noChangeAspect="1"/>
          </p:cNvPicPr>
          <p:nvPr/>
        </p:nvPicPr>
        <p:blipFill rotWithShape="1">
          <a:blip r:embed="rId6"/>
          <a:srcRect b="10193"/>
          <a:stretch/>
        </p:blipFill>
        <p:spPr>
          <a:xfrm>
            <a:off x="187182" y="936734"/>
            <a:ext cx="4241614" cy="5006866"/>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46435946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rganigramme : Connecteur 3"/>
          <p:cNvSpPr/>
          <p:nvPr/>
        </p:nvSpPr>
        <p:spPr>
          <a:xfrm>
            <a:off x="5195887" y="2953702"/>
            <a:ext cx="533401" cy="528638"/>
          </a:xfrm>
          <a:prstGeom prst="flowChart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du contenu 4"/>
          <p:cNvSpPr>
            <a:spLocks noGrp="1"/>
          </p:cNvSpPr>
          <p:nvPr>
            <p:ph idx="4294967295"/>
          </p:nvPr>
        </p:nvSpPr>
        <p:spPr>
          <a:xfrm>
            <a:off x="396238" y="2253548"/>
            <a:ext cx="8386354" cy="2908564"/>
          </a:xfrm>
        </p:spPr>
        <p:txBody>
          <a:bodyPr>
            <a:normAutofit/>
          </a:bodyPr>
          <a:lstStyle/>
          <a:p>
            <a:pPr marL="0" indent="0" algn="ctr">
              <a:buNone/>
            </a:pPr>
            <a:r>
              <a:rPr lang="fr-FR" sz="3400" dirty="0" smtClean="0"/>
              <a:t>Astuce  4 </a:t>
            </a:r>
          </a:p>
          <a:p>
            <a:pPr marL="0" indent="0" algn="ctr">
              <a:lnSpc>
                <a:spcPct val="150000"/>
              </a:lnSpc>
              <a:buNone/>
            </a:pPr>
            <a:r>
              <a:rPr lang="fr-FR" sz="3600" b="1" dirty="0"/>
              <a:t>SOYEZ</a:t>
            </a:r>
            <a:r>
              <a:rPr lang="fr-FR" sz="3600" b="1" dirty="0" smtClean="0">
                <a:solidFill>
                  <a:srgbClr val="99CB38"/>
                </a:solidFill>
              </a:rPr>
              <a:t> COHÉRENT</a:t>
            </a:r>
            <a:endParaRPr lang="fr-FR" sz="3600" b="1" dirty="0">
              <a:solidFill>
                <a:srgbClr val="99CB38"/>
              </a:solidFill>
            </a:endParaRPr>
          </a:p>
        </p:txBody>
      </p:sp>
    </p:spTree>
    <p:extLst>
      <p:ext uri="{BB962C8B-B14F-4D97-AF65-F5344CB8AC3E}">
        <p14:creationId xmlns:p14="http://schemas.microsoft.com/office/powerpoint/2010/main" val="353335807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50351" y="562010"/>
            <a:ext cx="7793450" cy="1386609"/>
          </a:xfrm>
          <a:prstGeom prst="rect">
            <a:avLst/>
          </a:prstGeom>
          <a:effectLst>
            <a:outerShdw blurRad="292100" dist="139700" dir="2700000" algn="ctr" rotWithShape="0">
              <a:srgbClr val="000000">
                <a:alpha val="65000"/>
              </a:srgbClr>
            </a:outerShdw>
          </a:effectLst>
        </p:spPr>
      </p:pic>
      <p:pic>
        <p:nvPicPr>
          <p:cNvPr id="7" name="Image 6"/>
          <p:cNvPicPr>
            <a:picLocks noChangeAspect="1"/>
          </p:cNvPicPr>
          <p:nvPr/>
        </p:nvPicPr>
        <p:blipFill rotWithShape="1">
          <a:blip r:embed="rId4" cstate="email">
            <a:extLst>
              <a:ext uri="{28A0092B-C50C-407E-A947-70E740481C1C}">
                <a14:useLocalDpi xmlns:a14="http://schemas.microsoft.com/office/drawing/2010/main"/>
              </a:ext>
            </a:extLst>
          </a:blip>
          <a:srcRect l="-76" t="-459" r="10962" b="60346"/>
          <a:stretch/>
        </p:blipFill>
        <p:spPr>
          <a:xfrm>
            <a:off x="519879" y="2029486"/>
            <a:ext cx="4801769" cy="2726004"/>
          </a:xfrm>
          <a:prstGeom prst="rect">
            <a:avLst/>
          </a:prstGeom>
          <a:effectLst>
            <a:outerShdw blurRad="292100" dist="139700" dir="2700000" algn="ctr" rotWithShape="0">
              <a:srgbClr val="000000">
                <a:alpha val="65000"/>
              </a:srgbClr>
            </a:outerShdw>
          </a:effectLst>
        </p:spPr>
      </p:pic>
      <p:pic>
        <p:nvPicPr>
          <p:cNvPr id="11" name="Image 10"/>
          <p:cNvPicPr>
            <a:picLocks noChangeAspect="1"/>
          </p:cNvPicPr>
          <p:nvPr/>
        </p:nvPicPr>
        <p:blipFill>
          <a:blip r:embed="rId5"/>
          <a:stretch>
            <a:fillRect/>
          </a:stretch>
        </p:blipFill>
        <p:spPr>
          <a:xfrm>
            <a:off x="5662327" y="1177139"/>
            <a:ext cx="2695575" cy="4067175"/>
          </a:xfrm>
          <a:prstGeom prst="rect">
            <a:avLst/>
          </a:prstGeom>
          <a:effectLst>
            <a:outerShdw blurRad="292100" dist="139700" dir="2700000" algn="ctr" rotWithShape="0">
              <a:srgbClr val="000000">
                <a:alpha val="65000"/>
              </a:srgbClr>
            </a:outerShdw>
          </a:effectLst>
        </p:spPr>
      </p:pic>
      <p:pic>
        <p:nvPicPr>
          <p:cNvPr id="10" name="Image 9"/>
          <p:cNvPicPr>
            <a:picLocks noChangeAspect="1"/>
          </p:cNvPicPr>
          <p:nvPr/>
        </p:nvPicPr>
        <p:blipFill>
          <a:blip r:embed="rId6"/>
          <a:stretch>
            <a:fillRect/>
          </a:stretch>
        </p:blipFill>
        <p:spPr>
          <a:xfrm>
            <a:off x="1647764" y="4472833"/>
            <a:ext cx="5686425" cy="2200275"/>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353415255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866871" y="508819"/>
            <a:ext cx="5410258" cy="5840362"/>
          </a:xfrm>
          <a:prstGeom prst="rect">
            <a:avLst/>
          </a:prstGeom>
        </p:spPr>
      </p:pic>
      <p:sp>
        <p:nvSpPr>
          <p:cNvPr id="4" name="Flèche droite 3"/>
          <p:cNvSpPr/>
          <p:nvPr/>
        </p:nvSpPr>
        <p:spPr>
          <a:xfrm rot="10800000">
            <a:off x="6762957" y="2305049"/>
            <a:ext cx="1257093" cy="34378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88420963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rganigramme : Connecteur 3"/>
          <p:cNvSpPr/>
          <p:nvPr/>
        </p:nvSpPr>
        <p:spPr>
          <a:xfrm>
            <a:off x="5170487" y="2951162"/>
            <a:ext cx="533401" cy="528638"/>
          </a:xfrm>
          <a:prstGeom prst="flowChart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du contenu 4"/>
          <p:cNvSpPr>
            <a:spLocks noGrp="1"/>
          </p:cNvSpPr>
          <p:nvPr>
            <p:ph idx="4294967295"/>
          </p:nvPr>
        </p:nvSpPr>
        <p:spPr>
          <a:xfrm>
            <a:off x="396238" y="2253548"/>
            <a:ext cx="8386354" cy="2908564"/>
          </a:xfrm>
        </p:spPr>
        <p:txBody>
          <a:bodyPr>
            <a:normAutofit/>
          </a:bodyPr>
          <a:lstStyle/>
          <a:p>
            <a:pPr marL="0" indent="0" algn="ctr">
              <a:buNone/>
            </a:pPr>
            <a:r>
              <a:rPr lang="fr-FR" sz="3400" dirty="0" smtClean="0"/>
              <a:t>Astuce  5 </a:t>
            </a:r>
          </a:p>
          <a:p>
            <a:pPr marL="0" indent="0" algn="ctr">
              <a:lnSpc>
                <a:spcPct val="150000"/>
              </a:lnSpc>
              <a:buNone/>
            </a:pPr>
            <a:r>
              <a:rPr lang="fr-FR" sz="3600" b="1" dirty="0">
                <a:solidFill>
                  <a:srgbClr val="99CB38"/>
                </a:solidFill>
              </a:rPr>
              <a:t>CENTRALISEZ</a:t>
            </a:r>
            <a:r>
              <a:rPr lang="fr-FR" sz="3600" b="1" dirty="0"/>
              <a:t> VOTRE </a:t>
            </a:r>
            <a:r>
              <a:rPr lang="fr-FR" sz="3600" b="1" dirty="0" smtClean="0"/>
              <a:t>PRÉSENCE</a:t>
            </a:r>
            <a:endParaRPr lang="fr-FR" sz="3600" b="1" dirty="0"/>
          </a:p>
        </p:txBody>
      </p:sp>
    </p:spTree>
    <p:extLst>
      <p:ext uri="{BB962C8B-B14F-4D97-AF65-F5344CB8AC3E}">
        <p14:creationId xmlns:p14="http://schemas.microsoft.com/office/powerpoint/2010/main" val="38296811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684812" y="702945"/>
            <a:ext cx="3774375" cy="4320000"/>
          </a:xfrm>
          <a:prstGeom prst="rect">
            <a:avLst/>
          </a:prstGeom>
        </p:spPr>
      </p:pic>
      <p:sp>
        <p:nvSpPr>
          <p:cNvPr id="6" name="Rectangle 5"/>
          <p:cNvSpPr/>
          <p:nvPr/>
        </p:nvSpPr>
        <p:spPr>
          <a:xfrm>
            <a:off x="0" y="5584031"/>
            <a:ext cx="9144000" cy="1273969"/>
          </a:xfrm>
          <a:prstGeom prst="rect">
            <a:avLst/>
          </a:prstGeom>
          <a:solidFill>
            <a:srgbClr val="455F51"/>
          </a:solidFill>
          <a:ln>
            <a:solidFill>
              <a:srgbClr val="455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Triangle isocèle 9"/>
          <p:cNvSpPr/>
          <p:nvPr/>
        </p:nvSpPr>
        <p:spPr>
          <a:xfrm rot="10800000">
            <a:off x="1328150" y="5554950"/>
            <a:ext cx="650081" cy="338138"/>
          </a:xfrm>
          <a:prstGeom prst="triangle">
            <a:avLst>
              <a:gd name="adj" fmla="val 49634"/>
            </a:avLst>
          </a:prstGeom>
          <a:blipFill>
            <a:blip r:embed="rId4">
              <a:duotone>
                <a:schemeClr val="accent1">
                  <a:tint val="98000"/>
                  <a:lumMod val="102000"/>
                </a:schemeClr>
                <a:schemeClr val="accent1">
                  <a:shade val="98000"/>
                  <a:lumMod val="98000"/>
                </a:schemeClr>
              </a:duotone>
              <a:extLst>
                <a:ext uri="{28A0092B-C50C-407E-A947-70E740481C1C}">
                  <a14:useLocalDpi xmlns:a14="http://schemas.microsoft.com/office/drawing/2010/main" val="0"/>
                </a:ext>
              </a:extLst>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texte 1"/>
          <p:cNvSpPr>
            <a:spLocks noGrp="1"/>
          </p:cNvSpPr>
          <p:nvPr>
            <p:ph type="body" idx="1"/>
          </p:nvPr>
        </p:nvSpPr>
        <p:spPr>
          <a:xfrm>
            <a:off x="480500" y="5995835"/>
            <a:ext cx="2338900" cy="433955"/>
          </a:xfrm>
        </p:spPr>
        <p:txBody>
          <a:bodyPr/>
          <a:lstStyle/>
          <a:p>
            <a:pPr algn="ctr"/>
            <a:r>
              <a:rPr lang="fr-FR" dirty="0" smtClean="0"/>
              <a:t>IDENTITÉ(S) </a:t>
            </a:r>
            <a:r>
              <a:rPr lang="fr-FR" dirty="0"/>
              <a:t>NUMÉRIQUE(S</a:t>
            </a:r>
            <a:r>
              <a:rPr lang="fr-FR" dirty="0" smtClean="0"/>
              <a:t>)</a:t>
            </a:r>
            <a:endParaRPr lang="fr-FR" dirty="0"/>
          </a:p>
        </p:txBody>
      </p:sp>
    </p:spTree>
    <p:extLst>
      <p:ext uri="{BB962C8B-B14F-4D97-AF65-F5344CB8AC3E}">
        <p14:creationId xmlns:p14="http://schemas.microsoft.com/office/powerpoint/2010/main" val="78215803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3" cstate="email">
            <a:extLst>
              <a:ext uri="{28A0092B-C50C-407E-A947-70E740481C1C}">
                <a14:useLocalDpi xmlns:a14="http://schemas.microsoft.com/office/drawing/2010/main" val="0"/>
              </a:ext>
            </a:extLst>
          </a:blip>
          <a:srcRect r="1515" b="2225"/>
          <a:stretch/>
        </p:blipFill>
        <p:spPr>
          <a:xfrm>
            <a:off x="3091544" y="220916"/>
            <a:ext cx="2842386" cy="6293647"/>
          </a:xfrm>
          <a:prstGeom prst="rect">
            <a:avLst/>
          </a:prstGeom>
          <a:effectLst>
            <a:outerShdw blurRad="292100" dist="139700" dir="2700000" algn="ctr" rotWithShape="0">
              <a:srgbClr val="000000">
                <a:alpha val="65000"/>
              </a:srgbClr>
            </a:outerShdw>
          </a:effectLst>
        </p:spPr>
      </p:pic>
      <p:sp>
        <p:nvSpPr>
          <p:cNvPr id="10" name="Flèche droite 9"/>
          <p:cNvSpPr/>
          <p:nvPr/>
        </p:nvSpPr>
        <p:spPr>
          <a:xfrm rot="10800000">
            <a:off x="5696157" y="1350971"/>
            <a:ext cx="2212258" cy="383459"/>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Flèche droite 10"/>
          <p:cNvSpPr/>
          <p:nvPr/>
        </p:nvSpPr>
        <p:spPr>
          <a:xfrm rot="10800000">
            <a:off x="5651912" y="3346340"/>
            <a:ext cx="2212258" cy="383459"/>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Flèche droite 11"/>
          <p:cNvSpPr/>
          <p:nvPr/>
        </p:nvSpPr>
        <p:spPr>
          <a:xfrm rot="10800000">
            <a:off x="5651911" y="6160599"/>
            <a:ext cx="2212258" cy="383459"/>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p:cNvSpPr/>
          <p:nvPr/>
        </p:nvSpPr>
        <p:spPr>
          <a:xfrm>
            <a:off x="3091544" y="6598571"/>
            <a:ext cx="1480456" cy="215444"/>
          </a:xfrm>
          <a:prstGeom prst="rect">
            <a:avLst/>
          </a:prstGeom>
        </p:spPr>
        <p:txBody>
          <a:bodyPr wrap="square">
            <a:spAutoFit/>
          </a:bodyPr>
          <a:lstStyle/>
          <a:p>
            <a:r>
              <a:rPr lang="fr-FR" sz="800" dirty="0" smtClean="0">
                <a:hlinkClick r:id="rId4"/>
              </a:rPr>
              <a:t>Lien (ancienne capture)</a:t>
            </a:r>
            <a:endParaRPr lang="fr-FR" sz="800" dirty="0"/>
          </a:p>
        </p:txBody>
      </p:sp>
    </p:spTree>
    <p:extLst>
      <p:ext uri="{BB962C8B-B14F-4D97-AF65-F5344CB8AC3E}">
        <p14:creationId xmlns:p14="http://schemas.microsoft.com/office/powerpoint/2010/main" val="138692355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4846" y="3399277"/>
            <a:ext cx="452138" cy="215444"/>
          </a:xfrm>
          <a:prstGeom prst="rect">
            <a:avLst/>
          </a:prstGeom>
        </p:spPr>
        <p:txBody>
          <a:bodyPr wrap="square">
            <a:spAutoFit/>
          </a:bodyPr>
          <a:lstStyle/>
          <a:p>
            <a:r>
              <a:rPr lang="fr-FR" sz="800" dirty="0" smtClean="0">
                <a:hlinkClick r:id="rId3"/>
              </a:rPr>
              <a:t>Lien</a:t>
            </a:r>
            <a:endParaRPr lang="fr-FR" sz="800" dirty="0"/>
          </a:p>
        </p:txBody>
      </p:sp>
      <p:sp>
        <p:nvSpPr>
          <p:cNvPr id="5" name="Rectangle 4"/>
          <p:cNvSpPr/>
          <p:nvPr/>
        </p:nvSpPr>
        <p:spPr>
          <a:xfrm>
            <a:off x="8615419" y="6552830"/>
            <a:ext cx="383438" cy="215444"/>
          </a:xfrm>
          <a:prstGeom prst="rect">
            <a:avLst/>
          </a:prstGeom>
        </p:spPr>
        <p:txBody>
          <a:bodyPr wrap="none">
            <a:spAutoFit/>
          </a:bodyPr>
          <a:lstStyle/>
          <a:p>
            <a:r>
              <a:rPr lang="fr-FR" sz="800" dirty="0" smtClean="0">
                <a:hlinkClick r:id="rId4"/>
              </a:rPr>
              <a:t>Lien</a:t>
            </a:r>
            <a:endParaRPr lang="fr-FR" sz="800" dirty="0"/>
          </a:p>
        </p:txBody>
      </p:sp>
      <p:pic>
        <p:nvPicPr>
          <p:cNvPr id="6" name="Image 5"/>
          <p:cNvPicPr>
            <a:picLocks noChangeAspect="1"/>
          </p:cNvPicPr>
          <p:nvPr/>
        </p:nvPicPr>
        <p:blipFill>
          <a:blip r:embed="rId5"/>
          <a:stretch>
            <a:fillRect/>
          </a:stretch>
        </p:blipFill>
        <p:spPr>
          <a:xfrm>
            <a:off x="216111" y="350472"/>
            <a:ext cx="5391372" cy="3037470"/>
          </a:xfrm>
          <a:prstGeom prst="rect">
            <a:avLst/>
          </a:prstGeom>
          <a:effectLst>
            <a:outerShdw blurRad="292100" dist="139700" dir="2700000" algn="ctr" rotWithShape="0">
              <a:srgbClr val="000000">
                <a:alpha val="65000"/>
              </a:srgbClr>
            </a:outerShdw>
          </a:effectLst>
        </p:spPr>
      </p:pic>
      <p:pic>
        <p:nvPicPr>
          <p:cNvPr id="7" name="Image 6"/>
          <p:cNvPicPr>
            <a:picLocks noChangeAspect="1"/>
          </p:cNvPicPr>
          <p:nvPr/>
        </p:nvPicPr>
        <p:blipFill rotWithShape="1">
          <a:blip r:embed="rId6"/>
          <a:srcRect l="1312" r="13434"/>
          <a:stretch/>
        </p:blipFill>
        <p:spPr>
          <a:xfrm>
            <a:off x="3291807" y="2561839"/>
            <a:ext cx="5707050" cy="3990991"/>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275842878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rganigramme : Connecteur 3"/>
          <p:cNvSpPr/>
          <p:nvPr/>
        </p:nvSpPr>
        <p:spPr>
          <a:xfrm>
            <a:off x="5183187" y="2951162"/>
            <a:ext cx="533401" cy="528638"/>
          </a:xfrm>
          <a:prstGeom prst="flowChart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du contenu 4"/>
          <p:cNvSpPr>
            <a:spLocks noGrp="1"/>
          </p:cNvSpPr>
          <p:nvPr>
            <p:ph idx="4294967295"/>
          </p:nvPr>
        </p:nvSpPr>
        <p:spPr>
          <a:xfrm>
            <a:off x="396238" y="2253548"/>
            <a:ext cx="8386354" cy="2908564"/>
          </a:xfrm>
        </p:spPr>
        <p:txBody>
          <a:bodyPr>
            <a:normAutofit/>
          </a:bodyPr>
          <a:lstStyle/>
          <a:p>
            <a:pPr marL="0" indent="0" algn="ctr">
              <a:buNone/>
            </a:pPr>
            <a:r>
              <a:rPr lang="fr-FR" sz="3400" dirty="0" smtClean="0"/>
              <a:t>Astuce  6 </a:t>
            </a:r>
          </a:p>
          <a:p>
            <a:pPr marL="0" indent="0" algn="ctr">
              <a:lnSpc>
                <a:spcPct val="150000"/>
              </a:lnSpc>
              <a:buNone/>
            </a:pPr>
            <a:r>
              <a:rPr lang="fr-FR" sz="3600" b="1" dirty="0" smtClean="0">
                <a:solidFill>
                  <a:srgbClr val="99CB38"/>
                </a:solidFill>
              </a:rPr>
              <a:t>METTEZ A JOUR </a:t>
            </a:r>
            <a:r>
              <a:rPr lang="fr-FR" sz="3600" b="1" dirty="0" smtClean="0"/>
              <a:t>VOS INFORMATIONS</a:t>
            </a:r>
            <a:endParaRPr lang="fr-FR" sz="3600" b="1" dirty="0"/>
          </a:p>
        </p:txBody>
      </p:sp>
    </p:spTree>
    <p:extLst>
      <p:ext uri="{BB962C8B-B14F-4D97-AF65-F5344CB8AC3E}">
        <p14:creationId xmlns:p14="http://schemas.microsoft.com/office/powerpoint/2010/main" val="53005701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186122" y="632920"/>
            <a:ext cx="6771756" cy="5592160"/>
          </a:xfrm>
          <a:prstGeom prst="rect">
            <a:avLst/>
          </a:prstGeom>
        </p:spPr>
      </p:pic>
      <p:sp>
        <p:nvSpPr>
          <p:cNvPr id="3" name="Ellipse 2"/>
          <p:cNvSpPr/>
          <p:nvPr/>
        </p:nvSpPr>
        <p:spPr>
          <a:xfrm>
            <a:off x="1758254" y="2567939"/>
            <a:ext cx="2006026" cy="861061"/>
          </a:xfrm>
          <a:prstGeom prst="ellipse">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0528826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972000" y="877054"/>
            <a:ext cx="7200000" cy="5103892"/>
          </a:xfrm>
          <a:prstGeom prst="rect">
            <a:avLst/>
          </a:prstGeom>
        </p:spPr>
      </p:pic>
    </p:spTree>
    <p:extLst>
      <p:ext uri="{BB962C8B-B14F-4D97-AF65-F5344CB8AC3E}">
        <p14:creationId xmlns:p14="http://schemas.microsoft.com/office/powerpoint/2010/main" val="338112810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0" y="1956382"/>
            <a:ext cx="8172000" cy="1218043"/>
          </a:xfrm>
          <a:prstGeom prst="rect">
            <a:avLst/>
          </a:prstGeom>
          <a:noFill/>
          <a:ln w="9525">
            <a:solidFill>
              <a:schemeClr val="tx1"/>
            </a:solidFill>
            <a:miter lim="800000"/>
            <a:headEnd/>
            <a:tailEnd/>
          </a:ln>
          <a:effectLst>
            <a:outerShdw blurRad="292100" dist="139700" dir="2700000" algn="ctr" rotWithShape="0">
              <a:srgbClr val="000000">
                <a:alpha val="65000"/>
              </a:srgbClr>
            </a:outerShdw>
          </a:effectLst>
        </p:spPr>
      </p:pic>
      <p:pic>
        <p:nvPicPr>
          <p:cNvPr id="3"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881" y="3392489"/>
            <a:ext cx="8172000" cy="1718653"/>
          </a:xfrm>
          <a:prstGeom prst="rect">
            <a:avLst/>
          </a:prstGeom>
          <a:noFill/>
          <a:ln>
            <a:noFill/>
          </a:ln>
          <a:effectLst>
            <a:outerShdw blurRad="292100" dist="139700" dir="2700000" algn="ctr" rotWithShape="0">
              <a:srgbClr val="000000">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076235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rganigramme : Connecteur 3"/>
          <p:cNvSpPr/>
          <p:nvPr/>
        </p:nvSpPr>
        <p:spPr>
          <a:xfrm>
            <a:off x="5148897" y="2951162"/>
            <a:ext cx="533401" cy="528638"/>
          </a:xfrm>
          <a:prstGeom prst="flowChart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du contenu 4"/>
          <p:cNvSpPr>
            <a:spLocks noGrp="1"/>
          </p:cNvSpPr>
          <p:nvPr>
            <p:ph idx="4294967295"/>
          </p:nvPr>
        </p:nvSpPr>
        <p:spPr>
          <a:xfrm>
            <a:off x="396238" y="2253548"/>
            <a:ext cx="8386354" cy="2908564"/>
          </a:xfrm>
        </p:spPr>
        <p:txBody>
          <a:bodyPr>
            <a:normAutofit/>
          </a:bodyPr>
          <a:lstStyle/>
          <a:p>
            <a:pPr marL="0" indent="0" algn="ctr">
              <a:buNone/>
            </a:pPr>
            <a:r>
              <a:rPr lang="fr-FR" sz="3400" dirty="0" smtClean="0"/>
              <a:t>Astuce  6’ </a:t>
            </a:r>
          </a:p>
          <a:p>
            <a:pPr marL="0" indent="0" algn="ctr">
              <a:lnSpc>
                <a:spcPct val="150000"/>
              </a:lnSpc>
              <a:buNone/>
            </a:pPr>
            <a:r>
              <a:rPr lang="fr-FR" sz="3600" b="1" dirty="0"/>
              <a:t>… et </a:t>
            </a:r>
            <a:r>
              <a:rPr lang="fr-FR" sz="3600" b="1" dirty="0" smtClean="0"/>
              <a:t>SOYEZ </a:t>
            </a:r>
            <a:r>
              <a:rPr lang="fr-FR" sz="3600" b="1" dirty="0" smtClean="0">
                <a:solidFill>
                  <a:srgbClr val="99CB38"/>
                </a:solidFill>
              </a:rPr>
              <a:t>ACTIF</a:t>
            </a:r>
            <a:endParaRPr lang="fr-FR" sz="3600" b="1" dirty="0"/>
          </a:p>
        </p:txBody>
      </p:sp>
    </p:spTree>
    <p:extLst>
      <p:ext uri="{BB962C8B-B14F-4D97-AF65-F5344CB8AC3E}">
        <p14:creationId xmlns:p14="http://schemas.microsoft.com/office/powerpoint/2010/main" val="353178262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rganigramme : Connecteur 3"/>
          <p:cNvSpPr/>
          <p:nvPr/>
        </p:nvSpPr>
        <p:spPr>
          <a:xfrm>
            <a:off x="5183187" y="2951162"/>
            <a:ext cx="533401" cy="528638"/>
          </a:xfrm>
          <a:prstGeom prst="flowChart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du contenu 4"/>
          <p:cNvSpPr>
            <a:spLocks noGrp="1"/>
          </p:cNvSpPr>
          <p:nvPr>
            <p:ph idx="4294967295"/>
          </p:nvPr>
        </p:nvSpPr>
        <p:spPr>
          <a:xfrm>
            <a:off x="396238" y="2253548"/>
            <a:ext cx="8386354" cy="2908564"/>
          </a:xfrm>
        </p:spPr>
        <p:txBody>
          <a:bodyPr>
            <a:normAutofit/>
          </a:bodyPr>
          <a:lstStyle/>
          <a:p>
            <a:pPr marL="0" indent="0" algn="ctr">
              <a:buNone/>
            </a:pPr>
            <a:r>
              <a:rPr lang="fr-FR" sz="3400" dirty="0" smtClean="0"/>
              <a:t>Astuce  7</a:t>
            </a:r>
          </a:p>
          <a:p>
            <a:pPr marL="0" indent="0" algn="ctr">
              <a:lnSpc>
                <a:spcPct val="150000"/>
              </a:lnSpc>
              <a:buNone/>
            </a:pPr>
            <a:r>
              <a:rPr lang="fr-FR" sz="3600" b="1" dirty="0" smtClean="0"/>
              <a:t>FIXEZ-VOUS </a:t>
            </a:r>
            <a:r>
              <a:rPr lang="fr-FR" sz="3600" b="1" dirty="0" smtClean="0">
                <a:solidFill>
                  <a:srgbClr val="99CB38"/>
                </a:solidFill>
              </a:rPr>
              <a:t>DES RÈGLES</a:t>
            </a:r>
            <a:endParaRPr lang="fr-FR" sz="3600" b="1" dirty="0">
              <a:solidFill>
                <a:srgbClr val="99CB38"/>
              </a:solidFill>
            </a:endParaRPr>
          </a:p>
        </p:txBody>
      </p:sp>
    </p:spTree>
    <p:extLst>
      <p:ext uri="{BB962C8B-B14F-4D97-AF65-F5344CB8AC3E}">
        <p14:creationId xmlns:p14="http://schemas.microsoft.com/office/powerpoint/2010/main" val="226468369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95161" y="5753655"/>
            <a:ext cx="383438" cy="215444"/>
          </a:xfrm>
          <a:prstGeom prst="rect">
            <a:avLst/>
          </a:prstGeom>
        </p:spPr>
        <p:txBody>
          <a:bodyPr wrap="none">
            <a:spAutoFit/>
          </a:bodyPr>
          <a:lstStyle/>
          <a:p>
            <a:r>
              <a:rPr lang="fr-FR" sz="800" dirty="0" smtClean="0">
                <a:hlinkClick r:id="rId3"/>
              </a:rPr>
              <a:t>Lien</a:t>
            </a:r>
            <a:endParaRPr lang="fr-FR" sz="800" dirty="0"/>
          </a:p>
        </p:txBody>
      </p:sp>
      <p:pic>
        <p:nvPicPr>
          <p:cNvPr id="3" name="Image 2"/>
          <p:cNvPicPr>
            <a:picLocks noChangeAspect="1"/>
          </p:cNvPicPr>
          <p:nvPr/>
        </p:nvPicPr>
        <p:blipFill>
          <a:blip r:embed="rId4"/>
          <a:stretch>
            <a:fillRect/>
          </a:stretch>
        </p:blipFill>
        <p:spPr>
          <a:xfrm>
            <a:off x="195161" y="611288"/>
            <a:ext cx="5490431" cy="5142367"/>
          </a:xfrm>
          <a:prstGeom prst="rect">
            <a:avLst/>
          </a:prstGeom>
          <a:effectLst>
            <a:outerShdw blurRad="292100" dist="139700" dir="2700000" algn="ctr" rotWithShape="0">
              <a:srgbClr val="000000">
                <a:alpha val="65000"/>
              </a:srgbClr>
            </a:outerShdw>
          </a:effectLst>
        </p:spPr>
      </p:pic>
      <p:pic>
        <p:nvPicPr>
          <p:cNvPr id="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14307" y="3392488"/>
            <a:ext cx="4824945" cy="2994203"/>
          </a:xfrm>
          <a:prstGeom prst="rect">
            <a:avLst/>
          </a:prstGeom>
          <a:noFill/>
          <a:ln>
            <a:noFill/>
          </a:ln>
          <a:effectLst>
            <a:outerShdw blurRad="292100" dist="139700" dir="2700000" algn="ctr" rotWithShape="0">
              <a:srgbClr val="000000">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5522811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437483" y="458543"/>
            <a:ext cx="4269033" cy="5867889"/>
          </a:xfrm>
          <a:prstGeom prst="rect">
            <a:avLst/>
          </a:prstGeom>
        </p:spPr>
      </p:pic>
    </p:spTree>
    <p:extLst>
      <p:ext uri="{BB962C8B-B14F-4D97-AF65-F5344CB8AC3E}">
        <p14:creationId xmlns:p14="http://schemas.microsoft.com/office/powerpoint/2010/main" val="11721482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000" y="1581149"/>
            <a:ext cx="7920000" cy="4158001"/>
          </a:xfrm>
          <a:prstGeom prst="rect">
            <a:avLst/>
          </a:prstGeom>
        </p:spPr>
      </p:pic>
      <p:sp>
        <p:nvSpPr>
          <p:cNvPr id="6" name="ZoneTexte 5"/>
          <p:cNvSpPr txBox="1"/>
          <p:nvPr/>
        </p:nvSpPr>
        <p:spPr>
          <a:xfrm>
            <a:off x="566057" y="409303"/>
            <a:ext cx="7680960" cy="369332"/>
          </a:xfrm>
          <a:prstGeom prst="rect">
            <a:avLst/>
          </a:prstGeom>
          <a:noFill/>
        </p:spPr>
        <p:txBody>
          <a:bodyPr wrap="square" rtlCol="0">
            <a:spAutoFit/>
          </a:bodyPr>
          <a:lstStyle/>
          <a:p>
            <a:r>
              <a:rPr lang="fr-FR" dirty="0" smtClean="0"/>
              <a:t>Identité numérique</a:t>
            </a:r>
            <a:endParaRPr lang="fr-FR" dirty="0"/>
          </a:p>
        </p:txBody>
      </p:sp>
      <p:sp>
        <p:nvSpPr>
          <p:cNvPr id="2" name="Rectangle 1"/>
          <p:cNvSpPr/>
          <p:nvPr/>
        </p:nvSpPr>
        <p:spPr>
          <a:xfrm>
            <a:off x="5866008" y="1655628"/>
            <a:ext cx="2608861" cy="775628"/>
          </a:xfrm>
          <a:prstGeom prst="rect">
            <a:avLst/>
          </a:prstGeom>
          <a:solidFill>
            <a:srgbClr val="99CB38">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5866008" y="2543174"/>
            <a:ext cx="2608861" cy="1019176"/>
          </a:xfrm>
          <a:prstGeom prst="rect">
            <a:avLst/>
          </a:pr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77120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rganigramme : Connecteur 6"/>
          <p:cNvSpPr/>
          <p:nvPr/>
        </p:nvSpPr>
        <p:spPr>
          <a:xfrm>
            <a:off x="5170487" y="2951162"/>
            <a:ext cx="533401" cy="528638"/>
          </a:xfrm>
          <a:prstGeom prst="flowChart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du contenu 4"/>
          <p:cNvSpPr>
            <a:spLocks noGrp="1"/>
          </p:cNvSpPr>
          <p:nvPr>
            <p:ph idx="4294967295"/>
          </p:nvPr>
        </p:nvSpPr>
        <p:spPr>
          <a:xfrm>
            <a:off x="396238" y="2253548"/>
            <a:ext cx="8386354" cy="2908564"/>
          </a:xfrm>
        </p:spPr>
        <p:txBody>
          <a:bodyPr>
            <a:normAutofit/>
          </a:bodyPr>
          <a:lstStyle/>
          <a:p>
            <a:pPr marL="0" indent="0" algn="ctr">
              <a:buNone/>
            </a:pPr>
            <a:r>
              <a:rPr lang="fr-FR" sz="3400" dirty="0" smtClean="0"/>
              <a:t>Astuce </a:t>
            </a:r>
            <a:r>
              <a:rPr lang="fr-FR" sz="2800" dirty="0" smtClean="0"/>
              <a:t> </a:t>
            </a:r>
            <a:r>
              <a:rPr lang="fr-FR" sz="3200" dirty="0" smtClean="0"/>
              <a:t>8</a:t>
            </a:r>
            <a:r>
              <a:rPr lang="fr-FR" sz="3400" dirty="0" smtClean="0"/>
              <a:t> </a:t>
            </a:r>
          </a:p>
          <a:p>
            <a:pPr marL="0" indent="0" algn="ctr">
              <a:lnSpc>
                <a:spcPct val="150000"/>
              </a:lnSpc>
              <a:buNone/>
            </a:pPr>
            <a:r>
              <a:rPr lang="fr-FR" sz="3600" b="1" dirty="0" smtClean="0"/>
              <a:t>SOYEZ </a:t>
            </a:r>
            <a:r>
              <a:rPr lang="fr-FR" sz="3600" b="1" dirty="0" smtClean="0">
                <a:solidFill>
                  <a:srgbClr val="99CB38"/>
                </a:solidFill>
              </a:rPr>
              <a:t>PRUDENT</a:t>
            </a:r>
            <a:endParaRPr lang="fr-FR" sz="3600" b="1" dirty="0">
              <a:solidFill>
                <a:srgbClr val="99CB38"/>
              </a:solidFill>
            </a:endParaRPr>
          </a:p>
        </p:txBody>
      </p:sp>
    </p:spTree>
    <p:extLst>
      <p:ext uri="{BB962C8B-B14F-4D97-AF65-F5344CB8AC3E}">
        <p14:creationId xmlns:p14="http://schemas.microsoft.com/office/powerpoint/2010/main" val="29387378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Goog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8752" y="2365162"/>
            <a:ext cx="6206496" cy="2099256"/>
          </a:xfrm>
          <a:prstGeom prst="rect">
            <a:avLst/>
          </a:prstGeom>
          <a:noFill/>
          <a:extLst/>
        </p:spPr>
      </p:pic>
    </p:spTree>
    <p:extLst>
      <p:ext uri="{BB962C8B-B14F-4D97-AF65-F5344CB8AC3E}">
        <p14:creationId xmlns:p14="http://schemas.microsoft.com/office/powerpoint/2010/main" val="99777788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062039" y="427203"/>
            <a:ext cx="4995862" cy="6029122"/>
          </a:xfrm>
          <a:prstGeom prst="rect">
            <a:avLst/>
          </a:prstGeom>
          <a:effectLst>
            <a:outerShdw blurRad="292100" dist="139700" dir="2700000" algn="ctr" rotWithShape="0">
              <a:srgbClr val="000000">
                <a:alpha val="65000"/>
              </a:srgbClr>
            </a:outerShdw>
          </a:effectLst>
        </p:spPr>
      </p:pic>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9750" y="1918575"/>
            <a:ext cx="2762250" cy="4371328"/>
          </a:xfrm>
          <a:prstGeom prst="rect">
            <a:avLst/>
          </a:prstGeom>
          <a:effectLst>
            <a:outerShdw blurRad="292100" dist="139700" dir="2700000" algn="ctr" rotWithShape="0">
              <a:srgbClr val="000000">
                <a:alpha val="65000"/>
              </a:srgbClr>
            </a:outerShdw>
          </a:effectLst>
        </p:spPr>
      </p:pic>
      <p:sp>
        <p:nvSpPr>
          <p:cNvPr id="4" name="Rectangle 3"/>
          <p:cNvSpPr/>
          <p:nvPr/>
        </p:nvSpPr>
        <p:spPr>
          <a:xfrm>
            <a:off x="1062039" y="6456325"/>
            <a:ext cx="383438" cy="215444"/>
          </a:xfrm>
          <a:prstGeom prst="rect">
            <a:avLst/>
          </a:prstGeom>
        </p:spPr>
        <p:txBody>
          <a:bodyPr wrap="none">
            <a:spAutoFit/>
          </a:bodyPr>
          <a:lstStyle/>
          <a:p>
            <a:r>
              <a:rPr lang="fr-FR" sz="800" dirty="0" smtClean="0">
                <a:hlinkClick r:id="rId5"/>
              </a:rPr>
              <a:t>Lien</a:t>
            </a:r>
            <a:endParaRPr lang="fr-FR" sz="800" dirty="0"/>
          </a:p>
        </p:txBody>
      </p:sp>
      <p:sp>
        <p:nvSpPr>
          <p:cNvPr id="5" name="Ellipse 4"/>
          <p:cNvSpPr/>
          <p:nvPr/>
        </p:nvSpPr>
        <p:spPr>
          <a:xfrm>
            <a:off x="5619750" y="4884517"/>
            <a:ext cx="2762250" cy="1261640"/>
          </a:xfrm>
          <a:prstGeom prst="ellipse">
            <a:avLst/>
          </a:prstGeom>
          <a:noFill/>
          <a:ln w="31750">
            <a:solidFill>
              <a:srgbClr val="99CB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94227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831598" y="438944"/>
            <a:ext cx="5614231" cy="6050894"/>
          </a:xfrm>
          <a:prstGeom prst="rect">
            <a:avLst/>
          </a:prstGeom>
          <a:effectLst>
            <a:outerShdw blurRad="292100" dist="139700" dir="2700000" algn="ctr" rotWithShape="0">
              <a:srgbClr val="000000">
                <a:alpha val="65000"/>
              </a:srgbClr>
            </a:outerShdw>
          </a:effectLst>
        </p:spPr>
      </p:pic>
      <p:sp>
        <p:nvSpPr>
          <p:cNvPr id="3" name="Rectangle 2"/>
          <p:cNvSpPr/>
          <p:nvPr/>
        </p:nvSpPr>
        <p:spPr>
          <a:xfrm>
            <a:off x="1773542" y="6460810"/>
            <a:ext cx="383438" cy="215444"/>
          </a:xfrm>
          <a:prstGeom prst="rect">
            <a:avLst/>
          </a:prstGeom>
        </p:spPr>
        <p:txBody>
          <a:bodyPr wrap="none">
            <a:spAutoFit/>
          </a:bodyPr>
          <a:lstStyle/>
          <a:p>
            <a:r>
              <a:rPr lang="fr-FR" sz="800" dirty="0" smtClean="0">
                <a:hlinkClick r:id="rId4"/>
              </a:rPr>
              <a:t>Lien</a:t>
            </a:r>
            <a:endParaRPr lang="fr-FR" sz="800" dirty="0"/>
          </a:p>
        </p:txBody>
      </p:sp>
    </p:spTree>
    <p:extLst>
      <p:ext uri="{BB962C8B-B14F-4D97-AF65-F5344CB8AC3E}">
        <p14:creationId xmlns:p14="http://schemas.microsoft.com/office/powerpoint/2010/main" val="341155960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260323" y="276594"/>
            <a:ext cx="6594326" cy="6260815"/>
          </a:xfrm>
          <a:prstGeom prst="rect">
            <a:avLst/>
          </a:prstGeom>
          <a:effectLst>
            <a:outerShdw blurRad="292100" dist="139700" dir="2700000" algn="ctr" rotWithShape="0">
              <a:srgbClr val="000000">
                <a:alpha val="65000"/>
              </a:srgbClr>
            </a:outerShdw>
          </a:effectLst>
        </p:spPr>
      </p:pic>
      <p:sp>
        <p:nvSpPr>
          <p:cNvPr id="3" name="Rectangle 2"/>
          <p:cNvSpPr/>
          <p:nvPr/>
        </p:nvSpPr>
        <p:spPr>
          <a:xfrm>
            <a:off x="1168400" y="6522895"/>
            <a:ext cx="4572000" cy="215444"/>
          </a:xfrm>
          <a:prstGeom prst="rect">
            <a:avLst/>
          </a:prstGeom>
        </p:spPr>
        <p:txBody>
          <a:bodyPr>
            <a:spAutoFit/>
          </a:bodyPr>
          <a:lstStyle/>
          <a:p>
            <a:r>
              <a:rPr lang="fr-FR" sz="800" dirty="0" smtClean="0">
                <a:hlinkClick r:id="rId4"/>
              </a:rPr>
              <a:t>Lien</a:t>
            </a:r>
            <a:endParaRPr lang="fr-FR" sz="800" dirty="0"/>
          </a:p>
        </p:txBody>
      </p:sp>
    </p:spTree>
    <p:extLst>
      <p:ext uri="{BB962C8B-B14F-4D97-AF65-F5344CB8AC3E}">
        <p14:creationId xmlns:p14="http://schemas.microsoft.com/office/powerpoint/2010/main" val="26006723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455F51"/>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3" cstate="screen">
            <a:extLst>
              <a:ext uri="{28A0092B-C50C-407E-A947-70E740481C1C}">
                <a14:useLocalDpi xmlns:a14="http://schemas.microsoft.com/office/drawing/2010/main" val="0"/>
              </a:ext>
            </a:extLst>
          </a:blip>
          <a:srcRect l="18422" t="12524" r="14021" b="16472"/>
          <a:stretch/>
        </p:blipFill>
        <p:spPr>
          <a:xfrm>
            <a:off x="458637" y="1115072"/>
            <a:ext cx="8403705" cy="4968228"/>
          </a:xfrm>
          <a:prstGeom prst="rect">
            <a:avLst/>
          </a:prstGeom>
        </p:spPr>
      </p:pic>
      <p:sp>
        <p:nvSpPr>
          <p:cNvPr id="4" name="Rectangle 3"/>
          <p:cNvSpPr/>
          <p:nvPr/>
        </p:nvSpPr>
        <p:spPr>
          <a:xfrm>
            <a:off x="367517" y="6083300"/>
            <a:ext cx="383438" cy="215444"/>
          </a:xfrm>
          <a:prstGeom prst="rect">
            <a:avLst/>
          </a:prstGeom>
        </p:spPr>
        <p:txBody>
          <a:bodyPr wrap="none">
            <a:spAutoFit/>
          </a:bodyPr>
          <a:lstStyle/>
          <a:p>
            <a:r>
              <a:rPr lang="fr-FR" sz="800" dirty="0" smtClean="0">
                <a:hlinkClick r:id="rId4"/>
              </a:rPr>
              <a:t>Lien</a:t>
            </a:r>
            <a:endParaRPr lang="fr-FR" sz="800" dirty="0"/>
          </a:p>
        </p:txBody>
      </p:sp>
    </p:spTree>
    <p:extLst>
      <p:ext uri="{BB962C8B-B14F-4D97-AF65-F5344CB8AC3E}">
        <p14:creationId xmlns:p14="http://schemas.microsoft.com/office/powerpoint/2010/main" val="24525086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rganigramme : Connecteur 3"/>
          <p:cNvSpPr/>
          <p:nvPr/>
        </p:nvSpPr>
        <p:spPr>
          <a:xfrm>
            <a:off x="5148897" y="2951162"/>
            <a:ext cx="533401" cy="528638"/>
          </a:xfrm>
          <a:prstGeom prst="flowChart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du contenu 4"/>
          <p:cNvSpPr>
            <a:spLocks noGrp="1"/>
          </p:cNvSpPr>
          <p:nvPr>
            <p:ph idx="4294967295"/>
          </p:nvPr>
        </p:nvSpPr>
        <p:spPr>
          <a:xfrm>
            <a:off x="396238" y="2253548"/>
            <a:ext cx="8386354" cy="2908564"/>
          </a:xfrm>
        </p:spPr>
        <p:txBody>
          <a:bodyPr>
            <a:normAutofit/>
          </a:bodyPr>
          <a:lstStyle/>
          <a:p>
            <a:pPr marL="0" indent="0" algn="ctr">
              <a:buNone/>
            </a:pPr>
            <a:r>
              <a:rPr lang="fr-FR" sz="3400" dirty="0" smtClean="0"/>
              <a:t>Astuce  8’ </a:t>
            </a:r>
          </a:p>
          <a:p>
            <a:pPr marL="0" indent="0" algn="ctr">
              <a:lnSpc>
                <a:spcPct val="150000"/>
              </a:lnSpc>
              <a:buNone/>
            </a:pPr>
            <a:r>
              <a:rPr lang="fr-FR" sz="3600" b="1" dirty="0"/>
              <a:t>… et </a:t>
            </a:r>
            <a:r>
              <a:rPr lang="fr-FR" sz="3600" b="1" dirty="0" smtClean="0"/>
              <a:t>RESPECTEZ </a:t>
            </a:r>
            <a:r>
              <a:rPr lang="fr-FR" sz="3600" b="1" dirty="0" smtClean="0">
                <a:solidFill>
                  <a:srgbClr val="99CB38"/>
                </a:solidFill>
              </a:rPr>
              <a:t>LE DROIT</a:t>
            </a:r>
            <a:endParaRPr lang="fr-FR" sz="3600" b="1" dirty="0"/>
          </a:p>
        </p:txBody>
      </p:sp>
    </p:spTree>
    <p:extLst>
      <p:ext uri="{BB962C8B-B14F-4D97-AF65-F5344CB8AC3E}">
        <p14:creationId xmlns:p14="http://schemas.microsoft.com/office/powerpoint/2010/main" val="340238800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884903" y="876055"/>
            <a:ext cx="7344697" cy="5141288"/>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30802474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710813" y="313848"/>
            <a:ext cx="6105832" cy="6322928"/>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278554889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447" y="1703070"/>
            <a:ext cx="8290772" cy="3417570"/>
          </a:xfrm>
          <a:prstGeom prst="rect">
            <a:avLst/>
          </a:prstGeom>
          <a:effectLst>
            <a:outerShdw blurRad="292100" dist="139700" dir="2700000" algn="ctr" rotWithShape="0">
              <a:srgbClr val="000000">
                <a:alpha val="65000"/>
              </a:srgbClr>
            </a:outerShdw>
          </a:effectLst>
        </p:spPr>
      </p:pic>
      <p:sp>
        <p:nvSpPr>
          <p:cNvPr id="3" name="Rectangle 2"/>
          <p:cNvSpPr/>
          <p:nvPr/>
        </p:nvSpPr>
        <p:spPr>
          <a:xfrm>
            <a:off x="320146" y="5120640"/>
            <a:ext cx="4572000" cy="215444"/>
          </a:xfrm>
          <a:prstGeom prst="rect">
            <a:avLst/>
          </a:prstGeom>
        </p:spPr>
        <p:txBody>
          <a:bodyPr>
            <a:spAutoFit/>
          </a:bodyPr>
          <a:lstStyle/>
          <a:p>
            <a:r>
              <a:rPr lang="fr-FR" sz="800" dirty="0">
                <a:hlinkClick r:id="rId4"/>
              </a:rPr>
              <a:t>Lien</a:t>
            </a:r>
            <a:endParaRPr lang="fr-FR" sz="800" dirty="0"/>
          </a:p>
        </p:txBody>
      </p:sp>
    </p:spTree>
    <p:extLst>
      <p:ext uri="{BB962C8B-B14F-4D97-AF65-F5344CB8AC3E}">
        <p14:creationId xmlns:p14="http://schemas.microsoft.com/office/powerpoint/2010/main" val="6176896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12000" y="854073"/>
            <a:ext cx="7920000" cy="5135610"/>
          </a:xfrm>
          <a:prstGeom prst="rect">
            <a:avLst/>
          </a:prstGeom>
        </p:spPr>
      </p:pic>
    </p:spTree>
    <p:extLst>
      <p:ext uri="{BB962C8B-B14F-4D97-AF65-F5344CB8AC3E}">
        <p14:creationId xmlns:p14="http://schemas.microsoft.com/office/powerpoint/2010/main" val="273937140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489" y="521222"/>
            <a:ext cx="8081021" cy="5742531"/>
          </a:xfrm>
          <a:prstGeom prst="rect">
            <a:avLst/>
          </a:prstGeom>
          <a:effectLst>
            <a:outerShdw blurRad="292100" dist="139700" dir="2700000" algn="ctr" rotWithShape="0">
              <a:srgbClr val="000000">
                <a:alpha val="65000"/>
              </a:srgbClr>
            </a:outerShdw>
          </a:effectLst>
        </p:spPr>
      </p:pic>
      <p:sp>
        <p:nvSpPr>
          <p:cNvPr id="4" name="Rectangle 3"/>
          <p:cNvSpPr/>
          <p:nvPr/>
        </p:nvSpPr>
        <p:spPr>
          <a:xfrm>
            <a:off x="473433" y="6278267"/>
            <a:ext cx="383438" cy="215444"/>
          </a:xfrm>
          <a:prstGeom prst="rect">
            <a:avLst/>
          </a:prstGeom>
        </p:spPr>
        <p:txBody>
          <a:bodyPr wrap="none">
            <a:spAutoFit/>
          </a:bodyPr>
          <a:lstStyle/>
          <a:p>
            <a:r>
              <a:rPr lang="fr-FR" sz="800" dirty="0">
                <a:hlinkClick r:id="rId4"/>
              </a:rPr>
              <a:t>Lien</a:t>
            </a:r>
            <a:endParaRPr lang="fr-FR" sz="800" dirty="0"/>
          </a:p>
        </p:txBody>
      </p:sp>
    </p:spTree>
    <p:extLst>
      <p:ext uri="{BB962C8B-B14F-4D97-AF65-F5344CB8AC3E}">
        <p14:creationId xmlns:p14="http://schemas.microsoft.com/office/powerpoint/2010/main" val="188297469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rganigramme : Connecteur 3"/>
          <p:cNvSpPr/>
          <p:nvPr/>
        </p:nvSpPr>
        <p:spPr>
          <a:xfrm>
            <a:off x="5157787" y="2951162"/>
            <a:ext cx="533401" cy="528638"/>
          </a:xfrm>
          <a:prstGeom prst="flowChart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du contenu 4"/>
          <p:cNvSpPr>
            <a:spLocks noGrp="1"/>
          </p:cNvSpPr>
          <p:nvPr>
            <p:ph idx="4294967295"/>
          </p:nvPr>
        </p:nvSpPr>
        <p:spPr>
          <a:xfrm>
            <a:off x="396238" y="2253548"/>
            <a:ext cx="8386354" cy="2908564"/>
          </a:xfrm>
        </p:spPr>
        <p:txBody>
          <a:bodyPr>
            <a:normAutofit/>
          </a:bodyPr>
          <a:lstStyle/>
          <a:p>
            <a:pPr marL="0" indent="0" algn="ctr">
              <a:buNone/>
            </a:pPr>
            <a:r>
              <a:rPr lang="fr-FR" sz="3400" dirty="0" smtClean="0"/>
              <a:t>Astuce  9 </a:t>
            </a:r>
          </a:p>
          <a:p>
            <a:pPr marL="0" indent="0" algn="ctr">
              <a:lnSpc>
                <a:spcPct val="150000"/>
              </a:lnSpc>
              <a:buNone/>
            </a:pPr>
            <a:r>
              <a:rPr lang="fr-FR" sz="3600" b="1" dirty="0">
                <a:solidFill>
                  <a:srgbClr val="99CB38"/>
                </a:solidFill>
              </a:rPr>
              <a:t>GOOGLISEZ-VOUS</a:t>
            </a:r>
            <a:r>
              <a:rPr lang="fr-FR" sz="3600" b="1" dirty="0"/>
              <a:t> RÉGULIÈREMENT</a:t>
            </a:r>
          </a:p>
        </p:txBody>
      </p:sp>
    </p:spTree>
    <p:extLst>
      <p:ext uri="{BB962C8B-B14F-4D97-AF65-F5344CB8AC3E}">
        <p14:creationId xmlns:p14="http://schemas.microsoft.com/office/powerpoint/2010/main" val="2222096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034" y="950519"/>
            <a:ext cx="3240000" cy="1091190"/>
          </a:xfrm>
          <a:prstGeom prst="rect">
            <a:avLst/>
          </a:prstGeom>
          <a:effectLst>
            <a:outerShdw blurRad="292100" dist="139700" dir="2700000" algn="ctr" rotWithShape="0">
              <a:srgbClr val="000000">
                <a:alpha val="65000"/>
              </a:srgbClr>
            </a:outerShdw>
          </a:effectLst>
        </p:spPr>
      </p:pic>
      <p:pic>
        <p:nvPicPr>
          <p:cNvPr id="2050" name="Picture 2" descr="screen home p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7774" y="5082320"/>
            <a:ext cx="2157139" cy="1087200"/>
          </a:xfrm>
          <a:prstGeom prst="rect">
            <a:avLst/>
          </a:prstGeom>
          <a:noFill/>
          <a:effectLst>
            <a:outerShdw blurRad="2921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pic>
        <p:nvPicPr>
          <p:cNvPr id="5" name="Image 4"/>
          <p:cNvPicPr>
            <a:picLocks noChangeAspect="1"/>
          </p:cNvPicPr>
          <p:nvPr/>
        </p:nvPicPr>
        <p:blipFill>
          <a:blip r:embed="rId5"/>
          <a:stretch>
            <a:fillRect/>
          </a:stretch>
        </p:blipFill>
        <p:spPr>
          <a:xfrm>
            <a:off x="3920577" y="3143022"/>
            <a:ext cx="1533525" cy="1152525"/>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412904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rganigramme : Connecteur 6"/>
          <p:cNvSpPr/>
          <p:nvPr/>
        </p:nvSpPr>
        <p:spPr>
          <a:xfrm>
            <a:off x="5170487" y="2951162"/>
            <a:ext cx="533401" cy="528638"/>
          </a:xfrm>
          <a:prstGeom prst="flowChart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du contenu 4"/>
          <p:cNvSpPr>
            <a:spLocks noGrp="1"/>
          </p:cNvSpPr>
          <p:nvPr>
            <p:ph idx="4294967295"/>
          </p:nvPr>
        </p:nvSpPr>
        <p:spPr>
          <a:xfrm>
            <a:off x="396238" y="2253548"/>
            <a:ext cx="8386354" cy="2908564"/>
          </a:xfrm>
        </p:spPr>
        <p:txBody>
          <a:bodyPr>
            <a:normAutofit/>
          </a:bodyPr>
          <a:lstStyle/>
          <a:p>
            <a:pPr marL="0" indent="0" algn="ctr">
              <a:buNone/>
            </a:pPr>
            <a:r>
              <a:rPr lang="fr-FR" sz="3400" dirty="0" smtClean="0"/>
              <a:t>Astuce </a:t>
            </a:r>
            <a:r>
              <a:rPr lang="fr-FR" sz="2800" dirty="0" smtClean="0"/>
              <a:t> </a:t>
            </a:r>
            <a:r>
              <a:rPr lang="fr-FR" sz="3200" dirty="0" smtClean="0"/>
              <a:t>10</a:t>
            </a:r>
            <a:r>
              <a:rPr lang="fr-FR" sz="3400" dirty="0" smtClean="0"/>
              <a:t> </a:t>
            </a:r>
          </a:p>
          <a:p>
            <a:pPr marL="0" indent="0" algn="ctr">
              <a:lnSpc>
                <a:spcPct val="150000"/>
              </a:lnSpc>
              <a:buNone/>
            </a:pPr>
            <a:r>
              <a:rPr lang="fr-FR" sz="3600" b="1" dirty="0" smtClean="0"/>
              <a:t>SOYEZ </a:t>
            </a:r>
            <a:r>
              <a:rPr lang="fr-FR" sz="3600" b="1" dirty="0" smtClean="0">
                <a:solidFill>
                  <a:srgbClr val="99CB38"/>
                </a:solidFill>
              </a:rPr>
              <a:t>PATIENT</a:t>
            </a:r>
            <a:endParaRPr lang="fr-FR" sz="3600" b="1" dirty="0">
              <a:solidFill>
                <a:srgbClr val="99CB38"/>
              </a:solidFill>
            </a:endParaRPr>
          </a:p>
        </p:txBody>
      </p:sp>
    </p:spTree>
    <p:extLst>
      <p:ext uri="{BB962C8B-B14F-4D97-AF65-F5344CB8AC3E}">
        <p14:creationId xmlns:p14="http://schemas.microsoft.com/office/powerpoint/2010/main" val="210289000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329960" y="676275"/>
            <a:ext cx="4476143" cy="4320000"/>
          </a:xfrm>
          <a:prstGeom prst="rect">
            <a:avLst/>
          </a:prstGeom>
        </p:spPr>
      </p:pic>
      <p:sp>
        <p:nvSpPr>
          <p:cNvPr id="8" name="Rectangle 7"/>
          <p:cNvSpPr/>
          <p:nvPr/>
        </p:nvSpPr>
        <p:spPr>
          <a:xfrm>
            <a:off x="0" y="5584031"/>
            <a:ext cx="9144000" cy="1273969"/>
          </a:xfrm>
          <a:prstGeom prst="rect">
            <a:avLst/>
          </a:prstGeom>
          <a:solidFill>
            <a:srgbClr val="455F51"/>
          </a:solidFill>
          <a:ln>
            <a:solidFill>
              <a:srgbClr val="455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Espace réservé du texte 2"/>
          <p:cNvSpPr>
            <a:spLocks noGrp="1"/>
          </p:cNvSpPr>
          <p:nvPr>
            <p:ph type="body" idx="1"/>
          </p:nvPr>
        </p:nvSpPr>
        <p:spPr>
          <a:xfrm>
            <a:off x="6577756" y="5951881"/>
            <a:ext cx="2347474" cy="433955"/>
          </a:xfrm>
        </p:spPr>
        <p:txBody>
          <a:bodyPr/>
          <a:lstStyle/>
          <a:p>
            <a:pPr algn="ctr"/>
            <a:r>
              <a:rPr lang="fr-FR" dirty="0" smtClean="0"/>
              <a:t>POUR QUELS </a:t>
            </a:r>
            <a:r>
              <a:rPr lang="fr-FR" dirty="0"/>
              <a:t>RÉSULTATS ?</a:t>
            </a:r>
          </a:p>
        </p:txBody>
      </p:sp>
      <p:sp>
        <p:nvSpPr>
          <p:cNvPr id="9" name="Triangle isocèle 8"/>
          <p:cNvSpPr/>
          <p:nvPr/>
        </p:nvSpPr>
        <p:spPr>
          <a:xfrm rot="10800000">
            <a:off x="7426453" y="5575535"/>
            <a:ext cx="650081" cy="338138"/>
          </a:xfrm>
          <a:prstGeom prst="triangle">
            <a:avLst>
              <a:gd name="adj" fmla="val 49634"/>
            </a:avLst>
          </a:prstGeom>
          <a:blipFill>
            <a:blip r:embed="rId4">
              <a:duotone>
                <a:schemeClr val="accent1">
                  <a:tint val="98000"/>
                  <a:lumMod val="102000"/>
                </a:schemeClr>
                <a:schemeClr val="accent1">
                  <a:shade val="98000"/>
                  <a:lumMod val="98000"/>
                </a:schemeClr>
              </a:duotone>
              <a:extLst>
                <a:ext uri="{28A0092B-C50C-407E-A947-70E740481C1C}">
                  <a14:useLocalDpi xmlns:a14="http://schemas.microsoft.com/office/drawing/2010/main" val="0"/>
                </a:ext>
              </a:extLst>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1670908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idx="4294967295"/>
          </p:nvPr>
        </p:nvSpPr>
        <p:spPr>
          <a:xfrm>
            <a:off x="396238" y="2253548"/>
            <a:ext cx="8386354" cy="2908564"/>
          </a:xfrm>
        </p:spPr>
        <p:txBody>
          <a:bodyPr>
            <a:normAutofit/>
          </a:bodyPr>
          <a:lstStyle/>
          <a:p>
            <a:pPr marL="0" indent="0" algn="ctr">
              <a:lnSpc>
                <a:spcPct val="150000"/>
              </a:lnSpc>
              <a:buNone/>
            </a:pPr>
            <a:r>
              <a:rPr lang="fr-FR" sz="3600" b="1" dirty="0" smtClean="0"/>
              <a:t>VISIBILITÉ DU </a:t>
            </a:r>
            <a:r>
              <a:rPr lang="fr-FR" sz="3600" b="1" dirty="0" smtClean="0">
                <a:solidFill>
                  <a:srgbClr val="99CB38"/>
                </a:solidFill>
              </a:rPr>
              <a:t>CHERCHEUR</a:t>
            </a:r>
            <a:r>
              <a:rPr lang="fr-FR" sz="3600" b="1" dirty="0" smtClean="0"/>
              <a:t> </a:t>
            </a:r>
            <a:br>
              <a:rPr lang="fr-FR" sz="3600" b="1" dirty="0" smtClean="0"/>
            </a:br>
            <a:r>
              <a:rPr lang="fr-FR" sz="6600" b="1" dirty="0" smtClean="0"/>
              <a:t>?</a:t>
            </a:r>
            <a:endParaRPr lang="fr-FR" sz="3600" b="1" dirty="0">
              <a:solidFill>
                <a:srgbClr val="99CB38"/>
              </a:solidFill>
            </a:endParaRPr>
          </a:p>
        </p:txBody>
      </p:sp>
    </p:spTree>
    <p:extLst>
      <p:ext uri="{BB962C8B-B14F-4D97-AF65-F5344CB8AC3E}">
        <p14:creationId xmlns:p14="http://schemas.microsoft.com/office/powerpoint/2010/main" val="102434137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stretch>
            <a:fillRect/>
          </a:stretch>
        </p:blipFill>
        <p:spPr>
          <a:xfrm>
            <a:off x="2515962" y="285750"/>
            <a:ext cx="6367779" cy="6290926"/>
          </a:xfrm>
          <a:prstGeom prst="rect">
            <a:avLst/>
          </a:prstGeom>
          <a:effectLst>
            <a:outerShdw blurRad="292100" dist="139700" dir="2700000" algn="ctr" rotWithShape="0">
              <a:srgbClr val="000000">
                <a:alpha val="65000"/>
              </a:srgbClr>
            </a:outerShdw>
          </a:effectLst>
        </p:spPr>
      </p:pic>
      <p:pic>
        <p:nvPicPr>
          <p:cNvPr id="2" name="Imag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168" y="2302033"/>
            <a:ext cx="2047875" cy="2362200"/>
          </a:xfrm>
          <a:prstGeom prst="rect">
            <a:avLst/>
          </a:prstGeom>
          <a:effectLst>
            <a:outerShdw blurRad="292100" dist="139700" dir="2700000" algn="ctr" rotWithShape="0">
              <a:srgbClr val="000000">
                <a:alpha val="65000"/>
              </a:srgbClr>
            </a:outerShdw>
          </a:effectLst>
        </p:spPr>
      </p:pic>
      <p:sp>
        <p:nvSpPr>
          <p:cNvPr id="5" name="Flèche droite 4"/>
          <p:cNvSpPr/>
          <p:nvPr/>
        </p:nvSpPr>
        <p:spPr>
          <a:xfrm rot="10800000">
            <a:off x="5991976" y="2277879"/>
            <a:ext cx="2229609" cy="38258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Flèche droite 6"/>
          <p:cNvSpPr/>
          <p:nvPr/>
        </p:nvSpPr>
        <p:spPr>
          <a:xfrm rot="10800000">
            <a:off x="5991976" y="3431213"/>
            <a:ext cx="2229609" cy="38258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Flèche droite 7"/>
          <p:cNvSpPr/>
          <p:nvPr/>
        </p:nvSpPr>
        <p:spPr>
          <a:xfrm rot="10800000">
            <a:off x="5991976" y="3976492"/>
            <a:ext cx="2229609" cy="38258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493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3" cstate="screen">
            <a:extLst>
              <a:ext uri="{28A0092B-C50C-407E-A947-70E740481C1C}">
                <a14:useLocalDpi xmlns:a14="http://schemas.microsoft.com/office/drawing/2010/main" val="0"/>
              </a:ext>
            </a:extLst>
          </a:blip>
          <a:srcRect l="16930" r="16930"/>
          <a:stretch/>
        </p:blipFill>
        <p:spPr>
          <a:xfrm>
            <a:off x="1892152" y="261144"/>
            <a:ext cx="5359695" cy="6262687"/>
          </a:xfrm>
          <a:prstGeom prst="rect">
            <a:avLst/>
          </a:prstGeom>
          <a:effectLst>
            <a:outerShdw blurRad="292100" dist="139700" dir="2700000" algn="ctr" rotWithShape="0">
              <a:srgbClr val="000000">
                <a:alpha val="65000"/>
              </a:srgbClr>
            </a:outerShdw>
          </a:effectLst>
        </p:spPr>
      </p:pic>
      <p:sp>
        <p:nvSpPr>
          <p:cNvPr id="3" name="Rectangle 2"/>
          <p:cNvSpPr/>
          <p:nvPr/>
        </p:nvSpPr>
        <p:spPr>
          <a:xfrm>
            <a:off x="1811129" y="6523831"/>
            <a:ext cx="4572000" cy="215444"/>
          </a:xfrm>
          <a:prstGeom prst="rect">
            <a:avLst/>
          </a:prstGeom>
        </p:spPr>
        <p:txBody>
          <a:bodyPr>
            <a:spAutoFit/>
          </a:bodyPr>
          <a:lstStyle/>
          <a:p>
            <a:r>
              <a:rPr lang="fr-FR" sz="800" dirty="0">
                <a:hlinkClick r:id="rId4"/>
              </a:rPr>
              <a:t>Lien</a:t>
            </a:r>
            <a:endParaRPr lang="fr-FR" sz="800" dirty="0"/>
          </a:p>
        </p:txBody>
      </p:sp>
    </p:spTree>
    <p:extLst>
      <p:ext uri="{BB962C8B-B14F-4D97-AF65-F5344CB8AC3E}">
        <p14:creationId xmlns:p14="http://schemas.microsoft.com/office/powerpoint/2010/main" val="89286051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0728" y="2122270"/>
            <a:ext cx="2582999" cy="2361600"/>
          </a:xfrm>
          <a:prstGeom prst="rect">
            <a:avLst/>
          </a:prstGeom>
          <a:noFill/>
          <a:ln>
            <a:noFill/>
          </a:ln>
          <a:effectLst>
            <a:outerShdw blurRad="292100" dist="139700" dir="2700000" algn="ctr" rotWithShape="0">
              <a:srgbClr val="000000">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407195" y="4483870"/>
            <a:ext cx="930063" cy="215444"/>
          </a:xfrm>
          <a:prstGeom prst="rect">
            <a:avLst/>
          </a:prstGeom>
        </p:spPr>
        <p:txBody>
          <a:bodyPr wrap="none">
            <a:spAutoFit/>
          </a:bodyPr>
          <a:lstStyle/>
          <a:p>
            <a:pPr algn="ctr"/>
            <a:r>
              <a:rPr lang="fr-FR" sz="800" dirty="0">
                <a:hlinkClick r:id="rId4"/>
              </a:rPr>
              <a:t>Marine </a:t>
            </a:r>
            <a:r>
              <a:rPr lang="fr-FR" sz="800" dirty="0" err="1">
                <a:hlinkClick r:id="rId4"/>
              </a:rPr>
              <a:t>Soichot</a:t>
            </a:r>
            <a:endParaRPr lang="fr-FR" sz="800" dirty="0"/>
          </a:p>
        </p:txBody>
      </p:sp>
      <p:pic>
        <p:nvPicPr>
          <p:cNvPr id="5" name="Image 4"/>
          <p:cNvPicPr>
            <a:picLocks noChangeAspect="1"/>
          </p:cNvPicPr>
          <p:nvPr/>
        </p:nvPicPr>
        <p:blipFill rotWithShape="1">
          <a:blip r:embed="rId5" cstate="screen">
            <a:extLst>
              <a:ext uri="{28A0092B-C50C-407E-A947-70E740481C1C}">
                <a14:useLocalDpi xmlns:a14="http://schemas.microsoft.com/office/drawing/2010/main" val="0"/>
              </a:ext>
            </a:extLst>
          </a:blip>
          <a:srcRect b="16093"/>
          <a:stretch/>
        </p:blipFill>
        <p:spPr>
          <a:xfrm>
            <a:off x="4225228" y="257739"/>
            <a:ext cx="4466702" cy="6437772"/>
          </a:xfrm>
          <a:prstGeom prst="rect">
            <a:avLst/>
          </a:prstGeom>
          <a:effectLst>
            <a:outerShdw blurRad="292100" dist="139700" dir="2700000" algn="ctr" rotWithShape="0">
              <a:srgbClr val="000000">
                <a:alpha val="65000"/>
              </a:srgbClr>
            </a:outerShdw>
          </a:effectLst>
        </p:spPr>
      </p:pic>
      <p:sp>
        <p:nvSpPr>
          <p:cNvPr id="6" name="Flèche droite 5"/>
          <p:cNvSpPr/>
          <p:nvPr/>
        </p:nvSpPr>
        <p:spPr>
          <a:xfrm rot="10800000">
            <a:off x="8051686" y="1222512"/>
            <a:ext cx="903470" cy="17683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Flèche droite 6"/>
          <p:cNvSpPr/>
          <p:nvPr/>
        </p:nvSpPr>
        <p:spPr>
          <a:xfrm rot="10800000">
            <a:off x="8051686" y="1832112"/>
            <a:ext cx="903470" cy="17683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Flèche droite 7"/>
          <p:cNvSpPr/>
          <p:nvPr/>
        </p:nvSpPr>
        <p:spPr>
          <a:xfrm rot="10800000">
            <a:off x="8051686" y="3565795"/>
            <a:ext cx="903470" cy="17683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Flèche droite 8"/>
          <p:cNvSpPr/>
          <p:nvPr/>
        </p:nvSpPr>
        <p:spPr>
          <a:xfrm rot="10800000">
            <a:off x="8051686" y="4185334"/>
            <a:ext cx="903470" cy="17683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Flèche droite 9"/>
          <p:cNvSpPr/>
          <p:nvPr/>
        </p:nvSpPr>
        <p:spPr>
          <a:xfrm rot="10800000">
            <a:off x="8051686" y="4820883"/>
            <a:ext cx="903470" cy="17683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Flèche droite 10"/>
          <p:cNvSpPr/>
          <p:nvPr/>
        </p:nvSpPr>
        <p:spPr>
          <a:xfrm rot="10800000">
            <a:off x="8051686" y="5500184"/>
            <a:ext cx="903470" cy="17683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Flèche droite 11"/>
          <p:cNvSpPr/>
          <p:nvPr/>
        </p:nvSpPr>
        <p:spPr>
          <a:xfrm rot="10800000">
            <a:off x="8027333" y="6179485"/>
            <a:ext cx="903470" cy="17683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959267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idx="4294967295"/>
          </p:nvPr>
        </p:nvSpPr>
        <p:spPr>
          <a:xfrm>
            <a:off x="396238" y="2253548"/>
            <a:ext cx="8386354" cy="2908564"/>
          </a:xfrm>
        </p:spPr>
        <p:txBody>
          <a:bodyPr>
            <a:normAutofit/>
          </a:bodyPr>
          <a:lstStyle/>
          <a:p>
            <a:pPr marL="0" indent="0" algn="ctr">
              <a:lnSpc>
                <a:spcPct val="150000"/>
              </a:lnSpc>
              <a:buNone/>
            </a:pPr>
            <a:r>
              <a:rPr lang="fr-FR" sz="3600" b="1" dirty="0" smtClean="0"/>
              <a:t>VISIBILITÉ DES </a:t>
            </a:r>
            <a:r>
              <a:rPr lang="fr-FR" sz="3600" b="1" dirty="0" smtClean="0">
                <a:solidFill>
                  <a:srgbClr val="99CB38"/>
                </a:solidFill>
              </a:rPr>
              <a:t>PUBLICATIONS</a:t>
            </a:r>
            <a:r>
              <a:rPr lang="fr-FR" sz="3600" b="1" dirty="0" smtClean="0"/>
              <a:t> </a:t>
            </a:r>
            <a:br>
              <a:rPr lang="fr-FR" sz="3600" b="1" dirty="0" smtClean="0"/>
            </a:br>
            <a:r>
              <a:rPr lang="fr-FR" sz="6600" b="1" dirty="0" smtClean="0"/>
              <a:t>?</a:t>
            </a:r>
            <a:endParaRPr lang="fr-FR" sz="3600" b="1" dirty="0">
              <a:solidFill>
                <a:srgbClr val="99CB38"/>
              </a:solidFill>
            </a:endParaRPr>
          </a:p>
        </p:txBody>
      </p:sp>
    </p:spTree>
    <p:extLst>
      <p:ext uri="{BB962C8B-B14F-4D97-AF65-F5344CB8AC3E}">
        <p14:creationId xmlns:p14="http://schemas.microsoft.com/office/powerpoint/2010/main" val="11503274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566057" y="409303"/>
            <a:ext cx="7680960" cy="369332"/>
          </a:xfrm>
          <a:prstGeom prst="rect">
            <a:avLst/>
          </a:prstGeom>
          <a:noFill/>
        </p:spPr>
        <p:txBody>
          <a:bodyPr wrap="square" rtlCol="0">
            <a:spAutoFit/>
          </a:bodyPr>
          <a:lstStyle/>
          <a:p>
            <a:r>
              <a:rPr lang="fr-FR" dirty="0" smtClean="0"/>
              <a:t>Identité numérique professionnelle</a:t>
            </a:r>
            <a:endParaRPr lang="fr-FR"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000" y="1808067"/>
            <a:ext cx="7920000" cy="3241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487359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scholarlykitchen.files.wordpress.com/2015/05/academia-edu.jp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431799" y="996712"/>
            <a:ext cx="8280401" cy="4791552"/>
          </a:xfrm>
          <a:prstGeom prst="rect">
            <a:avLst/>
          </a:prstGeom>
          <a:noFill/>
          <a:effectLst>
            <a:outerShdw blurRad="2921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538177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313822" y="236512"/>
            <a:ext cx="3521024" cy="4040520"/>
          </a:xfrm>
          <a:prstGeom prst="rect">
            <a:avLst/>
          </a:prstGeom>
          <a:effectLst>
            <a:outerShdw blurRad="292100" dist="139700" dir="2700000" algn="ctr" rotWithShape="0">
              <a:srgbClr val="000000">
                <a:alpha val="65000"/>
              </a:srgbClr>
            </a:outerShdw>
          </a:effectLst>
        </p:spPr>
      </p:pic>
      <p:pic>
        <p:nvPicPr>
          <p:cNvPr id="3" name="Image 2"/>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2996438" y="1615192"/>
            <a:ext cx="5932295" cy="4910723"/>
          </a:xfrm>
          <a:prstGeom prst="rect">
            <a:avLst/>
          </a:prstGeom>
          <a:effectLst>
            <a:outerShdw blurRad="292100" dist="139700" dir="2700000" algn="ctr" rotWithShape="0">
              <a:srgbClr val="000000">
                <a:alpha val="65000"/>
              </a:srgbClr>
            </a:outerShdw>
          </a:effectLst>
        </p:spPr>
      </p:pic>
      <p:sp>
        <p:nvSpPr>
          <p:cNvPr id="4" name="Ellipse 3"/>
          <p:cNvSpPr/>
          <p:nvPr/>
        </p:nvSpPr>
        <p:spPr>
          <a:xfrm>
            <a:off x="7208420" y="2686526"/>
            <a:ext cx="1439633" cy="351142"/>
          </a:xfrm>
          <a:prstGeom prst="ellipse">
            <a:avLst/>
          </a:prstGeom>
          <a:noFill/>
          <a:ln w="31750">
            <a:solidFill>
              <a:srgbClr val="99CB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p:cNvSpPr/>
          <p:nvPr/>
        </p:nvSpPr>
        <p:spPr>
          <a:xfrm>
            <a:off x="5703376" y="3375349"/>
            <a:ext cx="814086" cy="297749"/>
          </a:xfrm>
          <a:prstGeom prst="ellipse">
            <a:avLst/>
          </a:prstGeom>
          <a:noFill/>
          <a:ln w="31750">
            <a:solidFill>
              <a:srgbClr val="99CB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92815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art of the Download Activity for &quot;Digital Curiosities&quot; from UCL &quot;Discovery.&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660" y="712518"/>
            <a:ext cx="7890679" cy="499085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126422" y="5734371"/>
            <a:ext cx="891153" cy="223588"/>
          </a:xfrm>
          <a:prstGeom prst="rect">
            <a:avLst/>
          </a:prstGeom>
        </p:spPr>
        <p:txBody>
          <a:bodyPr wrap="square">
            <a:spAutoFit/>
          </a:bodyPr>
          <a:lstStyle/>
          <a:p>
            <a:r>
              <a:rPr lang="fr-FR" sz="800" dirty="0">
                <a:hlinkClick r:id="rId4"/>
              </a:rPr>
              <a:t>Melissa Terras</a:t>
            </a:r>
            <a:endParaRPr lang="fr-FR" sz="800" dirty="0"/>
          </a:p>
        </p:txBody>
      </p:sp>
    </p:spTree>
    <p:extLst>
      <p:ext uri="{BB962C8B-B14F-4D97-AF65-F5344CB8AC3E}">
        <p14:creationId xmlns:p14="http://schemas.microsoft.com/office/powerpoint/2010/main" val="218340863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idx="4294967295"/>
          </p:nvPr>
        </p:nvSpPr>
        <p:spPr>
          <a:xfrm>
            <a:off x="396238" y="2253548"/>
            <a:ext cx="8386354" cy="2908564"/>
          </a:xfrm>
        </p:spPr>
        <p:txBody>
          <a:bodyPr>
            <a:normAutofit/>
          </a:bodyPr>
          <a:lstStyle/>
          <a:p>
            <a:pPr marL="0" indent="0" algn="ctr">
              <a:lnSpc>
                <a:spcPct val="150000"/>
              </a:lnSpc>
              <a:buNone/>
            </a:pPr>
            <a:r>
              <a:rPr lang="fr-FR" sz="3600" b="1" dirty="0" smtClean="0">
                <a:solidFill>
                  <a:srgbClr val="99CB38"/>
                </a:solidFill>
              </a:rPr>
              <a:t>IMPACT</a:t>
            </a:r>
            <a:r>
              <a:rPr lang="fr-FR" sz="3600" b="1" dirty="0" smtClean="0"/>
              <a:t/>
            </a:r>
            <a:br>
              <a:rPr lang="fr-FR" sz="3600" b="1" dirty="0" smtClean="0"/>
            </a:br>
            <a:r>
              <a:rPr lang="fr-FR" sz="6600" b="1" dirty="0" smtClean="0"/>
              <a:t>?</a:t>
            </a:r>
            <a:endParaRPr lang="fr-FR" sz="3600" b="1" dirty="0">
              <a:solidFill>
                <a:srgbClr val="99CB38"/>
              </a:solidFill>
            </a:endParaRPr>
          </a:p>
        </p:txBody>
      </p:sp>
    </p:spTree>
    <p:extLst>
      <p:ext uri="{BB962C8B-B14F-4D97-AF65-F5344CB8AC3E}">
        <p14:creationId xmlns:p14="http://schemas.microsoft.com/office/powerpoint/2010/main" val="25560350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958739" y="5306452"/>
            <a:ext cx="1477905" cy="215444"/>
          </a:xfrm>
          <a:prstGeom prst="rect">
            <a:avLst/>
          </a:prstGeom>
        </p:spPr>
        <p:txBody>
          <a:bodyPr wrap="square">
            <a:spAutoFit/>
          </a:bodyPr>
          <a:lstStyle/>
          <a:p>
            <a:pPr algn="r"/>
            <a:r>
              <a:rPr lang="fr-FR" sz="800" dirty="0" err="1">
                <a:hlinkClick r:id="rId3"/>
              </a:rPr>
              <a:t>Altmetrics</a:t>
            </a:r>
            <a:r>
              <a:rPr lang="fr-FR" sz="800" dirty="0">
                <a:hlinkClick r:id="rId3"/>
              </a:rPr>
              <a:t> : a </a:t>
            </a:r>
            <a:r>
              <a:rPr lang="fr-FR" sz="800" dirty="0" err="1">
                <a:hlinkClick r:id="rId3"/>
              </a:rPr>
              <a:t>manifesto</a:t>
            </a:r>
            <a:r>
              <a:rPr lang="fr-FR" sz="800" dirty="0"/>
              <a:t> </a:t>
            </a:r>
          </a:p>
        </p:txBody>
      </p:sp>
      <p:pic>
        <p:nvPicPr>
          <p:cNvPr id="4" name="Picture 2" descr="http://altmetrics.org/wp-content/uploads/2010/10/four-ways-to-measure-impact-cop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625" y="1606982"/>
            <a:ext cx="7754749" cy="3722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336374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6209" y="3023156"/>
            <a:ext cx="3530134" cy="369332"/>
          </a:xfrm>
          <a:prstGeom prst="rect">
            <a:avLst/>
          </a:prstGeom>
        </p:spPr>
        <p:txBody>
          <a:bodyPr wrap="none">
            <a:spAutoFit/>
          </a:bodyPr>
          <a:lstStyle/>
          <a:p>
            <a:r>
              <a:rPr lang="fr-FR" dirty="0">
                <a:latin typeface="+mj-lt"/>
              </a:rPr>
              <a:t>Ex. : </a:t>
            </a:r>
            <a:r>
              <a:rPr lang="fr-FR" dirty="0">
                <a:latin typeface="+mj-lt"/>
                <a:hlinkClick r:id="rId3"/>
              </a:rPr>
              <a:t>PLOS</a:t>
            </a:r>
            <a:r>
              <a:rPr lang="fr-FR" dirty="0">
                <a:latin typeface="+mj-lt"/>
              </a:rPr>
              <a:t> </a:t>
            </a:r>
            <a:r>
              <a:rPr lang="fr-FR" i="1" dirty="0">
                <a:latin typeface="+mj-lt"/>
              </a:rPr>
              <a:t>Article-</a:t>
            </a:r>
            <a:r>
              <a:rPr lang="fr-FR" i="1" dirty="0" err="1">
                <a:latin typeface="+mj-lt"/>
              </a:rPr>
              <a:t>Level</a:t>
            </a:r>
            <a:r>
              <a:rPr lang="fr-FR" i="1" dirty="0">
                <a:latin typeface="+mj-lt"/>
              </a:rPr>
              <a:t> </a:t>
            </a:r>
            <a:r>
              <a:rPr lang="fr-FR" i="1" dirty="0" err="1">
                <a:latin typeface="+mj-lt"/>
              </a:rPr>
              <a:t>Metrics</a:t>
            </a:r>
            <a:endParaRPr lang="fr-FR" i="1" dirty="0">
              <a:latin typeface="+mj-lt"/>
            </a:endParaRPr>
          </a:p>
        </p:txBody>
      </p:sp>
      <p:pic>
        <p:nvPicPr>
          <p:cNvPr id="3" name="Image 2"/>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572000" y="229927"/>
            <a:ext cx="3528392" cy="6325122"/>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383723940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96770" y="3136322"/>
            <a:ext cx="1997663" cy="369332"/>
          </a:xfrm>
          <a:prstGeom prst="rect">
            <a:avLst/>
          </a:prstGeom>
        </p:spPr>
        <p:txBody>
          <a:bodyPr wrap="none">
            <a:spAutoFit/>
          </a:bodyPr>
          <a:lstStyle/>
          <a:p>
            <a:r>
              <a:rPr lang="fr-FR" dirty="0" smtClean="0">
                <a:latin typeface="+mj-lt"/>
              </a:rPr>
              <a:t>Ex. : </a:t>
            </a:r>
            <a:r>
              <a:rPr lang="fr-FR" dirty="0" err="1" smtClean="0">
                <a:latin typeface="+mj-lt"/>
                <a:hlinkClick r:id="rId3"/>
              </a:rPr>
              <a:t>Impactstory</a:t>
            </a:r>
            <a:endParaRPr lang="fr-FR" dirty="0">
              <a:latin typeface="+mj-lt"/>
            </a:endParaRPr>
          </a:p>
        </p:txBody>
      </p:sp>
      <p:pic>
        <p:nvPicPr>
          <p:cNvPr id="4" name="Image 3"/>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1662474" y="3597667"/>
            <a:ext cx="504056" cy="504056"/>
          </a:xfrm>
          <a:prstGeom prst="rect">
            <a:avLst/>
          </a:prstGeom>
        </p:spPr>
      </p:pic>
      <p:pic>
        <p:nvPicPr>
          <p:cNvPr id="5" name="Imag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7864" y="1052644"/>
            <a:ext cx="5498752" cy="4679687"/>
          </a:xfrm>
          <a:prstGeom prst="rect">
            <a:avLst/>
          </a:prstGeom>
          <a:effectLst>
            <a:outerShdw blurRad="292100" dist="139700" dir="2700000" algn="ctr" rotWithShape="0">
              <a:srgbClr val="000000">
                <a:alpha val="65000"/>
              </a:srgbClr>
            </a:outerShdw>
          </a:effectLst>
        </p:spPr>
      </p:pic>
      <p:sp>
        <p:nvSpPr>
          <p:cNvPr id="6" name="Rectangle 5">
            <a:hlinkClick r:id="rId6"/>
          </p:cNvPr>
          <p:cNvSpPr/>
          <p:nvPr/>
        </p:nvSpPr>
        <p:spPr>
          <a:xfrm>
            <a:off x="8548026" y="5732331"/>
            <a:ext cx="383438" cy="215444"/>
          </a:xfrm>
          <a:prstGeom prst="rect">
            <a:avLst/>
          </a:prstGeom>
        </p:spPr>
        <p:txBody>
          <a:bodyPr wrap="none">
            <a:spAutoFit/>
          </a:bodyPr>
          <a:lstStyle/>
          <a:p>
            <a:r>
              <a:rPr lang="fr-FR" sz="800" dirty="0" smtClean="0">
                <a:latin typeface="+mj-lt"/>
                <a:hlinkClick r:id="rId6"/>
              </a:rPr>
              <a:t>Lien</a:t>
            </a:r>
            <a:endParaRPr lang="fr-FR" sz="800" dirty="0">
              <a:latin typeface="+mj-lt"/>
            </a:endParaRPr>
          </a:p>
        </p:txBody>
      </p:sp>
    </p:spTree>
    <p:extLst>
      <p:ext uri="{BB962C8B-B14F-4D97-AF65-F5344CB8AC3E}">
        <p14:creationId xmlns:p14="http://schemas.microsoft.com/office/powerpoint/2010/main" val="6707269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idx="4294967295"/>
          </p:nvPr>
        </p:nvSpPr>
        <p:spPr>
          <a:xfrm>
            <a:off x="396238" y="2253548"/>
            <a:ext cx="8386354" cy="2908564"/>
          </a:xfrm>
        </p:spPr>
        <p:txBody>
          <a:bodyPr>
            <a:normAutofit/>
          </a:bodyPr>
          <a:lstStyle/>
          <a:p>
            <a:pPr marL="0" indent="0" algn="ctr">
              <a:lnSpc>
                <a:spcPct val="150000"/>
              </a:lnSpc>
              <a:buNone/>
            </a:pPr>
            <a:r>
              <a:rPr lang="fr-FR" sz="3600" b="1" dirty="0" smtClean="0">
                <a:solidFill>
                  <a:srgbClr val="99CB38"/>
                </a:solidFill>
              </a:rPr>
              <a:t>RECONNAISSANCE</a:t>
            </a:r>
            <a:r>
              <a:rPr lang="fr-FR" sz="3600" b="1" dirty="0" smtClean="0"/>
              <a:t> PROFESSIONNELLE</a:t>
            </a:r>
            <a:br>
              <a:rPr lang="fr-FR" sz="3600" b="1" dirty="0" smtClean="0"/>
            </a:br>
            <a:r>
              <a:rPr lang="fr-FR" sz="6600" b="1" dirty="0" smtClean="0"/>
              <a:t>?</a:t>
            </a:r>
            <a:endParaRPr lang="fr-FR" sz="3600" b="1" dirty="0">
              <a:solidFill>
                <a:srgbClr val="99CB38"/>
              </a:solidFill>
            </a:endParaRPr>
          </a:p>
        </p:txBody>
      </p:sp>
    </p:spTree>
    <p:extLst>
      <p:ext uri="{BB962C8B-B14F-4D97-AF65-F5344CB8AC3E}">
        <p14:creationId xmlns:p14="http://schemas.microsoft.com/office/powerpoint/2010/main" val="247908985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Part-recrutement-parouti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352" y="1844316"/>
            <a:ext cx="7645294" cy="309634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873287" y="5118661"/>
            <a:ext cx="1397425" cy="215444"/>
          </a:xfrm>
          <a:prstGeom prst="rect">
            <a:avLst/>
          </a:prstGeom>
        </p:spPr>
        <p:txBody>
          <a:bodyPr wrap="square">
            <a:spAutoFit/>
          </a:bodyPr>
          <a:lstStyle/>
          <a:p>
            <a:r>
              <a:rPr lang="fr-FR" sz="800" dirty="0">
                <a:hlinkClick r:id="rId4"/>
              </a:rPr>
              <a:t>étude </a:t>
            </a:r>
            <a:r>
              <a:rPr lang="fr-FR" sz="800" dirty="0" err="1">
                <a:hlinkClick r:id="rId4"/>
              </a:rPr>
              <a:t>RégionsJob</a:t>
            </a:r>
            <a:r>
              <a:rPr lang="fr-FR" sz="800" dirty="0">
                <a:hlinkClick r:id="rId4"/>
              </a:rPr>
              <a:t>, 2015</a:t>
            </a:r>
            <a:endParaRPr lang="fr-FR" sz="800" dirty="0"/>
          </a:p>
        </p:txBody>
      </p:sp>
    </p:spTree>
    <p:extLst>
      <p:ext uri="{BB962C8B-B14F-4D97-AF65-F5344CB8AC3E}">
        <p14:creationId xmlns:p14="http://schemas.microsoft.com/office/powerpoint/2010/main" val="55751518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idx="4294967295"/>
          </p:nvPr>
        </p:nvSpPr>
        <p:spPr>
          <a:xfrm>
            <a:off x="396238" y="2253548"/>
            <a:ext cx="8386354" cy="2908564"/>
          </a:xfrm>
        </p:spPr>
        <p:txBody>
          <a:bodyPr>
            <a:normAutofit/>
          </a:bodyPr>
          <a:lstStyle/>
          <a:p>
            <a:pPr marL="0" indent="0" algn="ctr">
              <a:lnSpc>
                <a:spcPct val="150000"/>
              </a:lnSpc>
              <a:buNone/>
            </a:pPr>
            <a:r>
              <a:rPr lang="fr-FR" sz="3600" b="1" dirty="0" smtClean="0"/>
              <a:t>ACCESSIBILITÉ DES </a:t>
            </a:r>
            <a:r>
              <a:rPr lang="fr-FR" sz="3600" b="1" dirty="0" smtClean="0">
                <a:solidFill>
                  <a:srgbClr val="99CB38"/>
                </a:solidFill>
              </a:rPr>
              <a:t>PUBLICATIONS</a:t>
            </a:r>
            <a:r>
              <a:rPr lang="fr-FR" sz="3600" b="1" dirty="0" smtClean="0"/>
              <a:t> </a:t>
            </a:r>
            <a:br>
              <a:rPr lang="fr-FR" sz="3600" b="1" dirty="0" smtClean="0"/>
            </a:br>
            <a:r>
              <a:rPr lang="fr-FR" sz="6600" b="1" dirty="0" smtClean="0"/>
              <a:t>?</a:t>
            </a:r>
            <a:endParaRPr lang="fr-FR" sz="3600" b="1" dirty="0">
              <a:solidFill>
                <a:srgbClr val="99CB38"/>
              </a:solidFill>
            </a:endParaRPr>
          </a:p>
        </p:txBody>
      </p:sp>
    </p:spTree>
    <p:extLst>
      <p:ext uri="{BB962C8B-B14F-4D97-AF65-F5344CB8AC3E}">
        <p14:creationId xmlns:p14="http://schemas.microsoft.com/office/powerpoint/2010/main" val="393882883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is">
  <a:themeElements>
    <a:clrScheme name="Personnalisé 18">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977B2D"/>
      </a:hlink>
      <a:folHlink>
        <a:srgbClr val="977B2D"/>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98D1675B-7325-48AD-994B-0DEF3379A98D}"/>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4404</TotalTime>
  <Words>5369</Words>
  <Application>Microsoft Office PowerPoint</Application>
  <PresentationFormat>Affichage à l'écran (4:3)</PresentationFormat>
  <Paragraphs>851</Paragraphs>
  <Slides>111</Slides>
  <Notes>111</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111</vt:i4>
      </vt:variant>
    </vt:vector>
  </HeadingPairs>
  <TitlesOfParts>
    <vt:vector size="119" baseType="lpstr">
      <vt:lpstr>Arial</vt:lpstr>
      <vt:lpstr>Calibri</vt:lpstr>
      <vt:lpstr>Candara</vt:lpstr>
      <vt:lpstr>Century</vt:lpstr>
      <vt:lpstr>Century Gothic</vt:lpstr>
      <vt:lpstr>Wingdings</vt:lpstr>
      <vt:lpstr>Wingdings 2</vt:lpstr>
      <vt:lpstr>Concis</vt:lpstr>
      <vt:lpstr>Être visible  sur internet ?  L’identité numérique du chercheur en question(s)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Je veux m’affirmer comme professionnel de la recherche ;  c’est moi comme chercheur que je veux mettre en valeur. Bref, je veux surtout mettre en ligne un CV amélioré  (ex. de contenu : profil, liste des publications, formulaire de contact…)</vt:lpstr>
      <vt:lpstr>Présentation PowerPoint</vt:lpstr>
      <vt:lpstr>Présentation PowerPoint</vt:lpstr>
      <vt:lpstr>Présentation PowerPoint</vt:lpstr>
      <vt:lpstr>Présentation PowerPoint</vt:lpstr>
      <vt:lpstr>Je crois au partage du savoir en ligne ;  je crois à l’intérêt des communautés sociales. Bref, je veux organiser et partager mes connaissances  (ex. de contenu : bibliographie, ressources web, annonces…)</vt:lpstr>
      <vt:lpstr>Présentation PowerPoint</vt:lpstr>
      <vt:lpstr>Présentation PowerPoint</vt:lpstr>
      <vt:lpstr>Présentation PowerPoint</vt:lpstr>
      <vt:lpstr>Présentation PowerPoint</vt:lpstr>
      <vt:lpstr>Présentation PowerPoint</vt:lpstr>
      <vt:lpstr>Je veux rédiger et/ou publier ; ce sont mes publications que je veux mettre en valeur. Bref, je veux disposer d’un espace de rédaction / publication  (ex. de contenu : accès aux publications, articles, veille thématique…)</vt:lpstr>
      <vt:lpstr>Présentation PowerPoint</vt:lpstr>
      <vt:lpstr>Présentation PowerPoint</vt:lpstr>
      <vt:lpstr>Présentation PowerPoint</vt:lpstr>
      <vt:lpstr>Présentation PowerPoint</vt:lpstr>
      <vt:lpstr>Présentation PowerPoint</vt:lpstr>
      <vt:lpstr>Présentation PowerPoint</vt:lpstr>
      <vt:lpstr>Je veux être trouvé sur internet ; je veux être présent à plusieurs endroits.  Bref, je veux construire une présence en ligne large  (ex. de contenu : CV, activités, publications…)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newsuricate</dc:creator>
  <cp:lastModifiedBy>gobelin</cp:lastModifiedBy>
  <cp:revision>765</cp:revision>
  <cp:lastPrinted>2015-12-10T14:45:05Z</cp:lastPrinted>
  <dcterms:created xsi:type="dcterms:W3CDTF">2015-08-03T09:33:06Z</dcterms:created>
  <dcterms:modified xsi:type="dcterms:W3CDTF">2016-08-26T13:42:26Z</dcterms:modified>
</cp:coreProperties>
</file>